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18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4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91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7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8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0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1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7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48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C8851-6640-425E-B2CD-21CE0035B57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F2CD-A2D6-435B-843F-AD71FD3C6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7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010.png"/><Relationship Id="rId7" Type="http://schemas.openxmlformats.org/officeDocument/2006/relationships/image" Target="../media/image129.png"/><Relationship Id="rId2" Type="http://schemas.openxmlformats.org/officeDocument/2006/relationships/image" Target="../media/image10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10" Type="http://schemas.openxmlformats.org/officeDocument/2006/relationships/image" Target="../media/image132.png"/><Relationship Id="rId4" Type="http://schemas.openxmlformats.org/officeDocument/2006/relationships/image" Target="../media/image1100.png"/><Relationship Id="rId9" Type="http://schemas.openxmlformats.org/officeDocument/2006/relationships/image" Target="../media/image1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34.png"/><Relationship Id="rId7" Type="http://schemas.openxmlformats.org/officeDocument/2006/relationships/image" Target="../media/image138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3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.png"/><Relationship Id="rId7" Type="http://schemas.openxmlformats.org/officeDocument/2006/relationships/image" Target="../media/image5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6.png"/><Relationship Id="rId9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5.png"/><Relationship Id="rId7" Type="http://schemas.openxmlformats.org/officeDocument/2006/relationships/image" Target="../media/image7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7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50.png"/><Relationship Id="rId3" Type="http://schemas.openxmlformats.org/officeDocument/2006/relationships/image" Target="../media/image33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32.png"/><Relationship Id="rId16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11.png"/><Relationship Id="rId15" Type="http://schemas.openxmlformats.org/officeDocument/2006/relationships/image" Target="../media/image77.png"/><Relationship Id="rId10" Type="http://schemas.openxmlformats.org/officeDocument/2006/relationships/image" Target="../media/image73.png"/><Relationship Id="rId4" Type="http://schemas.openxmlformats.org/officeDocument/2006/relationships/image" Target="../media/image34.png"/><Relationship Id="rId9" Type="http://schemas.openxmlformats.org/officeDocument/2006/relationships/image" Target="../media/image72.png"/><Relationship Id="rId14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AE" sz="8800" dirty="0" smtClean="0"/>
              <a:t>مراجعة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8677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83423" y="548680"/>
                <a:ext cx="25629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11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i="1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23" y="548680"/>
                <a:ext cx="256294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7544" y="1434918"/>
                <a:ext cx="22343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i="1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34918"/>
                <a:ext cx="223433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2972" y="584483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972" y="584483"/>
                <a:ext cx="116435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32972" y="1426068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972" y="1426068"/>
                <a:ext cx="116435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833148" y="3289121"/>
            <a:ext cx="34607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7090" y="2260629"/>
                <a:ext cx="408691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11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ar-AE" sz="28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11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22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22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90" y="2260629"/>
                <a:ext cx="4086917" cy="9541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1763688" y="2130145"/>
            <a:ext cx="15175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815151" y="3478870"/>
            <a:ext cx="576064" cy="52322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36206" y="4944783"/>
                <a:ext cx="1780210" cy="52322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6206" y="4944783"/>
                <a:ext cx="178021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47420" y="3478870"/>
                <a:ext cx="20029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ar-AE" sz="2800" b="0" i="1" smtClean="0">
                          <a:latin typeface="Cambria Math"/>
                        </a:rPr>
                        <m:t>1</m:t>
                      </m:r>
                      <m:r>
                        <a:rPr lang="en-GB" sz="2800" b="0" i="1" smtClean="0">
                          <a:latin typeface="Cambria Math"/>
                        </a:rPr>
                        <m:t>9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i="1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38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20" y="3478870"/>
                <a:ext cx="200298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829922" y="4167199"/>
            <a:ext cx="764076" cy="61395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4002090"/>
                <a:ext cx="32329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(−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)=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02090"/>
                <a:ext cx="323297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68293" y="3466444"/>
                <a:ext cx="1512168" cy="52322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293" y="3466444"/>
                <a:ext cx="151216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0" y="4869160"/>
                <a:ext cx="4211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69160"/>
                <a:ext cx="421196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4896801" y="5075539"/>
            <a:ext cx="646542" cy="52322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20072" y="4146840"/>
                <a:ext cx="1296144" cy="52322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146840"/>
                <a:ext cx="129614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0132" y="5908049"/>
                <a:ext cx="1512168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(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,−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,</m:t>
                      </m:r>
                      <m:r>
                        <a:rPr lang="en-GB" sz="2400" b="0" i="1" smtClean="0"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32" y="5908049"/>
                <a:ext cx="1512168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524328" y="5805264"/>
            <a:ext cx="7920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4000" dirty="0" smtClean="0">
                <a:latin typeface="Aldhabi" pitchFamily="2" charset="-78"/>
                <a:cs typeface="Aldhabi" pitchFamily="2" charset="-78"/>
              </a:rPr>
              <a:t>الحل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47644" y="885606"/>
            <a:ext cx="3024337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ar-AE" sz="3600" dirty="0" smtClean="0">
              <a:latin typeface="Aldhabi" pitchFamily="2" charset="-78"/>
              <a:cs typeface="Aldhabi" pitchFamily="2" charset="-78"/>
            </a:endParaRPr>
          </a:p>
          <a:p>
            <a:pPr algn="ctr"/>
            <a:r>
              <a:rPr lang="ar-AE" sz="3600" dirty="0" smtClean="0">
                <a:latin typeface="Aldhabi" pitchFamily="2" charset="-78"/>
                <a:cs typeface="Aldhabi" pitchFamily="2" charset="-78"/>
              </a:rPr>
              <a:t>وضرب المعادلة (5)فى 11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510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8" grpId="0"/>
      <p:bldP spid="21" grpId="0" animBg="1"/>
      <p:bldP spid="25" grpId="0" animBg="1"/>
      <p:bldP spid="27" grpId="0" animBg="1"/>
      <p:bldP spid="3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7514" y="3124704"/>
            <a:ext cx="416917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4400" dirty="0" smtClean="0">
                <a:latin typeface="Aldhabi" pitchFamily="2" charset="-78"/>
                <a:cs typeface="Aldhabi" pitchFamily="2" charset="-78"/>
              </a:rPr>
              <a:t>نفرض ان  العدد من النوع الاول   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8830" y="4241993"/>
            <a:ext cx="374653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AE" sz="4400" dirty="0">
                <a:latin typeface="Aldhabi" pitchFamily="2" charset="-78"/>
                <a:cs typeface="Aldhabi" pitchFamily="2" charset="-78"/>
              </a:rPr>
              <a:t>نفرض ان </a:t>
            </a:r>
            <a:r>
              <a:rPr lang="ar-AE" sz="4400" dirty="0" smtClean="0">
                <a:latin typeface="Aldhabi" pitchFamily="2" charset="-78"/>
                <a:cs typeface="Aldhabi" pitchFamily="2" charset="-78"/>
              </a:rPr>
              <a:t>العدد من النوع الثانى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69708" y="5261693"/>
            <a:ext cx="4214615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AE" sz="4400" dirty="0">
                <a:latin typeface="Aldhabi" pitchFamily="2" charset="-78"/>
                <a:cs typeface="Aldhabi" pitchFamily="2" charset="-78"/>
              </a:rPr>
              <a:t>نفرض ان </a:t>
            </a:r>
            <a:r>
              <a:rPr lang="ar-AE" sz="4400" dirty="0" smtClean="0">
                <a:latin typeface="Aldhabi" pitchFamily="2" charset="-78"/>
                <a:cs typeface="Aldhabi" pitchFamily="2" charset="-78"/>
              </a:rPr>
              <a:t>العدد من النوع الثالث 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98287" y="3370925"/>
                <a:ext cx="1296144" cy="52322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287" y="3370925"/>
                <a:ext cx="129614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55776" y="4365104"/>
                <a:ext cx="1296144" cy="52322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365104"/>
                <a:ext cx="129614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55776" y="5319938"/>
                <a:ext cx="1296144" cy="52322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19938"/>
                <a:ext cx="129614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44" y="260648"/>
            <a:ext cx="850152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7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31456" y="974936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456" y="974936"/>
                <a:ext cx="102252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31457" y="545321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457" y="545321"/>
                <a:ext cx="102252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80547" y="1436601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ar-AE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547" y="1436601"/>
                <a:ext cx="102252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52120" y="313216"/>
                <a:ext cx="3319323" cy="107721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AE" sz="4000" dirty="0" smtClean="0">
                    <a:latin typeface="Aldhabi" pitchFamily="2" charset="-78"/>
                    <a:cs typeface="Aldhabi" pitchFamily="2" charset="-78"/>
                  </a:rPr>
                  <a:t> المعادلة الثانية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  <a:cs typeface="Aldhabi" pitchFamily="2" charset="-78"/>
                        </a:rPr>
                        <m:t>12</m:t>
                      </m:r>
                    </m:oMath>
                  </m:oMathPara>
                </a14:m>
                <a:endParaRPr lang="en-GB" sz="2400" dirty="0">
                  <a:latin typeface="Aldhabi" pitchFamily="2" charset="-78"/>
                  <a:cs typeface="Aldhabi" pitchFamily="2" charset="-7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13216"/>
                <a:ext cx="3319323" cy="10772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54716" y="2867388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716" y="2867388"/>
                <a:ext cx="102252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286061" y="3467552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61" y="3467552"/>
                <a:ext cx="102252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0601" y="4781204"/>
                <a:ext cx="3272117" cy="83099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601" y="4781204"/>
                <a:ext cx="3272117" cy="8309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203071" y="4842760"/>
            <a:ext cx="322692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AE" sz="4400" dirty="0" smtClean="0">
                <a:latin typeface="Aldhabi" pitchFamily="2" charset="-78"/>
                <a:cs typeface="Aldhabi" pitchFamily="2" charset="-78"/>
              </a:rPr>
              <a:t> بضرب (1)فى2-</a:t>
            </a:r>
            <a:r>
              <a:rPr lang="en-GB" sz="4400" dirty="0" smtClean="0">
                <a:latin typeface="Aldhabi" pitchFamily="2" charset="-78"/>
                <a:cs typeface="Aldhabi" pitchFamily="2" charset="-78"/>
              </a:rPr>
              <a:t> 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477" y="2867388"/>
                <a:ext cx="5256584" cy="8309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smtClean="0">
                          <a:latin typeface="Cambria Math"/>
                        </a:rPr>
                        <m:t>x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7" y="2867388"/>
                <a:ext cx="5256584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0389" y="620687"/>
                <a:ext cx="4039655" cy="124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  <m:r>
                        <a:rPr lang="en-GB" sz="2400" b="0" i="1" smtClean="0">
                          <a:latin typeface="Cambria Math"/>
                        </a:rPr>
                        <m:t>.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  <m:r>
                        <a:rPr lang="en-GB" sz="2400" b="0" i="1" smtClean="0">
                          <a:latin typeface="Cambria Math"/>
                        </a:rPr>
                        <m:t>.</m:t>
                      </m:r>
                      <m:r>
                        <a:rPr lang="ar-AE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0</m:t>
                      </m:r>
                      <m:r>
                        <a:rPr lang="en-GB" sz="2400" b="0" i="1" smtClean="0">
                          <a:latin typeface="Cambria Math"/>
                        </a:rPr>
                        <m:t>.</m:t>
                      </m:r>
                      <m:r>
                        <a:rPr lang="ar-AE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ar-AE" sz="2400" b="0" i="1" smtClean="0">
                          <a:latin typeface="Cambria Math"/>
                        </a:rPr>
                        <m:t>.</m:t>
                      </m:r>
                      <m:r>
                        <a:rPr lang="ar-AE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ar-AE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89" y="620687"/>
                <a:ext cx="4039655" cy="124540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527374" y="1898266"/>
            <a:ext cx="3516727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4000" dirty="0" smtClean="0">
                <a:latin typeface="Aldhabi" pitchFamily="2" charset="-78"/>
                <a:cs typeface="Aldhabi" pitchFamily="2" charset="-78"/>
              </a:rPr>
              <a:t>بالتعويض من المعادلة الثالثة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58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6" grpId="0" animBg="1"/>
      <p:bldP spid="7" grpId="0"/>
      <p:bldP spid="13" grpId="0"/>
      <p:bldP spid="23" grpId="0" animBg="1"/>
      <p:bldP spid="24" grpId="0" animBg="1"/>
      <p:bldP spid="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75656" y="620688"/>
                <a:ext cx="410445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6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=−</m:t>
                      </m:r>
                      <m:r>
                        <a:rPr lang="en-GB" sz="2800" b="0" i="1" smtClean="0">
                          <a:latin typeface="Cambria Math"/>
                        </a:rPr>
                        <m:t>14</m:t>
                      </m:r>
                    </m:oMath>
                  </m:oMathPara>
                </a14:m>
                <a:endParaRPr lang="en-GB" sz="2800" b="0" dirty="0" smtClean="0"/>
              </a:p>
              <a:p>
                <a:endParaRPr lang="en-GB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5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620688"/>
                <a:ext cx="4104456" cy="1384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763688" y="2041687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95736" y="2420888"/>
                <a:ext cx="2736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=−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420888"/>
                <a:ext cx="273630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65434" y="2420888"/>
                <a:ext cx="1440160" cy="52322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434" y="2420888"/>
                <a:ext cx="144016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5364088" y="2420888"/>
            <a:ext cx="576064" cy="523220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3688" y="3573016"/>
                <a:ext cx="2448272" cy="52322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573016"/>
                <a:ext cx="244827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63688" y="4725144"/>
                <a:ext cx="3168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  <m:r>
                        <a:rPr lang="en-GB" sz="2800" b="0" i="1" smtClean="0">
                          <a:latin typeface="Cambria Math"/>
                        </a:rPr>
                        <m:t>+</m:t>
                      </m:r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25144"/>
                <a:ext cx="316835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5580112" y="4725144"/>
            <a:ext cx="648072" cy="52322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16216" y="4725144"/>
                <a:ext cx="1296144" cy="52322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𝑧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725144"/>
                <a:ext cx="129614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005" y="5659115"/>
            <a:ext cx="633670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08" y="5661248"/>
            <a:ext cx="2049228" cy="4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24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770485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54461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5"/>
            <a:ext cx="1800200" cy="72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354" y="4091600"/>
            <a:ext cx="1956026" cy="60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424" y="5877272"/>
            <a:ext cx="1779655" cy="713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3" y="1196752"/>
            <a:ext cx="8534750" cy="185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0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4813"/>
            <a:ext cx="34575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663" y="1033463"/>
            <a:ext cx="3397250" cy="14684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138" y="4338638"/>
            <a:ext cx="2686050" cy="10937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668838"/>
            <a:ext cx="6119812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1254125" y="3013075"/>
            <a:ext cx="1162050" cy="593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287463" y="3092450"/>
            <a:ext cx="889000" cy="579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2849563"/>
            <a:ext cx="2016224" cy="92031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806700"/>
            <a:ext cx="176053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01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51"/>
          <a:stretch>
            <a:fillRect/>
          </a:stretch>
        </p:blipFill>
        <p:spPr bwMode="auto">
          <a:xfrm>
            <a:off x="5495897" y="1846262"/>
            <a:ext cx="2089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88" r="7912"/>
          <a:stretch>
            <a:fillRect/>
          </a:stretch>
        </p:blipFill>
        <p:spPr bwMode="auto">
          <a:xfrm>
            <a:off x="849793" y="1413669"/>
            <a:ext cx="19446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787900" y="692150"/>
            <a:ext cx="0" cy="61658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5"/>
          <p:cNvSpPr txBox="1">
            <a:spLocks noChangeArrowheads="1"/>
          </p:cNvSpPr>
          <p:nvPr/>
        </p:nvSpPr>
        <p:spPr bwMode="auto">
          <a:xfrm>
            <a:off x="449263" y="871538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b="1"/>
              <a:t>1A)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022850" y="1084263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b="1"/>
              <a:t>1B)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4375" y="3647230"/>
            <a:ext cx="235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/>
              <a:t>=(-6)(8) – (-7)(10)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55291" y="4437112"/>
            <a:ext cx="89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/>
              <a:t>=22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4838" y="3544093"/>
            <a:ext cx="272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dirty="0"/>
              <a:t>=(7)(- 4) – (5)(9 )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46801" y="4437112"/>
            <a:ext cx="89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dirty="0"/>
              <a:t>=-73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41" y="19249"/>
            <a:ext cx="2037260" cy="74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23796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32" y="1022824"/>
            <a:ext cx="6611937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576263" y="3821113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ar-AE" altLang="en-US" sz="2800" dirty="0">
                <a:solidFill>
                  <a:srgbClr val="FF0000"/>
                </a:solidFill>
              </a:rPr>
              <a:t>الأول 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8208963" y="3350719"/>
            <a:ext cx="93503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ar-AE" altLang="en-US" sz="2800" dirty="0">
                <a:solidFill>
                  <a:srgbClr val="00B050"/>
                </a:solidFill>
              </a:rPr>
              <a:t>الثاني  </a:t>
            </a:r>
            <a:endParaRPr lang="en-US" altLang="en-US" sz="2800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2564905"/>
            <a:ext cx="4392488" cy="143827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28184" y="2596262"/>
            <a:ext cx="1512168" cy="1200329"/>
          </a:xfrm>
          <a:prstGeom prst="rect">
            <a:avLst/>
          </a:prstGeom>
          <a:blipFill rotWithShape="1">
            <a:blip r:embed="rId5"/>
            <a:stretch>
              <a:fillRect l="-6452" t="-3046" b="-11168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5149" y="4369832"/>
            <a:ext cx="2222532" cy="106894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4306394"/>
            <a:ext cx="2222532" cy="106894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0156" y="4240704"/>
            <a:ext cx="1377868" cy="1200329"/>
          </a:xfrm>
          <a:prstGeom prst="rect">
            <a:avLst/>
          </a:prstGeom>
          <a:blipFill rotWithShape="1">
            <a:blip r:embed="rId8"/>
            <a:stretch>
              <a:fillRect l="-6637" t="-3046" b="-11168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0288" y="4370388"/>
            <a:ext cx="1439862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lain" startAt="4"/>
              <a:defRPr/>
            </a:pPr>
            <a:r>
              <a:rPr lang="en-GB" sz="2400" dirty="0"/>
              <a:t>-8</a:t>
            </a:r>
          </a:p>
          <a:p>
            <a:pPr>
              <a:defRPr/>
            </a:pPr>
            <a:r>
              <a:rPr lang="en-GB" sz="2400" dirty="0"/>
              <a:t>-3    2</a:t>
            </a:r>
          </a:p>
          <a:p>
            <a:pPr>
              <a:defRPr/>
            </a:pPr>
            <a:r>
              <a:rPr lang="en-GB" sz="2400" dirty="0"/>
              <a:t>-4    9</a:t>
            </a:r>
          </a:p>
          <a:p>
            <a:pPr marL="457200" indent="-457200">
              <a:buFontTx/>
              <a:buAutoNum type="arabicPlain" startAt="4"/>
              <a:defRPr/>
            </a:pPr>
            <a:endParaRPr lang="en-GB" sz="2400" dirty="0"/>
          </a:p>
          <a:p>
            <a:pPr marL="457200" indent="-457200">
              <a:buFontTx/>
              <a:buAutoNum type="arabicPlain" startAt="4"/>
              <a:defRPr/>
            </a:pP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90287" y="4327116"/>
            <a:ext cx="1919869" cy="111391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23113" y="4395911"/>
            <a:ext cx="1600815" cy="97943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02211" y="4344988"/>
            <a:ext cx="1703933" cy="1096045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660232" y="4654128"/>
            <a:ext cx="1439988" cy="935112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032147" y="4631109"/>
            <a:ext cx="1535666" cy="958131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184068" y="4581128"/>
            <a:ext cx="1696158" cy="859905"/>
          </a:xfrm>
          <a:prstGeom prst="straightConnector1">
            <a:avLst/>
          </a:prstGeom>
          <a:ln w="57150">
            <a:solidFill>
              <a:srgbClr val="FFFF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40352" y="147141"/>
            <a:ext cx="93978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AE" sz="5400" dirty="0" smtClean="0">
                <a:latin typeface="Aldhabi" pitchFamily="2" charset="-78"/>
                <a:cs typeface="Aldhabi" pitchFamily="2" charset="-78"/>
              </a:rPr>
              <a:t>تمرين</a:t>
            </a:r>
            <a:endParaRPr lang="en-GB" sz="54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914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404813"/>
            <a:ext cx="88138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3068638"/>
            <a:ext cx="40862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9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32656"/>
            <a:ext cx="7203870" cy="11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5975"/>
            <a:ext cx="4248472" cy="1286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3534" y="1883863"/>
                <a:ext cx="30963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2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534" y="1883863"/>
                <a:ext cx="309634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31940" y="2412176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2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412176"/>
                <a:ext cx="151216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5487" y="290461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400" dirty="0" smtClean="0">
                <a:latin typeface="Aldhabi" pitchFamily="2" charset="-78"/>
                <a:cs typeface="Aldhabi" pitchFamily="2" charset="-78"/>
              </a:rPr>
              <a:t>من المعادلة(2)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3058506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058506"/>
                <a:ext cx="3168352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38687" y="385890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بالتعويض فى المعادلة (1)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8824" y="3951235"/>
                <a:ext cx="36019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24" y="3951235"/>
                <a:ext cx="360193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06836" y="4725144"/>
                <a:ext cx="3313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21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36" y="4725144"/>
                <a:ext cx="3313903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02881" y="5254609"/>
                <a:ext cx="30978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11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21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44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881" y="5254609"/>
                <a:ext cx="309787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4787435" y="5177045"/>
            <a:ext cx="468052" cy="52257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00042" y="5193704"/>
                <a:ext cx="10081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042" y="5193704"/>
                <a:ext cx="100811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1225" y="6046001"/>
                <a:ext cx="3205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25" y="6046001"/>
                <a:ext cx="3205123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64088" y="604600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حل النطام (1-, 4 )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35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32656"/>
            <a:ext cx="7203870" cy="11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56089" y="1525935"/>
                <a:ext cx="30963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2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089" y="1525935"/>
                <a:ext cx="309634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91645" y="2133276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2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645" y="2133276"/>
                <a:ext cx="1512168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255487" y="290461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400" dirty="0" smtClean="0">
                <a:latin typeface="Aldhabi" pitchFamily="2" charset="-78"/>
                <a:cs typeface="Aldhabi" pitchFamily="2" charset="-78"/>
              </a:rPr>
              <a:t>من المعادلة(1)</a:t>
            </a:r>
            <a:endParaRPr lang="en-GB" sz="44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3058506"/>
                <a:ext cx="31683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058506"/>
                <a:ext cx="3168352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38687" y="385890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بالتعويض فى المعادلة (</a:t>
            </a:r>
            <a:r>
              <a:rPr lang="ar-AE" sz="3600" dirty="0">
                <a:latin typeface="Aldhabi" pitchFamily="2" charset="-78"/>
                <a:cs typeface="Aldhabi" pitchFamily="2" charset="-78"/>
              </a:rPr>
              <a:t>2</a:t>
            </a:r>
            <a:r>
              <a:rPr lang="ar-AE" sz="3600" dirty="0" smtClean="0">
                <a:latin typeface="Aldhabi" pitchFamily="2" charset="-78"/>
                <a:cs typeface="Aldhabi" pitchFamily="2" charset="-78"/>
              </a:rPr>
              <a:t>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8824" y="3951235"/>
                <a:ext cx="36019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24" y="3951235"/>
                <a:ext cx="3601935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06836" y="4725144"/>
                <a:ext cx="33139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55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36" y="4725144"/>
                <a:ext cx="3313903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1225" y="5254609"/>
                <a:ext cx="34395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39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23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55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78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25" y="5254609"/>
                <a:ext cx="343953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Arrow 9"/>
          <p:cNvSpPr/>
          <p:nvPr/>
        </p:nvSpPr>
        <p:spPr>
          <a:xfrm>
            <a:off x="4787435" y="5177045"/>
            <a:ext cx="468052" cy="52257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38687" y="5193704"/>
                <a:ext cx="12961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8687" y="5193704"/>
                <a:ext cx="1296143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1225" y="6046001"/>
                <a:ext cx="32051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11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25" y="6046001"/>
                <a:ext cx="320512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364088" y="6046001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حل النطام (</a:t>
            </a:r>
            <a:r>
              <a:rPr lang="ar-AE" sz="3600" dirty="0">
                <a:latin typeface="Aldhabi" pitchFamily="2" charset="-78"/>
                <a:cs typeface="Aldhabi" pitchFamily="2" charset="-78"/>
              </a:rPr>
              <a:t>2</a:t>
            </a:r>
            <a:r>
              <a:rPr lang="ar-AE" sz="3600" dirty="0" smtClean="0">
                <a:latin typeface="Aldhabi" pitchFamily="2" charset="-78"/>
                <a:cs typeface="Aldhabi" pitchFamily="2" charset="-78"/>
              </a:rPr>
              <a:t>-, 3- 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8" y="1646559"/>
            <a:ext cx="4040303" cy="125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96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3192363" cy="70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5329371" cy="57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13650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707904" y="1807102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807102"/>
                <a:ext cx="116435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28382" y="2359508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382" y="2359508"/>
                <a:ext cx="116435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80890" y="2745794"/>
            <a:ext cx="223147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بجمع المعادلتين 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43608" y="3392125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59632" y="3789040"/>
                <a:ext cx="3433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789040"/>
                <a:ext cx="343310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427984" y="3789040"/>
            <a:ext cx="444278" cy="46166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36096" y="3789040"/>
                <a:ext cx="11521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789040"/>
                <a:ext cx="1152128" cy="461665"/>
              </a:xfrm>
              <a:prstGeom prst="rect">
                <a:avLst/>
              </a:prstGeom>
              <a:blipFill rotWithShape="1">
                <a:blip r:embed="rId8"/>
                <a:stretch>
                  <a:fillRect r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21806" y="4509119"/>
            <a:ext cx="306111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بالتعويض فى أىِ من المعادلتين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43608" y="4509119"/>
                <a:ext cx="36491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509119"/>
                <a:ext cx="3649132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43608" y="5373216"/>
                <a:ext cx="33843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373216"/>
                <a:ext cx="3384376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4872262" y="5373216"/>
            <a:ext cx="419818" cy="57606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5517232"/>
                <a:ext cx="9562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517232"/>
                <a:ext cx="956229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519772" y="6093296"/>
            <a:ext cx="270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حل النظام (6, 1-)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781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8680"/>
            <a:ext cx="3192363" cy="70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5329371" cy="57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402597" y="1199516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597" y="1199516"/>
                <a:ext cx="1164358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37943" y="1619111"/>
                <a:ext cx="11643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943" y="1619111"/>
                <a:ext cx="116435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88224" y="2258256"/>
            <a:ext cx="244827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بجمع  المعادلتين 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87398" y="2759662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47008" y="3327375"/>
                <a:ext cx="3433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8" y="3327375"/>
                <a:ext cx="3433108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307562" y="3327375"/>
            <a:ext cx="444278" cy="461665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99913" y="3556911"/>
                <a:ext cx="11521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ar-AE" sz="2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913" y="3556911"/>
                <a:ext cx="115212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058" r="-158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21806" y="4509119"/>
            <a:ext cx="306111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بالتعويض فى أىِ من المعادلتين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43608" y="4509119"/>
                <a:ext cx="36491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(−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)=−</m:t>
                      </m:r>
                      <m:r>
                        <a:rPr lang="en-GB" sz="2400" b="0" i="1" smtClean="0">
                          <a:latin typeface="Cambria Math"/>
                        </a:rPr>
                        <m:t>28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509119"/>
                <a:ext cx="364913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99592" y="5373216"/>
                <a:ext cx="33843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373216"/>
                <a:ext cx="3384376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4872262" y="5373216"/>
            <a:ext cx="419818" cy="576064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6136" y="5517232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5517232"/>
                <a:ext cx="129614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519772" y="6093296"/>
            <a:ext cx="270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حل النظام(2-</a:t>
            </a:r>
            <a:r>
              <a:rPr lang="ar-AE" sz="3600" smtClean="0">
                <a:latin typeface="Aldhabi" pitchFamily="2" charset="-78"/>
                <a:cs typeface="Aldhabi" pitchFamily="2" charset="-78"/>
              </a:rPr>
              <a:t>,8)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91829"/>
            <a:ext cx="2360946" cy="74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2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8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6316" y="2633063"/>
            <a:ext cx="108012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3600" dirty="0" smtClean="0">
                <a:latin typeface="Aldhabi" pitchFamily="2" charset="-78"/>
                <a:cs typeface="Aldhabi" pitchFamily="2" charset="-78"/>
              </a:rPr>
              <a:t>اذا كان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600" y="655821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55821"/>
                <a:ext cx="3312368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03648" y="1556792"/>
                <a:ext cx="24482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1556792"/>
                <a:ext cx="244827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67944" y="2495751"/>
                <a:ext cx="3024336" cy="8785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95751"/>
                <a:ext cx="3024336" cy="8785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205" y="2565225"/>
            <a:ext cx="3456384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3600" dirty="0" smtClean="0">
                <a:latin typeface="Aldhabi" pitchFamily="2" charset="-78"/>
                <a:cs typeface="Aldhabi" pitchFamily="2" charset="-78"/>
              </a:rPr>
              <a:t>كان للنظام عدد لانهائى من الحلول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36905" y="3861048"/>
            <a:ext cx="85953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ar-AE" sz="3600" dirty="0">
                <a:latin typeface="Aldhabi" pitchFamily="2" charset="-78"/>
                <a:cs typeface="Aldhabi" pitchFamily="2" charset="-78"/>
              </a:rPr>
              <a:t>اذا كان</a:t>
            </a:r>
            <a:endParaRPr lang="en-GB" sz="36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5031" y="5375446"/>
            <a:ext cx="93326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ar-AE" sz="4000" dirty="0">
                <a:latin typeface="Aldhabi" pitchFamily="2" charset="-78"/>
                <a:cs typeface="Aldhabi" pitchFamily="2" charset="-78"/>
              </a:rPr>
              <a:t>اذا كان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499992" y="3921178"/>
                <a:ext cx="2498713" cy="8785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GB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921178"/>
                <a:ext cx="2498713" cy="8785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499993" y="5471305"/>
                <a:ext cx="2279006" cy="8785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GB" sz="2400" i="1" dirty="0" smtClean="0"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GB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3" y="5471305"/>
                <a:ext cx="2279006" cy="878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54533" y="3964435"/>
            <a:ext cx="3017173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AE" sz="4000" dirty="0">
                <a:latin typeface="Aldhabi" pitchFamily="2" charset="-78"/>
                <a:cs typeface="Aldhabi" pitchFamily="2" charset="-78"/>
              </a:rPr>
              <a:t>كان للنظام </a:t>
            </a:r>
            <a:r>
              <a:rPr lang="ar-AE" sz="4000" dirty="0" smtClean="0">
                <a:latin typeface="Aldhabi" pitchFamily="2" charset="-78"/>
                <a:cs typeface="Aldhabi" pitchFamily="2" charset="-78"/>
              </a:rPr>
              <a:t>ليس له حل      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2012" y="5548699"/>
            <a:ext cx="306205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AE" sz="4000" dirty="0">
                <a:latin typeface="Aldhabi" pitchFamily="2" charset="-78"/>
                <a:cs typeface="Aldhabi" pitchFamily="2" charset="-78"/>
              </a:rPr>
              <a:t>كان للنظام </a:t>
            </a:r>
            <a:r>
              <a:rPr lang="ar-AE" sz="4000" dirty="0" smtClean="0">
                <a:latin typeface="Aldhabi" pitchFamily="2" charset="-78"/>
                <a:cs typeface="Aldhabi" pitchFamily="2" charset="-78"/>
              </a:rPr>
              <a:t>حل وحيد          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7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4088" y="476672"/>
            <a:ext cx="273630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4000" dirty="0" smtClean="0">
                <a:latin typeface="Aldhabi" pitchFamily="2" charset="-78"/>
                <a:cs typeface="Aldhabi" pitchFamily="2" charset="-78"/>
              </a:rPr>
              <a:t>اختر الاجابة الصحيحية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6724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3356992"/>
                <a:ext cx="37444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𝑎</m:t>
                      </m:r>
                      <m:r>
                        <a:rPr lang="en-GB" sz="2800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,−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          </m:t>
                      </m:r>
                      <m:r>
                        <a:rPr lang="en-GB" sz="2800" b="0" i="1" smtClean="0">
                          <a:latin typeface="Cambria Math"/>
                        </a:rPr>
                        <m:t>𝑏</m:t>
                      </m:r>
                      <m:r>
                        <a:rPr lang="en-GB" sz="2800" b="0" i="1" smtClean="0">
                          <a:latin typeface="Cambria Math"/>
                        </a:rPr>
                        <m:t>) (</m:t>
                      </m:r>
                      <m:r>
                        <a:rPr lang="en-GB" sz="2800" b="0" i="1" smtClean="0">
                          <a:latin typeface="Cambria Math"/>
                        </a:rPr>
                        <m:t>0</m:t>
                      </m:r>
                      <m:r>
                        <a:rPr lang="en-GB" sz="2800" b="0" i="1" smtClean="0">
                          <a:latin typeface="Cambria Math"/>
                        </a:rPr>
                        <m:t>,−</m:t>
                      </m:r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r>
                        <a:rPr lang="en-GB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56992"/>
                <a:ext cx="3744416" cy="523220"/>
              </a:xfrm>
              <a:prstGeom prst="rect">
                <a:avLst/>
              </a:prstGeom>
              <a:blipFill rotWithShape="1">
                <a:blip r:embed="rId3"/>
                <a:stretch>
                  <a:fillRect r="-3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23" y="3140968"/>
            <a:ext cx="4337034" cy="88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0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4088" y="476672"/>
            <a:ext cx="273630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4000" dirty="0" smtClean="0">
                <a:latin typeface="Aldhabi" pitchFamily="2" charset="-78"/>
                <a:cs typeface="Aldhabi" pitchFamily="2" charset="-78"/>
              </a:rPr>
              <a:t>اختر الاجابة الصحيحية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3356992"/>
                <a:ext cx="37444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𝑎</m:t>
                      </m:r>
                      <m:r>
                        <a:rPr lang="en-GB" sz="2800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ar-AE" sz="28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          </m:t>
                      </m:r>
                      <m:r>
                        <a:rPr lang="en-GB" sz="2800" b="0" i="1" smtClean="0">
                          <a:latin typeface="Cambria Math"/>
                        </a:rPr>
                        <m:t>𝑏</m:t>
                      </m:r>
                      <m:r>
                        <a:rPr lang="en-GB" sz="2800" b="0" i="1" smtClean="0">
                          <a:latin typeface="Cambria Math"/>
                        </a:rPr>
                        <m:t>) (</m:t>
                      </m:r>
                      <m:r>
                        <a:rPr lang="en-GB" sz="2800" b="0" i="1" smtClean="0">
                          <a:latin typeface="Cambria Math"/>
                        </a:rPr>
                        <m:t>0</m:t>
                      </m:r>
                      <m:r>
                        <a:rPr lang="en-GB" sz="2800" b="0" i="1" smtClean="0">
                          <a:latin typeface="Cambria Math"/>
                        </a:rPr>
                        <m:t>,</m:t>
                      </m:r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r>
                        <a:rPr lang="en-GB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56992"/>
                <a:ext cx="374441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23" y="3140968"/>
            <a:ext cx="4337034" cy="88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65470"/>
            <a:ext cx="3384376" cy="182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75856" y="1112690"/>
                <a:ext cx="14414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6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1112690"/>
                <a:ext cx="1441485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75856" y="466810"/>
                <a:ext cx="14414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6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66810"/>
                <a:ext cx="1441485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412817" y="1728970"/>
                <a:ext cx="130452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3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ar-AE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17" y="1728970"/>
                <a:ext cx="1304524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730" y="332656"/>
            <a:ext cx="3115492" cy="91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72662" y="1081912"/>
            <a:ext cx="391493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4000" dirty="0" smtClean="0">
                <a:latin typeface="Aldhabi" pitchFamily="2" charset="-78"/>
                <a:cs typeface="Aldhabi" pitchFamily="2" charset="-78"/>
              </a:rPr>
              <a:t>نختار المعامل 1 فى المعادلةالاولى</a:t>
            </a:r>
            <a:endParaRPr lang="en-GB" sz="40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899072" y="2796568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072" y="2796568"/>
                <a:ext cx="102252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64594" y="3449613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ar-AE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594" y="3449613"/>
                <a:ext cx="102252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765695" y="3601452"/>
            <a:ext cx="1406967" cy="49298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840608" y="2978665"/>
            <a:ext cx="15841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AE" sz="2400" dirty="0" smtClean="0">
                <a:latin typeface="Aldhabi" pitchFamily="2" charset="-78"/>
                <a:cs typeface="Aldhabi" pitchFamily="2" charset="-78"/>
              </a:rPr>
              <a:t>بضرب المعادلة فى3</a:t>
            </a:r>
            <a:endParaRPr lang="en-GB" sz="2400" dirty="0">
              <a:latin typeface="Aldhabi" pitchFamily="2" charset="-78"/>
              <a:cs typeface="Aldhabi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04730" y="2864952"/>
                <a:ext cx="37813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b="0" i="1" smtClean="0">
                          <a:latin typeface="Cambria Math"/>
                        </a:rPr>
                        <m:t>   </m:t>
                      </m:r>
                      <m:r>
                        <a:rPr lang="ar-AE" sz="2400" b="0" i="1" smtClean="0">
                          <a:latin typeface="Cambria Math"/>
                        </a:rPr>
                        <m:t>9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ar-AE" sz="2400" b="0" i="1" smtClean="0">
                          <a:latin typeface="Cambria Math"/>
                        </a:rPr>
                        <m:t>+</m:t>
                      </m:r>
                      <m:r>
                        <a:rPr lang="ar-AE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 +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  =</m:t>
                      </m:r>
                      <m:r>
                        <a:rPr lang="ar-AE" sz="24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ar-AE" sz="2400" b="0" i="1" smtClean="0">
                          <a:latin typeface="Cambria Math"/>
                        </a:rPr>
                        <m:t>−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ar-AE" sz="2400" b="0" i="1" smtClean="0">
                          <a:latin typeface="Cambria Math"/>
                        </a:rPr>
                        <m:t>−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730" y="2864952"/>
                <a:ext cx="3781391" cy="830997"/>
              </a:xfrm>
              <a:prstGeom prst="rect">
                <a:avLst/>
              </a:prstGeom>
              <a:blipFill rotWithShape="1">
                <a:blip r:embed="rId8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5479321" y="3787571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51529" y="3847947"/>
                <a:ext cx="25202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b="0" i="1" smtClean="0"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ar-AE" sz="2400" b="0" i="1" smtClean="0">
                          <a:latin typeface="Cambria Math"/>
                        </a:rPr>
                        <m:t>+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529" y="3847947"/>
                <a:ext cx="252028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065073" y="3911278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073" y="3911278"/>
                <a:ext cx="102252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0980" y="4812343"/>
                <a:ext cx="327211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0" y="4812343"/>
                <a:ext cx="3272117" cy="830997"/>
              </a:xfrm>
              <a:prstGeom prst="rect">
                <a:avLst/>
              </a:prstGeom>
              <a:blipFill rotWithShape="1">
                <a:blip r:embed="rId11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509477" y="4997008"/>
            <a:ext cx="1243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AE" sz="2400" dirty="0" smtClean="0">
                <a:latin typeface="Aldhabi" pitchFamily="2" charset="-78"/>
                <a:cs typeface="Aldhabi" pitchFamily="2" charset="-78"/>
              </a:rPr>
              <a:t> بضرب فى2-</a:t>
            </a:r>
            <a:endParaRPr lang="en-GB" sz="2400" dirty="0">
              <a:latin typeface="Aldhabi" pitchFamily="2" charset="-78"/>
              <a:cs typeface="Aldhabi" pitchFamily="2" charset="-78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385842" y="5916181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50426" y="6100250"/>
                <a:ext cx="27588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426" y="6100250"/>
                <a:ext cx="2758867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963597" y="6103041"/>
                <a:ext cx="10225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3597" y="6103041"/>
                <a:ext cx="10225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-50235" y="2818785"/>
                <a:ext cx="28770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ar-AE" sz="2400" b="0" i="1" smtClean="0">
                          <a:latin typeface="Cambria Math"/>
                        </a:rPr>
                        <m:t>+</m:t>
                      </m:r>
                      <m:r>
                        <a:rPr lang="ar-AE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ar-AE" sz="2400" b="0" i="1" smtClean="0">
                          <a:latin typeface="Cambria Math"/>
                        </a:rPr>
                        <m:t>−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ar-AE" sz="2400" b="0" i="1" smtClean="0">
                          <a:latin typeface="Cambria Math"/>
                        </a:rPr>
                        <m:t>−</m:t>
                      </m:r>
                      <m:r>
                        <a:rPr lang="ar-AE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ar-AE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235" y="2818785"/>
                <a:ext cx="2877041" cy="830997"/>
              </a:xfrm>
              <a:prstGeom prst="rect">
                <a:avLst/>
              </a:prstGeom>
              <a:blipFill rotWithShape="1">
                <a:blip r:embed="rId14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72662" y="5085184"/>
                <a:ext cx="343178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2400" b="0" i="1" smtClean="0">
                          <a:latin typeface="Cambria Math"/>
                        </a:rPr>
                        <m:t>−</m:t>
                      </m:r>
                      <m:r>
                        <a:rPr lang="ar-AE" sz="2400" b="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4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=−</m:t>
                      </m:r>
                      <m:r>
                        <a:rPr lang="en-GB" sz="24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662" y="5085184"/>
                <a:ext cx="3431786" cy="830997"/>
              </a:xfrm>
              <a:prstGeom prst="rect">
                <a:avLst/>
              </a:prstGeom>
              <a:blipFill rotWithShape="1">
                <a:blip r:embed="rId15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3528" y="820550"/>
                <a:ext cx="28083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−</m:t>
                      </m:r>
                      <m:r>
                        <a:rPr lang="en-GB" sz="2400" b="0" i="1" smtClean="0">
                          <a:latin typeface="Cambria Math"/>
                        </a:rPr>
                        <m:t>3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𝑦</m:t>
                      </m:r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r>
                        <a:rPr lang="en-GB" sz="2400" b="0" i="1" smtClean="0">
                          <a:latin typeface="Cambria Math"/>
                        </a:rPr>
                        <m:t>2</m:t>
                      </m:r>
                      <m:r>
                        <a:rPr lang="en-GB" sz="2400" b="0" i="1" smtClean="0">
                          <a:latin typeface="Cambria Math"/>
                        </a:rPr>
                        <m:t>𝑧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20550"/>
                <a:ext cx="2808312" cy="1200329"/>
              </a:xfrm>
              <a:prstGeom prst="rect">
                <a:avLst/>
              </a:prstGeom>
              <a:blipFill rotWithShape="1">
                <a:blip r:embed="rId16"/>
                <a:stretch>
                  <a:fillRect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31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6" grpId="0" animBg="1"/>
      <p:bldP spid="7" grpId="0"/>
      <p:bldP spid="13" grpId="0"/>
      <p:bldP spid="14" grpId="0" animBg="1"/>
      <p:bldP spid="15" grpId="0" animBg="1"/>
      <p:bldP spid="16" grpId="0"/>
      <p:bldP spid="19" grpId="0"/>
      <p:bldP spid="22" grpId="0"/>
      <p:bldP spid="23" grpId="0"/>
      <p:bldP spid="24" grpId="0" animBg="1"/>
      <p:bldP spid="29" grpId="0"/>
      <p:bldP spid="30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843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مراجعة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</dc:title>
  <dc:creator>HP</dc:creator>
  <cp:lastModifiedBy>HP</cp:lastModifiedBy>
  <cp:revision>2</cp:revision>
  <dcterms:created xsi:type="dcterms:W3CDTF">2020-10-07T18:31:19Z</dcterms:created>
  <dcterms:modified xsi:type="dcterms:W3CDTF">2020-10-07T18:46:26Z</dcterms:modified>
</cp:coreProperties>
</file>