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photoAlbum layout="1pic"/>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showGuides="1">
      <p:cViewPr varScale="1">
        <p:scale>
          <a:sx n="77" d="100"/>
          <a:sy n="77" d="100"/>
        </p:scale>
        <p:origin x="17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530D55A1-2F55-400C-A0CE-7022B67F5449}" type="datetimeFigureOut">
              <a:rPr lang="ar-AE" smtClean="0"/>
              <a:t>02/01/1438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7E378FC0-6331-4704-BF28-12B664D9976E}" type="slidenum">
              <a:rPr lang="ar-AE" smtClean="0"/>
              <a:t>‹#›</a:t>
            </a:fld>
            <a:endParaRPr lang="ar-AE"/>
          </a:p>
        </p:txBody>
      </p:sp>
    </p:spTree>
    <p:extLst>
      <p:ext uri="{BB962C8B-B14F-4D97-AF65-F5344CB8AC3E}">
        <p14:creationId xmlns:p14="http://schemas.microsoft.com/office/powerpoint/2010/main" val="256851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30D55A1-2F55-400C-A0CE-7022B67F5449}" type="datetimeFigureOut">
              <a:rPr lang="ar-AE" smtClean="0"/>
              <a:t>02/01/1438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7E378FC0-6331-4704-BF28-12B664D9976E}" type="slidenum">
              <a:rPr lang="ar-AE" smtClean="0"/>
              <a:t>‹#›</a:t>
            </a:fld>
            <a:endParaRPr lang="ar-AE"/>
          </a:p>
        </p:txBody>
      </p:sp>
    </p:spTree>
    <p:extLst>
      <p:ext uri="{BB962C8B-B14F-4D97-AF65-F5344CB8AC3E}">
        <p14:creationId xmlns:p14="http://schemas.microsoft.com/office/powerpoint/2010/main" val="365712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30D55A1-2F55-400C-A0CE-7022B67F5449}" type="datetimeFigureOut">
              <a:rPr lang="ar-AE" smtClean="0"/>
              <a:t>02/01/1438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7E378FC0-6331-4704-BF28-12B664D9976E}" type="slidenum">
              <a:rPr lang="ar-AE" smtClean="0"/>
              <a:t>‹#›</a:t>
            </a:fld>
            <a:endParaRPr lang="ar-AE"/>
          </a:p>
        </p:txBody>
      </p:sp>
    </p:spTree>
    <p:extLst>
      <p:ext uri="{BB962C8B-B14F-4D97-AF65-F5344CB8AC3E}">
        <p14:creationId xmlns:p14="http://schemas.microsoft.com/office/powerpoint/2010/main" val="74927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30D55A1-2F55-400C-A0CE-7022B67F5449}" type="datetimeFigureOut">
              <a:rPr lang="ar-AE" smtClean="0"/>
              <a:t>02/01/1438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7E378FC0-6331-4704-BF28-12B664D9976E}" type="slidenum">
              <a:rPr lang="ar-AE" smtClean="0"/>
              <a:t>‹#›</a:t>
            </a:fld>
            <a:endParaRPr lang="ar-AE"/>
          </a:p>
        </p:txBody>
      </p:sp>
    </p:spTree>
    <p:extLst>
      <p:ext uri="{BB962C8B-B14F-4D97-AF65-F5344CB8AC3E}">
        <p14:creationId xmlns:p14="http://schemas.microsoft.com/office/powerpoint/2010/main" val="214200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530D55A1-2F55-400C-A0CE-7022B67F5449}" type="datetimeFigureOut">
              <a:rPr lang="ar-AE" smtClean="0"/>
              <a:t>02/01/1438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7E378FC0-6331-4704-BF28-12B664D9976E}" type="slidenum">
              <a:rPr lang="ar-AE" smtClean="0"/>
              <a:t>‹#›</a:t>
            </a:fld>
            <a:endParaRPr lang="ar-AE"/>
          </a:p>
        </p:txBody>
      </p:sp>
    </p:spTree>
    <p:extLst>
      <p:ext uri="{BB962C8B-B14F-4D97-AF65-F5344CB8AC3E}">
        <p14:creationId xmlns:p14="http://schemas.microsoft.com/office/powerpoint/2010/main" val="235878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530D55A1-2F55-400C-A0CE-7022B67F5449}" type="datetimeFigureOut">
              <a:rPr lang="ar-AE" smtClean="0"/>
              <a:t>02/01/1438</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7E378FC0-6331-4704-BF28-12B664D9976E}" type="slidenum">
              <a:rPr lang="ar-AE" smtClean="0"/>
              <a:t>‹#›</a:t>
            </a:fld>
            <a:endParaRPr lang="ar-AE"/>
          </a:p>
        </p:txBody>
      </p:sp>
    </p:spTree>
    <p:extLst>
      <p:ext uri="{BB962C8B-B14F-4D97-AF65-F5344CB8AC3E}">
        <p14:creationId xmlns:p14="http://schemas.microsoft.com/office/powerpoint/2010/main" val="196315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530D55A1-2F55-400C-A0CE-7022B67F5449}" type="datetimeFigureOut">
              <a:rPr lang="ar-AE" smtClean="0"/>
              <a:t>02/01/1438</a:t>
            </a:fld>
            <a:endParaRPr lang="ar-AE"/>
          </a:p>
        </p:txBody>
      </p:sp>
      <p:sp>
        <p:nvSpPr>
          <p:cNvPr id="8" name="Footer Placeholder 7"/>
          <p:cNvSpPr>
            <a:spLocks noGrp="1"/>
          </p:cNvSpPr>
          <p:nvPr>
            <p:ph type="ftr" sz="quarter" idx="11"/>
          </p:nvPr>
        </p:nvSpPr>
        <p:spPr/>
        <p:txBody>
          <a:bodyPr/>
          <a:lstStyle/>
          <a:p>
            <a:endParaRPr lang="ar-AE"/>
          </a:p>
        </p:txBody>
      </p:sp>
      <p:sp>
        <p:nvSpPr>
          <p:cNvPr id="9" name="Slide Number Placeholder 8"/>
          <p:cNvSpPr>
            <a:spLocks noGrp="1"/>
          </p:cNvSpPr>
          <p:nvPr>
            <p:ph type="sldNum" sz="quarter" idx="12"/>
          </p:nvPr>
        </p:nvSpPr>
        <p:spPr/>
        <p:txBody>
          <a:bodyPr/>
          <a:lstStyle/>
          <a:p>
            <a:fld id="{7E378FC0-6331-4704-BF28-12B664D9976E}" type="slidenum">
              <a:rPr lang="ar-AE" smtClean="0"/>
              <a:t>‹#›</a:t>
            </a:fld>
            <a:endParaRPr lang="ar-AE"/>
          </a:p>
        </p:txBody>
      </p:sp>
    </p:spTree>
    <p:extLst>
      <p:ext uri="{BB962C8B-B14F-4D97-AF65-F5344CB8AC3E}">
        <p14:creationId xmlns:p14="http://schemas.microsoft.com/office/powerpoint/2010/main" val="1102603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530D55A1-2F55-400C-A0CE-7022B67F5449}" type="datetimeFigureOut">
              <a:rPr lang="ar-AE" smtClean="0"/>
              <a:t>02/01/1438</a:t>
            </a:fld>
            <a:endParaRPr lang="ar-AE"/>
          </a:p>
        </p:txBody>
      </p:sp>
      <p:sp>
        <p:nvSpPr>
          <p:cNvPr id="4" name="Footer Placeholder 3"/>
          <p:cNvSpPr>
            <a:spLocks noGrp="1"/>
          </p:cNvSpPr>
          <p:nvPr>
            <p:ph type="ftr" sz="quarter" idx="11"/>
          </p:nvPr>
        </p:nvSpPr>
        <p:spPr/>
        <p:txBody>
          <a:bodyPr/>
          <a:lstStyle/>
          <a:p>
            <a:endParaRPr lang="ar-AE"/>
          </a:p>
        </p:txBody>
      </p:sp>
      <p:sp>
        <p:nvSpPr>
          <p:cNvPr id="5" name="Slide Number Placeholder 4"/>
          <p:cNvSpPr>
            <a:spLocks noGrp="1"/>
          </p:cNvSpPr>
          <p:nvPr>
            <p:ph type="sldNum" sz="quarter" idx="12"/>
          </p:nvPr>
        </p:nvSpPr>
        <p:spPr/>
        <p:txBody>
          <a:bodyPr/>
          <a:lstStyle/>
          <a:p>
            <a:fld id="{7E378FC0-6331-4704-BF28-12B664D9976E}" type="slidenum">
              <a:rPr lang="ar-AE" smtClean="0"/>
              <a:t>‹#›</a:t>
            </a:fld>
            <a:endParaRPr lang="ar-AE"/>
          </a:p>
        </p:txBody>
      </p:sp>
    </p:spTree>
    <p:extLst>
      <p:ext uri="{BB962C8B-B14F-4D97-AF65-F5344CB8AC3E}">
        <p14:creationId xmlns:p14="http://schemas.microsoft.com/office/powerpoint/2010/main" val="399402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D55A1-2F55-400C-A0CE-7022B67F5449}" type="datetimeFigureOut">
              <a:rPr lang="ar-AE" smtClean="0"/>
              <a:t>02/01/1438</a:t>
            </a:fld>
            <a:endParaRPr lang="ar-AE"/>
          </a:p>
        </p:txBody>
      </p:sp>
      <p:sp>
        <p:nvSpPr>
          <p:cNvPr id="3" name="Footer Placeholder 2"/>
          <p:cNvSpPr>
            <a:spLocks noGrp="1"/>
          </p:cNvSpPr>
          <p:nvPr>
            <p:ph type="ftr" sz="quarter" idx="11"/>
          </p:nvPr>
        </p:nvSpPr>
        <p:spPr/>
        <p:txBody>
          <a:bodyPr/>
          <a:lstStyle/>
          <a:p>
            <a:endParaRPr lang="ar-AE"/>
          </a:p>
        </p:txBody>
      </p:sp>
      <p:sp>
        <p:nvSpPr>
          <p:cNvPr id="4" name="Slide Number Placeholder 3"/>
          <p:cNvSpPr>
            <a:spLocks noGrp="1"/>
          </p:cNvSpPr>
          <p:nvPr>
            <p:ph type="sldNum" sz="quarter" idx="12"/>
          </p:nvPr>
        </p:nvSpPr>
        <p:spPr/>
        <p:txBody>
          <a:bodyPr/>
          <a:lstStyle/>
          <a:p>
            <a:fld id="{7E378FC0-6331-4704-BF28-12B664D9976E}" type="slidenum">
              <a:rPr lang="ar-AE" smtClean="0"/>
              <a:t>‹#›</a:t>
            </a:fld>
            <a:endParaRPr lang="ar-AE"/>
          </a:p>
        </p:txBody>
      </p:sp>
    </p:spTree>
    <p:extLst>
      <p:ext uri="{BB962C8B-B14F-4D97-AF65-F5344CB8AC3E}">
        <p14:creationId xmlns:p14="http://schemas.microsoft.com/office/powerpoint/2010/main" val="346854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530D55A1-2F55-400C-A0CE-7022B67F5449}" type="datetimeFigureOut">
              <a:rPr lang="ar-AE" smtClean="0"/>
              <a:t>02/01/1438</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7E378FC0-6331-4704-BF28-12B664D9976E}" type="slidenum">
              <a:rPr lang="ar-AE" smtClean="0"/>
              <a:t>‹#›</a:t>
            </a:fld>
            <a:endParaRPr lang="ar-AE"/>
          </a:p>
        </p:txBody>
      </p:sp>
    </p:spTree>
    <p:extLst>
      <p:ext uri="{BB962C8B-B14F-4D97-AF65-F5344CB8AC3E}">
        <p14:creationId xmlns:p14="http://schemas.microsoft.com/office/powerpoint/2010/main" val="101849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530D55A1-2F55-400C-A0CE-7022B67F5449}" type="datetimeFigureOut">
              <a:rPr lang="ar-AE" smtClean="0"/>
              <a:t>02/01/1438</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7E378FC0-6331-4704-BF28-12B664D9976E}" type="slidenum">
              <a:rPr lang="ar-AE" smtClean="0"/>
              <a:t>‹#›</a:t>
            </a:fld>
            <a:endParaRPr lang="ar-AE"/>
          </a:p>
        </p:txBody>
      </p:sp>
    </p:spTree>
    <p:extLst>
      <p:ext uri="{BB962C8B-B14F-4D97-AF65-F5344CB8AC3E}">
        <p14:creationId xmlns:p14="http://schemas.microsoft.com/office/powerpoint/2010/main" val="2712502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D55A1-2F55-400C-A0CE-7022B67F5449}" type="datetimeFigureOut">
              <a:rPr lang="ar-AE" smtClean="0"/>
              <a:t>02/01/1438</a:t>
            </a:fld>
            <a:endParaRPr lang="ar-A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A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78FC0-6331-4704-BF28-12B664D9976E}" type="slidenum">
              <a:rPr lang="ar-AE" smtClean="0"/>
              <a:t>‹#›</a:t>
            </a:fld>
            <a:endParaRPr lang="ar-AE"/>
          </a:p>
        </p:txBody>
      </p:sp>
    </p:spTree>
    <p:extLst>
      <p:ext uri="{BB962C8B-B14F-4D97-AF65-F5344CB8AC3E}">
        <p14:creationId xmlns:p14="http://schemas.microsoft.com/office/powerpoint/2010/main" val="321245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اسلامية 12 ج1_صفحة_03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5774499" y="5098186"/>
            <a:ext cx="2901861" cy="923330"/>
          </a:xfrm>
          <a:prstGeom prst="rect">
            <a:avLst/>
          </a:prstGeom>
        </p:spPr>
        <p:txBody>
          <a:bodyPr wrap="square">
            <a:spAutoFit/>
          </a:bodyPr>
          <a:lstStyle/>
          <a:p>
            <a:pPr marL="342900" indent="-342900" algn="r" rtl="1">
              <a:buFont typeface="+mj-lt"/>
              <a:buAutoNum type="arabicPeriod"/>
            </a:pPr>
            <a:r>
              <a:rPr lang="ar-AE" b="1" dirty="0">
                <a:latin typeface="SakkalMajalla"/>
              </a:rPr>
              <a:t>البعد عن العقل</a:t>
            </a:r>
          </a:p>
          <a:p>
            <a:pPr marL="342900" indent="-342900" algn="r" rtl="1">
              <a:buFont typeface="+mj-lt"/>
              <a:buAutoNum type="arabicPeriod"/>
            </a:pPr>
            <a:r>
              <a:rPr lang="ar-AE" b="1" dirty="0"/>
              <a:t>عدم تقبل الرأي الآخر</a:t>
            </a:r>
          </a:p>
          <a:p>
            <a:pPr marL="342900" indent="-342900" algn="r" rtl="1">
              <a:buFont typeface="+mj-lt"/>
              <a:buAutoNum type="arabicPeriod"/>
            </a:pPr>
            <a:r>
              <a:rPr lang="ar-AE" b="1" dirty="0"/>
              <a:t>التعصب الأعمى</a:t>
            </a:r>
          </a:p>
        </p:txBody>
      </p:sp>
    </p:spTree>
    <p:extLst>
      <p:ext uri="{BB962C8B-B14F-4D97-AF65-F5344CB8AC3E}">
        <p14:creationId xmlns:p14="http://schemas.microsoft.com/office/powerpoint/2010/main" val="249427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اسلامية 12 ج1_صفحة_04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01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اسلامية 12 ج1_صفحة_04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31" y="0"/>
            <a:ext cx="9144000" cy="6858000"/>
          </a:xfrm>
          <a:prstGeom prst="rect">
            <a:avLst/>
          </a:prstGeom>
        </p:spPr>
      </p:pic>
      <p:sp>
        <p:nvSpPr>
          <p:cNvPr id="3" name="مستطيل 2"/>
          <p:cNvSpPr/>
          <p:nvPr/>
        </p:nvSpPr>
        <p:spPr>
          <a:xfrm>
            <a:off x="1731123" y="1503216"/>
            <a:ext cx="813044" cy="369332"/>
          </a:xfrm>
          <a:prstGeom prst="rect">
            <a:avLst/>
          </a:prstGeom>
        </p:spPr>
        <p:txBody>
          <a:bodyPr wrap="none">
            <a:spAutoFit/>
          </a:bodyPr>
          <a:lstStyle/>
          <a:p>
            <a:pPr algn="r" rtl="1"/>
            <a:r>
              <a:rPr lang="ar-AE" b="1" dirty="0"/>
              <a:t>الوسطية</a:t>
            </a:r>
          </a:p>
        </p:txBody>
      </p:sp>
      <p:sp>
        <p:nvSpPr>
          <p:cNvPr id="4" name="مستطيل 3"/>
          <p:cNvSpPr/>
          <p:nvPr/>
        </p:nvSpPr>
        <p:spPr>
          <a:xfrm>
            <a:off x="1768701" y="1725460"/>
            <a:ext cx="766557" cy="369332"/>
          </a:xfrm>
          <a:prstGeom prst="rect">
            <a:avLst/>
          </a:prstGeom>
        </p:spPr>
        <p:txBody>
          <a:bodyPr wrap="none">
            <a:spAutoFit/>
          </a:bodyPr>
          <a:lstStyle/>
          <a:p>
            <a:pPr algn="r" rtl="1"/>
            <a:r>
              <a:rPr lang="ar-AE" b="1" dirty="0"/>
              <a:t>التطرف</a:t>
            </a:r>
          </a:p>
        </p:txBody>
      </p:sp>
      <p:sp>
        <p:nvSpPr>
          <p:cNvPr id="5" name="مستطيل 4"/>
          <p:cNvSpPr/>
          <p:nvPr/>
        </p:nvSpPr>
        <p:spPr>
          <a:xfrm>
            <a:off x="0" y="2553264"/>
            <a:ext cx="7939154" cy="369332"/>
          </a:xfrm>
          <a:prstGeom prst="rect">
            <a:avLst/>
          </a:prstGeom>
        </p:spPr>
        <p:txBody>
          <a:bodyPr wrap="square">
            <a:spAutoFit/>
          </a:bodyPr>
          <a:lstStyle/>
          <a:p>
            <a:pPr algn="just" rtl="1"/>
            <a:r>
              <a:rPr lang="ar-AE" b="1" dirty="0"/>
              <a:t>سعة حلم الله للعاصين بعدم مقابلة العاصين بعصيانهم</a:t>
            </a:r>
          </a:p>
        </p:txBody>
      </p:sp>
      <p:sp>
        <p:nvSpPr>
          <p:cNvPr id="6" name="مستطيل 5"/>
          <p:cNvSpPr/>
          <p:nvPr/>
        </p:nvSpPr>
        <p:spPr>
          <a:xfrm>
            <a:off x="4918066" y="2984512"/>
            <a:ext cx="2983510" cy="369332"/>
          </a:xfrm>
          <a:prstGeom prst="rect">
            <a:avLst/>
          </a:prstGeom>
        </p:spPr>
        <p:txBody>
          <a:bodyPr wrap="none">
            <a:spAutoFit/>
          </a:bodyPr>
          <a:lstStyle/>
          <a:p>
            <a:pPr algn="r" rtl="1"/>
            <a:r>
              <a:rPr lang="ar-AE" b="1" dirty="0">
                <a:latin typeface="SakkalMajalla"/>
              </a:rPr>
              <a:t>يدل على القصد و المداومة على العمل</a:t>
            </a:r>
            <a:endParaRPr lang="ar-AE" b="1" dirty="0"/>
          </a:p>
        </p:txBody>
      </p:sp>
      <p:sp>
        <p:nvSpPr>
          <p:cNvPr id="7" name="مستطيل 6"/>
          <p:cNvSpPr/>
          <p:nvPr/>
        </p:nvSpPr>
        <p:spPr>
          <a:xfrm>
            <a:off x="0" y="3794767"/>
            <a:ext cx="8110603" cy="369332"/>
          </a:xfrm>
          <a:prstGeom prst="rect">
            <a:avLst/>
          </a:prstGeom>
        </p:spPr>
        <p:txBody>
          <a:bodyPr wrap="square">
            <a:spAutoFit/>
          </a:bodyPr>
          <a:lstStyle/>
          <a:p>
            <a:pPr algn="r" rtl="1"/>
            <a:r>
              <a:rPr lang="ar-AE" b="1" dirty="0">
                <a:latin typeface="SakkalMajalla"/>
              </a:rPr>
              <a:t>لأن الفهم الصحيح للدين يكشف عن حقيقته و هي الاعتدال و التوسط فيبعدنا عن التطرف و التشدد</a:t>
            </a:r>
            <a:endParaRPr lang="ar-AE" b="1" dirty="0"/>
          </a:p>
        </p:txBody>
      </p:sp>
      <p:sp>
        <p:nvSpPr>
          <p:cNvPr id="8" name="مستطيل 7"/>
          <p:cNvSpPr/>
          <p:nvPr/>
        </p:nvSpPr>
        <p:spPr>
          <a:xfrm>
            <a:off x="-1" y="4200963"/>
            <a:ext cx="8085551" cy="369332"/>
          </a:xfrm>
          <a:prstGeom prst="rect">
            <a:avLst/>
          </a:prstGeom>
        </p:spPr>
        <p:txBody>
          <a:bodyPr wrap="square">
            <a:spAutoFit/>
          </a:bodyPr>
          <a:lstStyle/>
          <a:p>
            <a:pPr algn="r" rtl="1"/>
            <a:r>
              <a:rPr lang="ar-AE" b="1" dirty="0">
                <a:latin typeface="SakkalMajalla"/>
              </a:rPr>
              <a:t>لأن مسألة التطرف مسالة خطيرة تجعل من الانسان عدوا لموطنه و مجتمعه و أهله</a:t>
            </a:r>
            <a:endParaRPr lang="ar-AE" b="1" dirty="0"/>
          </a:p>
        </p:txBody>
      </p:sp>
      <p:sp>
        <p:nvSpPr>
          <p:cNvPr id="9" name="مستطيل 8"/>
          <p:cNvSpPr/>
          <p:nvPr/>
        </p:nvSpPr>
        <p:spPr>
          <a:xfrm>
            <a:off x="3219306" y="4794477"/>
            <a:ext cx="4993675" cy="923330"/>
          </a:xfrm>
          <a:prstGeom prst="rect">
            <a:avLst/>
          </a:prstGeom>
        </p:spPr>
        <p:txBody>
          <a:bodyPr wrap="none">
            <a:spAutoFit/>
          </a:bodyPr>
          <a:lstStyle/>
          <a:p>
            <a:pPr algn="r" rtl="1"/>
            <a:r>
              <a:rPr lang="ar-AE" b="1" dirty="0"/>
              <a:t>تنفر الناس من الدين</a:t>
            </a:r>
          </a:p>
          <a:p>
            <a:pPr algn="r" rtl="1"/>
            <a:r>
              <a:rPr lang="ar-AE" b="1" dirty="0"/>
              <a:t>تنشر الخلاف و الفرقة بين الناس و غياب الوعي المجتمعي</a:t>
            </a:r>
          </a:p>
          <a:p>
            <a:pPr algn="r" rtl="1"/>
            <a:r>
              <a:rPr lang="ar-AE" b="1" dirty="0"/>
              <a:t>تشكيك المسلمين بعقيدتهم و اتهام بعضهم بعضا بالكفر و الجهل</a:t>
            </a:r>
          </a:p>
        </p:txBody>
      </p:sp>
      <p:sp>
        <p:nvSpPr>
          <p:cNvPr id="10" name="مستطيل 9"/>
          <p:cNvSpPr/>
          <p:nvPr/>
        </p:nvSpPr>
        <p:spPr>
          <a:xfrm>
            <a:off x="3662742" y="5837485"/>
            <a:ext cx="4575291" cy="646331"/>
          </a:xfrm>
          <a:prstGeom prst="rect">
            <a:avLst/>
          </a:prstGeom>
        </p:spPr>
        <p:txBody>
          <a:bodyPr wrap="none">
            <a:spAutoFit/>
          </a:bodyPr>
          <a:lstStyle/>
          <a:p>
            <a:pPr algn="r"/>
            <a:r>
              <a:rPr lang="ar-AE" b="1" dirty="0"/>
              <a:t>استخدام العنف لفرض رأيه</a:t>
            </a:r>
          </a:p>
          <a:p>
            <a:pPr algn="r"/>
            <a:r>
              <a:rPr lang="ar-AE" b="1" dirty="0"/>
              <a:t>التعصب للرأي أو الجماعة ورفض الآخرين و الانعزال عنهم</a:t>
            </a:r>
          </a:p>
        </p:txBody>
      </p:sp>
    </p:spTree>
    <p:extLst>
      <p:ext uri="{BB962C8B-B14F-4D97-AF65-F5344CB8AC3E}">
        <p14:creationId xmlns:p14="http://schemas.microsoft.com/office/powerpoint/2010/main" val="79619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heel(1)">
                                      <p:cBhvr>
                                        <p:cTn id="4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اسلامية 12 ج1_صفحة_04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889348" y="951358"/>
            <a:ext cx="6219173" cy="369332"/>
          </a:xfrm>
          <a:prstGeom prst="rect">
            <a:avLst/>
          </a:prstGeom>
        </p:spPr>
        <p:txBody>
          <a:bodyPr wrap="square">
            <a:spAutoFit/>
          </a:bodyPr>
          <a:lstStyle/>
          <a:p>
            <a:pPr algn="r" rtl="1"/>
            <a:r>
              <a:rPr lang="ar-AE" b="1" dirty="0"/>
              <a:t>يوقف التطور والتقدم العلمي و الثقافي و العمراني ، فيكون غير قادر على الانتاج</a:t>
            </a:r>
          </a:p>
        </p:txBody>
      </p:sp>
      <p:sp>
        <p:nvSpPr>
          <p:cNvPr id="4" name="مستطيل 3"/>
          <p:cNvSpPr/>
          <p:nvPr/>
        </p:nvSpPr>
        <p:spPr>
          <a:xfrm>
            <a:off x="425885" y="1173602"/>
            <a:ext cx="6695162" cy="369332"/>
          </a:xfrm>
          <a:prstGeom prst="rect">
            <a:avLst/>
          </a:prstGeom>
        </p:spPr>
        <p:txBody>
          <a:bodyPr wrap="square">
            <a:spAutoFit/>
          </a:bodyPr>
          <a:lstStyle/>
          <a:p>
            <a:pPr algn="r" rtl="1"/>
            <a:r>
              <a:rPr lang="ar-AE" b="1" dirty="0"/>
              <a:t>يحارب الابداع و يعتبره مخالفا للدين و يحكم على صاحبة بالابتداع و مخالفة الدين</a:t>
            </a:r>
          </a:p>
        </p:txBody>
      </p:sp>
    </p:spTree>
    <p:extLst>
      <p:ext uri="{BB962C8B-B14F-4D97-AF65-F5344CB8AC3E}">
        <p14:creationId xmlns:p14="http://schemas.microsoft.com/office/powerpoint/2010/main" val="134338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اسلامية 12 ج1_صفحة_03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4" name="رابط مستقيم 3"/>
          <p:cNvCxnSpPr/>
          <p:nvPr/>
        </p:nvCxnSpPr>
        <p:spPr>
          <a:xfrm flipH="1">
            <a:off x="2617940" y="2066795"/>
            <a:ext cx="353234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مستطيل 4"/>
          <p:cNvSpPr/>
          <p:nvPr/>
        </p:nvSpPr>
        <p:spPr>
          <a:xfrm>
            <a:off x="0" y="3694558"/>
            <a:ext cx="8173233" cy="369332"/>
          </a:xfrm>
          <a:prstGeom prst="rect">
            <a:avLst/>
          </a:prstGeom>
        </p:spPr>
        <p:txBody>
          <a:bodyPr wrap="square">
            <a:spAutoFit/>
          </a:bodyPr>
          <a:lstStyle/>
          <a:p>
            <a:pPr algn="r" rtl="1"/>
            <a:r>
              <a:rPr lang="ar-AE" b="1" dirty="0">
                <a:latin typeface="SakkalMajalla"/>
              </a:rPr>
              <a:t>علاقة وثيقة لأن الجهل يؤدي إلى التطرف الذي هو نقيض الطبيعة البشرية السوية</a:t>
            </a:r>
            <a:endParaRPr lang="ar-AE" b="1" dirty="0"/>
          </a:p>
        </p:txBody>
      </p:sp>
      <p:sp>
        <p:nvSpPr>
          <p:cNvPr id="6" name="مستطيل 5"/>
          <p:cNvSpPr/>
          <p:nvPr/>
        </p:nvSpPr>
        <p:spPr>
          <a:xfrm>
            <a:off x="4176996" y="4088942"/>
            <a:ext cx="3983784" cy="369332"/>
          </a:xfrm>
          <a:prstGeom prst="rect">
            <a:avLst/>
          </a:prstGeom>
        </p:spPr>
        <p:txBody>
          <a:bodyPr wrap="none">
            <a:spAutoFit/>
          </a:bodyPr>
          <a:lstStyle/>
          <a:p>
            <a:pPr algn="r" rtl="1"/>
            <a:r>
              <a:rPr lang="ar-AE" b="1" dirty="0">
                <a:latin typeface="SakkalMajalla"/>
              </a:rPr>
              <a:t>هو سبيل للوقاية من الوقوع في الخطأ في العبادات</a:t>
            </a:r>
            <a:endParaRPr lang="ar-AE" b="1" dirty="0"/>
          </a:p>
        </p:txBody>
      </p:sp>
    </p:spTree>
    <p:extLst>
      <p:ext uri="{BB962C8B-B14F-4D97-AF65-F5344CB8AC3E}">
        <p14:creationId xmlns:p14="http://schemas.microsoft.com/office/powerpoint/2010/main" val="251340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اسلامية 12 ج1_صفحة_03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0" y="2829549"/>
            <a:ext cx="9144000" cy="923330"/>
          </a:xfrm>
          <a:prstGeom prst="rect">
            <a:avLst/>
          </a:prstGeom>
        </p:spPr>
        <p:txBody>
          <a:bodyPr wrap="square">
            <a:spAutoFit/>
          </a:bodyPr>
          <a:lstStyle/>
          <a:p>
            <a:pPr algn="just" rtl="1"/>
            <a:r>
              <a:rPr lang="ar-AE" b="1" dirty="0">
                <a:latin typeface="SakkalMajalla"/>
              </a:rPr>
              <a:t>                                            إن مسألة التطرف، مسألة خطيرة تحرم الإنسان من الحياة الطيبة التي أرادها الله له وتهدده في دينه ودنياه وقد لاقى المسلمون من الغلاة والمتطرفين أبشع الجرائم، من القتل وانتهاك الأعراض ونهب الأموال، ونشر الجهل والفوضى والدمار.</a:t>
            </a:r>
            <a:endParaRPr lang="ar-AE" b="1" dirty="0"/>
          </a:p>
        </p:txBody>
      </p:sp>
      <p:sp>
        <p:nvSpPr>
          <p:cNvPr id="4" name="مستطيل 3"/>
          <p:cNvSpPr/>
          <p:nvPr/>
        </p:nvSpPr>
        <p:spPr>
          <a:xfrm>
            <a:off x="2392471" y="3995183"/>
            <a:ext cx="6281803" cy="369332"/>
          </a:xfrm>
          <a:prstGeom prst="rect">
            <a:avLst/>
          </a:prstGeom>
        </p:spPr>
        <p:txBody>
          <a:bodyPr wrap="square">
            <a:spAutoFit/>
          </a:bodyPr>
          <a:lstStyle/>
          <a:p>
            <a:pPr algn="r" rtl="1"/>
            <a:r>
              <a:rPr lang="ar-AE" b="1" dirty="0">
                <a:latin typeface="SakkalMajalla"/>
              </a:rPr>
              <a:t>الوسطية و الاعتدال في الدين مع الالتزام بأحكام الدين والسير على منهاجه</a:t>
            </a:r>
            <a:endParaRPr lang="ar-AE" b="1" dirty="0"/>
          </a:p>
        </p:txBody>
      </p:sp>
    </p:spTree>
    <p:extLst>
      <p:ext uri="{BB962C8B-B14F-4D97-AF65-F5344CB8AC3E}">
        <p14:creationId xmlns:p14="http://schemas.microsoft.com/office/powerpoint/2010/main" val="47293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اسلامية 12 ج1_صفحة_03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5034664" y="1127435"/>
            <a:ext cx="3558988" cy="369332"/>
          </a:xfrm>
          <a:prstGeom prst="rect">
            <a:avLst/>
          </a:prstGeom>
        </p:spPr>
        <p:txBody>
          <a:bodyPr wrap="none">
            <a:spAutoFit/>
          </a:bodyPr>
          <a:lstStyle/>
          <a:p>
            <a:pPr algn="r" rtl="1"/>
            <a:r>
              <a:rPr lang="ar-AE" b="1" dirty="0">
                <a:latin typeface="SakkalMajalla"/>
              </a:rPr>
              <a:t>حرم التطرف في الدين و حذر منه أشد التحذير</a:t>
            </a:r>
            <a:endParaRPr lang="ar-AE" b="1" dirty="0"/>
          </a:p>
        </p:txBody>
      </p:sp>
      <p:sp>
        <p:nvSpPr>
          <p:cNvPr id="4" name="مستطيل 3"/>
          <p:cNvSpPr/>
          <p:nvPr/>
        </p:nvSpPr>
        <p:spPr>
          <a:xfrm>
            <a:off x="0" y="2729758"/>
            <a:ext cx="8154444" cy="646331"/>
          </a:xfrm>
          <a:prstGeom prst="rect">
            <a:avLst/>
          </a:prstGeom>
        </p:spPr>
        <p:txBody>
          <a:bodyPr wrap="square">
            <a:spAutoFit/>
          </a:bodyPr>
          <a:lstStyle/>
          <a:p>
            <a:pPr algn="just" rtl="1"/>
            <a:r>
              <a:rPr lang="ar-AE" b="1" dirty="0">
                <a:latin typeface="SakkalMajalla"/>
              </a:rPr>
              <a:t>الغلو منفر لا تحتمله طبيعة البشر العادية ولا تصبر عليه، ولو صبر عليه قليل من الناس لم يصبر عليه</a:t>
            </a:r>
          </a:p>
          <a:p>
            <a:pPr algn="just" rtl="1"/>
            <a:r>
              <a:rPr lang="ar-AE" b="1" dirty="0">
                <a:latin typeface="SakkalMajalla"/>
              </a:rPr>
              <a:t>جمهورهم، والشرائع إنما تخاطب الناس كافة.</a:t>
            </a:r>
            <a:endParaRPr lang="ar-AE" b="1" dirty="0"/>
          </a:p>
        </p:txBody>
      </p:sp>
      <p:sp>
        <p:nvSpPr>
          <p:cNvPr id="5" name="مستطيل 4"/>
          <p:cNvSpPr/>
          <p:nvPr/>
        </p:nvSpPr>
        <p:spPr>
          <a:xfrm>
            <a:off x="75156" y="3744443"/>
            <a:ext cx="8154444" cy="646331"/>
          </a:xfrm>
          <a:prstGeom prst="rect">
            <a:avLst/>
          </a:prstGeom>
        </p:spPr>
        <p:txBody>
          <a:bodyPr wrap="square">
            <a:spAutoFit/>
          </a:bodyPr>
          <a:lstStyle/>
          <a:p>
            <a:pPr algn="r" rtl="1"/>
            <a:r>
              <a:rPr lang="ar-AE" b="1" dirty="0"/>
              <a:t>الغلو قصير العمر، فالإنسان ملول وطاقته محدودة فإن صبر يوما على التشدد والتعسير فسرعان ما يكل ويمل ويسأم، ويدع العمل حتى القليل منه، أو يأخذ طريقا آخر على عكس الطريق الذي كان عليه</a:t>
            </a:r>
          </a:p>
        </p:txBody>
      </p:sp>
      <p:sp>
        <p:nvSpPr>
          <p:cNvPr id="6" name="مستطيل 5"/>
          <p:cNvSpPr/>
          <p:nvPr/>
        </p:nvSpPr>
        <p:spPr>
          <a:xfrm>
            <a:off x="0" y="5623765"/>
            <a:ext cx="8154444" cy="369332"/>
          </a:xfrm>
          <a:prstGeom prst="rect">
            <a:avLst/>
          </a:prstGeom>
        </p:spPr>
        <p:txBody>
          <a:bodyPr wrap="square">
            <a:spAutoFit/>
          </a:bodyPr>
          <a:lstStyle/>
          <a:p>
            <a:pPr algn="r" rtl="1"/>
            <a:r>
              <a:rPr lang="ar-AE" b="1" dirty="0">
                <a:latin typeface="SakkalMajalla"/>
              </a:rPr>
              <a:t>الغلو لا يخلو من جَوْر على حقوق أخرى يجب أن تراعى، وواجبات يجب أن تؤدى</a:t>
            </a:r>
            <a:endParaRPr lang="ar-AE" b="1" dirty="0"/>
          </a:p>
        </p:txBody>
      </p:sp>
    </p:spTree>
    <p:extLst>
      <p:ext uri="{BB962C8B-B14F-4D97-AF65-F5344CB8AC3E}">
        <p14:creationId xmlns:p14="http://schemas.microsoft.com/office/powerpoint/2010/main" val="24873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اسلامية 12 ج1_صفحة_04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3601232" y="938119"/>
            <a:ext cx="4572000" cy="923330"/>
          </a:xfrm>
          <a:prstGeom prst="rect">
            <a:avLst/>
          </a:prstGeom>
        </p:spPr>
        <p:txBody>
          <a:bodyPr>
            <a:spAutoFit/>
          </a:bodyPr>
          <a:lstStyle/>
          <a:p>
            <a:pPr algn="r" rtl="1"/>
            <a:r>
              <a:rPr lang="ar-AE" b="1" dirty="0">
                <a:latin typeface="SakkalMajalla"/>
              </a:rPr>
              <a:t>منفرين</a:t>
            </a:r>
          </a:p>
          <a:p>
            <a:pPr algn="r" rtl="1"/>
            <a:r>
              <a:rPr lang="ar-AE" b="1" dirty="0">
                <a:latin typeface="SakkalMajalla"/>
              </a:rPr>
              <a:t>ولن يشاد الدين أحد إلا غلبه .</a:t>
            </a:r>
          </a:p>
          <a:p>
            <a:pPr algn="r" rtl="1"/>
            <a:r>
              <a:rPr lang="ar-AE" b="1" dirty="0">
                <a:latin typeface="SakkalMajalla"/>
              </a:rPr>
              <a:t>فأعط كل ذي حق حقه</a:t>
            </a:r>
            <a:endParaRPr lang="ar-AE" b="1" dirty="0"/>
          </a:p>
        </p:txBody>
      </p:sp>
      <p:sp>
        <p:nvSpPr>
          <p:cNvPr id="4" name="مستطيل 3"/>
          <p:cNvSpPr/>
          <p:nvPr/>
        </p:nvSpPr>
        <p:spPr>
          <a:xfrm>
            <a:off x="2185792" y="3293012"/>
            <a:ext cx="4572000" cy="923330"/>
          </a:xfrm>
          <a:prstGeom prst="rect">
            <a:avLst/>
          </a:prstGeom>
        </p:spPr>
        <p:txBody>
          <a:bodyPr>
            <a:spAutoFit/>
          </a:bodyPr>
          <a:lstStyle/>
          <a:p>
            <a:pPr algn="r" rtl="1"/>
            <a:r>
              <a:rPr lang="ar-AE" b="1" dirty="0">
                <a:latin typeface="SakkalMajalla"/>
              </a:rPr>
              <a:t>العزلة عن المجتمع</a:t>
            </a:r>
          </a:p>
          <a:p>
            <a:pPr algn="r" rtl="1"/>
            <a:r>
              <a:rPr lang="ar-AE" b="1" dirty="0">
                <a:latin typeface="SakkalMajalla"/>
              </a:rPr>
              <a:t>استباحة الدماء و الأموال الآخرين</a:t>
            </a:r>
          </a:p>
          <a:p>
            <a:pPr algn="r" rtl="1"/>
            <a:r>
              <a:rPr lang="ar-AE" b="1" dirty="0">
                <a:latin typeface="SakkalMajalla"/>
              </a:rPr>
              <a:t>الطعن في أئمة الدين وانتقاص في حقهم</a:t>
            </a:r>
            <a:endParaRPr lang="ar-AE" b="1" dirty="0"/>
          </a:p>
        </p:txBody>
      </p:sp>
    </p:spTree>
    <p:extLst>
      <p:ext uri="{BB962C8B-B14F-4D97-AF65-F5344CB8AC3E}">
        <p14:creationId xmlns:p14="http://schemas.microsoft.com/office/powerpoint/2010/main" val="149804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اسلامية 12 ج1_صفحة_04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2974056" y="1691107"/>
            <a:ext cx="2278189" cy="923330"/>
          </a:xfrm>
          <a:prstGeom prst="rect">
            <a:avLst/>
          </a:prstGeom>
        </p:spPr>
        <p:txBody>
          <a:bodyPr wrap="none">
            <a:spAutoFit/>
          </a:bodyPr>
          <a:lstStyle/>
          <a:p>
            <a:pPr algn="r" rtl="1"/>
            <a:r>
              <a:rPr lang="ar-AE" b="1" dirty="0">
                <a:latin typeface="SakkalMajalla"/>
              </a:rPr>
              <a:t>التنفير من الدين</a:t>
            </a:r>
          </a:p>
          <a:p>
            <a:pPr algn="r" rtl="1"/>
            <a:r>
              <a:rPr lang="ar-AE" b="1" dirty="0"/>
              <a:t>الاعتزال</a:t>
            </a:r>
          </a:p>
          <a:p>
            <a:pPr algn="r" rtl="1"/>
            <a:r>
              <a:rPr lang="ar-AE" b="1" dirty="0"/>
              <a:t>ضعف في المعلومات الفقهية</a:t>
            </a:r>
          </a:p>
        </p:txBody>
      </p:sp>
      <p:sp>
        <p:nvSpPr>
          <p:cNvPr id="4" name="مستطيل 3"/>
          <p:cNvSpPr/>
          <p:nvPr/>
        </p:nvSpPr>
        <p:spPr>
          <a:xfrm>
            <a:off x="2356578" y="5774591"/>
            <a:ext cx="617478" cy="369332"/>
          </a:xfrm>
          <a:prstGeom prst="rect">
            <a:avLst/>
          </a:prstGeom>
        </p:spPr>
        <p:txBody>
          <a:bodyPr wrap="none">
            <a:spAutoFit/>
          </a:bodyPr>
          <a:lstStyle/>
          <a:p>
            <a:pPr algn="r" rtl="1"/>
            <a:r>
              <a:rPr lang="ar-AE" b="1" dirty="0">
                <a:latin typeface="SakkalMajalla"/>
              </a:rPr>
              <a:t>الجهل</a:t>
            </a:r>
            <a:endParaRPr lang="ar-AE" b="1" dirty="0"/>
          </a:p>
        </p:txBody>
      </p:sp>
      <p:sp>
        <p:nvSpPr>
          <p:cNvPr id="5" name="مستطيل 4"/>
          <p:cNvSpPr/>
          <p:nvPr/>
        </p:nvSpPr>
        <p:spPr>
          <a:xfrm>
            <a:off x="1926155" y="6021887"/>
            <a:ext cx="1064715" cy="369332"/>
          </a:xfrm>
          <a:prstGeom prst="rect">
            <a:avLst/>
          </a:prstGeom>
        </p:spPr>
        <p:txBody>
          <a:bodyPr wrap="none">
            <a:spAutoFit/>
          </a:bodyPr>
          <a:lstStyle/>
          <a:p>
            <a:pPr algn="r" rtl="1"/>
            <a:r>
              <a:rPr lang="ar-AE" b="1" dirty="0">
                <a:latin typeface="SakkalMajalla"/>
              </a:rPr>
              <a:t>أتباع الهوى</a:t>
            </a:r>
            <a:endParaRPr lang="ar-AE" b="1" dirty="0"/>
          </a:p>
        </p:txBody>
      </p:sp>
    </p:spTree>
    <p:extLst>
      <p:ext uri="{BB962C8B-B14F-4D97-AF65-F5344CB8AC3E}">
        <p14:creationId xmlns:p14="http://schemas.microsoft.com/office/powerpoint/2010/main" val="71146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اسلامية 12 ج1_صفحة_042"/>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6110753" y="1778789"/>
            <a:ext cx="2073003" cy="369332"/>
          </a:xfrm>
          <a:prstGeom prst="rect">
            <a:avLst/>
          </a:prstGeom>
        </p:spPr>
        <p:txBody>
          <a:bodyPr wrap="none">
            <a:spAutoFit/>
          </a:bodyPr>
          <a:lstStyle/>
          <a:p>
            <a:pPr algn="r" rtl="1"/>
            <a:r>
              <a:rPr lang="ar-AE" b="1" dirty="0">
                <a:latin typeface="SakkalMajalla"/>
              </a:rPr>
              <a:t>الاعتصام بالكتاب و السنة</a:t>
            </a:r>
            <a:endParaRPr lang="ar-AE" b="1" dirty="0"/>
          </a:p>
        </p:txBody>
      </p:sp>
      <p:sp>
        <p:nvSpPr>
          <p:cNvPr id="4" name="مستطيل 3"/>
          <p:cNvSpPr/>
          <p:nvPr/>
        </p:nvSpPr>
        <p:spPr>
          <a:xfrm>
            <a:off x="4749803" y="2392564"/>
            <a:ext cx="3433953" cy="369332"/>
          </a:xfrm>
          <a:prstGeom prst="rect">
            <a:avLst/>
          </a:prstGeom>
        </p:spPr>
        <p:txBody>
          <a:bodyPr wrap="none">
            <a:spAutoFit/>
          </a:bodyPr>
          <a:lstStyle/>
          <a:p>
            <a:pPr algn="r" rtl="1"/>
            <a:r>
              <a:rPr lang="ar-AE" b="1" dirty="0">
                <a:latin typeface="SakkalMajalla"/>
              </a:rPr>
              <a:t>لزوم الجماعة و السمع و الطاعة لولي الأمر</a:t>
            </a:r>
          </a:p>
        </p:txBody>
      </p:sp>
      <p:sp>
        <p:nvSpPr>
          <p:cNvPr id="5" name="مستطيل 4"/>
          <p:cNvSpPr/>
          <p:nvPr/>
        </p:nvSpPr>
        <p:spPr>
          <a:xfrm>
            <a:off x="6994007" y="2821673"/>
            <a:ext cx="1189749" cy="369332"/>
          </a:xfrm>
          <a:prstGeom prst="rect">
            <a:avLst/>
          </a:prstGeom>
        </p:spPr>
        <p:txBody>
          <a:bodyPr wrap="none">
            <a:spAutoFit/>
          </a:bodyPr>
          <a:lstStyle/>
          <a:p>
            <a:r>
              <a:rPr lang="ar-AE" b="1" dirty="0">
                <a:latin typeface="SakkalMajalla"/>
              </a:rPr>
              <a:t>الاستعانة</a:t>
            </a:r>
            <a:r>
              <a:rPr lang="ar-AE" dirty="0">
                <a:solidFill>
                  <a:srgbClr val="0000FF"/>
                </a:solidFill>
                <a:latin typeface="SakkalMajalla"/>
              </a:rPr>
              <a:t> </a:t>
            </a:r>
            <a:r>
              <a:rPr lang="ar-AE" b="1" dirty="0">
                <a:latin typeface="SakkalMajalla"/>
              </a:rPr>
              <a:t>بالله</a:t>
            </a:r>
          </a:p>
        </p:txBody>
      </p:sp>
      <p:sp>
        <p:nvSpPr>
          <p:cNvPr id="6" name="مستطيل 5"/>
          <p:cNvSpPr/>
          <p:nvPr/>
        </p:nvSpPr>
        <p:spPr>
          <a:xfrm>
            <a:off x="6562686" y="3454052"/>
            <a:ext cx="1558440" cy="369332"/>
          </a:xfrm>
          <a:prstGeom prst="rect">
            <a:avLst/>
          </a:prstGeom>
        </p:spPr>
        <p:txBody>
          <a:bodyPr wrap="none">
            <a:spAutoFit/>
          </a:bodyPr>
          <a:lstStyle/>
          <a:p>
            <a:pPr algn="r" rtl="1"/>
            <a:r>
              <a:rPr lang="ar-AE" b="1" dirty="0">
                <a:latin typeface="SakkalMajalla"/>
              </a:rPr>
              <a:t>طلب العلم من أهله</a:t>
            </a:r>
            <a:endParaRPr lang="ar-AE" b="1" dirty="0"/>
          </a:p>
        </p:txBody>
      </p:sp>
      <p:sp>
        <p:nvSpPr>
          <p:cNvPr id="7" name="مستطيل 6"/>
          <p:cNvSpPr/>
          <p:nvPr/>
        </p:nvSpPr>
        <p:spPr>
          <a:xfrm>
            <a:off x="3919287" y="3883161"/>
            <a:ext cx="4315605" cy="369332"/>
          </a:xfrm>
          <a:prstGeom prst="rect">
            <a:avLst/>
          </a:prstGeom>
        </p:spPr>
        <p:txBody>
          <a:bodyPr wrap="none">
            <a:spAutoFit/>
          </a:bodyPr>
          <a:lstStyle/>
          <a:p>
            <a:pPr algn="r" rtl="1"/>
            <a:r>
              <a:rPr lang="ar-AE" b="1" dirty="0">
                <a:latin typeface="SakkalMajalla"/>
              </a:rPr>
              <a:t>القيام بالمناصحة و الامر بالمعروف و النهي عن المنكر</a:t>
            </a:r>
            <a:endParaRPr lang="ar-AE" b="1" dirty="0"/>
          </a:p>
        </p:txBody>
      </p:sp>
      <p:sp>
        <p:nvSpPr>
          <p:cNvPr id="8" name="مستطيل 7"/>
          <p:cNvSpPr/>
          <p:nvPr/>
        </p:nvSpPr>
        <p:spPr>
          <a:xfrm>
            <a:off x="5138644" y="4343400"/>
            <a:ext cx="3018775" cy="369332"/>
          </a:xfrm>
          <a:prstGeom prst="rect">
            <a:avLst/>
          </a:prstGeom>
        </p:spPr>
        <p:txBody>
          <a:bodyPr wrap="none">
            <a:spAutoFit/>
          </a:bodyPr>
          <a:lstStyle/>
          <a:p>
            <a:pPr algn="r" rtl="1"/>
            <a:r>
              <a:rPr lang="ar-AE" b="1" dirty="0">
                <a:latin typeface="SakkalMajalla"/>
              </a:rPr>
              <a:t>ترك ما لا يعنيه و التصدي لما هو أهله</a:t>
            </a:r>
            <a:endParaRPr lang="ar-AE" b="1" dirty="0"/>
          </a:p>
        </p:txBody>
      </p:sp>
      <p:sp>
        <p:nvSpPr>
          <p:cNvPr id="9" name="مستطيل 8"/>
          <p:cNvSpPr/>
          <p:nvPr/>
        </p:nvSpPr>
        <p:spPr>
          <a:xfrm>
            <a:off x="0" y="5413878"/>
            <a:ext cx="8329807" cy="1477328"/>
          </a:xfrm>
          <a:prstGeom prst="rect">
            <a:avLst/>
          </a:prstGeom>
        </p:spPr>
        <p:txBody>
          <a:bodyPr wrap="square">
            <a:spAutoFit/>
          </a:bodyPr>
          <a:lstStyle/>
          <a:p>
            <a:pPr algn="r" rtl="1"/>
            <a:r>
              <a:rPr lang="ar-AE" b="1" u="sng" dirty="0"/>
              <a:t>الرخص الشرعية </a:t>
            </a:r>
            <a:r>
              <a:rPr lang="ar-AE" b="1" dirty="0"/>
              <a:t>قال النبي صلى الله عليه وسلم: "إن الله يحب أن تؤتى رخصه كما يكره أن تؤتى معصيته"</a:t>
            </a:r>
          </a:p>
          <a:p>
            <a:pPr algn="r" rtl="1"/>
            <a:r>
              <a:rPr lang="ar-AE" b="1" u="sng" dirty="0"/>
              <a:t>في الصلاة و الخطبة </a:t>
            </a:r>
            <a:r>
              <a:rPr lang="ar-AE" b="1" dirty="0"/>
              <a:t>، فعن جابر بن سمرة </a:t>
            </a:r>
            <a:r>
              <a:rPr lang="ar-AE" b="1" dirty="0" err="1"/>
              <a:t>قال:كنت</a:t>
            </a:r>
            <a:r>
              <a:rPr lang="ar-AE" b="1" dirty="0"/>
              <a:t> أصلي مع رسول الله فكانت صلاته قصدا وخطبته قصدا</a:t>
            </a:r>
          </a:p>
          <a:p>
            <a:pPr algn="r" rtl="1"/>
            <a:r>
              <a:rPr lang="ar-AE" b="1" u="sng" dirty="0"/>
              <a:t>في الدعاء </a:t>
            </a:r>
            <a:r>
              <a:rPr lang="ar-AE" b="1" dirty="0"/>
              <a:t>، فمن دعاء النبي صلى الله عليه وسلم : اللهم إني أسألك خشيتك في الغيب و الشهدة وأسالك كلمة الحق في الرضا و الغضب و أسألك القصد في الفقر و الغنى</a:t>
            </a:r>
          </a:p>
          <a:p>
            <a:pPr algn="r" rtl="1"/>
            <a:r>
              <a:rPr lang="ar-AE" b="1" dirty="0"/>
              <a:t>-</a:t>
            </a:r>
          </a:p>
        </p:txBody>
      </p:sp>
    </p:spTree>
    <p:extLst>
      <p:ext uri="{BB962C8B-B14F-4D97-AF65-F5344CB8AC3E}">
        <p14:creationId xmlns:p14="http://schemas.microsoft.com/office/powerpoint/2010/main" val="327943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1)">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اسلامية 12 ج1_صفحة_04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مستطيل 3"/>
          <p:cNvSpPr/>
          <p:nvPr/>
        </p:nvSpPr>
        <p:spPr>
          <a:xfrm>
            <a:off x="0" y="725890"/>
            <a:ext cx="8336071" cy="1200329"/>
          </a:xfrm>
          <a:prstGeom prst="rect">
            <a:avLst/>
          </a:prstGeom>
        </p:spPr>
        <p:txBody>
          <a:bodyPr wrap="square">
            <a:spAutoFit/>
          </a:bodyPr>
          <a:lstStyle/>
          <a:p>
            <a:pPr algn="r" rtl="1"/>
            <a:r>
              <a:rPr lang="ar-AE" b="1" dirty="0">
                <a:latin typeface="SakkalMajalla"/>
              </a:rPr>
              <a:t>الطعام و الشراب: مَا مَلَأَ آدَمِيٌّ وِعَاءً شَرًّا مِنْ بَطْنٍ، بِحَسْبِ ابْنِ آدَمَ أُكُلٌ يُقِمْنَ صُلْبَهُ، فَإِنْ كَانَ لَا مَحَالَةَ فَثُلُثٌ طَعَامٌ، وَثُلُثٌ شَرَابٌ، وَثُلُثٌ لِنَفَسِهِ»</a:t>
            </a:r>
          </a:p>
          <a:p>
            <a:pPr algn="r" rtl="1"/>
            <a:r>
              <a:rPr lang="ar-AE" b="1" dirty="0">
                <a:latin typeface="SakkalMajalla"/>
              </a:rPr>
              <a:t>اللباس: كُلُوا وَاشْرَبُوا وَتَصَدَّقُوا، وَالْبَسُوا , مَا لَمْ يُخَالِطْهُ إِسْرَافٌ وَلَا مَخِيلَةٌ»</a:t>
            </a:r>
          </a:p>
          <a:p>
            <a:pPr algn="r" rtl="1"/>
            <a:r>
              <a:rPr lang="ar-AE" b="1" dirty="0"/>
              <a:t>بين زوجاته: كان رَسُولُ اللَّهِ صَلَّى اللَّه عليه وسلَّم إذا أرادَ سفراً أقْرَعَ بَيْنَ نسائِه فَأَيَّتُهًنَّ خَرجَ سَهْمُهاَ خرج بها.</a:t>
            </a:r>
          </a:p>
        </p:txBody>
      </p:sp>
      <p:sp>
        <p:nvSpPr>
          <p:cNvPr id="5" name="مستطيل 4"/>
          <p:cNvSpPr/>
          <p:nvPr/>
        </p:nvSpPr>
        <p:spPr>
          <a:xfrm>
            <a:off x="0" y="2551837"/>
            <a:ext cx="9143999" cy="646331"/>
          </a:xfrm>
          <a:prstGeom prst="rect">
            <a:avLst/>
          </a:prstGeom>
        </p:spPr>
        <p:txBody>
          <a:bodyPr wrap="square">
            <a:spAutoFit/>
          </a:bodyPr>
          <a:lstStyle/>
          <a:p>
            <a:pPr algn="just" rtl="1"/>
            <a:r>
              <a:rPr lang="ar-AE" b="1" dirty="0"/>
              <a:t>لو كانت المعاصي تخرج صاحبها الى الكفر لكانت المعصية و الردة شيئا واحدا وكان العاصي مرتدا يجب قتله حد الردة ،ولما تنوعت العقوبات الشرعية كعقوبة الزاني والسارق والقاذف وذلك مرفوض شرعا عند إجماع أهل العلم</a:t>
            </a:r>
          </a:p>
        </p:txBody>
      </p:sp>
      <p:sp>
        <p:nvSpPr>
          <p:cNvPr id="6" name="مستطيل 5"/>
          <p:cNvSpPr/>
          <p:nvPr/>
        </p:nvSpPr>
        <p:spPr>
          <a:xfrm>
            <a:off x="0" y="3691706"/>
            <a:ext cx="9143999" cy="646331"/>
          </a:xfrm>
          <a:prstGeom prst="rect">
            <a:avLst/>
          </a:prstGeom>
        </p:spPr>
        <p:txBody>
          <a:bodyPr wrap="square">
            <a:spAutoFit/>
          </a:bodyPr>
          <a:lstStyle/>
          <a:p>
            <a:pPr algn="just" rtl="1"/>
            <a:r>
              <a:rPr lang="ar-AE" b="1" dirty="0">
                <a:latin typeface="ArialMT"/>
              </a:rPr>
              <a:t>لا تعتبر بلاد المسلمين ديار كفر ما أقاموا فيها الصلاة و أقاموا شعائر الدين الإسلامي وإن ارتكبت المعاصي فالمعاصي لا تهدم الإيمان لان الله أبقى عليه اسم مؤمن كما في قوله تعالى (وَإِنْ طَائِفَتَانِ مِنَ الْمُؤْمِنِينَ اقْتَتَلُوا فَأصَلِحُوا بَيْنَهُمَا )</a:t>
            </a:r>
            <a:endParaRPr lang="ar-AE" b="1" dirty="0"/>
          </a:p>
        </p:txBody>
      </p:sp>
    </p:spTree>
    <p:extLst>
      <p:ext uri="{BB962C8B-B14F-4D97-AF65-F5344CB8AC3E}">
        <p14:creationId xmlns:p14="http://schemas.microsoft.com/office/powerpoint/2010/main" val="66644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1)">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اسلامية 12 ج1_صفحة_04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7683" y="0"/>
            <a:ext cx="9144000" cy="6858000"/>
          </a:xfrm>
          <a:prstGeom prst="rect">
            <a:avLst/>
          </a:prstGeom>
        </p:spPr>
      </p:pic>
      <p:sp>
        <p:nvSpPr>
          <p:cNvPr id="3" name="مستطيل 2"/>
          <p:cNvSpPr/>
          <p:nvPr/>
        </p:nvSpPr>
        <p:spPr>
          <a:xfrm>
            <a:off x="5474406" y="2079414"/>
            <a:ext cx="3669594" cy="369332"/>
          </a:xfrm>
          <a:prstGeom prst="rect">
            <a:avLst/>
          </a:prstGeom>
        </p:spPr>
        <p:txBody>
          <a:bodyPr wrap="none">
            <a:spAutoFit/>
          </a:bodyPr>
          <a:lstStyle/>
          <a:p>
            <a:pPr algn="r" rtl="1"/>
            <a:r>
              <a:rPr lang="ar-AE" b="1" dirty="0"/>
              <a:t>مجاوزة ا لاعتدال و الوسطية في أمر من الأمور</a:t>
            </a:r>
          </a:p>
        </p:txBody>
      </p:sp>
      <p:sp>
        <p:nvSpPr>
          <p:cNvPr id="4" name="مستطيل 3"/>
          <p:cNvSpPr/>
          <p:nvPr/>
        </p:nvSpPr>
        <p:spPr>
          <a:xfrm>
            <a:off x="2667246" y="1515742"/>
            <a:ext cx="3558988" cy="369332"/>
          </a:xfrm>
          <a:prstGeom prst="rect">
            <a:avLst/>
          </a:prstGeom>
        </p:spPr>
        <p:txBody>
          <a:bodyPr wrap="none">
            <a:spAutoFit/>
          </a:bodyPr>
          <a:lstStyle/>
          <a:p>
            <a:pPr algn="r" rtl="1"/>
            <a:r>
              <a:rPr lang="ar-AE" b="1" dirty="0">
                <a:latin typeface="SakkalMajalla"/>
              </a:rPr>
              <a:t>حرم التطرف في الدين و حذر منه أشد التحذير</a:t>
            </a:r>
            <a:endParaRPr lang="ar-AE" b="1" dirty="0"/>
          </a:p>
        </p:txBody>
      </p:sp>
      <p:sp>
        <p:nvSpPr>
          <p:cNvPr id="5" name="مستطيل 4"/>
          <p:cNvSpPr/>
          <p:nvPr/>
        </p:nvSpPr>
        <p:spPr>
          <a:xfrm>
            <a:off x="200416" y="4330207"/>
            <a:ext cx="2667246" cy="1477328"/>
          </a:xfrm>
          <a:prstGeom prst="rect">
            <a:avLst/>
          </a:prstGeom>
        </p:spPr>
        <p:txBody>
          <a:bodyPr wrap="square">
            <a:spAutoFit/>
          </a:bodyPr>
          <a:lstStyle/>
          <a:p>
            <a:pPr marL="342900" indent="-342900" algn="r" rtl="1">
              <a:buFont typeface="+mj-lt"/>
              <a:buAutoNum type="arabicPeriod"/>
            </a:pPr>
            <a:r>
              <a:rPr lang="ar-AE" b="1" dirty="0"/>
              <a:t>مخالفة الله ورسوله</a:t>
            </a:r>
          </a:p>
          <a:p>
            <a:pPr marL="342900" indent="-342900" algn="r" rtl="1">
              <a:buFont typeface="+mj-lt"/>
              <a:buAutoNum type="arabicPeriod"/>
            </a:pPr>
            <a:r>
              <a:rPr lang="ar-AE" b="1" dirty="0"/>
              <a:t>تنفير الناس من الدين</a:t>
            </a:r>
          </a:p>
          <a:p>
            <a:pPr marL="342900" indent="-342900" algn="r" rtl="1">
              <a:buFont typeface="+mj-lt"/>
              <a:buAutoNum type="arabicPeriod"/>
            </a:pPr>
            <a:r>
              <a:rPr lang="ar-AE" b="1" dirty="0"/>
              <a:t>نشر الخلاف والفرقة</a:t>
            </a:r>
          </a:p>
          <a:p>
            <a:pPr marL="342900" indent="-342900" algn="r" rtl="1">
              <a:buFont typeface="+mj-lt"/>
              <a:buAutoNum type="arabicPeriod"/>
            </a:pPr>
            <a:r>
              <a:rPr lang="ar-AE" b="1" dirty="0"/>
              <a:t>توقف التطور وتراجع الإنتاج</a:t>
            </a:r>
          </a:p>
          <a:p>
            <a:pPr marL="342900" indent="-342900" algn="r" rtl="1">
              <a:buFont typeface="+mj-lt"/>
              <a:buAutoNum type="arabicPeriod"/>
            </a:pPr>
            <a:r>
              <a:rPr lang="ar-AE" b="1" dirty="0"/>
              <a:t>انعدام الامن ونشر الرعب</a:t>
            </a:r>
          </a:p>
        </p:txBody>
      </p:sp>
      <p:sp>
        <p:nvSpPr>
          <p:cNvPr id="6" name="مستطيل 5"/>
          <p:cNvSpPr/>
          <p:nvPr/>
        </p:nvSpPr>
        <p:spPr>
          <a:xfrm>
            <a:off x="5826690" y="2993070"/>
            <a:ext cx="2667246" cy="646331"/>
          </a:xfrm>
          <a:prstGeom prst="rect">
            <a:avLst/>
          </a:prstGeom>
        </p:spPr>
        <p:txBody>
          <a:bodyPr wrap="square">
            <a:spAutoFit/>
          </a:bodyPr>
          <a:lstStyle/>
          <a:p>
            <a:pPr marL="342900" indent="-342900" algn="r" rtl="1">
              <a:buFont typeface="+mj-lt"/>
              <a:buAutoNum type="arabicPeriod"/>
            </a:pPr>
            <a:r>
              <a:rPr lang="ar-AE" b="1" dirty="0"/>
              <a:t>الجهل بالكتاب والسنة</a:t>
            </a:r>
          </a:p>
          <a:p>
            <a:pPr marL="342900" indent="-342900" algn="r" rtl="1">
              <a:buFont typeface="+mj-lt"/>
              <a:buAutoNum type="arabicPeriod"/>
            </a:pPr>
            <a:r>
              <a:rPr lang="ar-AE" b="1" dirty="0"/>
              <a:t>التقليد العمى</a:t>
            </a:r>
          </a:p>
        </p:txBody>
      </p:sp>
      <p:sp>
        <p:nvSpPr>
          <p:cNvPr id="7" name="مربع نص 6"/>
          <p:cNvSpPr txBox="1"/>
          <p:nvPr/>
        </p:nvSpPr>
        <p:spPr>
          <a:xfrm>
            <a:off x="87683" y="3034345"/>
            <a:ext cx="2793305" cy="646331"/>
          </a:xfrm>
          <a:prstGeom prst="rect">
            <a:avLst/>
          </a:prstGeom>
          <a:noFill/>
        </p:spPr>
        <p:txBody>
          <a:bodyPr wrap="square" rtlCol="1">
            <a:spAutoFit/>
          </a:bodyPr>
          <a:lstStyle/>
          <a:p>
            <a:pPr algn="r" rtl="1"/>
            <a:r>
              <a:rPr lang="ar-AE" b="1" dirty="0"/>
              <a:t>التعصب للرأي والجماعة</a:t>
            </a:r>
          </a:p>
          <a:p>
            <a:pPr algn="r" rtl="1"/>
            <a:r>
              <a:rPr lang="ar-AE" b="1" dirty="0"/>
              <a:t>استخدام العنف لفرض رايه </a:t>
            </a:r>
          </a:p>
        </p:txBody>
      </p:sp>
      <p:sp>
        <p:nvSpPr>
          <p:cNvPr id="8" name="مربع نص 7"/>
          <p:cNvSpPr txBox="1"/>
          <p:nvPr/>
        </p:nvSpPr>
        <p:spPr>
          <a:xfrm>
            <a:off x="4898966" y="4330207"/>
            <a:ext cx="3594970" cy="646331"/>
          </a:xfrm>
          <a:prstGeom prst="rect">
            <a:avLst/>
          </a:prstGeom>
          <a:noFill/>
        </p:spPr>
        <p:txBody>
          <a:bodyPr wrap="square" rtlCol="1">
            <a:spAutoFit/>
          </a:bodyPr>
          <a:lstStyle/>
          <a:p>
            <a:pPr algn="r" rtl="1"/>
            <a:r>
              <a:rPr lang="ar-AE" b="1" dirty="0"/>
              <a:t>لزوم الجماعة والسمع والطاعة لولي الأمر</a:t>
            </a:r>
          </a:p>
          <a:p>
            <a:pPr algn="r" rtl="1"/>
            <a:r>
              <a:rPr lang="ar-AE" b="1" dirty="0"/>
              <a:t>طلب العلم من أهله</a:t>
            </a:r>
          </a:p>
        </p:txBody>
      </p:sp>
      <p:sp>
        <p:nvSpPr>
          <p:cNvPr id="9" name="مربع نص 8"/>
          <p:cNvSpPr txBox="1"/>
          <p:nvPr/>
        </p:nvSpPr>
        <p:spPr>
          <a:xfrm>
            <a:off x="0" y="2079414"/>
            <a:ext cx="3131507" cy="646331"/>
          </a:xfrm>
          <a:prstGeom prst="rect">
            <a:avLst/>
          </a:prstGeom>
          <a:noFill/>
        </p:spPr>
        <p:txBody>
          <a:bodyPr wrap="square" rtlCol="1">
            <a:spAutoFit/>
          </a:bodyPr>
          <a:lstStyle/>
          <a:p>
            <a:pPr algn="r" rtl="1"/>
            <a:r>
              <a:rPr lang="ar-AE" b="1" dirty="0"/>
              <a:t>ظن المتطرف أنه يتقرب الى الله بالتشدد وانه وحده على حق</a:t>
            </a:r>
          </a:p>
        </p:txBody>
      </p:sp>
    </p:spTree>
    <p:extLst>
      <p:ext uri="{BB962C8B-B14F-4D97-AF65-F5344CB8AC3E}">
        <p14:creationId xmlns:p14="http://schemas.microsoft.com/office/powerpoint/2010/main" val="50728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heel(1)">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heel(1)">
                                      <p:cBhvr>
                                        <p:cTn id="3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651</Words>
  <Application>Microsoft Office PowerPoint</Application>
  <PresentationFormat>عرض على الشاشة (4:3)</PresentationFormat>
  <Paragraphs>65</Paragraphs>
  <Slides>12</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12</vt:i4>
      </vt:variant>
    </vt:vector>
  </HeadingPairs>
  <TitlesOfParts>
    <vt:vector size="19" baseType="lpstr">
      <vt:lpstr>Arial</vt:lpstr>
      <vt:lpstr>ArialMT</vt:lpstr>
      <vt:lpstr>Calibri</vt:lpstr>
      <vt:lpstr>Calibri Light</vt:lpstr>
      <vt:lpstr>SakkalMajalla</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غازي حسين حاج جنيد</dc:creator>
  <cp:lastModifiedBy>غازي حسين حاج جنيد</cp:lastModifiedBy>
  <cp:revision>11</cp:revision>
  <dcterms:created xsi:type="dcterms:W3CDTF">2016-10-03T04:25:39Z</dcterms:created>
  <dcterms:modified xsi:type="dcterms:W3CDTF">2016-10-03T05:59:25Z</dcterms:modified>
</cp:coreProperties>
</file>