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72" r:id="rId2"/>
    <p:sldId id="273" r:id="rId3"/>
    <p:sldId id="274" r:id="rId4"/>
    <p:sldId id="605" r:id="rId5"/>
    <p:sldId id="269" r:id="rId6"/>
    <p:sldId id="270" r:id="rId7"/>
    <p:sldId id="257" r:id="rId8"/>
    <p:sldId id="275" r:id="rId9"/>
    <p:sldId id="259" r:id="rId10"/>
    <p:sldId id="260" r:id="rId11"/>
    <p:sldId id="264" r:id="rId12"/>
    <p:sldId id="271" r:id="rId13"/>
    <p:sldId id="606" r:id="rId14"/>
    <p:sldId id="262" r:id="rId15"/>
    <p:sldId id="263" r:id="rId16"/>
    <p:sldId id="301" r:id="rId17"/>
    <p:sldId id="607" r:id="rId18"/>
    <p:sldId id="265" r:id="rId19"/>
    <p:sldId id="276" r:id="rId20"/>
    <p:sldId id="268" r:id="rId21"/>
    <p:sldId id="280" r:id="rId22"/>
    <p:sldId id="608" r:id="rId23"/>
    <p:sldId id="706" r:id="rId24"/>
    <p:sldId id="700" r:id="rId25"/>
    <p:sldId id="256" r:id="rId2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809" y="1752600"/>
            <a:ext cx="5572127" cy="1828800"/>
          </a:xfrm>
        </p:spPr>
        <p:txBody>
          <a:bodyPr anchor="b">
            <a:normAutofit/>
          </a:bodyPr>
          <a:lstStyle>
            <a:lvl1pPr algn="l">
              <a:defRPr sz="4388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808" y="3733800"/>
            <a:ext cx="5572127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299" y="421594"/>
            <a:ext cx="1857375" cy="1885508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250900" y="1515915"/>
            <a:ext cx="5053664" cy="35846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83146" y="1020193"/>
            <a:ext cx="3157538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4324523" y="319177"/>
            <a:ext cx="2754056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506759" y="529603"/>
            <a:ext cx="2432110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4324523" y="3245640"/>
            <a:ext cx="2754056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506759" y="3456066"/>
            <a:ext cx="2432110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7366299" y="2484993"/>
            <a:ext cx="1857375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300"/>
              </a:spcBef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282" y="1330347"/>
            <a:ext cx="3120390" cy="2103120"/>
          </a:xfrm>
        </p:spPr>
        <p:txBody>
          <a:bodyPr anchor="b">
            <a:normAutofit/>
          </a:bodyPr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749" y="914400"/>
            <a:ext cx="5014913" cy="5029200"/>
          </a:xfrm>
        </p:spPr>
        <p:txBody>
          <a:bodyPr>
            <a:normAutofit/>
          </a:bodyPr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282" y="3555524"/>
            <a:ext cx="3120390" cy="2388077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486" y="6019801"/>
            <a:ext cx="619125" cy="228600"/>
          </a:xfrm>
        </p:spPr>
        <p:txBody>
          <a:bodyPr/>
          <a:lstStyle>
            <a:lvl1pPr algn="l">
              <a:defRPr/>
            </a:lvl1pPr>
          </a:lstStyle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61434" y="6019801"/>
            <a:ext cx="1134461" cy="228600"/>
          </a:xfrm>
        </p:spPr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974" y="1330347"/>
            <a:ext cx="3120390" cy="2103120"/>
          </a:xfrm>
        </p:spPr>
        <p:txBody>
          <a:bodyPr anchor="b">
            <a:normAutofit/>
          </a:bodyPr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83881" y="781399"/>
            <a:ext cx="5227136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463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463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79748" y="1031195"/>
            <a:ext cx="4829175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7974" y="3555522"/>
            <a:ext cx="3120390" cy="2168517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9718" y="304800"/>
            <a:ext cx="1405244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04800"/>
            <a:ext cx="7014858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8420609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5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5810" y="1828800"/>
            <a:ext cx="5572127" cy="1828800"/>
          </a:xfrm>
        </p:spPr>
        <p:txBody>
          <a:bodyPr anchor="b">
            <a:normAutofit/>
          </a:bodyPr>
          <a:lstStyle>
            <a:lvl1pPr>
              <a:defRPr sz="3575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5808" y="3733800"/>
            <a:ext cx="5572127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2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5485" y="1825625"/>
            <a:ext cx="4025603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2" y="1825625"/>
            <a:ext cx="4023024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252" y="1681163"/>
            <a:ext cx="4026789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252" y="2505076"/>
            <a:ext cx="4026789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026789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6"/>
            <a:ext cx="4026789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85" y="304799"/>
            <a:ext cx="817245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55093" y="1733550"/>
            <a:ext cx="3542909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027835" y="1900210"/>
            <a:ext cx="3197623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094" y="4935990"/>
            <a:ext cx="3549796" cy="1007610"/>
          </a:xfrm>
        </p:spPr>
        <p:txBody>
          <a:bodyPr>
            <a:normAutofit/>
          </a:bodyPr>
          <a:lstStyle>
            <a:lvl1pPr marL="0" indent="0">
              <a:spcBef>
                <a:spcPts val="1300"/>
              </a:spcBef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495028" y="1733550"/>
            <a:ext cx="3542909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667770" y="1900210"/>
            <a:ext cx="3197623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478613" y="4935990"/>
            <a:ext cx="3549796" cy="1007610"/>
          </a:xfrm>
        </p:spPr>
        <p:txBody>
          <a:bodyPr>
            <a:normAutofit/>
          </a:bodyPr>
          <a:lstStyle>
            <a:lvl1pPr marL="0" indent="0">
              <a:spcBef>
                <a:spcPts val="1300"/>
              </a:spcBef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556362" y="1967767"/>
            <a:ext cx="3123347" cy="2510406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014950" y="1824285"/>
            <a:ext cx="2206172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10" y="4947405"/>
            <a:ext cx="2228850" cy="914400"/>
          </a:xfrm>
        </p:spPr>
        <p:txBody>
          <a:bodyPr>
            <a:normAutofit/>
          </a:bodyPr>
          <a:lstStyle>
            <a:lvl1pPr marL="0" indent="0">
              <a:spcBef>
                <a:spcPts val="1300"/>
              </a:spcBef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3377359" y="1967767"/>
            <a:ext cx="3123347" cy="2510406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835751" y="1824285"/>
            <a:ext cx="2206562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824607" y="4947405"/>
            <a:ext cx="2228850" cy="914400"/>
          </a:xfrm>
        </p:spPr>
        <p:txBody>
          <a:bodyPr>
            <a:normAutofit/>
          </a:bodyPr>
          <a:lstStyle>
            <a:lvl1pPr marL="0" indent="0">
              <a:spcBef>
                <a:spcPts val="1300"/>
              </a:spcBef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6222631" y="1967767"/>
            <a:ext cx="3123347" cy="2510406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681023" y="1824285"/>
            <a:ext cx="2206562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669879" y="4947405"/>
            <a:ext cx="2228850" cy="914400"/>
          </a:xfrm>
        </p:spPr>
        <p:txBody>
          <a:bodyPr>
            <a:normAutofit/>
          </a:bodyPr>
          <a:lstStyle>
            <a:lvl1pPr marL="0" indent="0">
              <a:spcBef>
                <a:spcPts val="1300"/>
              </a:spcBef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5485" y="304800"/>
            <a:ext cx="817245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5486" y="1752600"/>
            <a:ext cx="817245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486" y="6019801"/>
            <a:ext cx="6191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/>
                </a:solidFill>
              </a:defRPr>
            </a:lvl1pPr>
          </a:lstStyle>
          <a:p>
            <a:fld id="{1537E404-2CE0-4F03-AE45-CEC9FF3ED1C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8436" y="6019801"/>
            <a:ext cx="48291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61434" y="6019801"/>
            <a:ext cx="11344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/>
                </a:solidFill>
              </a:defRPr>
            </a:lvl1pPr>
          </a:lstStyle>
          <a:p>
            <a:fld id="{8002625C-5916-42B5-BA5D-39FD49D70CC8}" type="datetimeFigureOut">
              <a:rPr lang="en-US" smtClean="0"/>
              <a:t>10/14/2021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0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2925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82321" indent="-282321" algn="l" defTabSz="742950" rtl="0" eaLnBrk="1" latinLnBrk="0" hangingPunct="1">
        <a:lnSpc>
          <a:spcPct val="100000"/>
        </a:lnSpc>
        <a:spcBef>
          <a:spcPts val="1463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601790" indent="-230315" algn="l" defTabSz="742950" rtl="0" eaLnBrk="1" latinLnBrk="0" hangingPunct="1">
        <a:lnSpc>
          <a:spcPct val="100000"/>
        </a:lnSpc>
        <a:spcBef>
          <a:spcPts val="97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100000"/>
        </a:lnSpc>
        <a:spcBef>
          <a:spcPts val="650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100000"/>
        </a:lnSpc>
        <a:spcBef>
          <a:spcPts val="488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100000"/>
        </a:lnSpc>
        <a:spcBef>
          <a:spcPts val="488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hyperlink" Target="http://www.google.ae/url?sa=i&amp;rct=j&amp;q=&amp;esrc=s&amp;frm=1&amp;source=images&amp;cd=&amp;cad=rja&amp;uact=8&amp;ved=&amp;url=http://www.123rf.com/photo_15913063_illustration-of-a-group-skipping.html&amp;psig=AFQjCNEFAMa0E9aqZa2-JBnFnxuUXG-zmA&amp;ust=1445766700465699" TargetMode="External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Layout" Target="../slideLayouts/slideLayout1.xml" /><Relationship Id="rId1" Type="http://schemas.openxmlformats.org/officeDocument/2006/relationships/tags" Target="../tags/tag1.xml" /><Relationship Id="rId6" Type="http://schemas.openxmlformats.org/officeDocument/2006/relationships/image" Target="../media/image25.png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Relationship Id="rId6" Type="http://schemas.openxmlformats.org/officeDocument/2006/relationships/audio" Target="../media/audio3.wav" /><Relationship Id="rId5" Type="http://schemas.openxmlformats.org/officeDocument/2006/relationships/audio" Target="../media/audio2.wav" /><Relationship Id="rId4" Type="http://schemas.openxmlformats.org/officeDocument/2006/relationships/image" Target="../media/image25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Relationship Id="rId6" Type="http://schemas.openxmlformats.org/officeDocument/2006/relationships/audio" Target="../media/audio2.wav" /><Relationship Id="rId5" Type="http://schemas.openxmlformats.org/officeDocument/2006/relationships/audio" Target="../media/audio3.wav" /><Relationship Id="rId4" Type="http://schemas.openxmlformats.org/officeDocument/2006/relationships/image" Target="../media/image2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6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Relationship Id="rId6" Type="http://schemas.openxmlformats.org/officeDocument/2006/relationships/audio" Target="../media/audio2.wav" /><Relationship Id="rId5" Type="http://schemas.openxmlformats.org/officeDocument/2006/relationships/audio" Target="../media/audio3.wav" /><Relationship Id="rId4" Type="http://schemas.openxmlformats.org/officeDocument/2006/relationships/image" Target="../media/image25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Relationship Id="rId6" Type="http://schemas.openxmlformats.org/officeDocument/2006/relationships/audio" Target="../media/audio2.wav" /><Relationship Id="rId5" Type="http://schemas.openxmlformats.org/officeDocument/2006/relationships/audio" Target="../media/audio3.wav" /><Relationship Id="rId4" Type="http://schemas.openxmlformats.org/officeDocument/2006/relationships/image" Target="../media/image25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5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 /><Relationship Id="rId3" Type="http://schemas.openxmlformats.org/officeDocument/2006/relationships/image" Target="../media/image9.png" /><Relationship Id="rId7" Type="http://schemas.openxmlformats.org/officeDocument/2006/relationships/image" Target="../media/image13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jpe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Relationship Id="rId9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5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5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18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F1BD0FBE-B99A-4AEA-8250-868E7451DD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738" y="142739"/>
            <a:ext cx="8985094" cy="5343661"/>
          </a:xfrm>
          <a:custGeom>
            <a:avLst/>
            <a:gdLst>
              <a:gd name="connsiteX0" fmla="*/ 0 w 8985094"/>
              <a:gd name="connsiteY0" fmla="*/ 0 h 5343661"/>
              <a:gd name="connsiteX1" fmla="*/ 419304 w 8985094"/>
              <a:gd name="connsiteY1" fmla="*/ 0 h 5343661"/>
              <a:gd name="connsiteX2" fmla="*/ 1108162 w 8985094"/>
              <a:gd name="connsiteY2" fmla="*/ 0 h 5343661"/>
              <a:gd name="connsiteX3" fmla="*/ 1797019 w 8985094"/>
              <a:gd name="connsiteY3" fmla="*/ 0 h 5343661"/>
              <a:gd name="connsiteX4" fmla="*/ 2216323 w 8985094"/>
              <a:gd name="connsiteY4" fmla="*/ 0 h 5343661"/>
              <a:gd name="connsiteX5" fmla="*/ 2815329 w 8985094"/>
              <a:gd name="connsiteY5" fmla="*/ 0 h 5343661"/>
              <a:gd name="connsiteX6" fmla="*/ 3234634 w 8985094"/>
              <a:gd name="connsiteY6" fmla="*/ 0 h 5343661"/>
              <a:gd name="connsiteX7" fmla="*/ 3564087 w 8985094"/>
              <a:gd name="connsiteY7" fmla="*/ 0 h 5343661"/>
              <a:gd name="connsiteX8" fmla="*/ 4252944 w 8985094"/>
              <a:gd name="connsiteY8" fmla="*/ 0 h 5343661"/>
              <a:gd name="connsiteX9" fmla="*/ 4582398 w 8985094"/>
              <a:gd name="connsiteY9" fmla="*/ 0 h 5343661"/>
              <a:gd name="connsiteX10" fmla="*/ 5361106 w 8985094"/>
              <a:gd name="connsiteY10" fmla="*/ 0 h 5343661"/>
              <a:gd name="connsiteX11" fmla="*/ 5960112 w 8985094"/>
              <a:gd name="connsiteY11" fmla="*/ 0 h 5343661"/>
              <a:gd name="connsiteX12" fmla="*/ 6559119 w 8985094"/>
              <a:gd name="connsiteY12" fmla="*/ 0 h 5343661"/>
              <a:gd name="connsiteX13" fmla="*/ 7158125 w 8985094"/>
              <a:gd name="connsiteY13" fmla="*/ 0 h 5343661"/>
              <a:gd name="connsiteX14" fmla="*/ 7846982 w 8985094"/>
              <a:gd name="connsiteY14" fmla="*/ 0 h 5343661"/>
              <a:gd name="connsiteX15" fmla="*/ 8356137 w 8985094"/>
              <a:gd name="connsiteY15" fmla="*/ 0 h 5343661"/>
              <a:gd name="connsiteX16" fmla="*/ 8985094 w 8985094"/>
              <a:gd name="connsiteY16" fmla="*/ 0 h 5343661"/>
              <a:gd name="connsiteX17" fmla="*/ 8985094 w 8985094"/>
              <a:gd name="connsiteY17" fmla="*/ 593740 h 5343661"/>
              <a:gd name="connsiteX18" fmla="*/ 8985094 w 8985094"/>
              <a:gd name="connsiteY18" fmla="*/ 1187480 h 5343661"/>
              <a:gd name="connsiteX19" fmla="*/ 8985094 w 8985094"/>
              <a:gd name="connsiteY19" fmla="*/ 1834657 h 5343661"/>
              <a:gd name="connsiteX20" fmla="*/ 8985094 w 8985094"/>
              <a:gd name="connsiteY20" fmla="*/ 2321524 h 5343661"/>
              <a:gd name="connsiteX21" fmla="*/ 8985094 w 8985094"/>
              <a:gd name="connsiteY21" fmla="*/ 3022137 h 5343661"/>
              <a:gd name="connsiteX22" fmla="*/ 8985094 w 8985094"/>
              <a:gd name="connsiteY22" fmla="*/ 3562441 h 5343661"/>
              <a:gd name="connsiteX23" fmla="*/ 8985094 w 8985094"/>
              <a:gd name="connsiteY23" fmla="*/ 4209617 h 5343661"/>
              <a:gd name="connsiteX24" fmla="*/ 8985094 w 8985094"/>
              <a:gd name="connsiteY24" fmla="*/ 4803357 h 5343661"/>
              <a:gd name="connsiteX25" fmla="*/ 8985094 w 8985094"/>
              <a:gd name="connsiteY25" fmla="*/ 5343661 h 5343661"/>
              <a:gd name="connsiteX26" fmla="*/ 8655641 w 8985094"/>
              <a:gd name="connsiteY26" fmla="*/ 5343661 h 5343661"/>
              <a:gd name="connsiteX27" fmla="*/ 8326187 w 8985094"/>
              <a:gd name="connsiteY27" fmla="*/ 5343661 h 5343661"/>
              <a:gd name="connsiteX28" fmla="*/ 7996734 w 8985094"/>
              <a:gd name="connsiteY28" fmla="*/ 5343661 h 5343661"/>
              <a:gd name="connsiteX29" fmla="*/ 7667280 w 8985094"/>
              <a:gd name="connsiteY29" fmla="*/ 5343661 h 5343661"/>
              <a:gd name="connsiteX30" fmla="*/ 7247976 w 8985094"/>
              <a:gd name="connsiteY30" fmla="*/ 5343661 h 5343661"/>
              <a:gd name="connsiteX31" fmla="*/ 6828671 w 8985094"/>
              <a:gd name="connsiteY31" fmla="*/ 5343661 h 5343661"/>
              <a:gd name="connsiteX32" fmla="*/ 6229665 w 8985094"/>
              <a:gd name="connsiteY32" fmla="*/ 5343661 h 5343661"/>
              <a:gd name="connsiteX33" fmla="*/ 5720510 w 8985094"/>
              <a:gd name="connsiteY33" fmla="*/ 5343661 h 5343661"/>
              <a:gd name="connsiteX34" fmla="*/ 5391056 w 8985094"/>
              <a:gd name="connsiteY34" fmla="*/ 5343661 h 5343661"/>
              <a:gd name="connsiteX35" fmla="*/ 4792050 w 8985094"/>
              <a:gd name="connsiteY35" fmla="*/ 5343661 h 5343661"/>
              <a:gd name="connsiteX36" fmla="*/ 4013342 w 8985094"/>
              <a:gd name="connsiteY36" fmla="*/ 5343661 h 5343661"/>
              <a:gd name="connsiteX37" fmla="*/ 3234634 w 8985094"/>
              <a:gd name="connsiteY37" fmla="*/ 5343661 h 5343661"/>
              <a:gd name="connsiteX38" fmla="*/ 2545777 w 8985094"/>
              <a:gd name="connsiteY38" fmla="*/ 5343661 h 5343661"/>
              <a:gd name="connsiteX39" fmla="*/ 1946770 w 8985094"/>
              <a:gd name="connsiteY39" fmla="*/ 5343661 h 5343661"/>
              <a:gd name="connsiteX40" fmla="*/ 1527466 w 8985094"/>
              <a:gd name="connsiteY40" fmla="*/ 5343661 h 5343661"/>
              <a:gd name="connsiteX41" fmla="*/ 1198013 w 8985094"/>
              <a:gd name="connsiteY41" fmla="*/ 5343661 h 5343661"/>
              <a:gd name="connsiteX42" fmla="*/ 778708 w 8985094"/>
              <a:gd name="connsiteY42" fmla="*/ 5343661 h 5343661"/>
              <a:gd name="connsiteX43" fmla="*/ 0 w 8985094"/>
              <a:gd name="connsiteY43" fmla="*/ 5343661 h 5343661"/>
              <a:gd name="connsiteX44" fmla="*/ 0 w 8985094"/>
              <a:gd name="connsiteY44" fmla="*/ 4910231 h 5343661"/>
              <a:gd name="connsiteX45" fmla="*/ 0 w 8985094"/>
              <a:gd name="connsiteY45" fmla="*/ 4423364 h 5343661"/>
              <a:gd name="connsiteX46" fmla="*/ 0 w 8985094"/>
              <a:gd name="connsiteY46" fmla="*/ 3829624 h 5343661"/>
              <a:gd name="connsiteX47" fmla="*/ 0 w 8985094"/>
              <a:gd name="connsiteY47" fmla="*/ 3129010 h 5343661"/>
              <a:gd name="connsiteX48" fmla="*/ 0 w 8985094"/>
              <a:gd name="connsiteY48" fmla="*/ 2535270 h 5343661"/>
              <a:gd name="connsiteX49" fmla="*/ 0 w 8985094"/>
              <a:gd name="connsiteY49" fmla="*/ 1888094 h 5343661"/>
              <a:gd name="connsiteX50" fmla="*/ 0 w 8985094"/>
              <a:gd name="connsiteY50" fmla="*/ 1187480 h 5343661"/>
              <a:gd name="connsiteX51" fmla="*/ 0 w 8985094"/>
              <a:gd name="connsiteY51" fmla="*/ 0 h 534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85094" h="5343661" fill="none" extrusionOk="0">
                <a:moveTo>
                  <a:pt x="0" y="0"/>
                </a:moveTo>
                <a:cubicBezTo>
                  <a:pt x="113743" y="-38538"/>
                  <a:pt x="211634" y="34316"/>
                  <a:pt x="419304" y="0"/>
                </a:cubicBezTo>
                <a:cubicBezTo>
                  <a:pt x="626974" y="-34316"/>
                  <a:pt x="913843" y="6604"/>
                  <a:pt x="1108162" y="0"/>
                </a:cubicBezTo>
                <a:cubicBezTo>
                  <a:pt x="1302481" y="-6604"/>
                  <a:pt x="1613551" y="78718"/>
                  <a:pt x="1797019" y="0"/>
                </a:cubicBezTo>
                <a:cubicBezTo>
                  <a:pt x="1980487" y="-78718"/>
                  <a:pt x="2130881" y="43396"/>
                  <a:pt x="2216323" y="0"/>
                </a:cubicBezTo>
                <a:cubicBezTo>
                  <a:pt x="2301765" y="-43396"/>
                  <a:pt x="2664621" y="49147"/>
                  <a:pt x="2815329" y="0"/>
                </a:cubicBezTo>
                <a:cubicBezTo>
                  <a:pt x="2966037" y="-49147"/>
                  <a:pt x="3064346" y="36769"/>
                  <a:pt x="3234634" y="0"/>
                </a:cubicBezTo>
                <a:cubicBezTo>
                  <a:pt x="3404923" y="-36769"/>
                  <a:pt x="3479391" y="31461"/>
                  <a:pt x="3564087" y="0"/>
                </a:cubicBezTo>
                <a:cubicBezTo>
                  <a:pt x="3648783" y="-31461"/>
                  <a:pt x="4079379" y="63120"/>
                  <a:pt x="4252944" y="0"/>
                </a:cubicBezTo>
                <a:cubicBezTo>
                  <a:pt x="4426509" y="-63120"/>
                  <a:pt x="4502822" y="18961"/>
                  <a:pt x="4582398" y="0"/>
                </a:cubicBezTo>
                <a:cubicBezTo>
                  <a:pt x="4661974" y="-18961"/>
                  <a:pt x="4986782" y="15418"/>
                  <a:pt x="5361106" y="0"/>
                </a:cubicBezTo>
                <a:cubicBezTo>
                  <a:pt x="5735430" y="-15418"/>
                  <a:pt x="5761640" y="34302"/>
                  <a:pt x="5960112" y="0"/>
                </a:cubicBezTo>
                <a:cubicBezTo>
                  <a:pt x="6158584" y="-34302"/>
                  <a:pt x="6341981" y="32693"/>
                  <a:pt x="6559119" y="0"/>
                </a:cubicBezTo>
                <a:cubicBezTo>
                  <a:pt x="6776257" y="-32693"/>
                  <a:pt x="6912138" y="52016"/>
                  <a:pt x="7158125" y="0"/>
                </a:cubicBezTo>
                <a:cubicBezTo>
                  <a:pt x="7404112" y="-52016"/>
                  <a:pt x="7664260" y="31486"/>
                  <a:pt x="7846982" y="0"/>
                </a:cubicBezTo>
                <a:cubicBezTo>
                  <a:pt x="8029704" y="-31486"/>
                  <a:pt x="8153044" y="54308"/>
                  <a:pt x="8356137" y="0"/>
                </a:cubicBezTo>
                <a:cubicBezTo>
                  <a:pt x="8559231" y="-54308"/>
                  <a:pt x="8720041" y="29227"/>
                  <a:pt x="8985094" y="0"/>
                </a:cubicBezTo>
                <a:cubicBezTo>
                  <a:pt x="9030690" y="125621"/>
                  <a:pt x="8940521" y="387072"/>
                  <a:pt x="8985094" y="593740"/>
                </a:cubicBezTo>
                <a:cubicBezTo>
                  <a:pt x="9029667" y="800408"/>
                  <a:pt x="8951640" y="1020113"/>
                  <a:pt x="8985094" y="1187480"/>
                </a:cubicBezTo>
                <a:cubicBezTo>
                  <a:pt x="9018548" y="1354847"/>
                  <a:pt x="8943935" y="1679459"/>
                  <a:pt x="8985094" y="1834657"/>
                </a:cubicBezTo>
                <a:cubicBezTo>
                  <a:pt x="9026253" y="1989855"/>
                  <a:pt x="8952069" y="2190989"/>
                  <a:pt x="8985094" y="2321524"/>
                </a:cubicBezTo>
                <a:cubicBezTo>
                  <a:pt x="9018119" y="2452059"/>
                  <a:pt x="8919254" y="2843734"/>
                  <a:pt x="8985094" y="3022137"/>
                </a:cubicBezTo>
                <a:cubicBezTo>
                  <a:pt x="9050934" y="3200540"/>
                  <a:pt x="8935319" y="3313156"/>
                  <a:pt x="8985094" y="3562441"/>
                </a:cubicBezTo>
                <a:cubicBezTo>
                  <a:pt x="9034869" y="3811726"/>
                  <a:pt x="8963745" y="3899104"/>
                  <a:pt x="8985094" y="4209617"/>
                </a:cubicBezTo>
                <a:cubicBezTo>
                  <a:pt x="9006443" y="4520130"/>
                  <a:pt x="8949021" y="4558409"/>
                  <a:pt x="8985094" y="4803357"/>
                </a:cubicBezTo>
                <a:cubicBezTo>
                  <a:pt x="9021167" y="5048305"/>
                  <a:pt x="8932146" y="5138756"/>
                  <a:pt x="8985094" y="5343661"/>
                </a:cubicBezTo>
                <a:cubicBezTo>
                  <a:pt x="8834194" y="5368041"/>
                  <a:pt x="8748138" y="5338418"/>
                  <a:pt x="8655641" y="5343661"/>
                </a:cubicBezTo>
                <a:cubicBezTo>
                  <a:pt x="8563144" y="5348904"/>
                  <a:pt x="8453820" y="5319906"/>
                  <a:pt x="8326187" y="5343661"/>
                </a:cubicBezTo>
                <a:cubicBezTo>
                  <a:pt x="8198554" y="5367416"/>
                  <a:pt x="8153973" y="5327956"/>
                  <a:pt x="7996734" y="5343661"/>
                </a:cubicBezTo>
                <a:cubicBezTo>
                  <a:pt x="7839495" y="5359366"/>
                  <a:pt x="7788680" y="5304680"/>
                  <a:pt x="7667280" y="5343661"/>
                </a:cubicBezTo>
                <a:cubicBezTo>
                  <a:pt x="7545880" y="5382642"/>
                  <a:pt x="7393545" y="5320551"/>
                  <a:pt x="7247976" y="5343661"/>
                </a:cubicBezTo>
                <a:cubicBezTo>
                  <a:pt x="7102407" y="5366771"/>
                  <a:pt x="7014606" y="5305812"/>
                  <a:pt x="6828671" y="5343661"/>
                </a:cubicBezTo>
                <a:cubicBezTo>
                  <a:pt x="6642737" y="5381510"/>
                  <a:pt x="6390631" y="5279501"/>
                  <a:pt x="6229665" y="5343661"/>
                </a:cubicBezTo>
                <a:cubicBezTo>
                  <a:pt x="6068699" y="5407821"/>
                  <a:pt x="5867391" y="5308346"/>
                  <a:pt x="5720510" y="5343661"/>
                </a:cubicBezTo>
                <a:cubicBezTo>
                  <a:pt x="5573629" y="5378976"/>
                  <a:pt x="5458556" y="5322706"/>
                  <a:pt x="5391056" y="5343661"/>
                </a:cubicBezTo>
                <a:cubicBezTo>
                  <a:pt x="5323556" y="5364616"/>
                  <a:pt x="5034441" y="5324754"/>
                  <a:pt x="4792050" y="5343661"/>
                </a:cubicBezTo>
                <a:cubicBezTo>
                  <a:pt x="4549659" y="5362568"/>
                  <a:pt x="4279468" y="5342919"/>
                  <a:pt x="4013342" y="5343661"/>
                </a:cubicBezTo>
                <a:cubicBezTo>
                  <a:pt x="3747216" y="5344403"/>
                  <a:pt x="3509975" y="5312366"/>
                  <a:pt x="3234634" y="5343661"/>
                </a:cubicBezTo>
                <a:cubicBezTo>
                  <a:pt x="2959293" y="5374956"/>
                  <a:pt x="2829309" y="5336098"/>
                  <a:pt x="2545777" y="5343661"/>
                </a:cubicBezTo>
                <a:cubicBezTo>
                  <a:pt x="2262245" y="5351224"/>
                  <a:pt x="2156065" y="5272129"/>
                  <a:pt x="1946770" y="5343661"/>
                </a:cubicBezTo>
                <a:cubicBezTo>
                  <a:pt x="1737475" y="5415193"/>
                  <a:pt x="1638727" y="5296406"/>
                  <a:pt x="1527466" y="5343661"/>
                </a:cubicBezTo>
                <a:cubicBezTo>
                  <a:pt x="1416205" y="5390916"/>
                  <a:pt x="1270272" y="5317529"/>
                  <a:pt x="1198013" y="5343661"/>
                </a:cubicBezTo>
                <a:cubicBezTo>
                  <a:pt x="1125754" y="5369793"/>
                  <a:pt x="904117" y="5341520"/>
                  <a:pt x="778708" y="5343661"/>
                </a:cubicBezTo>
                <a:cubicBezTo>
                  <a:pt x="653299" y="5345802"/>
                  <a:pt x="257790" y="5328494"/>
                  <a:pt x="0" y="5343661"/>
                </a:cubicBezTo>
                <a:cubicBezTo>
                  <a:pt x="-42481" y="5235169"/>
                  <a:pt x="50902" y="5015240"/>
                  <a:pt x="0" y="4910231"/>
                </a:cubicBezTo>
                <a:cubicBezTo>
                  <a:pt x="-50902" y="4805222"/>
                  <a:pt x="53547" y="4639690"/>
                  <a:pt x="0" y="4423364"/>
                </a:cubicBezTo>
                <a:cubicBezTo>
                  <a:pt x="-53547" y="4207038"/>
                  <a:pt x="67744" y="4101043"/>
                  <a:pt x="0" y="3829624"/>
                </a:cubicBezTo>
                <a:cubicBezTo>
                  <a:pt x="-67744" y="3558205"/>
                  <a:pt x="17109" y="3277409"/>
                  <a:pt x="0" y="3129010"/>
                </a:cubicBezTo>
                <a:cubicBezTo>
                  <a:pt x="-17109" y="2980611"/>
                  <a:pt x="54567" y="2820979"/>
                  <a:pt x="0" y="2535270"/>
                </a:cubicBezTo>
                <a:cubicBezTo>
                  <a:pt x="-54567" y="2249561"/>
                  <a:pt x="40595" y="2146990"/>
                  <a:pt x="0" y="1888094"/>
                </a:cubicBezTo>
                <a:cubicBezTo>
                  <a:pt x="-40595" y="1629198"/>
                  <a:pt x="31691" y="1349343"/>
                  <a:pt x="0" y="1187480"/>
                </a:cubicBezTo>
                <a:cubicBezTo>
                  <a:pt x="-31691" y="1025617"/>
                  <a:pt x="87745" y="548595"/>
                  <a:pt x="0" y="0"/>
                </a:cubicBezTo>
                <a:close/>
              </a:path>
              <a:path w="8985094" h="5343661" stroke="0" extrusionOk="0">
                <a:moveTo>
                  <a:pt x="0" y="0"/>
                </a:moveTo>
                <a:cubicBezTo>
                  <a:pt x="89674" y="-10992"/>
                  <a:pt x="201383" y="18637"/>
                  <a:pt x="329453" y="0"/>
                </a:cubicBezTo>
                <a:cubicBezTo>
                  <a:pt x="457523" y="-18637"/>
                  <a:pt x="624618" y="47833"/>
                  <a:pt x="838609" y="0"/>
                </a:cubicBezTo>
                <a:cubicBezTo>
                  <a:pt x="1052600" y="-47833"/>
                  <a:pt x="1079089" y="37367"/>
                  <a:pt x="1168062" y="0"/>
                </a:cubicBezTo>
                <a:cubicBezTo>
                  <a:pt x="1257035" y="-37367"/>
                  <a:pt x="1354102" y="11294"/>
                  <a:pt x="1497516" y="0"/>
                </a:cubicBezTo>
                <a:cubicBezTo>
                  <a:pt x="1640930" y="-11294"/>
                  <a:pt x="1757965" y="38255"/>
                  <a:pt x="1916820" y="0"/>
                </a:cubicBezTo>
                <a:cubicBezTo>
                  <a:pt x="2075675" y="-38255"/>
                  <a:pt x="2234327" y="41950"/>
                  <a:pt x="2425975" y="0"/>
                </a:cubicBezTo>
                <a:cubicBezTo>
                  <a:pt x="2617623" y="-41950"/>
                  <a:pt x="2616043" y="37724"/>
                  <a:pt x="2755429" y="0"/>
                </a:cubicBezTo>
                <a:cubicBezTo>
                  <a:pt x="2894815" y="-37724"/>
                  <a:pt x="2928332" y="1015"/>
                  <a:pt x="3084882" y="0"/>
                </a:cubicBezTo>
                <a:cubicBezTo>
                  <a:pt x="3241432" y="-1015"/>
                  <a:pt x="3285121" y="28080"/>
                  <a:pt x="3414336" y="0"/>
                </a:cubicBezTo>
                <a:cubicBezTo>
                  <a:pt x="3543551" y="-28080"/>
                  <a:pt x="3738361" y="26413"/>
                  <a:pt x="3833640" y="0"/>
                </a:cubicBezTo>
                <a:cubicBezTo>
                  <a:pt x="3928919" y="-26413"/>
                  <a:pt x="4289521" y="2623"/>
                  <a:pt x="4522497" y="0"/>
                </a:cubicBezTo>
                <a:cubicBezTo>
                  <a:pt x="4755473" y="-2623"/>
                  <a:pt x="4942452" y="65144"/>
                  <a:pt x="5121504" y="0"/>
                </a:cubicBezTo>
                <a:cubicBezTo>
                  <a:pt x="5300556" y="-65144"/>
                  <a:pt x="5496926" y="39343"/>
                  <a:pt x="5630659" y="0"/>
                </a:cubicBezTo>
                <a:cubicBezTo>
                  <a:pt x="5764393" y="-39343"/>
                  <a:pt x="5950309" y="42631"/>
                  <a:pt x="6049963" y="0"/>
                </a:cubicBezTo>
                <a:cubicBezTo>
                  <a:pt x="6149617" y="-42631"/>
                  <a:pt x="6518110" y="16341"/>
                  <a:pt x="6648970" y="0"/>
                </a:cubicBezTo>
                <a:cubicBezTo>
                  <a:pt x="6779830" y="-16341"/>
                  <a:pt x="6953303" y="16414"/>
                  <a:pt x="7158125" y="0"/>
                </a:cubicBezTo>
                <a:cubicBezTo>
                  <a:pt x="7362947" y="-16414"/>
                  <a:pt x="7404693" y="19618"/>
                  <a:pt x="7577429" y="0"/>
                </a:cubicBezTo>
                <a:cubicBezTo>
                  <a:pt x="7750165" y="-19618"/>
                  <a:pt x="7958393" y="19847"/>
                  <a:pt x="8266286" y="0"/>
                </a:cubicBezTo>
                <a:cubicBezTo>
                  <a:pt x="8574179" y="-19847"/>
                  <a:pt x="8644433" y="30521"/>
                  <a:pt x="8985094" y="0"/>
                </a:cubicBezTo>
                <a:cubicBezTo>
                  <a:pt x="9001358" y="247985"/>
                  <a:pt x="8947891" y="300238"/>
                  <a:pt x="8985094" y="540304"/>
                </a:cubicBezTo>
                <a:cubicBezTo>
                  <a:pt x="9022297" y="780370"/>
                  <a:pt x="8937638" y="906739"/>
                  <a:pt x="8985094" y="1027170"/>
                </a:cubicBezTo>
                <a:cubicBezTo>
                  <a:pt x="9032550" y="1147601"/>
                  <a:pt x="8965868" y="1369436"/>
                  <a:pt x="8985094" y="1620911"/>
                </a:cubicBezTo>
                <a:cubicBezTo>
                  <a:pt x="9004320" y="1872386"/>
                  <a:pt x="8957448" y="2046343"/>
                  <a:pt x="8985094" y="2214651"/>
                </a:cubicBezTo>
                <a:cubicBezTo>
                  <a:pt x="9012740" y="2382959"/>
                  <a:pt x="8966182" y="2542161"/>
                  <a:pt x="8985094" y="2808391"/>
                </a:cubicBezTo>
                <a:cubicBezTo>
                  <a:pt x="9004006" y="3074621"/>
                  <a:pt x="8945832" y="3159843"/>
                  <a:pt x="8985094" y="3455567"/>
                </a:cubicBezTo>
                <a:cubicBezTo>
                  <a:pt x="9024356" y="3751291"/>
                  <a:pt x="8941463" y="3907931"/>
                  <a:pt x="8985094" y="4102744"/>
                </a:cubicBezTo>
                <a:cubicBezTo>
                  <a:pt x="9028725" y="4297557"/>
                  <a:pt x="8981501" y="4501668"/>
                  <a:pt x="8985094" y="4696484"/>
                </a:cubicBezTo>
                <a:cubicBezTo>
                  <a:pt x="8988687" y="4891300"/>
                  <a:pt x="8911451" y="5073578"/>
                  <a:pt x="8985094" y="5343661"/>
                </a:cubicBezTo>
                <a:cubicBezTo>
                  <a:pt x="8689032" y="5349561"/>
                  <a:pt x="8513395" y="5340506"/>
                  <a:pt x="8386088" y="5343661"/>
                </a:cubicBezTo>
                <a:cubicBezTo>
                  <a:pt x="8258781" y="5346816"/>
                  <a:pt x="8101894" y="5288140"/>
                  <a:pt x="7876932" y="5343661"/>
                </a:cubicBezTo>
                <a:cubicBezTo>
                  <a:pt x="7651970" y="5399182"/>
                  <a:pt x="7353937" y="5343165"/>
                  <a:pt x="7188075" y="5343661"/>
                </a:cubicBezTo>
                <a:cubicBezTo>
                  <a:pt x="7022213" y="5344157"/>
                  <a:pt x="6968018" y="5329119"/>
                  <a:pt x="6858622" y="5343661"/>
                </a:cubicBezTo>
                <a:cubicBezTo>
                  <a:pt x="6749226" y="5358203"/>
                  <a:pt x="6596212" y="5320426"/>
                  <a:pt x="6529168" y="5343661"/>
                </a:cubicBezTo>
                <a:cubicBezTo>
                  <a:pt x="6462124" y="5366896"/>
                  <a:pt x="6135181" y="5298585"/>
                  <a:pt x="6020013" y="5343661"/>
                </a:cubicBezTo>
                <a:cubicBezTo>
                  <a:pt x="5904845" y="5388737"/>
                  <a:pt x="5664578" y="5342510"/>
                  <a:pt x="5421007" y="5343661"/>
                </a:cubicBezTo>
                <a:cubicBezTo>
                  <a:pt x="5177436" y="5344812"/>
                  <a:pt x="4979270" y="5267795"/>
                  <a:pt x="4732150" y="5343661"/>
                </a:cubicBezTo>
                <a:cubicBezTo>
                  <a:pt x="4485030" y="5419527"/>
                  <a:pt x="4471438" y="5316599"/>
                  <a:pt x="4222994" y="5343661"/>
                </a:cubicBezTo>
                <a:cubicBezTo>
                  <a:pt x="3974550" y="5370723"/>
                  <a:pt x="4006602" y="5330226"/>
                  <a:pt x="3893541" y="5343661"/>
                </a:cubicBezTo>
                <a:cubicBezTo>
                  <a:pt x="3780480" y="5357096"/>
                  <a:pt x="3590512" y="5320953"/>
                  <a:pt x="3474236" y="5343661"/>
                </a:cubicBezTo>
                <a:cubicBezTo>
                  <a:pt x="3357960" y="5366369"/>
                  <a:pt x="2978003" y="5330016"/>
                  <a:pt x="2695528" y="5343661"/>
                </a:cubicBezTo>
                <a:cubicBezTo>
                  <a:pt x="2413053" y="5357306"/>
                  <a:pt x="2433764" y="5313268"/>
                  <a:pt x="2366075" y="5343661"/>
                </a:cubicBezTo>
                <a:cubicBezTo>
                  <a:pt x="2298386" y="5374054"/>
                  <a:pt x="1842707" y="5277283"/>
                  <a:pt x="1677218" y="5343661"/>
                </a:cubicBezTo>
                <a:cubicBezTo>
                  <a:pt x="1511729" y="5410039"/>
                  <a:pt x="1446721" y="5339548"/>
                  <a:pt x="1347764" y="5343661"/>
                </a:cubicBezTo>
                <a:cubicBezTo>
                  <a:pt x="1248807" y="5347774"/>
                  <a:pt x="1097192" y="5305025"/>
                  <a:pt x="1018311" y="5343661"/>
                </a:cubicBezTo>
                <a:cubicBezTo>
                  <a:pt x="939430" y="5382297"/>
                  <a:pt x="264380" y="5241748"/>
                  <a:pt x="0" y="5343661"/>
                </a:cubicBezTo>
                <a:cubicBezTo>
                  <a:pt x="-40209" y="5077304"/>
                  <a:pt x="1231" y="4823893"/>
                  <a:pt x="0" y="4643048"/>
                </a:cubicBezTo>
                <a:cubicBezTo>
                  <a:pt x="-1231" y="4462203"/>
                  <a:pt x="26599" y="4267061"/>
                  <a:pt x="0" y="4156181"/>
                </a:cubicBezTo>
                <a:cubicBezTo>
                  <a:pt x="-26599" y="4045301"/>
                  <a:pt x="29354" y="3723842"/>
                  <a:pt x="0" y="3562441"/>
                </a:cubicBezTo>
                <a:cubicBezTo>
                  <a:pt x="-29354" y="3401040"/>
                  <a:pt x="13049" y="3034558"/>
                  <a:pt x="0" y="2861827"/>
                </a:cubicBezTo>
                <a:cubicBezTo>
                  <a:pt x="-13049" y="2689096"/>
                  <a:pt x="5013" y="2557627"/>
                  <a:pt x="0" y="2374960"/>
                </a:cubicBezTo>
                <a:cubicBezTo>
                  <a:pt x="-5013" y="2192293"/>
                  <a:pt x="66242" y="2036086"/>
                  <a:pt x="0" y="1781220"/>
                </a:cubicBezTo>
                <a:cubicBezTo>
                  <a:pt x="-66242" y="1526354"/>
                  <a:pt x="11242" y="1369665"/>
                  <a:pt x="0" y="1080607"/>
                </a:cubicBezTo>
                <a:cubicBezTo>
                  <a:pt x="-11242" y="791549"/>
                  <a:pt x="16403" y="800214"/>
                  <a:pt x="0" y="593740"/>
                </a:cubicBezTo>
                <a:cubicBezTo>
                  <a:pt x="-16403" y="387266"/>
                  <a:pt x="40888" y="285200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67619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44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31BF1-26D3-481B-93A6-C84863FF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9" t="10694" r="35086" b="51897"/>
          <a:stretch/>
        </p:blipFill>
        <p:spPr>
          <a:xfrm>
            <a:off x="649357" y="393290"/>
            <a:ext cx="8534400" cy="59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7719-AC28-44BB-BF0E-7F5540D5E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96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اشرح</a:t>
            </a:r>
            <a:endParaRPr lang="en-US" sz="9600" dirty="0">
              <a:solidFill>
                <a:schemeClr val="accent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47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1522F-6940-40F5-8FE7-CCE1A3A1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4800" dirty="0"/>
              <a:t> هيا نقوم بتفكيك العدد 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84245-4A20-4E16-AFDE-062A459982B4}"/>
              </a:ext>
            </a:extLst>
          </p:cNvPr>
          <p:cNvSpPr txBox="1"/>
          <p:nvPr/>
        </p:nvSpPr>
        <p:spPr>
          <a:xfrm>
            <a:off x="865485" y="1930351"/>
            <a:ext cx="876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14   +    3</a:t>
            </a:r>
            <a:r>
              <a:rPr lang="ar-SA" sz="4400" dirty="0"/>
              <a:t>8</a:t>
            </a:r>
            <a:r>
              <a:rPr lang="ar-AE" sz="4400" dirty="0"/>
              <a:t>  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2C179-71EB-4C5A-82DB-ECAC7D9D4A46}"/>
              </a:ext>
            </a:extLst>
          </p:cNvPr>
          <p:cNvSpPr txBox="1"/>
          <p:nvPr/>
        </p:nvSpPr>
        <p:spPr>
          <a:xfrm>
            <a:off x="790940" y="3067062"/>
            <a:ext cx="89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___ +___  +  3</a:t>
            </a:r>
            <a:r>
              <a:rPr lang="ar-SA" sz="4400" dirty="0"/>
              <a:t>8</a:t>
            </a:r>
            <a:r>
              <a:rPr lang="ar-AE" sz="4400" dirty="0"/>
              <a:t>  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1F393-3626-4041-A6AE-83E6F8DEA393}"/>
              </a:ext>
            </a:extLst>
          </p:cNvPr>
          <p:cNvSpPr txBox="1"/>
          <p:nvPr/>
        </p:nvSpPr>
        <p:spPr>
          <a:xfrm>
            <a:off x="550746" y="4203773"/>
            <a:ext cx="10455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___ =___  +  ___  </a:t>
            </a:r>
            <a:endParaRPr lang="en-US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5A00BF-4528-4180-B08C-101F54E0F315}"/>
              </a:ext>
            </a:extLst>
          </p:cNvPr>
          <p:cNvCxnSpPr>
            <a:cxnSpLocks/>
          </p:cNvCxnSpPr>
          <p:nvPr/>
        </p:nvCxnSpPr>
        <p:spPr>
          <a:xfrm flipH="1">
            <a:off x="3094382" y="2614656"/>
            <a:ext cx="553279" cy="71893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2E1B91-EF69-4F8A-B9C8-849962609C03}"/>
              </a:ext>
            </a:extLst>
          </p:cNvPr>
          <p:cNvCxnSpPr>
            <a:cxnSpLocks/>
          </p:cNvCxnSpPr>
          <p:nvPr/>
        </p:nvCxnSpPr>
        <p:spPr>
          <a:xfrm>
            <a:off x="3647661" y="2637847"/>
            <a:ext cx="593035" cy="695739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2438C5-9859-45F3-8D82-9286525B0DB2}"/>
              </a:ext>
            </a:extLst>
          </p:cNvPr>
          <p:cNvCxnSpPr>
            <a:cxnSpLocks/>
          </p:cNvCxnSpPr>
          <p:nvPr/>
        </p:nvCxnSpPr>
        <p:spPr>
          <a:xfrm flipH="1">
            <a:off x="1878107" y="3739489"/>
            <a:ext cx="669235" cy="654756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95CE0F-CFE0-48B1-A13D-8EE778599E5D}"/>
              </a:ext>
            </a:extLst>
          </p:cNvPr>
          <p:cNvCxnSpPr>
            <a:cxnSpLocks/>
          </p:cNvCxnSpPr>
          <p:nvPr/>
        </p:nvCxnSpPr>
        <p:spPr>
          <a:xfrm>
            <a:off x="1324829" y="3739489"/>
            <a:ext cx="487406" cy="64880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04B49B-1087-4FC0-A61E-EA183B79E536}"/>
              </a:ext>
            </a:extLst>
          </p:cNvPr>
          <p:cNvSpPr/>
          <p:nvPr/>
        </p:nvSpPr>
        <p:spPr>
          <a:xfrm>
            <a:off x="2686099" y="3012713"/>
            <a:ext cx="408284" cy="9433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C2177-D656-43E9-922A-5A22C843408A}"/>
              </a:ext>
            </a:extLst>
          </p:cNvPr>
          <p:cNvSpPr/>
          <p:nvPr/>
        </p:nvSpPr>
        <p:spPr>
          <a:xfrm>
            <a:off x="4041132" y="3058278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12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70F60E-37DA-4EC2-BCDC-79EAA5483314}"/>
              </a:ext>
            </a:extLst>
          </p:cNvPr>
          <p:cNvSpPr/>
          <p:nvPr/>
        </p:nvSpPr>
        <p:spPr>
          <a:xfrm>
            <a:off x="707822" y="4126828"/>
            <a:ext cx="1137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40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7B57B1-96CF-4F74-95AE-72CD9B6F8F0E}"/>
              </a:ext>
            </a:extLst>
          </p:cNvPr>
          <p:cNvSpPr/>
          <p:nvPr/>
        </p:nvSpPr>
        <p:spPr>
          <a:xfrm>
            <a:off x="2738715" y="4126828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12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B9153A-CEFE-406B-93B4-65FC2A392A92}"/>
              </a:ext>
            </a:extLst>
          </p:cNvPr>
          <p:cNvSpPr/>
          <p:nvPr/>
        </p:nvSpPr>
        <p:spPr>
          <a:xfrm>
            <a:off x="4171489" y="4063889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52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E347B6-1792-473D-9F90-5AA2566B7945}"/>
              </a:ext>
            </a:extLst>
          </p:cNvPr>
          <p:cNvSpPr txBox="1"/>
          <p:nvPr/>
        </p:nvSpPr>
        <p:spPr>
          <a:xfrm>
            <a:off x="344484" y="5499156"/>
            <a:ext cx="876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/>
              <a:t>اذا،  </a:t>
            </a:r>
            <a:r>
              <a:rPr lang="ar-AE" sz="4400" dirty="0"/>
              <a:t>____   = 14   +    3</a:t>
            </a:r>
            <a:r>
              <a:rPr lang="ar-SA" sz="4400" dirty="0"/>
              <a:t>8</a:t>
            </a:r>
            <a:r>
              <a:rPr lang="ar-AE" sz="4400" dirty="0"/>
              <a:t>  </a:t>
            </a:r>
            <a:endParaRPr lang="en-US" sz="4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FF9D56-5DEC-4DF5-8B2D-8F6C0AB1302E}"/>
              </a:ext>
            </a:extLst>
          </p:cNvPr>
          <p:cNvSpPr/>
          <p:nvPr/>
        </p:nvSpPr>
        <p:spPr>
          <a:xfrm>
            <a:off x="4395558" y="5340484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52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51AB68-2C31-48AE-9FAB-EA7141E5044B}"/>
              </a:ext>
            </a:extLst>
          </p:cNvPr>
          <p:cNvSpPr/>
          <p:nvPr/>
        </p:nvSpPr>
        <p:spPr>
          <a:xfrm>
            <a:off x="5908444" y="1494040"/>
            <a:ext cx="3573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الطريقة الأولى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20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23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1522F-6940-40F5-8FE7-CCE1A3A1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4800" dirty="0"/>
              <a:t> هيا نقوم بتفكيك العدد 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84245-4A20-4E16-AFDE-062A459982B4}"/>
              </a:ext>
            </a:extLst>
          </p:cNvPr>
          <p:cNvSpPr txBox="1"/>
          <p:nvPr/>
        </p:nvSpPr>
        <p:spPr>
          <a:xfrm>
            <a:off x="865485" y="1930351"/>
            <a:ext cx="876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14   +    3</a:t>
            </a:r>
            <a:r>
              <a:rPr lang="ar-SA" sz="4400" dirty="0"/>
              <a:t>8</a:t>
            </a:r>
            <a:r>
              <a:rPr lang="ar-AE" sz="4400" dirty="0"/>
              <a:t>  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2C179-71EB-4C5A-82DB-ECAC7D9D4A46}"/>
              </a:ext>
            </a:extLst>
          </p:cNvPr>
          <p:cNvSpPr txBox="1"/>
          <p:nvPr/>
        </p:nvSpPr>
        <p:spPr>
          <a:xfrm>
            <a:off x="790940" y="3067062"/>
            <a:ext cx="89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14 +___  + ___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1F393-3626-4041-A6AE-83E6F8DEA393}"/>
              </a:ext>
            </a:extLst>
          </p:cNvPr>
          <p:cNvSpPr txBox="1"/>
          <p:nvPr/>
        </p:nvSpPr>
        <p:spPr>
          <a:xfrm>
            <a:off x="550746" y="4203773"/>
            <a:ext cx="10455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___ =___  +  ___  </a:t>
            </a:r>
            <a:endParaRPr lang="en-US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5A00BF-4528-4180-B08C-101F54E0F315}"/>
              </a:ext>
            </a:extLst>
          </p:cNvPr>
          <p:cNvCxnSpPr>
            <a:cxnSpLocks/>
          </p:cNvCxnSpPr>
          <p:nvPr/>
        </p:nvCxnSpPr>
        <p:spPr>
          <a:xfrm flipH="1">
            <a:off x="1303100" y="2506804"/>
            <a:ext cx="553279" cy="71893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2E1B91-EF69-4F8A-B9C8-849962609C03}"/>
              </a:ext>
            </a:extLst>
          </p:cNvPr>
          <p:cNvCxnSpPr>
            <a:cxnSpLocks/>
          </p:cNvCxnSpPr>
          <p:nvPr/>
        </p:nvCxnSpPr>
        <p:spPr>
          <a:xfrm>
            <a:off x="1845171" y="2492799"/>
            <a:ext cx="593035" cy="695739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2438C5-9859-45F3-8D82-9286525B0DB2}"/>
              </a:ext>
            </a:extLst>
          </p:cNvPr>
          <p:cNvCxnSpPr>
            <a:cxnSpLocks/>
          </p:cNvCxnSpPr>
          <p:nvPr/>
        </p:nvCxnSpPr>
        <p:spPr>
          <a:xfrm flipH="1">
            <a:off x="3646782" y="3613424"/>
            <a:ext cx="791405" cy="508621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95CE0F-CFE0-48B1-A13D-8EE778599E5D}"/>
              </a:ext>
            </a:extLst>
          </p:cNvPr>
          <p:cNvCxnSpPr>
            <a:cxnSpLocks/>
          </p:cNvCxnSpPr>
          <p:nvPr/>
        </p:nvCxnSpPr>
        <p:spPr>
          <a:xfrm>
            <a:off x="3128252" y="3713645"/>
            <a:ext cx="422259" cy="423084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04B49B-1087-4FC0-A61E-EA183B79E536}"/>
              </a:ext>
            </a:extLst>
          </p:cNvPr>
          <p:cNvSpPr/>
          <p:nvPr/>
        </p:nvSpPr>
        <p:spPr>
          <a:xfrm>
            <a:off x="694669" y="2990117"/>
            <a:ext cx="1137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32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C2177-D656-43E9-922A-5A22C843408A}"/>
              </a:ext>
            </a:extLst>
          </p:cNvPr>
          <p:cNvSpPr/>
          <p:nvPr/>
        </p:nvSpPr>
        <p:spPr>
          <a:xfrm>
            <a:off x="2438206" y="2980217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6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70F60E-37DA-4EC2-BCDC-79EAA5483314}"/>
              </a:ext>
            </a:extLst>
          </p:cNvPr>
          <p:cNvSpPr/>
          <p:nvPr/>
        </p:nvSpPr>
        <p:spPr>
          <a:xfrm>
            <a:off x="707822" y="4126828"/>
            <a:ext cx="1137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32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7B57B1-96CF-4F74-95AE-72CD9B6F8F0E}"/>
              </a:ext>
            </a:extLst>
          </p:cNvPr>
          <p:cNvSpPr/>
          <p:nvPr/>
        </p:nvSpPr>
        <p:spPr>
          <a:xfrm>
            <a:off x="2738715" y="4126828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20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B9153A-CEFE-406B-93B4-65FC2A392A92}"/>
              </a:ext>
            </a:extLst>
          </p:cNvPr>
          <p:cNvSpPr/>
          <p:nvPr/>
        </p:nvSpPr>
        <p:spPr>
          <a:xfrm>
            <a:off x="4171489" y="4063889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52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E347B6-1792-473D-9F90-5AA2566B7945}"/>
              </a:ext>
            </a:extLst>
          </p:cNvPr>
          <p:cNvSpPr txBox="1"/>
          <p:nvPr/>
        </p:nvSpPr>
        <p:spPr>
          <a:xfrm>
            <a:off x="344484" y="5499156"/>
            <a:ext cx="876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/>
              <a:t>اذا،  </a:t>
            </a:r>
            <a:r>
              <a:rPr lang="ar-AE" sz="4400" dirty="0"/>
              <a:t>____   = 14   +    3</a:t>
            </a:r>
            <a:r>
              <a:rPr lang="ar-SA" sz="4400" dirty="0"/>
              <a:t>8</a:t>
            </a:r>
            <a:r>
              <a:rPr lang="ar-AE" sz="4400" dirty="0"/>
              <a:t>  </a:t>
            </a:r>
            <a:endParaRPr lang="en-US" sz="4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FF9D56-5DEC-4DF5-8B2D-8F6C0AB1302E}"/>
              </a:ext>
            </a:extLst>
          </p:cNvPr>
          <p:cNvSpPr/>
          <p:nvPr/>
        </p:nvSpPr>
        <p:spPr>
          <a:xfrm>
            <a:off x="4395558" y="5340484"/>
            <a:ext cx="1112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52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51AB68-2C31-48AE-9FAB-EA7141E5044B}"/>
              </a:ext>
            </a:extLst>
          </p:cNvPr>
          <p:cNvSpPr/>
          <p:nvPr/>
        </p:nvSpPr>
        <p:spPr>
          <a:xfrm>
            <a:off x="5815470" y="1494040"/>
            <a:ext cx="3759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الطريقة الثانية 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6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23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0A7D9-2814-473D-8624-1A59AEAB3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4" t="48455" r="34293" b="21194"/>
          <a:stretch/>
        </p:blipFill>
        <p:spPr>
          <a:xfrm>
            <a:off x="977843" y="660645"/>
            <a:ext cx="8718125" cy="51529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7BACF0-2A14-4ABA-BDA9-9C89A0F92304}"/>
              </a:ext>
            </a:extLst>
          </p:cNvPr>
          <p:cNvSpPr/>
          <p:nvPr/>
        </p:nvSpPr>
        <p:spPr>
          <a:xfrm>
            <a:off x="1082433" y="3044279"/>
            <a:ext cx="11945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142C8-B145-4E56-B32D-04F439128A48}"/>
              </a:ext>
            </a:extLst>
          </p:cNvPr>
          <p:cNvSpPr/>
          <p:nvPr/>
        </p:nvSpPr>
        <p:spPr>
          <a:xfrm>
            <a:off x="6159327" y="2113082"/>
            <a:ext cx="11945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95B1AA-70A2-4195-84D7-6F9C9B4D2DC4}"/>
              </a:ext>
            </a:extLst>
          </p:cNvPr>
          <p:cNvSpPr/>
          <p:nvPr/>
        </p:nvSpPr>
        <p:spPr>
          <a:xfrm>
            <a:off x="7353886" y="2113081"/>
            <a:ext cx="11945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00FA8-9DB2-4EF1-93DE-DDF6A4D5A0E2}"/>
              </a:ext>
            </a:extLst>
          </p:cNvPr>
          <p:cNvSpPr/>
          <p:nvPr/>
        </p:nvSpPr>
        <p:spPr>
          <a:xfrm>
            <a:off x="5603926" y="3149797"/>
            <a:ext cx="1110802" cy="7988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50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4A93B-ABC9-4D81-994A-284D9E273422}"/>
              </a:ext>
            </a:extLst>
          </p:cNvPr>
          <p:cNvSpPr/>
          <p:nvPr/>
        </p:nvSpPr>
        <p:spPr>
          <a:xfrm>
            <a:off x="7951165" y="3077584"/>
            <a:ext cx="11945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DEE79E-F2CB-40B7-8AB4-98B3B7A99ADC}"/>
              </a:ext>
            </a:extLst>
          </p:cNvPr>
          <p:cNvSpPr/>
          <p:nvPr/>
        </p:nvSpPr>
        <p:spPr>
          <a:xfrm>
            <a:off x="7342357" y="3939000"/>
            <a:ext cx="11945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8455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DA6C1-D303-4C1E-A3FF-6BF2606C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6" t="15677" r="36774" b="27017"/>
          <a:stretch/>
        </p:blipFill>
        <p:spPr>
          <a:xfrm>
            <a:off x="180963" y="138863"/>
            <a:ext cx="9201576" cy="6628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3BD942-7B48-4CD4-924A-5E274C18352C}"/>
              </a:ext>
            </a:extLst>
          </p:cNvPr>
          <p:cNvSpPr/>
          <p:nvPr/>
        </p:nvSpPr>
        <p:spPr>
          <a:xfrm>
            <a:off x="2298750" y="1183767"/>
            <a:ext cx="14118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7EE8F-91A8-4629-B08C-02ACA30892CA}"/>
              </a:ext>
            </a:extLst>
          </p:cNvPr>
          <p:cNvSpPr/>
          <p:nvPr/>
        </p:nvSpPr>
        <p:spPr>
          <a:xfrm>
            <a:off x="886892" y="1183767"/>
            <a:ext cx="14118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48801F-FD22-4AAF-ADC7-D3583D8CE3E3}"/>
              </a:ext>
            </a:extLst>
          </p:cNvPr>
          <p:cNvSpPr/>
          <p:nvPr/>
        </p:nvSpPr>
        <p:spPr>
          <a:xfrm>
            <a:off x="180963" y="2061363"/>
            <a:ext cx="14118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B39AD-A30D-4806-AA25-9C1FEAF6585C}"/>
              </a:ext>
            </a:extLst>
          </p:cNvPr>
          <p:cNvSpPr/>
          <p:nvPr/>
        </p:nvSpPr>
        <p:spPr>
          <a:xfrm>
            <a:off x="1493611" y="2061364"/>
            <a:ext cx="14118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D35F6-21C3-4492-A73C-7C02744378E9}"/>
              </a:ext>
            </a:extLst>
          </p:cNvPr>
          <p:cNvSpPr/>
          <p:nvPr/>
        </p:nvSpPr>
        <p:spPr>
          <a:xfrm>
            <a:off x="2678133" y="2014764"/>
            <a:ext cx="14118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B60FC-8884-4571-A290-DDD630CF5C22}"/>
              </a:ext>
            </a:extLst>
          </p:cNvPr>
          <p:cNvSpPr/>
          <p:nvPr/>
        </p:nvSpPr>
        <p:spPr>
          <a:xfrm>
            <a:off x="2636733" y="2622344"/>
            <a:ext cx="1384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39A757-A432-4BFF-9BA2-933A3E270BF4}"/>
              </a:ext>
            </a:extLst>
          </p:cNvPr>
          <p:cNvSpPr/>
          <p:nvPr/>
        </p:nvSpPr>
        <p:spPr>
          <a:xfrm>
            <a:off x="4885667" y="1230366"/>
            <a:ext cx="12337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28623D-1F5B-4E66-968A-A7C5AFDA64FD}"/>
              </a:ext>
            </a:extLst>
          </p:cNvPr>
          <p:cNvSpPr/>
          <p:nvPr/>
        </p:nvSpPr>
        <p:spPr>
          <a:xfrm>
            <a:off x="6256488" y="1230366"/>
            <a:ext cx="12337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7B5292-9CF1-4561-808D-8527A4198EC5}"/>
              </a:ext>
            </a:extLst>
          </p:cNvPr>
          <p:cNvSpPr/>
          <p:nvPr/>
        </p:nvSpPr>
        <p:spPr>
          <a:xfrm>
            <a:off x="4969149" y="2026430"/>
            <a:ext cx="12337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4C505-3BA4-4AA8-A824-F259C2D0EE0E}"/>
              </a:ext>
            </a:extLst>
          </p:cNvPr>
          <p:cNvSpPr/>
          <p:nvPr/>
        </p:nvSpPr>
        <p:spPr>
          <a:xfrm>
            <a:off x="6119399" y="2043897"/>
            <a:ext cx="12337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B1B645-45AD-4AE1-B08D-9329F7023A45}"/>
              </a:ext>
            </a:extLst>
          </p:cNvPr>
          <p:cNvSpPr/>
          <p:nvPr/>
        </p:nvSpPr>
        <p:spPr>
          <a:xfrm>
            <a:off x="7531941" y="1967003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32F7DD-FF0B-42E7-8A24-18A6EE63B23F}"/>
              </a:ext>
            </a:extLst>
          </p:cNvPr>
          <p:cNvSpPr/>
          <p:nvPr/>
        </p:nvSpPr>
        <p:spPr>
          <a:xfrm>
            <a:off x="7150459" y="2584750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2B9426-049D-4F02-A897-BB5034A37409}"/>
              </a:ext>
            </a:extLst>
          </p:cNvPr>
          <p:cNvSpPr/>
          <p:nvPr/>
        </p:nvSpPr>
        <p:spPr>
          <a:xfrm>
            <a:off x="2298750" y="4501593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B8DD71-905A-4781-A5DD-6D1151065449}"/>
              </a:ext>
            </a:extLst>
          </p:cNvPr>
          <p:cNvSpPr/>
          <p:nvPr/>
        </p:nvSpPr>
        <p:spPr>
          <a:xfrm>
            <a:off x="1217418" y="4548193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97D99C-1F1C-4E20-8AB2-02EAF81068D1}"/>
              </a:ext>
            </a:extLst>
          </p:cNvPr>
          <p:cNvSpPr/>
          <p:nvPr/>
        </p:nvSpPr>
        <p:spPr>
          <a:xfrm>
            <a:off x="270026" y="5379190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368DC4-6F7A-45BC-ADC9-A8C4AD2D1F38}"/>
              </a:ext>
            </a:extLst>
          </p:cNvPr>
          <p:cNvSpPr/>
          <p:nvPr/>
        </p:nvSpPr>
        <p:spPr>
          <a:xfrm>
            <a:off x="1712089" y="5332590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05EB94-18AF-4D6D-B117-C25F5DDDC7A1}"/>
              </a:ext>
            </a:extLst>
          </p:cNvPr>
          <p:cNvSpPr/>
          <p:nvPr/>
        </p:nvSpPr>
        <p:spPr>
          <a:xfrm>
            <a:off x="5502533" y="4501592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624E6D-B5FA-4645-AB8E-9C98D5668791}"/>
              </a:ext>
            </a:extLst>
          </p:cNvPr>
          <p:cNvSpPr/>
          <p:nvPr/>
        </p:nvSpPr>
        <p:spPr>
          <a:xfrm>
            <a:off x="2636733" y="6045448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B0CC19-46DE-4562-8CEB-B88E4960B8A3}"/>
              </a:ext>
            </a:extLst>
          </p:cNvPr>
          <p:cNvSpPr/>
          <p:nvPr/>
        </p:nvSpPr>
        <p:spPr>
          <a:xfrm>
            <a:off x="3157079" y="5477297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A13192-E253-48D3-B10B-F3280D734131}"/>
              </a:ext>
            </a:extLst>
          </p:cNvPr>
          <p:cNvSpPr/>
          <p:nvPr/>
        </p:nvSpPr>
        <p:spPr>
          <a:xfrm>
            <a:off x="6736265" y="4501592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C95A3C-3B36-49A2-8EC9-2F8AF86DCBA7}"/>
              </a:ext>
            </a:extLst>
          </p:cNvPr>
          <p:cNvSpPr/>
          <p:nvPr/>
        </p:nvSpPr>
        <p:spPr>
          <a:xfrm>
            <a:off x="4898325" y="5379190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F9D91B-17FE-4C2E-B2D0-C45A20E5BC93}"/>
              </a:ext>
            </a:extLst>
          </p:cNvPr>
          <p:cNvSpPr/>
          <p:nvPr/>
        </p:nvSpPr>
        <p:spPr>
          <a:xfrm>
            <a:off x="6256488" y="5379189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502088D-89D8-4440-9C30-BFBC5093F1C2}"/>
              </a:ext>
            </a:extLst>
          </p:cNvPr>
          <p:cNvSpPr/>
          <p:nvPr/>
        </p:nvSpPr>
        <p:spPr>
          <a:xfrm>
            <a:off x="7531941" y="5379189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5FED2EC-6248-45FD-8AE1-99AA63D28EF4}"/>
              </a:ext>
            </a:extLst>
          </p:cNvPr>
          <p:cNvSpPr/>
          <p:nvPr/>
        </p:nvSpPr>
        <p:spPr>
          <a:xfrm>
            <a:off x="7084612" y="6002935"/>
            <a:ext cx="1233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2890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41" grpId="0"/>
      <p:bldP spid="43" grpId="0"/>
      <p:bldP spid="45" grpId="0"/>
      <p:bldP spid="47" grpId="0"/>
      <p:bldP spid="49" grpId="0"/>
      <p:bldP spid="51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F5CD0EA-927F-4667-80D0-27ACB50DCA05}"/>
              </a:ext>
            </a:extLst>
          </p:cNvPr>
          <p:cNvSpPr/>
          <p:nvPr/>
        </p:nvSpPr>
        <p:spPr>
          <a:xfrm>
            <a:off x="1640632" y="665163"/>
            <a:ext cx="5580906" cy="1511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8800" b="1" dirty="0">
                <a:solidFill>
                  <a:schemeClr val="tx1"/>
                </a:solidFill>
              </a:rPr>
              <a:t>هيا نمرح </a:t>
            </a:r>
            <a:endParaRPr lang="en-US" sz="8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http://previews.123rf.com/images/iimages/iimages1210/iimages121001224/15913063-Illustration-of-a-group-skipping-Stock-Vector-children-cartoon-kids.jpg">
            <a:hlinkClick r:id="rId2"/>
            <a:extLst>
              <a:ext uri="{FF2B5EF4-FFF2-40B4-BE49-F238E27FC236}">
                <a16:creationId xmlns:a16="http://schemas.microsoft.com/office/drawing/2014/main" id="{34F4E940-394F-47DE-83B9-50B0D037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7630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3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صورة 15" descr="17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صورة 7" descr="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1" y="3068638"/>
            <a:ext cx="1770063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صورة 16" descr="1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4979988"/>
            <a:ext cx="986472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وسيلة شرح على شكل سحابة 13"/>
          <p:cNvSpPr/>
          <p:nvPr/>
        </p:nvSpPr>
        <p:spPr>
          <a:xfrm>
            <a:off x="4305301" y="1412875"/>
            <a:ext cx="4968875" cy="2736850"/>
          </a:xfrm>
          <a:prstGeom prst="cloudCallout">
            <a:avLst>
              <a:gd name="adj1" fmla="val -99047"/>
              <a:gd name="adj2" fmla="val 2013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just">
              <a:defRPr/>
            </a:pPr>
            <a:r>
              <a:rPr lang="ar-SA" sz="2400" dirty="0"/>
              <a:t>مرحباً يا أصدقائي .. يجب عليّ أن أصعد إلى أعلى هذه البناية في أقل وقت ممكن .. أنا عليّ الصعود وأنتم عليكم مساعدتي بالإجابة على الأسئلة .</a:t>
            </a:r>
            <a:endParaRPr lang="ar-SA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3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صورة 7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9" y="4292600"/>
            <a:ext cx="5603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7" y="4925219"/>
            <a:ext cx="914400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505075" y="4648201"/>
            <a:ext cx="4895850" cy="1084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ماهي الطريقة التي يمكن استخدامها لجمع</a:t>
            </a:r>
            <a:endParaRPr lang="ar-AE" sz="2800" dirty="0"/>
          </a:p>
          <a:p>
            <a:pPr algn="ctr">
              <a:defRPr/>
            </a:pPr>
            <a:r>
              <a:rPr lang="ar-SA" sz="3200" b="1" dirty="0">
                <a:solidFill>
                  <a:srgbClr val="0070C0"/>
                </a:solidFill>
              </a:rPr>
              <a:t>7</a:t>
            </a:r>
            <a:r>
              <a:rPr lang="ar-AE" sz="3200" b="1" dirty="0">
                <a:solidFill>
                  <a:srgbClr val="0070C0"/>
                </a:solidFill>
              </a:rPr>
              <a:t>8 </a:t>
            </a:r>
            <a:r>
              <a:rPr lang="ar-SA" sz="3200" b="1" dirty="0">
                <a:solidFill>
                  <a:srgbClr val="0070C0"/>
                </a:solidFill>
              </a:rPr>
              <a:t>+</a:t>
            </a:r>
            <a:r>
              <a:rPr lang="ar-AE" sz="3200" b="1" dirty="0">
                <a:solidFill>
                  <a:srgbClr val="0070C0"/>
                </a:solidFill>
              </a:rPr>
              <a:t> </a:t>
            </a:r>
            <a:r>
              <a:rPr lang="ar-SA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1" name="مستطيل 10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6465888" y="6380164"/>
            <a:ext cx="2735262" cy="433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7 + 8 + 9</a:t>
            </a:r>
          </a:p>
        </p:txBody>
      </p:sp>
      <p:sp>
        <p:nvSpPr>
          <p:cNvPr id="13" name="مستطيل 12">
            <a:hlinkClick r:id="" action="ppaction://hlinkshowjump?jump=nextslide">
              <a:snd r:embed="rId6" name="applause.wav"/>
            </a:hlinkClick>
          </p:cNvPr>
          <p:cNvSpPr/>
          <p:nvPr/>
        </p:nvSpPr>
        <p:spPr>
          <a:xfrm>
            <a:off x="735013" y="6356350"/>
            <a:ext cx="2735262" cy="43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77</a:t>
            </a:r>
            <a:r>
              <a:rPr lang="ar-AE" sz="2800" dirty="0"/>
              <a:t> </a:t>
            </a:r>
            <a:r>
              <a:rPr lang="ar-SA" sz="2800" dirty="0"/>
              <a:t>+</a:t>
            </a:r>
            <a:r>
              <a:rPr lang="ar-AE" sz="2800" dirty="0"/>
              <a:t> </a:t>
            </a:r>
            <a:r>
              <a:rPr lang="ar-SA" sz="2800" dirty="0"/>
              <a:t>9+1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8686800" y="6423820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شكل بيضاوي 15"/>
          <p:cNvSpPr/>
          <p:nvPr/>
        </p:nvSpPr>
        <p:spPr>
          <a:xfrm>
            <a:off x="2819400" y="6392070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044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صورة 7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9" y="3860800"/>
            <a:ext cx="5603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941888"/>
            <a:ext cx="914400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362201" y="4747023"/>
            <a:ext cx="5038725" cy="985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ماهي الطريقة التي يمكن استخدامها لجمع</a:t>
            </a:r>
            <a:endParaRPr lang="ar-AE" sz="2800" dirty="0"/>
          </a:p>
          <a:p>
            <a:pPr algn="ctr" rtl="1">
              <a:defRPr/>
            </a:pPr>
            <a:r>
              <a:rPr lang="ar-SA" sz="3200" dirty="0">
                <a:solidFill>
                  <a:srgbClr val="C00000"/>
                </a:solidFill>
              </a:rPr>
              <a:t>35</a:t>
            </a:r>
            <a:r>
              <a:rPr lang="ar-AE" sz="3200" dirty="0">
                <a:solidFill>
                  <a:srgbClr val="C00000"/>
                </a:solidFill>
              </a:rPr>
              <a:t> </a:t>
            </a:r>
            <a:r>
              <a:rPr lang="ar-SA" sz="3200" dirty="0">
                <a:solidFill>
                  <a:srgbClr val="C00000"/>
                </a:solidFill>
              </a:rPr>
              <a:t>+</a:t>
            </a:r>
            <a:r>
              <a:rPr lang="ar-AE" sz="3200" dirty="0">
                <a:solidFill>
                  <a:srgbClr val="C00000"/>
                </a:solidFill>
              </a:rPr>
              <a:t> 1</a:t>
            </a:r>
            <a:r>
              <a:rPr lang="ar-SA" sz="3200" dirty="0">
                <a:solidFill>
                  <a:srgbClr val="C00000"/>
                </a:solidFill>
              </a:rPr>
              <a:t>5</a:t>
            </a:r>
            <a:r>
              <a:rPr lang="ar-AE" sz="3200" dirty="0">
                <a:solidFill>
                  <a:srgbClr val="C00000"/>
                </a:solidFill>
              </a:rPr>
              <a:t> 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6465888" y="5876925"/>
            <a:ext cx="2735262" cy="43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35 + 5 + 10</a:t>
            </a:r>
          </a:p>
        </p:txBody>
      </p:sp>
      <p:sp>
        <p:nvSpPr>
          <p:cNvPr id="12" name="مستطيل 11">
            <a:hlinkClick r:id="" action="ppaction://noaction">
              <a:snd r:embed="rId6" name="explode.wav"/>
            </a:hlinkClick>
          </p:cNvPr>
          <p:cNvSpPr/>
          <p:nvPr/>
        </p:nvSpPr>
        <p:spPr>
          <a:xfrm>
            <a:off x="735013" y="5853113"/>
            <a:ext cx="2735262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35 + 7 +3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8743950" y="5885269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2890045" y="5885829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1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مارين رياضية مع عائشة">
            <a:hlinkClick r:id="" action="ppaction://media"/>
            <a:extLst>
              <a:ext uri="{FF2B5EF4-FFF2-40B4-BE49-F238E27FC236}">
                <a16:creationId xmlns:a16="http://schemas.microsoft.com/office/drawing/2014/main" id="{BB7F5F28-FDA2-4C8A-A96B-70E617C92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296" y="361950"/>
            <a:ext cx="6858000" cy="6134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D8385-0DE6-4340-9450-9F04DB58AB6B}"/>
              </a:ext>
            </a:extLst>
          </p:cNvPr>
          <p:cNvSpPr txBox="1"/>
          <p:nvPr/>
        </p:nvSpPr>
        <p:spPr>
          <a:xfrm>
            <a:off x="8126624" y="748749"/>
            <a:ext cx="1478160" cy="3170099"/>
          </a:xfrm>
          <a:custGeom>
            <a:avLst/>
            <a:gdLst>
              <a:gd name="connsiteX0" fmla="*/ 0 w 1478160"/>
              <a:gd name="connsiteY0" fmla="*/ 0 h 3170099"/>
              <a:gd name="connsiteX1" fmla="*/ 1478160 w 1478160"/>
              <a:gd name="connsiteY1" fmla="*/ 0 h 3170099"/>
              <a:gd name="connsiteX2" fmla="*/ 1478160 w 1478160"/>
              <a:gd name="connsiteY2" fmla="*/ 3170099 h 3170099"/>
              <a:gd name="connsiteX3" fmla="*/ 0 w 1478160"/>
              <a:gd name="connsiteY3" fmla="*/ 3170099 h 3170099"/>
              <a:gd name="connsiteX4" fmla="*/ 0 w 1478160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160" h="3170099" extrusionOk="0">
                <a:moveTo>
                  <a:pt x="0" y="0"/>
                </a:moveTo>
                <a:cubicBezTo>
                  <a:pt x="689458" y="46519"/>
                  <a:pt x="1146658" y="103393"/>
                  <a:pt x="1478160" y="0"/>
                </a:cubicBezTo>
                <a:cubicBezTo>
                  <a:pt x="1568605" y="1157142"/>
                  <a:pt x="1588396" y="2004478"/>
                  <a:pt x="1478160" y="3170099"/>
                </a:cubicBezTo>
                <a:cubicBezTo>
                  <a:pt x="1177872" y="3170035"/>
                  <a:pt x="631554" y="3115504"/>
                  <a:pt x="0" y="3170099"/>
                </a:cubicBezTo>
                <a:cubicBezTo>
                  <a:pt x="154933" y="1858789"/>
                  <a:pt x="114725" y="986938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340896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latin typeface="Abadi" panose="020B0604020104020204" pitchFamily="34" charset="0"/>
                <a:cs typeface="(AH) Manal Black" pitchFamily="2" charset="-78"/>
              </a:rPr>
              <a:t> تمرين رياضي لمده دقيقة ونصف   </a:t>
            </a:r>
          </a:p>
        </p:txBody>
      </p:sp>
    </p:spTree>
    <p:extLst>
      <p:ext uri="{BB962C8B-B14F-4D97-AF65-F5344CB8AC3E}">
        <p14:creationId xmlns:p14="http://schemas.microsoft.com/office/powerpoint/2010/main" val="7751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صورة 7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9" y="2997200"/>
            <a:ext cx="5603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941888"/>
            <a:ext cx="914400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505075" y="4868863"/>
            <a:ext cx="4895850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ماهي الطريقة التي يمكن استخدامها لجمع</a:t>
            </a:r>
            <a:endParaRPr lang="ar-AE" sz="2800" dirty="0"/>
          </a:p>
          <a:p>
            <a:pPr algn="ctr" rtl="1">
              <a:defRPr/>
            </a:pPr>
            <a:r>
              <a:rPr lang="ar-SA" sz="3200" dirty="0">
                <a:solidFill>
                  <a:srgbClr val="C00000"/>
                </a:solidFill>
              </a:rPr>
              <a:t>41</a:t>
            </a:r>
            <a:r>
              <a:rPr lang="ar-AE" sz="3200" dirty="0">
                <a:solidFill>
                  <a:srgbClr val="C00000"/>
                </a:solidFill>
              </a:rPr>
              <a:t> </a:t>
            </a:r>
            <a:r>
              <a:rPr lang="ar-SA" sz="3200" dirty="0">
                <a:solidFill>
                  <a:srgbClr val="C00000"/>
                </a:solidFill>
              </a:rPr>
              <a:t>+ 52</a:t>
            </a:r>
            <a:endParaRPr lang="ar-SA" sz="2800" dirty="0"/>
          </a:p>
        </p:txBody>
      </p:sp>
      <p:sp>
        <p:nvSpPr>
          <p:cNvPr id="11" name="مستطيل 10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5410200" y="6351787"/>
            <a:ext cx="3790950" cy="433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41 + 2 +50</a:t>
            </a:r>
          </a:p>
        </p:txBody>
      </p:sp>
      <p:sp>
        <p:nvSpPr>
          <p:cNvPr id="13" name="مستطيل 12">
            <a:hlinkClick r:id="" action="ppaction://noaction">
              <a:snd r:embed="rId6" name="explode.wav"/>
            </a:hlinkClick>
          </p:cNvPr>
          <p:cNvSpPr/>
          <p:nvPr/>
        </p:nvSpPr>
        <p:spPr>
          <a:xfrm>
            <a:off x="533401" y="6356350"/>
            <a:ext cx="3733799" cy="43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AE" sz="2800" dirty="0"/>
              <a:t>       </a:t>
            </a:r>
            <a:r>
              <a:rPr lang="ar-SA" sz="2800" dirty="0"/>
              <a:t>40 + 50</a:t>
            </a:r>
          </a:p>
        </p:txBody>
      </p:sp>
      <p:sp>
        <p:nvSpPr>
          <p:cNvPr id="15" name="شكل بيضاوي 14"/>
          <p:cNvSpPr/>
          <p:nvPr/>
        </p:nvSpPr>
        <p:spPr>
          <a:xfrm>
            <a:off x="8706569" y="6426597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شكل بيضاوي 16"/>
          <p:cNvSpPr/>
          <p:nvPr/>
        </p:nvSpPr>
        <p:spPr>
          <a:xfrm>
            <a:off x="3581400" y="6380164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5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صورة 7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9" y="1916114"/>
            <a:ext cx="5603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941888"/>
            <a:ext cx="914400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505075" y="5230813"/>
            <a:ext cx="4895850" cy="501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كيف يمكنك تفكيك 36 + 18</a:t>
            </a:r>
          </a:p>
        </p:txBody>
      </p:sp>
      <p:sp>
        <p:nvSpPr>
          <p:cNvPr id="10" name="مستطيل 9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6465888" y="5876925"/>
            <a:ext cx="2735262" cy="43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34 + 2 + 18</a:t>
            </a:r>
          </a:p>
        </p:txBody>
      </p:sp>
      <p:sp>
        <p:nvSpPr>
          <p:cNvPr id="12" name="مستطيل 11">
            <a:hlinkClick r:id="" action="ppaction://noaction">
              <a:snd r:embed="rId6" name="explode.wav"/>
            </a:hlinkClick>
          </p:cNvPr>
          <p:cNvSpPr/>
          <p:nvPr/>
        </p:nvSpPr>
        <p:spPr>
          <a:xfrm>
            <a:off x="735013" y="5853113"/>
            <a:ext cx="2735262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 36 + 9 +9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8733886" y="5897960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2909888" y="5876925"/>
            <a:ext cx="457200" cy="389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7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صورة 7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9" y="-26988"/>
            <a:ext cx="5603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941888"/>
            <a:ext cx="914400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3152775" y="6165850"/>
            <a:ext cx="3816350" cy="5032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chemeClr val="tx1"/>
                </a:solidFill>
              </a:rPr>
              <a:t>ألف </a:t>
            </a:r>
            <a:r>
              <a:rPr lang="ar-SA" sz="2800" b="1" dirty="0" err="1">
                <a:solidFill>
                  <a:schemeClr val="tx1"/>
                </a:solidFill>
              </a:rPr>
              <a:t>مبرووووووووك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16" y="1662351"/>
            <a:ext cx="4283043" cy="4283043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167" y="1751529"/>
            <a:ext cx="4283043" cy="428304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723423" y="968146"/>
            <a:ext cx="6033063" cy="337592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7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لاتنسى الواجب المنزلي</a:t>
            </a:r>
          </a:p>
          <a:p>
            <a:pPr algn="ctr"/>
            <a:r>
              <a:rPr lang="ar-AE" sz="7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في البوابة الذكية</a:t>
            </a:r>
          </a:p>
          <a:p>
            <a:pPr algn="ctr"/>
            <a:r>
              <a:rPr lang="ar-AE" sz="7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يا أصدقائي</a:t>
            </a:r>
            <a:endParaRPr lang="ar-SA" sz="71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06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03" y="2502337"/>
            <a:ext cx="3443057" cy="344305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167" y="2951302"/>
            <a:ext cx="3083270" cy="308327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18443" y="1230601"/>
            <a:ext cx="6778459" cy="337592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7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بطاقة الخروج من الحصة</a:t>
            </a:r>
          </a:p>
          <a:p>
            <a:pPr algn="ctr"/>
            <a:r>
              <a:rPr lang="ar-AE" sz="7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شكرا على حسن استماعكم</a:t>
            </a:r>
          </a:p>
          <a:p>
            <a:pPr algn="ctr"/>
            <a:r>
              <a:rPr lang="ar-AE" sz="7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يا أصدقائي</a:t>
            </a:r>
            <a:endParaRPr lang="ar-SA" sz="71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64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058768-0372-487E-89AD-77D5E455D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603173"/>
              </p:ext>
            </p:extLst>
          </p:nvPr>
        </p:nvGraphicFramePr>
        <p:xfrm>
          <a:off x="352427" y="686349"/>
          <a:ext cx="9201147" cy="548530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67049">
                  <a:extLst>
                    <a:ext uri="{9D8B030D-6E8A-4147-A177-3AD203B41FA5}">
                      <a16:colId xmlns:a16="http://schemas.microsoft.com/office/drawing/2014/main" val="1230509267"/>
                    </a:ext>
                  </a:extLst>
                </a:gridCol>
                <a:gridCol w="3067049">
                  <a:extLst>
                    <a:ext uri="{9D8B030D-6E8A-4147-A177-3AD203B41FA5}">
                      <a16:colId xmlns:a16="http://schemas.microsoft.com/office/drawing/2014/main" val="4008292773"/>
                    </a:ext>
                  </a:extLst>
                </a:gridCol>
                <a:gridCol w="3067049">
                  <a:extLst>
                    <a:ext uri="{9D8B030D-6E8A-4147-A177-3AD203B41FA5}">
                      <a16:colId xmlns:a16="http://schemas.microsoft.com/office/drawing/2014/main" val="2336253990"/>
                    </a:ext>
                  </a:extLst>
                </a:gridCol>
              </a:tblGrid>
              <a:tr h="400452">
                <a:tc gridSpan="3"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solidFill>
                            <a:schemeClr val="tx1"/>
                          </a:solidFill>
                        </a:rPr>
                        <a:t>المادة الدراسية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796632"/>
                  </a:ext>
                </a:extLst>
              </a:tr>
              <a:tr h="400452">
                <a:tc gridSpan="3">
                  <a:txBody>
                    <a:bodyPr/>
                    <a:lstStyle/>
                    <a:p>
                      <a:pPr algn="ctr" rtl="1"/>
                      <a:r>
                        <a:rPr lang="ar-JO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الرياضيات </a:t>
                      </a:r>
                      <a:endParaRPr lang="ar-AE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061893"/>
                  </a:ext>
                </a:extLst>
              </a:tr>
              <a:tr h="400452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عنوان الدرس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نتاجات الدرس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cs typeface="PT Bold Heading" panose="02010400000000000000" pitchFamily="2" charset="-78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930163208"/>
                  </a:ext>
                </a:extLst>
              </a:tr>
              <a:tr h="498303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الجمع بتفكيك العشرات</a:t>
                      </a:r>
                      <a:endParaRPr lang="ar-AE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74295" marR="74295" marT="37148" marB="37148"/>
                </a:tc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38775"/>
                  </a:ext>
                </a:extLst>
              </a:tr>
              <a:tr h="400452"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التهيئة الحافزة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عنوان النشاط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التطبيق الالكتروني المستخدم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99707"/>
                  </a:ext>
                </a:extLst>
              </a:tr>
              <a:tr h="817245">
                <a:tc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>
                          <a:solidFill>
                            <a:srgbClr val="FF0000"/>
                          </a:solidFill>
                        </a:rPr>
                        <a:t>أسئلة ثم فيديو</a:t>
                      </a:r>
                      <a:endParaRPr lang="ar-AE" sz="20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dirty="0">
                        <a:solidFill>
                          <a:srgbClr val="FF0000"/>
                        </a:solidFill>
                      </a:endParaRPr>
                    </a:p>
                    <a:p>
                      <a:pPr algn="ctr" rtl="1"/>
                      <a:r>
                        <a:rPr lang="ar-SA" sz="2000" dirty="0"/>
                        <a:t>البوابة الذكية </a:t>
                      </a:r>
                      <a:endParaRPr lang="ar-AE" sz="20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829164176"/>
                  </a:ext>
                </a:extLst>
              </a:tr>
              <a:tr h="400452"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استراتيجية التعلم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اسم الاستراتيجية 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التطبيق الالكتروني المستخدم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14795"/>
                  </a:ext>
                </a:extLst>
              </a:tr>
              <a:tr h="498303">
                <a:tc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dirty="0">
                          <a:solidFill>
                            <a:srgbClr val="FF0000"/>
                          </a:solidFill>
                        </a:rPr>
                        <a:t>التعلم باللعب </a:t>
                      </a:r>
                      <a:endParaRPr lang="ar-AE" sz="20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29007533"/>
                  </a:ext>
                </a:extLst>
              </a:tr>
              <a:tr h="1170888">
                <a:tc gridSpan="3">
                  <a:txBody>
                    <a:bodyPr/>
                    <a:lstStyle/>
                    <a:p>
                      <a:pPr algn="r" rtl="1"/>
                      <a:r>
                        <a:rPr lang="ar-AE" sz="2000" dirty="0"/>
                        <a:t>إجراءات الدرس ..</a:t>
                      </a:r>
                      <a:r>
                        <a:rPr lang="ar-JO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التقويم القبلي – التهيئة </a:t>
                      </a:r>
                      <a:r>
                        <a:rPr lang="ar-SA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أسئلة وثم </a:t>
                      </a:r>
                      <a:r>
                        <a:rPr lang="ar-JO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ar-SA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فيديو </a:t>
                      </a:r>
                      <a:r>
                        <a:rPr lang="ar-JO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pPr algn="r" rtl="1"/>
                      <a:r>
                        <a:rPr lang="ar-JO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الاستكشاف والشرح -التقويم الختامي (</a:t>
                      </a:r>
                      <a:r>
                        <a:rPr lang="ar-SA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هيا نمرح</a:t>
                      </a:r>
                      <a:r>
                        <a:rPr lang="ar-JO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  <a:r>
                        <a:rPr lang="ar-SA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مسابقات أسئلة </a:t>
                      </a:r>
                      <a:endParaRPr lang="ar-JO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r" rtl="1"/>
                      <a:endParaRPr lang="ar-AE" sz="2000" dirty="0"/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239405"/>
                  </a:ext>
                </a:extLst>
              </a:tr>
              <a:tr h="498303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التأمل في </a:t>
                      </a:r>
                      <a:r>
                        <a:rPr lang="ar-JO" sz="2000" dirty="0"/>
                        <a:t>ا</a:t>
                      </a:r>
                      <a:r>
                        <a:rPr lang="ar-AE" sz="2000" dirty="0"/>
                        <a:t>لدرس</a:t>
                      </a:r>
                    </a:p>
                  </a:txBody>
                  <a:tcPr marL="74295" marR="74295" marT="37148" marB="37148">
                    <a:solidFill>
                      <a:srgbClr val="B29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785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7339FB-707D-4D50-8864-8C71625BF242}"/>
              </a:ext>
            </a:extLst>
          </p:cNvPr>
          <p:cNvSpPr txBox="1"/>
          <p:nvPr/>
        </p:nvSpPr>
        <p:spPr>
          <a:xfrm>
            <a:off x="-513521" y="1552234"/>
            <a:ext cx="4949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solidFill>
                  <a:srgbClr val="292828"/>
                </a:solidFill>
                <a:effectLst/>
                <a:latin typeface="Droid Arabic Kufi"/>
              </a:rPr>
              <a:t>تفكيك أحد الحدود الجمعية لتكوين </a:t>
            </a:r>
          </a:p>
          <a:p>
            <a:pPr algn="ctr"/>
            <a:r>
              <a:rPr lang="ar-SA" b="1" i="0" dirty="0">
                <a:solidFill>
                  <a:srgbClr val="292828"/>
                </a:solidFill>
                <a:effectLst/>
                <a:latin typeface="Droid Arabic Kufi"/>
              </a:rPr>
              <a:t>عشرة لإيجاد ناتج الجمع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1D9F7E-ED78-4E65-9BEE-8C66BC67FB86}"/>
              </a:ext>
            </a:extLst>
          </p:cNvPr>
          <p:cNvGrpSpPr/>
          <p:nvPr/>
        </p:nvGrpSpPr>
        <p:grpSpPr>
          <a:xfrm>
            <a:off x="172280" y="145775"/>
            <a:ext cx="7808844" cy="6273554"/>
            <a:chOff x="0" y="1272209"/>
            <a:chExt cx="4952310" cy="6239242"/>
          </a:xfrm>
        </p:grpSpPr>
        <p:pic>
          <p:nvPicPr>
            <p:cNvPr id="5" name="Picture 2" descr="صور رسمة معلمة , صور كرتونية معلمة , صور يوم المعلم مرسومة (With ...">
              <a:extLst>
                <a:ext uri="{FF2B5EF4-FFF2-40B4-BE49-F238E27FC236}">
                  <a16:creationId xmlns:a16="http://schemas.microsoft.com/office/drawing/2014/main" id="{E27600D8-B83E-4E3B-8970-23771F832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3000" y1="20843" x2="22300" y2="20361"/>
                          <a14:foregroundMark x1="22500" y1="21325" x2="22100" y2="20843"/>
                          <a14:foregroundMark x1="21000" y1="22410" x2="20300" y2="21566"/>
                          <a14:foregroundMark x1="24300" y1="20361" x2="21200" y2="18554"/>
                          <a14:foregroundMark x1="23900" y1="19880" x2="23400" y2="20602"/>
                          <a14:foregroundMark x1="26300" y1="24940" x2="21000" y2="22169"/>
                          <a14:foregroundMark x1="21000" y1="22169" x2="20100" y2="29759"/>
                          <a14:foregroundMark x1="20100" y1="29759" x2="25300" y2="26627"/>
                          <a14:foregroundMark x1="25300" y1="26627" x2="23400" y2="20120"/>
                          <a14:foregroundMark x1="23400" y1="20120" x2="17600" y2="21446"/>
                          <a14:foregroundMark x1="17600" y1="21446" x2="20000" y2="27711"/>
                          <a14:foregroundMark x1="20000" y1="27711" x2="26000" y2="26988"/>
                          <a14:foregroundMark x1="26000" y1="26988" x2="23600" y2="20361"/>
                          <a14:foregroundMark x1="23600" y1="20361" x2="22100" y2="19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72209"/>
              <a:ext cx="4952310" cy="623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4D19FC-6F8A-4D28-AE30-B474E0F3BAC1}"/>
                </a:ext>
              </a:extLst>
            </p:cNvPr>
            <p:cNvSpPr/>
            <p:nvPr/>
          </p:nvSpPr>
          <p:spPr>
            <a:xfrm>
              <a:off x="1283341" y="1814884"/>
              <a:ext cx="3453584" cy="3103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AE" sz="5400" b="1" dirty="0">
                  <a:solidFill>
                    <a:srgbClr val="FFFF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مرحبا بكم</a:t>
              </a:r>
            </a:p>
            <a:p>
              <a:pPr algn="ctr"/>
              <a:r>
                <a:rPr lang="ar-AE" sz="5400" b="1" dirty="0">
                  <a:solidFill>
                    <a:srgbClr val="FFFF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يا أبطال </a:t>
              </a:r>
            </a:p>
            <a:p>
              <a:pPr algn="ctr"/>
              <a:r>
                <a:rPr lang="ar-AE" sz="5400" b="1" dirty="0">
                  <a:solidFill>
                    <a:srgbClr val="FFFF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الرياضيات </a:t>
              </a:r>
              <a:endParaRPr lang="en-US" sz="5400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F062A1-6E4F-42D3-AC61-6604FA1E7951}"/>
              </a:ext>
            </a:extLst>
          </p:cNvPr>
          <p:cNvSpPr txBox="1"/>
          <p:nvPr/>
        </p:nvSpPr>
        <p:spPr>
          <a:xfrm>
            <a:off x="2709949" y="4018050"/>
            <a:ext cx="4486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600" dirty="0">
                <a:cs typeface="(AH) Manal Black" pitchFamily="2" charset="-78"/>
              </a:rPr>
              <a:t>اليوم :</a:t>
            </a:r>
            <a:endParaRPr lang="ar-JO" sz="36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r"/>
            <a:r>
              <a:rPr lang="ar-JO" sz="3600" dirty="0">
                <a:cs typeface="(AH) Manal Black" pitchFamily="2" charset="-78"/>
              </a:rPr>
              <a:t>التاريخ :</a:t>
            </a:r>
            <a:endParaRPr lang="ar-JO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20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خلفية زرقاء خلفية كرتون خلفية أضيق الحدود غيوم بيضاء, الخلفية ...">
            <a:extLst>
              <a:ext uri="{FF2B5EF4-FFF2-40B4-BE49-F238E27FC236}">
                <a16:creationId xmlns:a16="http://schemas.microsoft.com/office/drawing/2014/main" id="{74CD17F3-8DC1-48EB-91EF-9654A23E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87" y="642938"/>
            <a:ext cx="9933087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3FF9F2-7FCF-488F-9E98-2785FD78D34E}"/>
              </a:ext>
            </a:extLst>
          </p:cNvPr>
          <p:cNvSpPr/>
          <p:nvPr/>
        </p:nvSpPr>
        <p:spPr>
          <a:xfrm>
            <a:off x="4149974" y="4099719"/>
            <a:ext cx="2019349" cy="20908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82FFBDE-2978-4F5D-BC58-2AE5B54C6FEE}"/>
              </a:ext>
            </a:extLst>
          </p:cNvPr>
          <p:cNvSpPr/>
          <p:nvPr/>
        </p:nvSpPr>
        <p:spPr>
          <a:xfrm>
            <a:off x="6360220" y="730647"/>
            <a:ext cx="1747738" cy="2295922"/>
          </a:xfrm>
          <a:prstGeom prst="wedgeRoundRectCallout">
            <a:avLst>
              <a:gd name="adj1" fmla="val 76625"/>
              <a:gd name="adj2" fmla="val -125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en-US" sz="1950" dirty="0">
                <a:solidFill>
                  <a:schemeClr val="tx1"/>
                </a:solidFill>
                <a:cs typeface="(AH) Manal Black" pitchFamily="2" charset="-78"/>
              </a:rPr>
              <a:t> </a:t>
            </a:r>
            <a:endParaRPr lang="ar-AE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أجلس جلسة صحيحة مقابل جهاز العرض</a:t>
            </a:r>
            <a:r>
              <a:rPr lang="ar-SA" sz="1950" dirty="0">
                <a:solidFill>
                  <a:schemeClr val="tx1"/>
                </a:solidFill>
                <a:cs typeface="(AH) Manal Black" pitchFamily="2" charset="-78"/>
              </a:rPr>
              <a:t> وألتزم الهدوء</a:t>
            </a: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.</a:t>
            </a: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4" name="Picture 3" descr="A picture containing food, shirt, room&#10;&#10;Description automatically generated">
            <a:extLst>
              <a:ext uri="{FF2B5EF4-FFF2-40B4-BE49-F238E27FC236}">
                <a16:creationId xmlns:a16="http://schemas.microsoft.com/office/drawing/2014/main" id="{907C4B1D-68F2-4A22-8699-18978F45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54" y="898327"/>
            <a:ext cx="1478161" cy="112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9D0B3EC-BE10-4368-8D05-DE038B2DF0F3}"/>
              </a:ext>
            </a:extLst>
          </p:cNvPr>
          <p:cNvSpPr/>
          <p:nvPr/>
        </p:nvSpPr>
        <p:spPr>
          <a:xfrm>
            <a:off x="6437610" y="3942358"/>
            <a:ext cx="1536204" cy="1426229"/>
          </a:xfrm>
          <a:prstGeom prst="wedgeRoundRectCallout">
            <a:avLst>
              <a:gd name="adj1" fmla="val 89095"/>
              <a:gd name="adj2" fmla="val 437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75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en-US" sz="2275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احرص على إغلاق الكاميرا </a:t>
            </a: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EE655E9-1773-4F10-A0E8-20989C2E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22" y="3942358"/>
            <a:ext cx="786805" cy="78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283EF87-B136-43F9-A654-5720C4701AEE}"/>
              </a:ext>
            </a:extLst>
          </p:cNvPr>
          <p:cNvSpPr/>
          <p:nvPr/>
        </p:nvSpPr>
        <p:spPr>
          <a:xfrm>
            <a:off x="1850926" y="3839170"/>
            <a:ext cx="2063750" cy="2120503"/>
          </a:xfrm>
          <a:prstGeom prst="wedgeRoundRectCallout">
            <a:avLst>
              <a:gd name="adj1" fmla="val -77324"/>
              <a:gd name="adj2" fmla="val -2085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575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ar-AE" sz="3575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احرص على إغلاق المايكروفون و فتحه عندما </a:t>
            </a:r>
            <a:r>
              <a:rPr lang="ar-SA" sz="195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سمح لي المعلم.</a:t>
            </a: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0" name="Picture 11" descr="A picture containing black, sitting&#10;&#10;Description automatically generated">
            <a:extLst>
              <a:ext uri="{FF2B5EF4-FFF2-40B4-BE49-F238E27FC236}">
                <a16:creationId xmlns:a16="http://schemas.microsoft.com/office/drawing/2014/main" id="{E275D688-DF33-42FC-BE3E-92B995049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19" y="4045546"/>
            <a:ext cx="611386" cy="7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FAA34FC-DDCF-44DA-850F-308BD43BDCE5}"/>
              </a:ext>
            </a:extLst>
          </p:cNvPr>
          <p:cNvSpPr/>
          <p:nvPr/>
        </p:nvSpPr>
        <p:spPr>
          <a:xfrm>
            <a:off x="4795640" y="1512293"/>
            <a:ext cx="1534914" cy="2217242"/>
          </a:xfrm>
          <a:prstGeom prst="wedgeRoundRectCallout">
            <a:avLst>
              <a:gd name="adj1" fmla="val -78734"/>
              <a:gd name="adj2" fmla="val 283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en-US" sz="1950" dirty="0">
                <a:solidFill>
                  <a:schemeClr val="tx1"/>
                </a:solidFill>
                <a:cs typeface="(AH) Manal Black" pitchFamily="2" charset="-78"/>
              </a:rPr>
              <a:t> </a:t>
            </a:r>
            <a:endParaRPr lang="ar-AE" sz="195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أتحدث و أشارك  عندما </a:t>
            </a:r>
            <a:r>
              <a:rPr lang="ar-SA" sz="195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سمح لي المعلم.</a:t>
            </a: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2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9DC080-94EF-4CAA-80DD-CEF63E58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72" y="1772841"/>
            <a:ext cx="1362075" cy="8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FFA4526-CFE9-4B0D-BEF4-19F8D5C4D752}"/>
              </a:ext>
            </a:extLst>
          </p:cNvPr>
          <p:cNvSpPr/>
          <p:nvPr/>
        </p:nvSpPr>
        <p:spPr>
          <a:xfrm>
            <a:off x="1812231" y="752575"/>
            <a:ext cx="1349177" cy="1968302"/>
          </a:xfrm>
          <a:prstGeom prst="wedgeRoundRectCallout">
            <a:avLst>
              <a:gd name="adj1" fmla="val -85539"/>
              <a:gd name="adj2" fmla="val 65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575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endParaRPr lang="en-US" sz="3575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defRPr/>
            </a:pPr>
            <a:r>
              <a:rPr lang="ar-AE" sz="1950" dirty="0">
                <a:solidFill>
                  <a:schemeClr val="tx1"/>
                </a:solidFill>
                <a:cs typeface="(AH) Manal Black" pitchFamily="2" charset="-78"/>
              </a:rPr>
              <a:t>أعتمد على نفسي أثنـاء الحل</a:t>
            </a:r>
            <a:endParaRPr lang="en-US" sz="195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6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C77C0B8B-2218-435D-A1AF-5E31F709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6"/>
          <a:stretch>
            <a:fillRect/>
          </a:stretch>
        </p:blipFill>
        <p:spPr bwMode="auto">
          <a:xfrm>
            <a:off x="1968302" y="898327"/>
            <a:ext cx="1107976" cy="9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4D39F8-1479-4492-92AF-5F0CE290850F}"/>
              </a:ext>
            </a:extLst>
          </p:cNvPr>
          <p:cNvSpPr/>
          <p:nvPr/>
        </p:nvSpPr>
        <p:spPr>
          <a:xfrm>
            <a:off x="4318393" y="4099719"/>
            <a:ext cx="1682513" cy="1875514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/>
            <a:r>
              <a:rPr lang="ar-AE" sz="3900" dirty="0">
                <a:cs typeface="(AH) Manal Black" pitchFamily="2" charset="-78"/>
              </a:rPr>
              <a:t>قوانين</a:t>
            </a:r>
          </a:p>
          <a:p>
            <a:pPr algn="ctr"/>
            <a:r>
              <a:rPr lang="ar-AE" sz="3900" dirty="0">
                <a:cs typeface="(AH) Manal Black" pitchFamily="2" charset="-78"/>
              </a:rPr>
              <a:t> الصف </a:t>
            </a:r>
          </a:p>
          <a:p>
            <a:pPr algn="ctr"/>
            <a:r>
              <a:rPr lang="ar-AE" sz="3900" dirty="0">
                <a:cs typeface="(AH) Manal Black" pitchFamily="2" charset="-78"/>
              </a:rPr>
              <a:t>الافتراضي</a:t>
            </a:r>
            <a:endParaRPr lang="en-US" sz="3900" dirty="0">
              <a:cs typeface="(AH) Manal Black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2E82AF-5264-4909-8B92-2B154D820EB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262" y="549525"/>
            <a:ext cx="3083270" cy="30832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65F66A-6D07-4193-AC13-1792295BEC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97" y="993877"/>
            <a:ext cx="3083270" cy="3083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116642-6963-48D2-A1F2-A795CFB40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68" y="51312"/>
            <a:ext cx="3443057" cy="3443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C0CE56-99E7-4D25-80E8-53AFDE247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2" y="2939685"/>
            <a:ext cx="3443057" cy="34430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1E389A-4E8E-48FD-80BC-218446A1A1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338" y="3131792"/>
            <a:ext cx="3083270" cy="30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EA54-0A34-4512-95E0-1D08FC3A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1"/>
            <a:r>
              <a:rPr lang="ar-AE" sz="88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 </a:t>
            </a:r>
            <a:endParaRPr lang="en-US" sz="8800" dirty="0">
              <a:solidFill>
                <a:schemeClr val="accent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314CB-50A3-4031-98A5-967C2A8CDE9B}"/>
              </a:ext>
            </a:extLst>
          </p:cNvPr>
          <p:cNvSpPr/>
          <p:nvPr/>
        </p:nvSpPr>
        <p:spPr>
          <a:xfrm>
            <a:off x="3405423" y="3707142"/>
            <a:ext cx="2713382" cy="261922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  <a:cs typeface="PT Bold Heading" panose="02010400000000000000" pitchFamily="2" charset="-78"/>
              </a:rPr>
              <a:t>عشرات</a:t>
            </a:r>
            <a:endParaRPr lang="en-US" sz="72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028B1-6FA5-4781-93EF-A45229A38999}"/>
              </a:ext>
            </a:extLst>
          </p:cNvPr>
          <p:cNvSpPr/>
          <p:nvPr/>
        </p:nvSpPr>
        <p:spPr>
          <a:xfrm>
            <a:off x="486291" y="3707141"/>
            <a:ext cx="2713382" cy="26192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  <a:cs typeface="PT Bold Heading" panose="02010400000000000000" pitchFamily="2" charset="-78"/>
              </a:rPr>
              <a:t>مئات</a:t>
            </a:r>
            <a:endParaRPr lang="en-US" sz="72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1851D-E652-4D5D-A12F-9AF5541605A8}"/>
              </a:ext>
            </a:extLst>
          </p:cNvPr>
          <p:cNvSpPr/>
          <p:nvPr/>
        </p:nvSpPr>
        <p:spPr>
          <a:xfrm>
            <a:off x="6324555" y="3707143"/>
            <a:ext cx="2713382" cy="2619229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  <a:cs typeface="PT Bold Heading" panose="02010400000000000000" pitchFamily="2" charset="-78"/>
              </a:rPr>
              <a:t>آحاد</a:t>
            </a:r>
            <a:endParaRPr lang="en-US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B2137-95B8-4378-83D9-66F5BBC51BC2}"/>
              </a:ext>
            </a:extLst>
          </p:cNvPr>
          <p:cNvSpPr/>
          <p:nvPr/>
        </p:nvSpPr>
        <p:spPr>
          <a:xfrm>
            <a:off x="2222824" y="1043655"/>
            <a:ext cx="6556603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80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يمثل هذا الشكل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937D3-F53C-4CF2-AB30-57414B2A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49" y="914400"/>
            <a:ext cx="34140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8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EA54-0A34-4512-95E0-1D08FC3A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1"/>
            <a:r>
              <a:rPr lang="ar-AE" sz="88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 </a:t>
            </a:r>
            <a:endParaRPr lang="en-US" sz="8800" dirty="0">
              <a:solidFill>
                <a:schemeClr val="accent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314CB-50A3-4031-98A5-967C2A8CDE9B}"/>
              </a:ext>
            </a:extLst>
          </p:cNvPr>
          <p:cNvSpPr/>
          <p:nvPr/>
        </p:nvSpPr>
        <p:spPr>
          <a:xfrm>
            <a:off x="3405423" y="3707142"/>
            <a:ext cx="2713382" cy="261922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7200" dirty="0">
                <a:solidFill>
                  <a:schemeClr val="tx1"/>
                </a:solidFill>
                <a:cs typeface="PT Bold Heading" panose="02010400000000000000" pitchFamily="2" charset="-78"/>
              </a:rPr>
              <a:t>عشرات</a:t>
            </a:r>
            <a:endParaRPr lang="en-US" sz="72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028B1-6FA5-4781-93EF-A45229A38999}"/>
              </a:ext>
            </a:extLst>
          </p:cNvPr>
          <p:cNvSpPr/>
          <p:nvPr/>
        </p:nvSpPr>
        <p:spPr>
          <a:xfrm>
            <a:off x="486291" y="3707141"/>
            <a:ext cx="2713382" cy="26192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7200" dirty="0">
                <a:solidFill>
                  <a:schemeClr val="tx1"/>
                </a:solidFill>
                <a:cs typeface="PT Bold Heading" panose="02010400000000000000" pitchFamily="2" charset="-78"/>
              </a:rPr>
              <a:t>مئات</a:t>
            </a:r>
            <a:endParaRPr lang="en-US" sz="72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1851D-E652-4D5D-A12F-9AF5541605A8}"/>
              </a:ext>
            </a:extLst>
          </p:cNvPr>
          <p:cNvSpPr/>
          <p:nvPr/>
        </p:nvSpPr>
        <p:spPr>
          <a:xfrm>
            <a:off x="6324555" y="3707143"/>
            <a:ext cx="2713382" cy="2619229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7200" dirty="0">
                <a:solidFill>
                  <a:schemeClr val="tx1"/>
                </a:solidFill>
                <a:cs typeface="PT Bold Heading" panose="02010400000000000000" pitchFamily="2" charset="-78"/>
              </a:rPr>
              <a:t>آحاد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7605F-4B2B-4C71-8C6F-667E2C6D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85" y="2459686"/>
            <a:ext cx="754008" cy="6911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543B57-EC03-4EB8-B19E-7F5B41FD03FE}"/>
              </a:ext>
            </a:extLst>
          </p:cNvPr>
          <p:cNvSpPr/>
          <p:nvPr/>
        </p:nvSpPr>
        <p:spPr>
          <a:xfrm>
            <a:off x="2811126" y="1043655"/>
            <a:ext cx="537999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80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يمثل هذا الشكل </a:t>
            </a:r>
          </a:p>
        </p:txBody>
      </p:sp>
    </p:spTree>
    <p:extLst>
      <p:ext uri="{BB962C8B-B14F-4D97-AF65-F5344CB8AC3E}">
        <p14:creationId xmlns:p14="http://schemas.microsoft.com/office/powerpoint/2010/main" val="360647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EA54-0A34-4512-95E0-1D08FC3A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60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عنوان الدرس </a:t>
            </a:r>
            <a:endParaRPr lang="en-US" sz="6000" dirty="0">
              <a:solidFill>
                <a:schemeClr val="accent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5E57-EB59-4DAA-9A8E-ECF51F8C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4" y="1894449"/>
            <a:ext cx="9077479" cy="1007777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buNone/>
            </a:pPr>
            <a:r>
              <a:rPr lang="ar-SA" sz="6600" dirty="0">
                <a:solidFill>
                  <a:schemeClr val="accent6">
                    <a:lumMod val="50000"/>
                  </a:schemeClr>
                </a:solidFill>
                <a:cs typeface="PT Bold Heading" panose="02010400000000000000" pitchFamily="2" charset="-78"/>
              </a:rPr>
              <a:t>الجمع بتفكيك العشرات</a:t>
            </a:r>
            <a:endParaRPr lang="en-US" sz="6600" dirty="0">
              <a:solidFill>
                <a:schemeClr val="accent6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C0AB1-C77B-4F5E-BE70-71A875B7EAE2}"/>
              </a:ext>
            </a:extLst>
          </p:cNvPr>
          <p:cNvSpPr txBox="1"/>
          <p:nvPr/>
        </p:nvSpPr>
        <p:spPr>
          <a:xfrm>
            <a:off x="2211380" y="4441208"/>
            <a:ext cx="4949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292828"/>
                </a:solidFill>
                <a:effectLst/>
                <a:latin typeface="Droid Arabic Kufi"/>
              </a:rPr>
              <a:t>تفكيك أحد الحدود الجمعية لتكوين عشرة لإيجاد ناتج الجمع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114F60-70F1-4BD2-A569-AB1900FB4523}"/>
              </a:ext>
            </a:extLst>
          </p:cNvPr>
          <p:cNvSpPr txBox="1">
            <a:spLocks/>
          </p:cNvSpPr>
          <p:nvPr/>
        </p:nvSpPr>
        <p:spPr>
          <a:xfrm>
            <a:off x="599997" y="3127766"/>
            <a:ext cx="817245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25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6000" dirty="0">
                <a:solidFill>
                  <a:schemeClr val="accent2">
                    <a:lumMod val="75000"/>
                  </a:schemeClr>
                </a:solidFill>
                <a:cs typeface="PT Bold Heading" panose="02010400000000000000" pitchFamily="2" charset="-78"/>
              </a:rPr>
              <a:t>هدف الدرس </a:t>
            </a:r>
            <a:endParaRPr lang="en-US" sz="6000" dirty="0">
              <a:solidFill>
                <a:schemeClr val="accent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66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جمع 53 + 17 باستخدام تجميع العشرات">
            <a:hlinkClick r:id="" action="ppaction://media"/>
            <a:extLst>
              <a:ext uri="{FF2B5EF4-FFF2-40B4-BE49-F238E27FC236}">
                <a16:creationId xmlns:a16="http://schemas.microsoft.com/office/drawing/2014/main" id="{01CA2067-0AE7-4CC6-B97E-6AD4F28B8C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2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29BDEE-92A8-4EB7-A5C1-353E3BA6271C}"/>
              </a:ext>
            </a:extLst>
          </p:cNvPr>
          <p:cNvSpPr/>
          <p:nvPr/>
        </p:nvSpPr>
        <p:spPr>
          <a:xfrm>
            <a:off x="1" y="39331"/>
            <a:ext cx="974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dirty="0">
                <a:cs typeface="PT Bold Heading" panose="02010400000000000000" pitchFamily="2" charset="-78"/>
              </a:rPr>
              <a:t>استخدم مكعبات عد العشرات. اعرض 48 في المربع الأحمر، واعرض 16 في المربع الأصفر.حرّك بعض مكعبات عد العشرات من المربع الأصفر إلى المربع الأحمر لتكوين 50 . اكتب العدد الظاهر في كل مربع. اكتب الجملة العددية.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7E17E-D7B0-4D30-9741-A6BE755DD074}"/>
              </a:ext>
            </a:extLst>
          </p:cNvPr>
          <p:cNvSpPr/>
          <p:nvPr/>
        </p:nvSpPr>
        <p:spPr>
          <a:xfrm>
            <a:off x="5397910" y="6272981"/>
            <a:ext cx="521109" cy="285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A12E0-2776-4816-A7AD-25FC86D56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47" t="28340" r="36675" b="27722"/>
          <a:stretch/>
        </p:blipFill>
        <p:spPr>
          <a:xfrm>
            <a:off x="156087" y="1179557"/>
            <a:ext cx="8169152" cy="5639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81F81-051D-48FA-A1EE-4EF3DB14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26" y="1833100"/>
            <a:ext cx="341406" cy="2481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70E854-CA51-41CA-BD45-FA1F97D17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170" y="1832484"/>
            <a:ext cx="341406" cy="248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51C10-0AA0-47EC-A425-CADB12116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82" y="1832484"/>
            <a:ext cx="341406" cy="2481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A91EE-F9EC-4473-B865-B36420B67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94" y="1832484"/>
            <a:ext cx="341406" cy="2481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F5DB3-276A-44A1-950E-7A22300BD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612" y="4551943"/>
            <a:ext cx="308828" cy="2830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70A99C-F2B2-424F-BC57-D3FC0F924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326" y="4551943"/>
            <a:ext cx="308828" cy="283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170355-A4BA-43F6-B4C3-59E28B6D0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30" y="4551943"/>
            <a:ext cx="308828" cy="283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A6EDA4-32CB-4ED7-ACE6-3522717DB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855" y="4552100"/>
            <a:ext cx="308828" cy="283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B3CB8-7F23-41AA-9FF7-5EDFCB5E9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11" y="4929186"/>
            <a:ext cx="308828" cy="283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72C3E4-E32F-4087-B307-59A14C34B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825" y="4929186"/>
            <a:ext cx="308828" cy="2830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2CAC48-DFAA-4AC0-B0C2-4B65C0D68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829" y="4929186"/>
            <a:ext cx="308828" cy="283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4AA501-3540-47B1-A769-26DC7AE92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354" y="4929343"/>
            <a:ext cx="308828" cy="283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FE9B73-A6A9-44C2-B2FB-C8E3DE91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97602" y="1832484"/>
            <a:ext cx="341406" cy="2481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49BA00-7561-412F-BF1B-D2CBF6FFBA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01033" y="4547506"/>
            <a:ext cx="308828" cy="283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AA70C3-88B3-4703-BF7F-F722B389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48037" y="4547506"/>
            <a:ext cx="308828" cy="2830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F5B4C3-A176-4B09-A2D1-21099F1E8B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02562" y="4547663"/>
            <a:ext cx="308828" cy="283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23BB30-497B-4451-AF3F-7B44B762C1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1532" y="4924749"/>
            <a:ext cx="308828" cy="2830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BC500E-7DBF-4C25-8DAD-8E09229B42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8536" y="4924749"/>
            <a:ext cx="308828" cy="2830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2E4F9D-16B4-4235-8D8A-CB04415ABD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83061" y="4924906"/>
            <a:ext cx="308828" cy="2830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2EF0BC-64D4-40DB-ADFB-84C3E52CB299}"/>
              </a:ext>
            </a:extLst>
          </p:cNvPr>
          <p:cNvSpPr/>
          <p:nvPr/>
        </p:nvSpPr>
        <p:spPr>
          <a:xfrm>
            <a:off x="3137364" y="5970980"/>
            <a:ext cx="1050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50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C1EE4-636A-43AD-A571-49B269F4EE88}"/>
              </a:ext>
            </a:extLst>
          </p:cNvPr>
          <p:cNvSpPr/>
          <p:nvPr/>
        </p:nvSpPr>
        <p:spPr>
          <a:xfrm>
            <a:off x="4340473" y="5932346"/>
            <a:ext cx="1050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F0A4E7-DB24-4560-B870-DEC55B660815}"/>
              </a:ext>
            </a:extLst>
          </p:cNvPr>
          <p:cNvSpPr/>
          <p:nvPr/>
        </p:nvSpPr>
        <p:spPr>
          <a:xfrm>
            <a:off x="5597330" y="5915398"/>
            <a:ext cx="1050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64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5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9487E-6 3.7037E-6 L 0.21683 0.0013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6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2.59259E-6 L 0.2165 -0.00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</Template>
  <TotalTime>623</TotalTime>
  <Words>431</Words>
  <Application>Microsoft Office PowerPoint</Application>
  <PresentationFormat>A4 Paper (210x297 mm)‎</PresentationFormat>
  <Paragraphs>153</Paragraphs>
  <Slides>25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Nature Illustration 16x9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 </vt:lpstr>
      <vt:lpstr>عنوان الدرس </vt:lpstr>
      <vt:lpstr>عرض تقديمي في PowerPoint</vt:lpstr>
      <vt:lpstr>عرض تقديمي في PowerPoint</vt:lpstr>
      <vt:lpstr>عرض تقديمي في PowerPoint</vt:lpstr>
      <vt:lpstr>اشرح</vt:lpstr>
      <vt:lpstr> هيا نقوم بتفكيك العدد </vt:lpstr>
      <vt:lpstr> هيا نقوم بتفكيك العدد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يمتلك كريم 9 سيارات لعبة بخطوط بيضاء. ولديه 6 سيارات لعبة بخطوط سوداء. فكم عدد كل السيارات اللعبة التي لدى كريم؟</dc:title>
  <dc:creator>Sarah Ali Ahmed Abdulla Aldhanhani</dc:creator>
  <cp:lastModifiedBy>RASHA DEEB</cp:lastModifiedBy>
  <cp:revision>56</cp:revision>
  <dcterms:created xsi:type="dcterms:W3CDTF">2017-09-16T12:51:47Z</dcterms:created>
  <dcterms:modified xsi:type="dcterms:W3CDTF">2021-10-14T14:05:57Z</dcterms:modified>
</cp:coreProperties>
</file>