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1403" r:id="rId2"/>
    <p:sldId id="256" r:id="rId3"/>
    <p:sldId id="1735" r:id="rId4"/>
    <p:sldId id="1637" r:id="rId5"/>
    <p:sldId id="1736" r:id="rId6"/>
    <p:sldId id="1733" r:id="rId7"/>
    <p:sldId id="260" r:id="rId8"/>
    <p:sldId id="1741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1742" r:id="rId20"/>
    <p:sldId id="271" r:id="rId21"/>
    <p:sldId id="1730" r:id="rId22"/>
    <p:sldId id="1726" r:id="rId23"/>
    <p:sldId id="272" r:id="rId24"/>
    <p:sldId id="1729" r:id="rId25"/>
    <p:sldId id="1738" r:id="rId26"/>
    <p:sldId id="1638" r:id="rId27"/>
    <p:sldId id="1739" r:id="rId28"/>
    <p:sldId id="1737" r:id="rId29"/>
    <p:sldId id="273" r:id="rId30"/>
    <p:sldId id="274" r:id="rId31"/>
    <p:sldId id="275" r:id="rId32"/>
    <p:sldId id="1740" r:id="rId33"/>
    <p:sldId id="276" r:id="rId34"/>
    <p:sldId id="277" r:id="rId35"/>
    <p:sldId id="278" r:id="rId36"/>
    <p:sldId id="279" r:id="rId37"/>
    <p:sldId id="172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221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29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2525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587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7317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293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59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05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63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90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435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52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41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63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499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834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9BE11-9A18-4E2A-9FF3-94F34F4F654E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A3A4855-CC24-4883-B1BA-8A04E1258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4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www.pngall.com/winner-png/download/4093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winner-png/download/4093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hyperlink" Target="https://creativecommons.org/licenses/by-nc/3.0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winner-png/download/4093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hyperlink" Target="https://creativecommons.org/licenses/by-nc/3.0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winner-png/download/4093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hyperlink" Target="https://creativecommons.org/licenses/by-nc/3.0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winner-png/download/409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hyperlink" Target="https://creativecommons.org/licenses/by-nc/3.0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openxmlformats.org/officeDocument/2006/relationships/image" Target="../media/image26.jp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openxmlformats.org/officeDocument/2006/relationships/image" Target="../media/image26.jp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winner-png/download/4093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hyperlink" Target="https://creativecommons.org/licenses/by-nc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91B4-69EB-4D0E-B0DB-1195CF308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446" y="2703958"/>
            <a:ext cx="4279900" cy="11106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Rosary School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68AD2-3AF8-4491-95D3-E6E699032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49014" y="5032248"/>
            <a:ext cx="5708073" cy="3651504"/>
          </a:xfrm>
        </p:spPr>
        <p:txBody>
          <a:bodyPr/>
          <a:lstStyle/>
          <a:p>
            <a:r>
              <a:rPr lang="ar-AE" sz="9600" b="1" dirty="0">
                <a:solidFill>
                  <a:schemeClr val="accent4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الحصة الأولى           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5F99EA-F88E-463D-A263-C1F1EFC99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19" y="300910"/>
            <a:ext cx="2794243" cy="2403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0AC2EC-E19A-420D-944E-D64E0549D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197" y="44347"/>
            <a:ext cx="3271803" cy="2916173"/>
          </a:xfrm>
          <a:prstGeom prst="rect">
            <a:avLst/>
          </a:prstGeom>
        </p:spPr>
      </p:pic>
      <p:pic>
        <p:nvPicPr>
          <p:cNvPr id="6" name="Picture 5" descr="C:\Users\USER\Downloads\logo.jpg">
            <a:extLst>
              <a:ext uri="{FF2B5EF4-FFF2-40B4-BE49-F238E27FC236}">
                <a16:creationId xmlns:a16="http://schemas.microsoft.com/office/drawing/2014/main" id="{BE403E2C-7200-470A-943C-36497587C1C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15" y="254949"/>
            <a:ext cx="2246585" cy="21875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C9CC96-140D-4674-BA64-3CEF12753DD1}"/>
              </a:ext>
            </a:extLst>
          </p:cNvPr>
          <p:cNvSpPr/>
          <p:nvPr/>
        </p:nvSpPr>
        <p:spPr>
          <a:xfrm>
            <a:off x="5132439" y="3814618"/>
            <a:ext cx="59142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3200" b="1" dirty="0" err="1">
                <a:solidFill>
                  <a:srgbClr val="FF0000"/>
                </a:solidFill>
              </a:rPr>
              <a:t>المادة:</a:t>
            </a:r>
            <a:r>
              <a:rPr lang="ar-AE" sz="3200" b="1" dirty="0" err="1"/>
              <a:t>اللغة</a:t>
            </a:r>
            <a:r>
              <a:rPr lang="ar-AE" sz="3200" b="1" dirty="0"/>
              <a:t> العربية</a:t>
            </a:r>
            <a:endParaRPr lang="en-US" sz="3200" b="1" dirty="0"/>
          </a:p>
          <a:p>
            <a:pPr algn="r" rtl="1"/>
            <a:r>
              <a:rPr lang="ar-AE" sz="3200" b="1" dirty="0">
                <a:solidFill>
                  <a:srgbClr val="FF0000"/>
                </a:solidFill>
              </a:rPr>
              <a:t>معلم المادة: </a:t>
            </a:r>
            <a:r>
              <a:rPr lang="ar-AE" sz="3200" b="1" dirty="0"/>
              <a:t>شيماء جمال</a:t>
            </a:r>
            <a:r>
              <a:rPr lang="en-GB" sz="3200" b="1" dirty="0"/>
              <a:t>  </a:t>
            </a:r>
            <a:r>
              <a:rPr lang="ar-AE" sz="3200" b="1" dirty="0"/>
              <a:t>- مريانا </a:t>
            </a:r>
            <a:r>
              <a:rPr lang="ar-AE" sz="3200" b="1" dirty="0" smtClean="0"/>
              <a:t>اليعقوب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7743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08F1A-9A44-455E-941C-1E07F923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91E14B-4F23-4C1C-8897-E5DDBC41F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58" y="462116"/>
            <a:ext cx="10284542" cy="5714847"/>
          </a:xfrm>
        </p:spPr>
      </p:pic>
    </p:spTree>
    <p:extLst>
      <p:ext uri="{BB962C8B-B14F-4D97-AF65-F5344CB8AC3E}">
        <p14:creationId xmlns:p14="http://schemas.microsoft.com/office/powerpoint/2010/main" val="1914616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61EAC-1DDB-46BC-A050-7FA4FFE9A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A6875B-3A94-4C3B-BDC3-A16306361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10515600" cy="58118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227255-1C52-4133-804A-352A1F3FB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 rot="10800000" flipV="1">
            <a:off x="9621905" y="493102"/>
            <a:ext cx="1560947" cy="18103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5CB914-9DB7-4DFE-9139-E2933D58FF47}"/>
              </a:ext>
            </a:extLst>
          </p:cNvPr>
          <p:cNvSpPr txBox="1"/>
          <p:nvPr/>
        </p:nvSpPr>
        <p:spPr>
          <a:xfrm rot="10800000" flipV="1">
            <a:off x="2369632" y="-4237801"/>
            <a:ext cx="58446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://www.pngall.com/winner-png/download/4093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2BF9AF-B0B7-4BD3-A55D-8BC6421365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403" y="3355596"/>
            <a:ext cx="1885950" cy="15621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C01B2A-36BF-4877-9698-81F4B845D64D}"/>
              </a:ext>
            </a:extLst>
          </p:cNvPr>
          <p:cNvSpPr/>
          <p:nvPr/>
        </p:nvSpPr>
        <p:spPr>
          <a:xfrm>
            <a:off x="0" y="5181600"/>
            <a:ext cx="4168877" cy="1676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>
                <a:highlight>
                  <a:srgbClr val="FF0000"/>
                </a:highlight>
              </a:rPr>
              <a:t>ما مرادف ( فلا تتوان) ؟ </a:t>
            </a:r>
          </a:p>
          <a:p>
            <a:pPr algn="ctr"/>
            <a:r>
              <a:rPr lang="ar-AE" dirty="0">
                <a:highlight>
                  <a:srgbClr val="FFFF00"/>
                </a:highlight>
              </a:rPr>
              <a:t>ما الذي يجب عليك فعله تجاه المسن ؟ </a:t>
            </a:r>
          </a:p>
          <a:p>
            <a:pPr algn="ctr"/>
            <a:r>
              <a:rPr lang="ar-AE" dirty="0">
                <a:highlight>
                  <a:srgbClr val="00FF00"/>
                </a:highlight>
              </a:rPr>
              <a:t>استخرج من الفقرة كلمات بها حروف </a:t>
            </a:r>
            <a:r>
              <a:rPr lang="ar-AE" dirty="0" smtClean="0">
                <a:highlight>
                  <a:srgbClr val="00FF00"/>
                </a:highlight>
              </a:rPr>
              <a:t>تكتب ولا تلفظ </a:t>
            </a:r>
            <a:endParaRPr lang="en-GB" dirty="0">
              <a:highlight>
                <a:srgbClr val="00FF00"/>
              </a:highlight>
            </a:endParaRPr>
          </a:p>
        </p:txBody>
      </p:sp>
      <p:sp>
        <p:nvSpPr>
          <p:cNvPr id="10" name="عنصر نائب للمحتوى 2">
            <a:extLst>
              <a:ext uri="{FF2B5EF4-FFF2-40B4-BE49-F238E27FC236}">
                <a16:creationId xmlns:a16="http://schemas.microsoft.com/office/drawing/2014/main" id="{F259F85B-3A5C-4770-8CC5-ACF6FE686323}"/>
              </a:ext>
            </a:extLst>
          </p:cNvPr>
          <p:cNvSpPr txBox="1">
            <a:spLocks/>
          </p:cNvSpPr>
          <p:nvPr/>
        </p:nvSpPr>
        <p:spPr>
          <a:xfrm>
            <a:off x="-261273" y="11420"/>
            <a:ext cx="3841866" cy="1686751"/>
          </a:xfrm>
          <a:prstGeom prst="rect">
            <a:avLst/>
          </a:prstGeom>
          <a:solidFill>
            <a:srgbClr val="92D050"/>
          </a:solidFill>
        </p:spPr>
        <p:txBody>
          <a:bodyPr vert="horz" lIns="68580" tIns="34290" rIns="68580" bIns="3429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800" b="1" dirty="0" smtClean="0">
              <a:solidFill>
                <a:prstClr val="black"/>
              </a:solidFill>
            </a:endParaRPr>
          </a:p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AE" sz="1100" dirty="0" smtClean="0">
                <a:solidFill>
                  <a:schemeClr val="tx1"/>
                </a:solidFill>
              </a:rPr>
              <a:t>-أن يقرأجميع  </a:t>
            </a:r>
            <a:r>
              <a:rPr lang="ar-SA" sz="1100" dirty="0" smtClean="0">
                <a:solidFill>
                  <a:schemeClr val="tx1"/>
                </a:solidFill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تقريباً</a:t>
            </a:r>
            <a:r>
              <a:rPr lang="ar-DZ" sz="1100" dirty="0" smtClean="0">
                <a:solidFill>
                  <a:schemeClr val="tx1"/>
                </a:solidFill>
              </a:rPr>
              <a:t>ا</a:t>
            </a:r>
            <a:r>
              <a:rPr lang="ar-AE" sz="1100" dirty="0" smtClean="0">
                <a:solidFill>
                  <a:schemeClr val="tx1"/>
                </a:solidFill>
              </a:rPr>
              <a:t>لنص </a:t>
            </a:r>
            <a:r>
              <a:rPr lang="ar-DZ" sz="1100" dirty="0" smtClean="0">
                <a:solidFill>
                  <a:schemeClr val="tx1"/>
                </a:solidFill>
              </a:rPr>
              <a:t> بطلاقة مراعين</a:t>
            </a:r>
            <a:r>
              <a:rPr lang="ar-AE" sz="1100" dirty="0" smtClean="0">
                <a:solidFill>
                  <a:schemeClr val="tx1"/>
                </a:solidFill>
              </a:rPr>
              <a:t> التنغيم والضبط السليم.</a:t>
            </a: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ar-AE" sz="1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-أن يفسر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معظم </a:t>
            </a:r>
            <a:r>
              <a:rPr lang="ar-SA" sz="1100" dirty="0" smtClean="0">
                <a:solidFill>
                  <a:schemeClr val="tx1"/>
                </a:solidFill>
                <a:latin typeface="Corbel" panose="020B0503020204020204"/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الأقوال والعبارات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داعمين آرائهم بأدلة من النص.</a:t>
            </a:r>
            <a:endParaRPr lang="ar-AE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en-US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</a:rPr>
              <a:t>- أن </a:t>
            </a:r>
            <a:r>
              <a:rPr lang="ar-AE" sz="1100" dirty="0" smtClean="0">
                <a:solidFill>
                  <a:schemeClr val="tx1"/>
                </a:solidFill>
              </a:rPr>
              <a:t>يحلل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بعض </a:t>
            </a:r>
            <a:r>
              <a:rPr lang="ar-SA" sz="1100" dirty="0" smtClean="0">
                <a:solidFill>
                  <a:schemeClr val="tx1"/>
                </a:solidFill>
              </a:rPr>
              <a:t>الطلب</a:t>
            </a:r>
            <a:r>
              <a:rPr lang="ar-AE" sz="1100" dirty="0" smtClean="0">
                <a:solidFill>
                  <a:schemeClr val="tx1"/>
                </a:solidFill>
              </a:rPr>
              <a:t> الأفكار الرئيسة المهمةفي النص </a:t>
            </a:r>
            <a:r>
              <a:rPr lang="ar-DZ" sz="1100" dirty="0" smtClean="0">
                <a:solidFill>
                  <a:schemeClr val="tx1"/>
                </a:solidFill>
              </a:rPr>
              <a:t>.</a:t>
            </a:r>
            <a:endParaRPr lang="en-US" sz="1100" dirty="0" smtClean="0">
              <a:solidFill>
                <a:schemeClr val="tx1"/>
              </a:solidFill>
            </a:endParaRPr>
          </a:p>
          <a:p>
            <a:pPr marL="0" indent="0" algn="ctr">
              <a:buFont typeface="Wingdings 3" charset="2"/>
              <a:buNone/>
            </a:pPr>
            <a:r>
              <a:rPr lang="ar-AE" sz="100" dirty="0" smtClean="0">
                <a:solidFill>
                  <a:schemeClr val="tx1"/>
                </a:solidFill>
              </a:rPr>
              <a:t>.</a:t>
            </a:r>
            <a:endParaRPr lang="en-US" sz="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7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C0C7-E595-41DC-8D29-7A1C05094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F4F82A-57A7-4ED0-8858-7AFD715D9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4" y="365125"/>
            <a:ext cx="10883536" cy="5811838"/>
          </a:xfrm>
        </p:spPr>
      </p:pic>
    </p:spTree>
    <p:extLst>
      <p:ext uri="{BB962C8B-B14F-4D97-AF65-F5344CB8AC3E}">
        <p14:creationId xmlns:p14="http://schemas.microsoft.com/office/powerpoint/2010/main" val="3021164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317F2-FEE5-4FC3-A65F-8B2181669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3452F2-BD13-47D5-A197-97AA35509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65124"/>
            <a:ext cx="10429568" cy="626181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9EA101-A578-4F06-860D-DDFD4CABDBC1}"/>
              </a:ext>
            </a:extLst>
          </p:cNvPr>
          <p:cNvSpPr txBox="1"/>
          <p:nvPr/>
        </p:nvSpPr>
        <p:spPr>
          <a:xfrm rot="10800000" flipV="1">
            <a:off x="-2212200" y="-4191186"/>
            <a:ext cx="58446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www.pngall.com/winner-png/download/4093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86F1C5-BF02-4BC3-A144-AC30A426F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54" y="5517424"/>
            <a:ext cx="1885950" cy="1562100"/>
          </a:xfrm>
          <a:prstGeom prst="rect">
            <a:avLst/>
          </a:prstGeom>
        </p:spPr>
      </p:pic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F259F85B-3A5C-4770-8CC5-ACF6FE686323}"/>
              </a:ext>
            </a:extLst>
          </p:cNvPr>
          <p:cNvSpPr txBox="1">
            <a:spLocks/>
          </p:cNvSpPr>
          <p:nvPr/>
        </p:nvSpPr>
        <p:spPr>
          <a:xfrm>
            <a:off x="-261273" y="11420"/>
            <a:ext cx="2847719" cy="1686751"/>
          </a:xfrm>
          <a:prstGeom prst="rect">
            <a:avLst/>
          </a:prstGeom>
          <a:solidFill>
            <a:srgbClr val="92D050"/>
          </a:solidFill>
        </p:spPr>
        <p:txBody>
          <a:bodyPr vert="horz" lIns="68580" tIns="34290" rIns="68580" bIns="3429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800" b="1" dirty="0" smtClean="0">
              <a:solidFill>
                <a:prstClr val="black"/>
              </a:solidFill>
            </a:endParaRPr>
          </a:p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AE" sz="1100" dirty="0" smtClean="0">
                <a:solidFill>
                  <a:schemeClr val="tx1"/>
                </a:solidFill>
              </a:rPr>
              <a:t>-أن يقرأجميع  </a:t>
            </a:r>
            <a:r>
              <a:rPr lang="ar-SA" sz="1100" dirty="0" smtClean="0">
                <a:solidFill>
                  <a:schemeClr val="tx1"/>
                </a:solidFill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تقريباً</a:t>
            </a:r>
            <a:r>
              <a:rPr lang="ar-DZ" sz="1100" dirty="0" smtClean="0">
                <a:solidFill>
                  <a:schemeClr val="tx1"/>
                </a:solidFill>
              </a:rPr>
              <a:t>ا</a:t>
            </a:r>
            <a:r>
              <a:rPr lang="ar-AE" sz="1100" dirty="0" smtClean="0">
                <a:solidFill>
                  <a:schemeClr val="tx1"/>
                </a:solidFill>
              </a:rPr>
              <a:t>لنص </a:t>
            </a:r>
            <a:r>
              <a:rPr lang="ar-DZ" sz="1100" dirty="0" smtClean="0">
                <a:solidFill>
                  <a:schemeClr val="tx1"/>
                </a:solidFill>
              </a:rPr>
              <a:t> بطلاقة مراعين</a:t>
            </a:r>
            <a:r>
              <a:rPr lang="ar-AE" sz="1100" dirty="0" smtClean="0">
                <a:solidFill>
                  <a:schemeClr val="tx1"/>
                </a:solidFill>
              </a:rPr>
              <a:t> التنغيم والضبط السليم.</a:t>
            </a: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ar-AE" sz="1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-أن يفسر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معظم </a:t>
            </a:r>
            <a:r>
              <a:rPr lang="ar-SA" sz="1100" dirty="0" smtClean="0">
                <a:solidFill>
                  <a:schemeClr val="tx1"/>
                </a:solidFill>
                <a:latin typeface="Corbel" panose="020B0503020204020204"/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الأقوال والعبارات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داعمين آرائهم بأدلة من النص.</a:t>
            </a:r>
            <a:endParaRPr lang="ar-AE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en-US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</a:rPr>
              <a:t>- أن </a:t>
            </a:r>
            <a:r>
              <a:rPr lang="ar-AE" sz="1100" dirty="0" smtClean="0">
                <a:solidFill>
                  <a:schemeClr val="tx1"/>
                </a:solidFill>
              </a:rPr>
              <a:t>يحلل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بعض </a:t>
            </a:r>
            <a:r>
              <a:rPr lang="ar-SA" sz="1100" dirty="0" smtClean="0">
                <a:solidFill>
                  <a:schemeClr val="tx1"/>
                </a:solidFill>
              </a:rPr>
              <a:t>الطلب</a:t>
            </a:r>
            <a:r>
              <a:rPr lang="ar-AE" sz="1100" dirty="0" smtClean="0">
                <a:solidFill>
                  <a:schemeClr val="tx1"/>
                </a:solidFill>
              </a:rPr>
              <a:t> الأفكار الرئيسة المهمةفي النص </a:t>
            </a:r>
            <a:r>
              <a:rPr lang="ar-DZ" sz="1100" dirty="0" smtClean="0">
                <a:solidFill>
                  <a:schemeClr val="tx1"/>
                </a:solidFill>
              </a:rPr>
              <a:t>.</a:t>
            </a:r>
            <a:endParaRPr lang="en-US" sz="1100" dirty="0" smtClean="0">
              <a:solidFill>
                <a:schemeClr val="tx1"/>
              </a:solidFill>
            </a:endParaRPr>
          </a:p>
          <a:p>
            <a:pPr marL="0" indent="0" algn="ctr">
              <a:buFont typeface="Wingdings 3" charset="2"/>
              <a:buNone/>
            </a:pPr>
            <a:r>
              <a:rPr lang="ar-AE" sz="100" dirty="0" smtClean="0">
                <a:solidFill>
                  <a:schemeClr val="tx1"/>
                </a:solidFill>
              </a:rPr>
              <a:t>.</a:t>
            </a:r>
            <a:endParaRPr lang="en-US" sz="1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02E175-487C-4A84-9284-24A60EE64ED4}"/>
              </a:ext>
            </a:extLst>
          </p:cNvPr>
          <p:cNvSpPr/>
          <p:nvPr/>
        </p:nvSpPr>
        <p:spPr>
          <a:xfrm>
            <a:off x="0" y="5181600"/>
            <a:ext cx="4168877" cy="1676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 smtClean="0">
                <a:highlight>
                  <a:srgbClr val="FF0000"/>
                </a:highlight>
              </a:rPr>
              <a:t>كيف تستطيع مراعاة مشاعر المسن ؟ </a:t>
            </a:r>
            <a:endParaRPr lang="ar-AE" dirty="0">
              <a:highlight>
                <a:srgbClr val="FF0000"/>
              </a:highlight>
            </a:endParaRPr>
          </a:p>
          <a:p>
            <a:pPr algn="ctr"/>
            <a:r>
              <a:rPr lang="ar-AE" dirty="0" smtClean="0">
                <a:highlight>
                  <a:srgbClr val="FFFF00"/>
                </a:highlight>
              </a:rPr>
              <a:t>ماذا تفعل لتسعد كبار السن  </a:t>
            </a:r>
            <a:r>
              <a:rPr lang="ar-AE" dirty="0">
                <a:highlight>
                  <a:srgbClr val="FFFF00"/>
                </a:highlight>
              </a:rPr>
              <a:t>؟ </a:t>
            </a:r>
          </a:p>
          <a:p>
            <a:pPr algn="ctr"/>
            <a:r>
              <a:rPr lang="ar-AE" dirty="0">
                <a:highlight>
                  <a:srgbClr val="00FF00"/>
                </a:highlight>
              </a:rPr>
              <a:t>استخرج من الفقرة كلمات بها حروف تلفظ ولا تكتب </a:t>
            </a:r>
            <a:endParaRPr lang="en-GB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9030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11DEC-7ADA-43D6-80C8-9A4546E42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E2ADBF-6539-46D9-A925-6FDF0A8F9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599" cy="5811838"/>
          </a:xfrm>
        </p:spPr>
      </p:pic>
    </p:spTree>
    <p:extLst>
      <p:ext uri="{BB962C8B-B14F-4D97-AF65-F5344CB8AC3E}">
        <p14:creationId xmlns:p14="http://schemas.microsoft.com/office/powerpoint/2010/main" val="2513076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4120F-2B6A-46A9-9CC3-48FC3449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F7C554-65AC-45EE-ABD6-5AF454296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2316738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5839A-197C-4A2F-BF9A-76AF70EE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EE3564-29F9-47B3-9F9F-66AEAFE9D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31097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FC483A-D127-41DA-8EC6-E6678197CCE8}"/>
              </a:ext>
            </a:extLst>
          </p:cNvPr>
          <p:cNvSpPr txBox="1"/>
          <p:nvPr/>
        </p:nvSpPr>
        <p:spPr>
          <a:xfrm rot="10800000" flipV="1">
            <a:off x="-2910291" y="-4021491"/>
            <a:ext cx="58446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www.pngall.com/winner-png/download/4093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573E79-8957-4ECB-A0B3-38F37973D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16" y="365125"/>
            <a:ext cx="1885950" cy="1562100"/>
          </a:xfrm>
          <a:prstGeom prst="rect">
            <a:avLst/>
          </a:prstGeom>
        </p:spPr>
      </p:pic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F259F85B-3A5C-4770-8CC5-ACF6FE686323}"/>
              </a:ext>
            </a:extLst>
          </p:cNvPr>
          <p:cNvSpPr txBox="1">
            <a:spLocks/>
          </p:cNvSpPr>
          <p:nvPr/>
        </p:nvSpPr>
        <p:spPr>
          <a:xfrm>
            <a:off x="-261273" y="11420"/>
            <a:ext cx="3841866" cy="1686751"/>
          </a:xfrm>
          <a:prstGeom prst="rect">
            <a:avLst/>
          </a:prstGeom>
          <a:solidFill>
            <a:srgbClr val="92D050"/>
          </a:solidFill>
        </p:spPr>
        <p:txBody>
          <a:bodyPr vert="horz" lIns="68580" tIns="34290" rIns="68580" bIns="3429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800" b="1" dirty="0" smtClean="0">
              <a:solidFill>
                <a:prstClr val="black"/>
              </a:solidFill>
            </a:endParaRPr>
          </a:p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AE" sz="1100" dirty="0" smtClean="0">
                <a:solidFill>
                  <a:schemeClr val="tx1"/>
                </a:solidFill>
              </a:rPr>
              <a:t>-أن يقرأجميع  </a:t>
            </a:r>
            <a:r>
              <a:rPr lang="ar-SA" sz="1100" dirty="0" smtClean="0">
                <a:solidFill>
                  <a:schemeClr val="tx1"/>
                </a:solidFill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تقريباً</a:t>
            </a:r>
            <a:r>
              <a:rPr lang="ar-DZ" sz="1100" dirty="0" smtClean="0">
                <a:solidFill>
                  <a:schemeClr val="tx1"/>
                </a:solidFill>
              </a:rPr>
              <a:t>ا</a:t>
            </a:r>
            <a:r>
              <a:rPr lang="ar-AE" sz="1100" dirty="0" smtClean="0">
                <a:solidFill>
                  <a:schemeClr val="tx1"/>
                </a:solidFill>
              </a:rPr>
              <a:t>لنص </a:t>
            </a:r>
            <a:r>
              <a:rPr lang="ar-DZ" sz="1100" dirty="0" smtClean="0">
                <a:solidFill>
                  <a:schemeClr val="tx1"/>
                </a:solidFill>
              </a:rPr>
              <a:t> بطلاقة مراعين</a:t>
            </a:r>
            <a:r>
              <a:rPr lang="ar-AE" sz="1100" dirty="0" smtClean="0">
                <a:solidFill>
                  <a:schemeClr val="tx1"/>
                </a:solidFill>
              </a:rPr>
              <a:t> التنغيم والضبط السليم.</a:t>
            </a: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ar-AE" sz="1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-أن يفسر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معظم </a:t>
            </a:r>
            <a:r>
              <a:rPr lang="ar-SA" sz="1100" dirty="0" smtClean="0">
                <a:solidFill>
                  <a:schemeClr val="tx1"/>
                </a:solidFill>
                <a:latin typeface="Corbel" panose="020B0503020204020204"/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الأقوال والعبارات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داعمين آرائهم بأدلة من النص.</a:t>
            </a:r>
            <a:endParaRPr lang="ar-AE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en-US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</a:rPr>
              <a:t>- أن </a:t>
            </a:r>
            <a:r>
              <a:rPr lang="ar-AE" sz="1100" dirty="0" smtClean="0">
                <a:solidFill>
                  <a:schemeClr val="tx1"/>
                </a:solidFill>
              </a:rPr>
              <a:t>يحلل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بعض </a:t>
            </a:r>
            <a:r>
              <a:rPr lang="ar-SA" sz="1100" dirty="0" smtClean="0">
                <a:solidFill>
                  <a:schemeClr val="tx1"/>
                </a:solidFill>
              </a:rPr>
              <a:t>الطلب</a:t>
            </a:r>
            <a:r>
              <a:rPr lang="ar-AE" sz="1100" dirty="0" smtClean="0">
                <a:solidFill>
                  <a:schemeClr val="tx1"/>
                </a:solidFill>
              </a:rPr>
              <a:t> الأفكار الرئيسة المهمةفي النص </a:t>
            </a:r>
            <a:r>
              <a:rPr lang="ar-DZ" sz="1100" dirty="0" smtClean="0">
                <a:solidFill>
                  <a:schemeClr val="tx1"/>
                </a:solidFill>
              </a:rPr>
              <a:t>.</a:t>
            </a:r>
            <a:endParaRPr lang="en-US" sz="1100" dirty="0" smtClean="0">
              <a:solidFill>
                <a:schemeClr val="tx1"/>
              </a:solidFill>
            </a:endParaRPr>
          </a:p>
          <a:p>
            <a:pPr marL="0" indent="0" algn="ctr">
              <a:buFont typeface="Wingdings 3" charset="2"/>
              <a:buNone/>
            </a:pPr>
            <a:r>
              <a:rPr lang="ar-AE" sz="100" dirty="0" smtClean="0">
                <a:solidFill>
                  <a:schemeClr val="tx1"/>
                </a:solidFill>
              </a:rPr>
              <a:t>.</a:t>
            </a:r>
            <a:endParaRPr lang="en-US" sz="1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02E175-487C-4A84-9284-24A60EE64ED4}"/>
              </a:ext>
            </a:extLst>
          </p:cNvPr>
          <p:cNvSpPr/>
          <p:nvPr/>
        </p:nvSpPr>
        <p:spPr>
          <a:xfrm>
            <a:off x="0" y="5181600"/>
            <a:ext cx="4168877" cy="1676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 smtClean="0">
                <a:highlight>
                  <a:srgbClr val="FF0000"/>
                </a:highlight>
              </a:rPr>
              <a:t>استخرج تركيب ؟ </a:t>
            </a:r>
            <a:endParaRPr lang="ar-AE" dirty="0">
              <a:highlight>
                <a:srgbClr val="FF0000"/>
              </a:highlight>
            </a:endParaRPr>
          </a:p>
          <a:p>
            <a:pPr algn="ctr"/>
            <a:r>
              <a:rPr lang="ar-AE" dirty="0">
                <a:highlight>
                  <a:srgbClr val="FFFF00"/>
                </a:highlight>
              </a:rPr>
              <a:t>ما </a:t>
            </a:r>
            <a:r>
              <a:rPr lang="ar-AE" dirty="0" smtClean="0">
                <a:highlight>
                  <a:srgbClr val="FFFF00"/>
                </a:highlight>
              </a:rPr>
              <a:t>معنى على درايةٍ؟ </a:t>
            </a:r>
            <a:endParaRPr lang="ar-AE" dirty="0">
              <a:highlight>
                <a:srgbClr val="FFFF00"/>
              </a:highlight>
            </a:endParaRPr>
          </a:p>
          <a:p>
            <a:pPr algn="ctr"/>
            <a:r>
              <a:rPr lang="ar-AE" dirty="0">
                <a:highlight>
                  <a:srgbClr val="00FF00"/>
                </a:highlight>
              </a:rPr>
              <a:t>استخرج من الفقرة كلمات بها حروف تلفظ ولا تكتب </a:t>
            </a:r>
            <a:endParaRPr lang="en-GB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2431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FD016-F5FE-4823-A744-6CE65EB9A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02A142-9577-4F2B-A452-ED1AE79B1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599" cy="6127750"/>
          </a:xfrm>
        </p:spPr>
      </p:pic>
    </p:spTree>
    <p:extLst>
      <p:ext uri="{BB962C8B-B14F-4D97-AF65-F5344CB8AC3E}">
        <p14:creationId xmlns:p14="http://schemas.microsoft.com/office/powerpoint/2010/main" val="3372748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A5D019-D165-433B-83A9-EEBEEBC8E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12775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894DC4-D138-44B6-9BA1-23B9C3B0EAFA}"/>
              </a:ext>
            </a:extLst>
          </p:cNvPr>
          <p:cNvSpPr txBox="1"/>
          <p:nvPr/>
        </p:nvSpPr>
        <p:spPr>
          <a:xfrm rot="10800000" flipV="1">
            <a:off x="-3303580" y="-4316459"/>
            <a:ext cx="58446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www.pngall.com/winner-png/download/4093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3C1197-17C8-4EDC-918C-438624F84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34" y="518534"/>
            <a:ext cx="1885950" cy="1562100"/>
          </a:xfrm>
          <a:prstGeom prst="rect">
            <a:avLst/>
          </a:prstGeom>
        </p:spPr>
      </p:pic>
      <p:sp>
        <p:nvSpPr>
          <p:cNvPr id="10" name="عنصر نائب للمحتوى 2">
            <a:extLst>
              <a:ext uri="{FF2B5EF4-FFF2-40B4-BE49-F238E27FC236}">
                <a16:creationId xmlns:a16="http://schemas.microsoft.com/office/drawing/2014/main" id="{F259F85B-3A5C-4770-8CC5-ACF6FE686323}"/>
              </a:ext>
            </a:extLst>
          </p:cNvPr>
          <p:cNvSpPr txBox="1">
            <a:spLocks/>
          </p:cNvSpPr>
          <p:nvPr/>
        </p:nvSpPr>
        <p:spPr>
          <a:xfrm>
            <a:off x="-134473" y="-251008"/>
            <a:ext cx="3034567" cy="1320800"/>
          </a:xfrm>
          <a:prstGeom prst="rect">
            <a:avLst/>
          </a:prstGeom>
          <a:solidFill>
            <a:srgbClr val="92D050"/>
          </a:solidFill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800" b="1" dirty="0" smtClean="0">
              <a:solidFill>
                <a:prstClr val="black"/>
              </a:solidFill>
            </a:endParaRPr>
          </a:p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AE" sz="1100" dirty="0" smtClean="0">
                <a:solidFill>
                  <a:schemeClr val="tx1"/>
                </a:solidFill>
              </a:rPr>
              <a:t>-أن يقرأجميع  </a:t>
            </a:r>
            <a:r>
              <a:rPr lang="ar-SA" sz="1100" dirty="0" smtClean="0">
                <a:solidFill>
                  <a:schemeClr val="tx1"/>
                </a:solidFill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تقريباً</a:t>
            </a:r>
            <a:r>
              <a:rPr lang="ar-DZ" sz="1100" dirty="0" smtClean="0">
                <a:solidFill>
                  <a:schemeClr val="tx1"/>
                </a:solidFill>
              </a:rPr>
              <a:t>ا</a:t>
            </a:r>
            <a:r>
              <a:rPr lang="ar-AE" sz="1100" dirty="0" smtClean="0">
                <a:solidFill>
                  <a:schemeClr val="tx1"/>
                </a:solidFill>
              </a:rPr>
              <a:t>لنص </a:t>
            </a:r>
            <a:r>
              <a:rPr lang="ar-DZ" sz="1100" dirty="0" smtClean="0">
                <a:solidFill>
                  <a:schemeClr val="tx1"/>
                </a:solidFill>
              </a:rPr>
              <a:t> بطلاقة مراعين</a:t>
            </a:r>
            <a:r>
              <a:rPr lang="ar-AE" sz="1100" dirty="0" smtClean="0">
                <a:solidFill>
                  <a:schemeClr val="tx1"/>
                </a:solidFill>
              </a:rPr>
              <a:t> التنغيم والضبط السليم.</a:t>
            </a: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ar-AE" sz="1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-أن يفسر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معظم </a:t>
            </a:r>
            <a:r>
              <a:rPr lang="ar-SA" sz="1100" dirty="0" smtClean="0">
                <a:solidFill>
                  <a:schemeClr val="tx1"/>
                </a:solidFill>
                <a:latin typeface="Corbel" panose="020B0503020204020204"/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الأقوال والعبارات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داعمين آرائهم بأدلة من النص.</a:t>
            </a:r>
            <a:endParaRPr lang="ar-AE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en-US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</a:rPr>
              <a:t>- أن </a:t>
            </a:r>
            <a:r>
              <a:rPr lang="ar-AE" sz="1100" dirty="0" smtClean="0">
                <a:solidFill>
                  <a:schemeClr val="tx1"/>
                </a:solidFill>
              </a:rPr>
              <a:t>يحلل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بعض </a:t>
            </a:r>
            <a:r>
              <a:rPr lang="ar-SA" sz="1100" dirty="0" smtClean="0">
                <a:solidFill>
                  <a:schemeClr val="tx1"/>
                </a:solidFill>
              </a:rPr>
              <a:t>الطلب</a:t>
            </a:r>
            <a:r>
              <a:rPr lang="ar-AE" sz="1100" dirty="0" smtClean="0">
                <a:solidFill>
                  <a:schemeClr val="tx1"/>
                </a:solidFill>
              </a:rPr>
              <a:t> الأفكار الرئيسة المهمةفي النص </a:t>
            </a:r>
            <a:r>
              <a:rPr lang="ar-DZ" sz="1100" dirty="0" smtClean="0">
                <a:solidFill>
                  <a:schemeClr val="tx1"/>
                </a:solidFill>
              </a:rPr>
              <a:t>.</a:t>
            </a:r>
            <a:endParaRPr lang="en-US" sz="1100" dirty="0" smtClean="0">
              <a:solidFill>
                <a:schemeClr val="tx1"/>
              </a:solidFill>
            </a:endParaRPr>
          </a:p>
          <a:p>
            <a:pPr marL="0" indent="0" algn="ctr">
              <a:buFont typeface="Wingdings 3" charset="2"/>
              <a:buNone/>
            </a:pPr>
            <a:r>
              <a:rPr lang="ar-AE" sz="100" dirty="0" smtClean="0">
                <a:solidFill>
                  <a:schemeClr val="tx1"/>
                </a:solidFill>
              </a:rPr>
              <a:t>.</a:t>
            </a:r>
            <a:endParaRPr lang="en-US" sz="1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02E175-487C-4A84-9284-24A60EE64ED4}"/>
              </a:ext>
            </a:extLst>
          </p:cNvPr>
          <p:cNvSpPr/>
          <p:nvPr/>
        </p:nvSpPr>
        <p:spPr>
          <a:xfrm>
            <a:off x="0" y="5181600"/>
            <a:ext cx="4168877" cy="1676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 smtClean="0">
                <a:highlight>
                  <a:srgbClr val="FF0000"/>
                </a:highlight>
              </a:rPr>
              <a:t>ما النصائح التي ستقدمها لإخوتك؟ </a:t>
            </a:r>
            <a:endParaRPr lang="ar-AE" dirty="0">
              <a:highlight>
                <a:srgbClr val="FF0000"/>
              </a:highlight>
            </a:endParaRPr>
          </a:p>
          <a:p>
            <a:pPr algn="ctr"/>
            <a:r>
              <a:rPr lang="ar-AE" dirty="0" smtClean="0">
                <a:highlight>
                  <a:srgbClr val="FFFF00"/>
                </a:highlight>
              </a:rPr>
              <a:t>استخرج حرف جر واسم مجرور </a:t>
            </a:r>
            <a:r>
              <a:rPr lang="ar-AE" dirty="0">
                <a:highlight>
                  <a:srgbClr val="FFFF00"/>
                </a:highlight>
              </a:rPr>
              <a:t>؟ </a:t>
            </a:r>
          </a:p>
          <a:p>
            <a:pPr algn="ctr"/>
            <a:r>
              <a:rPr lang="ar-AE" dirty="0">
                <a:highlight>
                  <a:srgbClr val="00FF00"/>
                </a:highlight>
              </a:rPr>
              <a:t>استخرج من الفقرة كلمات بها حروف تلفظ ولا تكتب </a:t>
            </a:r>
            <a:endParaRPr lang="en-GB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3369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lowchart: Multidocument 2"/>
          <p:cNvSpPr/>
          <p:nvPr/>
        </p:nvSpPr>
        <p:spPr>
          <a:xfrm>
            <a:off x="1752600" y="0"/>
            <a:ext cx="3260188" cy="275726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 smtClean="0">
                <a:solidFill>
                  <a:schemeClr val="bg1"/>
                </a:solidFill>
              </a:rPr>
              <a:t>الربط بالدين الإسلامي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105399" y="2743200"/>
            <a:ext cx="6703423" cy="304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/>
              <a:t>وقد عبر عن ذلك نبي الله زكريا- عليه الصلاة والسلام- حينما قال: {قَالَ رَبِّ إِنِّي وَهَنَ الْعَظْمُ مِنِّي وَاشْتَعَلَ الرَّأْسُ شَيْبًا وَلَمْ أَكُن بِدُعَائِكَ رَبِّ شَقِيًّا} (سورة مريم الآية 4</a:t>
            </a:r>
            <a:endParaRPr lang="ar-AE" sz="4400" dirty="0"/>
          </a:p>
        </p:txBody>
      </p:sp>
      <p:sp>
        <p:nvSpPr>
          <p:cNvPr id="5" name="Oval 4"/>
          <p:cNvSpPr/>
          <p:nvPr/>
        </p:nvSpPr>
        <p:spPr>
          <a:xfrm>
            <a:off x="139337" y="209005"/>
            <a:ext cx="1384663" cy="5050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دقيقة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7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A6D25-E423-4AC8-AC23-8268448CEA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956172-6E1C-400C-9079-5B7CBE67FD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00C48-5382-4171-B412-C9938D191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802761" cy="683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B711E-CD80-4B0E-9789-A3EA5C48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43CFAF-4327-4006-A915-9EA163440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125"/>
            <a:ext cx="10948851" cy="635030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48332-BD68-4F0E-AEC7-13B59BFD36FE}"/>
              </a:ext>
            </a:extLst>
          </p:cNvPr>
          <p:cNvSpPr txBox="1"/>
          <p:nvPr/>
        </p:nvSpPr>
        <p:spPr>
          <a:xfrm rot="10800000" flipV="1">
            <a:off x="-2143374" y="-4191186"/>
            <a:ext cx="58446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www.pngall.com/winner-png/download/4093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B72D40-0480-4C76-8D14-406032B5E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329" y="4930775"/>
            <a:ext cx="1885950" cy="1562100"/>
          </a:xfrm>
          <a:prstGeom prst="rect">
            <a:avLst/>
          </a:prstGeom>
        </p:spPr>
      </p:pic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F259F85B-3A5C-4770-8CC5-ACF6FE686323}"/>
              </a:ext>
            </a:extLst>
          </p:cNvPr>
          <p:cNvSpPr txBox="1">
            <a:spLocks/>
          </p:cNvSpPr>
          <p:nvPr/>
        </p:nvSpPr>
        <p:spPr>
          <a:xfrm>
            <a:off x="-134473" y="-42000"/>
            <a:ext cx="3034567" cy="1320800"/>
          </a:xfrm>
          <a:prstGeom prst="rect">
            <a:avLst/>
          </a:prstGeom>
          <a:solidFill>
            <a:srgbClr val="92D050"/>
          </a:solidFill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800" b="1" dirty="0" smtClean="0">
              <a:solidFill>
                <a:prstClr val="black"/>
              </a:solidFill>
            </a:endParaRPr>
          </a:p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AE" sz="1100" dirty="0" smtClean="0">
                <a:solidFill>
                  <a:schemeClr val="tx1"/>
                </a:solidFill>
              </a:rPr>
              <a:t>-أن يقرأجميع  </a:t>
            </a:r>
            <a:r>
              <a:rPr lang="ar-SA" sz="1100" dirty="0" smtClean="0">
                <a:solidFill>
                  <a:schemeClr val="tx1"/>
                </a:solidFill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تقريباً</a:t>
            </a:r>
            <a:r>
              <a:rPr lang="ar-DZ" sz="1100" dirty="0" smtClean="0">
                <a:solidFill>
                  <a:schemeClr val="tx1"/>
                </a:solidFill>
              </a:rPr>
              <a:t>ا</a:t>
            </a:r>
            <a:r>
              <a:rPr lang="ar-AE" sz="1100" dirty="0" smtClean="0">
                <a:solidFill>
                  <a:schemeClr val="tx1"/>
                </a:solidFill>
              </a:rPr>
              <a:t>لنص </a:t>
            </a:r>
            <a:r>
              <a:rPr lang="ar-DZ" sz="1100" dirty="0" smtClean="0">
                <a:solidFill>
                  <a:schemeClr val="tx1"/>
                </a:solidFill>
              </a:rPr>
              <a:t> بطلاقة مراعين</a:t>
            </a:r>
            <a:r>
              <a:rPr lang="ar-AE" sz="1100" dirty="0" smtClean="0">
                <a:solidFill>
                  <a:schemeClr val="tx1"/>
                </a:solidFill>
              </a:rPr>
              <a:t> التنغيم والضبط السليم.</a:t>
            </a: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ar-AE" sz="1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-أن يفسر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معظم </a:t>
            </a:r>
            <a:r>
              <a:rPr lang="ar-SA" sz="1100" dirty="0" smtClean="0">
                <a:solidFill>
                  <a:schemeClr val="tx1"/>
                </a:solidFill>
                <a:latin typeface="Corbel" panose="020B0503020204020204"/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الأقوال والعبارات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داعمين آرائهم بأدلة من النص.</a:t>
            </a:r>
            <a:endParaRPr lang="ar-AE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en-US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</a:rPr>
              <a:t>- أن </a:t>
            </a:r>
            <a:r>
              <a:rPr lang="ar-AE" sz="1100" dirty="0" smtClean="0">
                <a:solidFill>
                  <a:schemeClr val="tx1"/>
                </a:solidFill>
              </a:rPr>
              <a:t>يحلل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بعض </a:t>
            </a:r>
            <a:r>
              <a:rPr lang="ar-SA" sz="1100" dirty="0" smtClean="0">
                <a:solidFill>
                  <a:schemeClr val="tx1"/>
                </a:solidFill>
              </a:rPr>
              <a:t>الطلب</a:t>
            </a:r>
            <a:r>
              <a:rPr lang="ar-AE" sz="1100" dirty="0" smtClean="0">
                <a:solidFill>
                  <a:schemeClr val="tx1"/>
                </a:solidFill>
              </a:rPr>
              <a:t> الأفكار الرئيسة المهمةفي النص </a:t>
            </a:r>
            <a:r>
              <a:rPr lang="ar-DZ" sz="1100" dirty="0" smtClean="0">
                <a:solidFill>
                  <a:schemeClr val="tx1"/>
                </a:solidFill>
              </a:rPr>
              <a:t>.</a:t>
            </a:r>
            <a:endParaRPr lang="en-US" sz="1100" dirty="0" smtClean="0">
              <a:solidFill>
                <a:schemeClr val="tx1"/>
              </a:solidFill>
            </a:endParaRPr>
          </a:p>
          <a:p>
            <a:pPr marL="0" indent="0" algn="ctr">
              <a:buFont typeface="Wingdings 3" charset="2"/>
              <a:buNone/>
            </a:pPr>
            <a:r>
              <a:rPr lang="ar-AE" sz="100" dirty="0" smtClean="0">
                <a:solidFill>
                  <a:schemeClr val="tx1"/>
                </a:solidFill>
              </a:rPr>
              <a:t>.</a:t>
            </a:r>
            <a:endParaRPr lang="en-US" sz="1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02E175-487C-4A84-9284-24A60EE64ED4}"/>
              </a:ext>
            </a:extLst>
          </p:cNvPr>
          <p:cNvSpPr/>
          <p:nvPr/>
        </p:nvSpPr>
        <p:spPr>
          <a:xfrm>
            <a:off x="0" y="5181600"/>
            <a:ext cx="4168877" cy="1676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 smtClean="0">
                <a:highlight>
                  <a:srgbClr val="FF0000"/>
                </a:highlight>
              </a:rPr>
              <a:t>كيف يجب عليك التصرف حين يبتعد كبار السن عن أحداث الواقع ؟ </a:t>
            </a:r>
          </a:p>
          <a:p>
            <a:pPr algn="ctr"/>
            <a:r>
              <a:rPr lang="ar-AE" dirty="0" smtClean="0">
                <a:highlight>
                  <a:srgbClr val="FFFF00"/>
                </a:highlight>
              </a:rPr>
              <a:t>استخرج حرف عطف  ؟ </a:t>
            </a:r>
          </a:p>
          <a:p>
            <a:pPr algn="ctr"/>
            <a:r>
              <a:rPr lang="ar-AE" dirty="0" smtClean="0">
                <a:highlight>
                  <a:srgbClr val="00FF00"/>
                </a:highlight>
              </a:rPr>
              <a:t>استخرج </a:t>
            </a:r>
            <a:r>
              <a:rPr lang="ar-AE" dirty="0">
                <a:highlight>
                  <a:srgbClr val="00FF00"/>
                </a:highlight>
              </a:rPr>
              <a:t>من الفقرة كلمات بها حروف تلفظ ولا تكتب </a:t>
            </a:r>
            <a:endParaRPr lang="en-GB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0024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26CDC-514A-406A-BBCA-3FC247D43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/>
              <a:t>هيا بنا أبنائي نتوجه إلى كاهوت         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5F4FF-CFD5-40D9-8983-B949F4491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https://create.kahoot.it/details/4448502c-ab78-4357-8a6d-5fc28467b7cf</a:t>
            </a:r>
          </a:p>
        </p:txBody>
      </p:sp>
    </p:spTree>
    <p:extLst>
      <p:ext uri="{BB962C8B-B14F-4D97-AF65-F5344CB8AC3E}">
        <p14:creationId xmlns:p14="http://schemas.microsoft.com/office/powerpoint/2010/main" val="4103510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oy&#10;&#10;Description automatically generated">
            <a:extLst>
              <a:ext uri="{FF2B5EF4-FFF2-40B4-BE49-F238E27FC236}">
                <a16:creationId xmlns:a16="http://schemas.microsoft.com/office/drawing/2014/main" id="{95554382-C997-4A07-9B79-7DC00735E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5" b="99805" l="1641" r="97500">
                        <a14:foregroundMark x1="6094" y1="6250" x2="8047" y2="18652"/>
                        <a14:foregroundMark x1="7891" y1="18457" x2="15000" y2="29785"/>
                        <a14:foregroundMark x1="10625" y1="36523" x2="45859" y2="45020"/>
                        <a14:foregroundMark x1="45859" y1="45020" x2="88750" y2="76074"/>
                        <a14:foregroundMark x1="88750" y1="76074" x2="89844" y2="81738"/>
                        <a14:foregroundMark x1="89688" y1="82324" x2="76797" y2="89160"/>
                        <a14:foregroundMark x1="76797" y1="89160" x2="61719" y2="91406"/>
                        <a14:foregroundMark x1="61719" y1="91406" x2="61563" y2="91602"/>
                        <a14:foregroundMark x1="58281" y1="90430" x2="44844" y2="86133"/>
                        <a14:foregroundMark x1="44844" y1="86133" x2="39688" y2="88574"/>
                        <a14:foregroundMark x1="39688" y1="88574" x2="37344" y2="85742"/>
                        <a14:foregroundMark x1="37188" y1="86133" x2="37109" y2="88574"/>
                        <a14:foregroundMark x1="39375" y1="94922" x2="39375" y2="94922"/>
                        <a14:foregroundMark x1="39375" y1="93848" x2="39375" y2="91797"/>
                        <a14:foregroundMark x1="39375" y1="91895" x2="39375" y2="99902"/>
                        <a14:foregroundMark x1="39375" y1="99512" x2="39375" y2="99512"/>
                        <a14:foregroundMark x1="13281" y1="88770" x2="6094" y2="91797"/>
                        <a14:foregroundMark x1="6094" y1="91797" x2="5859" y2="93457"/>
                        <a14:foregroundMark x1="6875" y1="28223" x2="5703" y2="20313"/>
                        <a14:foregroundMark x1="5703" y1="20313" x2="8438" y2="11523"/>
                        <a14:foregroundMark x1="7344" y1="12793" x2="61797" y2="54102"/>
                        <a14:foregroundMark x1="59531" y1="48828" x2="35156" y2="37305"/>
                        <a14:foregroundMark x1="35156" y1="37305" x2="13906" y2="33105"/>
                        <a14:foregroundMark x1="13906" y1="33105" x2="13438" y2="32422"/>
                        <a14:foregroundMark x1="13438" y1="32227" x2="27969" y2="16992"/>
                        <a14:foregroundMark x1="24141" y1="13184" x2="24141" y2="13184"/>
                        <a14:foregroundMark x1="21953" y1="13770" x2="21953" y2="13770"/>
                        <a14:foregroundMark x1="20000" y1="13770" x2="20000" y2="13770"/>
                        <a14:foregroundMark x1="16406" y1="13379" x2="15703" y2="13770"/>
                        <a14:foregroundMark x1="15469" y1="13965" x2="12578" y2="15234"/>
                        <a14:foregroundMark x1="12578" y1="15234" x2="17500" y2="16211"/>
                        <a14:foregroundMark x1="17500" y1="16211" x2="22578" y2="29980"/>
                        <a14:foregroundMark x1="20313" y1="7910" x2="20313" y2="7910"/>
                        <a14:foregroundMark x1="18906" y1="9570" x2="18906" y2="9570"/>
                        <a14:foregroundMark x1="17266" y1="11719" x2="17266" y2="11719"/>
                        <a14:foregroundMark x1="17500" y1="10547" x2="17500" y2="10547"/>
                        <a14:foregroundMark x1="13516" y1="4883" x2="13516" y2="4883"/>
                        <a14:foregroundMark x1="13594" y1="8691" x2="13594" y2="8691"/>
                        <a14:foregroundMark x1="13438" y1="10938" x2="13438" y2="10938"/>
                        <a14:foregroundMark x1="4219" y1="18848" x2="4219" y2="18848"/>
                        <a14:foregroundMark x1="6016" y1="10352" x2="6016" y2="10352"/>
                        <a14:foregroundMark x1="9531" y1="12598" x2="9531" y2="12598"/>
                        <a14:foregroundMark x1="45078" y1="95117" x2="45078" y2="95117"/>
                        <a14:foregroundMark x1="43438" y1="94531" x2="43438" y2="94531"/>
                        <a14:foregroundMark x1="52812" y1="94531" x2="52812" y2="94531"/>
                        <a14:foregroundMark x1="54531" y1="92090" x2="54531" y2="92090"/>
                        <a14:foregroundMark x1="55000" y1="96484" x2="55000" y2="96484"/>
                        <a14:foregroundMark x1="55000" y1="98340" x2="55000" y2="98340"/>
                        <a14:foregroundMark x1="73281" y1="93262" x2="73281" y2="93262"/>
                        <a14:foregroundMark x1="72891" y1="88965" x2="72734" y2="86621"/>
                        <a14:foregroundMark x1="71172" y1="96484" x2="71172" y2="96484"/>
                        <a14:foregroundMark x1="71172" y1="96094" x2="70469" y2="99902"/>
                        <a14:foregroundMark x1="92344" y1="81934" x2="92344" y2="81934"/>
                        <a14:foregroundMark x1="91797" y1="83496" x2="93125" y2="81934"/>
                        <a14:foregroundMark x1="91406" y1="71191" x2="92031" y2="70996"/>
                        <a14:foregroundMark x1="77813" y1="75586" x2="77734" y2="76660"/>
                        <a14:foregroundMark x1="52969" y1="98926" x2="36953" y2="93652"/>
                        <a14:foregroundMark x1="36953" y1="93652" x2="25000" y2="94727"/>
                        <a14:foregroundMark x1="25000" y1="94727" x2="8359" y2="90430"/>
                        <a14:foregroundMark x1="8359" y1="90430" x2="4219" y2="96680"/>
                        <a14:foregroundMark x1="4219" y1="96680" x2="1719" y2="91113"/>
                        <a14:foregroundMark x1="1719" y1="91113" x2="1641" y2="90625"/>
                        <a14:foregroundMark x1="91094" y1="90625" x2="97500" y2="94922"/>
                        <a14:foregroundMark x1="96094" y1="85742" x2="94609" y2="62012"/>
                        <a14:foregroundMark x1="94609" y1="62012" x2="94609" y2="62012"/>
                        <a14:foregroundMark x1="94375" y1="61426" x2="67266" y2="13965"/>
                        <a14:foregroundMark x1="67266" y1="13965" x2="63203" y2="7910"/>
                        <a14:foregroundMark x1="63203" y1="7910" x2="53984" y2="1758"/>
                        <a14:foregroundMark x1="53984" y1="1758" x2="40078" y2="1855"/>
                        <a14:foregroundMark x1="40078" y1="1855" x2="37344" y2="3613"/>
                        <a14:foregroundMark x1="32656" y1="8105" x2="13984" y2="17188"/>
                        <a14:foregroundMark x1="52578" y1="76270" x2="56563" y2="90039"/>
                        <a14:foregroundMark x1="58125" y1="91602" x2="65859" y2="98535"/>
                        <a14:foregroundMark x1="65859" y1="98535" x2="71016" y2="97754"/>
                        <a14:foregroundMark x1="71016" y1="97754" x2="72344" y2="96289"/>
                        <a14:foregroundMark x1="72969" y1="93262" x2="88828" y2="93652"/>
                        <a14:foregroundMark x1="20000" y1="94531" x2="13750" y2="96289"/>
                        <a14:foregroundMark x1="85781" y1="66309" x2="85781" y2="66309"/>
                        <a14:foregroundMark x1="85547" y1="66113" x2="82656" y2="65039"/>
                        <a14:backgroundMark x1="25703" y1="88574" x2="25703" y2="88574"/>
                        <a14:backgroundMark x1="25234" y1="89160" x2="24844" y2="90820"/>
                        <a14:backgroundMark x1="24297" y1="94531" x2="24297" y2="94531"/>
                        <a14:backgroundMark x1="24063" y1="94043" x2="24063" y2="94043"/>
                        <a14:backgroundMark x1="23750" y1="94434" x2="23750" y2="94434"/>
                        <a14:backgroundMark x1="29063" y1="91016" x2="29063" y2="91016"/>
                        <a14:backgroundMark x1="30938" y1="91016" x2="30938" y2="91016"/>
                        <a14:backgroundMark x1="33125" y1="91016" x2="33125" y2="9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4"/>
            <a:ext cx="9144000" cy="5143499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1A26CC-A2DD-431E-BA1E-E195FD09B1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0"/>
          <a:stretch/>
        </p:blipFill>
        <p:spPr>
          <a:xfrm>
            <a:off x="6182863" y="1348232"/>
            <a:ext cx="3569912" cy="230940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0565F0D-9DF3-4D54-BA17-890B0333F18D}"/>
              </a:ext>
            </a:extLst>
          </p:cNvPr>
          <p:cNvSpPr/>
          <p:nvPr/>
        </p:nvSpPr>
        <p:spPr>
          <a:xfrm>
            <a:off x="6455042" y="1964904"/>
            <a:ext cx="231505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2100" b="1" dirty="0">
                <a:solidFill>
                  <a:prstClr val="black"/>
                </a:solidFill>
                <a:cs typeface="Calibri" panose="020F0502020204030204" pitchFamily="34" charset="0"/>
              </a:rPr>
              <a:t>ماذا تعلمت من الدرس؟</a:t>
            </a:r>
          </a:p>
        </p:txBody>
      </p:sp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4C84C42-0E4A-4F96-B3B5-935EC0BFBE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2850450" y="1917466"/>
            <a:ext cx="2005966" cy="22040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38C215-F96E-4B40-BDCD-76CA2F883A0D}"/>
              </a:ext>
            </a:extLst>
          </p:cNvPr>
          <p:cNvSpPr/>
          <p:nvPr/>
        </p:nvSpPr>
        <p:spPr>
          <a:xfrm>
            <a:off x="6527537" y="3015421"/>
            <a:ext cx="22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b="1" dirty="0">
                <a:solidFill>
                  <a:prstClr val="black"/>
                </a:solidFill>
                <a:cs typeface="Calibri" panose="020F0502020204030204" pitchFamily="34" charset="0"/>
              </a:rPr>
              <a:t>ما الذي أعجبك في الدرس؟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78EA05-3DEF-4DB1-AD1E-1877A37B8F66}"/>
              </a:ext>
            </a:extLst>
          </p:cNvPr>
          <p:cNvSpPr/>
          <p:nvPr/>
        </p:nvSpPr>
        <p:spPr>
          <a:xfrm>
            <a:off x="2925954" y="2808027"/>
            <a:ext cx="1854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prstClr val="black"/>
                </a:solidFill>
                <a:cs typeface="Calibri" panose="020F0502020204030204" pitchFamily="34" charset="0"/>
              </a:rPr>
              <a:t>بطاقة خروج</a:t>
            </a:r>
          </a:p>
          <a:p>
            <a:pPr algn="ctr"/>
            <a:r>
              <a:rPr lang="ar-AE" sz="2400" b="1" dirty="0">
                <a:solidFill>
                  <a:prstClr val="black"/>
                </a:solidFill>
                <a:cs typeface="Calibri" panose="020F0502020204030204" pitchFamily="34" charset="0"/>
              </a:rPr>
              <a:t>من الحصة</a:t>
            </a:r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DEB9C1-B847-4C6B-AB5D-C5298A3DB6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74" b="98691" l="5142" r="94149">
                        <a14:foregroundMark x1="59043" y1="22095" x2="47872" y2="17021"/>
                        <a14:foregroundMark x1="43085" y1="10966" x2="43085" y2="10966"/>
                        <a14:foregroundMark x1="43794" y1="10966" x2="54255" y2="10966"/>
                        <a14:foregroundMark x1="54255" y1="10966" x2="30142" y2="9984"/>
                        <a14:foregroundMark x1="30142" y1="9984" x2="67730" y2="10966"/>
                        <a14:foregroundMark x1="67730" y1="10966" x2="69504" y2="10966"/>
                        <a14:foregroundMark x1="69504" y1="10966" x2="68617" y2="8838"/>
                        <a14:foregroundMark x1="28546" y1="9984" x2="29433" y2="10966"/>
                        <a14:foregroundMark x1="27837" y1="9984" x2="27837" y2="9984"/>
                        <a14:foregroundMark x1="45390" y1="36170" x2="49468" y2="68412"/>
                        <a14:foregroundMark x1="41312" y1="52209" x2="59043" y2="56301"/>
                        <a14:foregroundMark x1="59043" y1="56301" x2="57447" y2="48282"/>
                        <a14:foregroundMark x1="57447" y1="48282" x2="57447" y2="48282"/>
                        <a14:foregroundMark x1="57447" y1="48282" x2="46277" y2="48282"/>
                        <a14:foregroundMark x1="46277" y1="48282" x2="38121" y2="45172"/>
                        <a14:foregroundMark x1="46986" y1="45172" x2="60638" y2="45172"/>
                        <a14:foregroundMark x1="60638" y1="45172" x2="59752" y2="63339"/>
                        <a14:foregroundMark x1="59043" y1="50245" x2="39007" y2="57283"/>
                        <a14:foregroundMark x1="27837" y1="86579" x2="25355" y2="98691"/>
                        <a14:foregroundMark x1="5319" y1="27987" x2="5319" y2="27987"/>
                        <a14:foregroundMark x1="94149" y1="26023" x2="94149" y2="26023"/>
                        <a14:foregroundMark x1="65426" y1="8838" x2="27837" y2="6874"/>
                        <a14:foregroundMark x1="71099" y1="89525" x2="72695" y2="7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98" y="5181770"/>
            <a:ext cx="1476508" cy="75812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AEFE00C-442C-4DD6-9838-1C8257FC5B85}"/>
              </a:ext>
            </a:extLst>
          </p:cNvPr>
          <p:cNvSpPr/>
          <p:nvPr/>
        </p:nvSpPr>
        <p:spPr>
          <a:xfrm>
            <a:off x="9042272" y="1964906"/>
            <a:ext cx="340257" cy="55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38" b="1" dirty="0">
                <a:solidFill>
                  <a:prstClr val="white"/>
                </a:solidFill>
                <a:cs typeface="Calibri" panose="020F0502020204030204" pitchFamily="34" charset="0"/>
              </a:rPr>
              <a:t>1</a:t>
            </a:r>
            <a:endParaRPr lang="ar-AE" sz="3038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59A74B-6239-48E3-9AA1-644785B705FC}"/>
              </a:ext>
            </a:extLst>
          </p:cNvPr>
          <p:cNvSpPr/>
          <p:nvPr/>
        </p:nvSpPr>
        <p:spPr>
          <a:xfrm>
            <a:off x="9042272" y="3015424"/>
            <a:ext cx="340257" cy="55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38" b="1" dirty="0">
                <a:solidFill>
                  <a:prstClr val="white"/>
                </a:solidFill>
                <a:cs typeface="Calibri" panose="020F0502020204030204" pitchFamily="34" charset="0"/>
              </a:rPr>
              <a:t>2</a:t>
            </a:r>
            <a:endParaRPr lang="ar-AE" sz="3038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C9AA36-7BF4-4A83-A398-B1A9DECAB129}"/>
              </a:ext>
            </a:extLst>
          </p:cNvPr>
          <p:cNvSpPr txBox="1"/>
          <p:nvPr/>
        </p:nvSpPr>
        <p:spPr>
          <a:xfrm>
            <a:off x="9677400" y="39941"/>
            <a:ext cx="9906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dirty="0">
                <a:solidFill>
                  <a:prstClr val="black"/>
                </a:solidFill>
              </a:rPr>
              <a:t>5 د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18559-15B8-4C6F-8D21-F8DD9FEF59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98" y="4139401"/>
            <a:ext cx="5000625" cy="25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99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327F-CBE4-4FB5-BB3B-C16E5B91D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23B101-6634-4073-8512-9689EE2AD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1120922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91B4-69EB-4D0E-B0DB-1195CF308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446" y="2703958"/>
            <a:ext cx="4279900" cy="11106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Rosary School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68AD2-3AF8-4491-95D3-E6E699032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49014" y="5032248"/>
            <a:ext cx="8381969" cy="3651504"/>
          </a:xfrm>
        </p:spPr>
        <p:txBody>
          <a:bodyPr/>
          <a:lstStyle/>
          <a:p>
            <a:r>
              <a:rPr lang="ar-AE" sz="9600" b="1" dirty="0">
                <a:solidFill>
                  <a:schemeClr val="accent4">
                    <a:lumMod val="2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الحصة الثالثة           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5F99EA-F88E-463D-A263-C1F1EFC99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19" y="300910"/>
            <a:ext cx="2794243" cy="2403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0AC2EC-E19A-420D-944E-D64E0549D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197" y="44347"/>
            <a:ext cx="3271803" cy="2916173"/>
          </a:xfrm>
          <a:prstGeom prst="rect">
            <a:avLst/>
          </a:prstGeom>
        </p:spPr>
      </p:pic>
      <p:pic>
        <p:nvPicPr>
          <p:cNvPr id="6" name="Picture 5" descr="C:\Users\USER\Downloads\logo.jpg">
            <a:extLst>
              <a:ext uri="{FF2B5EF4-FFF2-40B4-BE49-F238E27FC236}">
                <a16:creationId xmlns:a16="http://schemas.microsoft.com/office/drawing/2014/main" id="{BE403E2C-7200-470A-943C-36497587C1C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15" y="254949"/>
            <a:ext cx="2246585" cy="21875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C9CC96-140D-4674-BA64-3CEF12753DD1}"/>
              </a:ext>
            </a:extLst>
          </p:cNvPr>
          <p:cNvSpPr/>
          <p:nvPr/>
        </p:nvSpPr>
        <p:spPr>
          <a:xfrm>
            <a:off x="5132439" y="3814618"/>
            <a:ext cx="59142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3200" b="1" dirty="0" err="1">
                <a:solidFill>
                  <a:srgbClr val="FF0000"/>
                </a:solidFill>
              </a:rPr>
              <a:t>المادة:</a:t>
            </a:r>
            <a:r>
              <a:rPr lang="ar-AE" sz="3200" b="1" dirty="0" err="1"/>
              <a:t>اللغة</a:t>
            </a:r>
            <a:r>
              <a:rPr lang="ar-AE" sz="3200" b="1" dirty="0"/>
              <a:t> العربية</a:t>
            </a:r>
            <a:endParaRPr lang="en-US" sz="3200" b="1" dirty="0"/>
          </a:p>
          <a:p>
            <a:pPr algn="r" rtl="1"/>
            <a:r>
              <a:rPr lang="ar-AE" sz="3200" b="1" dirty="0">
                <a:solidFill>
                  <a:srgbClr val="FF0000"/>
                </a:solidFill>
              </a:rPr>
              <a:t>معلم المادة: </a:t>
            </a:r>
            <a:r>
              <a:rPr lang="ar-AE" sz="3200" b="1" dirty="0"/>
              <a:t>شيماء جمال</a:t>
            </a:r>
            <a:r>
              <a:rPr lang="en-GB" sz="3200" b="1" dirty="0"/>
              <a:t>  </a:t>
            </a:r>
            <a:r>
              <a:rPr lang="ar-AE" sz="3200" b="1" dirty="0"/>
              <a:t>- مريانا يعقوب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98155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19C5CDD6-4281-4610-8AB3-BA22679EF1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5400" y="534988"/>
            <a:ext cx="7405688" cy="555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5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D6AD694-B106-4A2B-9787-D542C9CBE7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569" y="2563019"/>
            <a:ext cx="7962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ACB2CE-81B4-4333-A174-17F10A2554A8}"/>
              </a:ext>
            </a:extLst>
          </p:cNvPr>
          <p:cNvSpPr/>
          <p:nvPr/>
        </p:nvSpPr>
        <p:spPr>
          <a:xfrm>
            <a:off x="1560945" y="609600"/>
            <a:ext cx="1403928" cy="997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التهيئة الحافزة :</a:t>
            </a:r>
          </a:p>
          <a:p>
            <a:pPr algn="ctr"/>
            <a:r>
              <a:rPr lang="ar-AE" dirty="0"/>
              <a:t>5 دقائق 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2F084-B47E-46E8-9001-19CF36E7F51B}"/>
              </a:ext>
            </a:extLst>
          </p:cNvPr>
          <p:cNvSpPr/>
          <p:nvPr/>
        </p:nvSpPr>
        <p:spPr>
          <a:xfrm>
            <a:off x="6650182" y="508000"/>
            <a:ext cx="2983345" cy="637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أوجد الاختلاف بين الصورتين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5201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983" y="-148046"/>
            <a:ext cx="2377440" cy="1320800"/>
          </a:xfrm>
        </p:spPr>
        <p:txBody>
          <a:bodyPr>
            <a:normAutofit/>
          </a:bodyPr>
          <a:lstStyle/>
          <a:p>
            <a:r>
              <a:rPr lang="ar-AE" dirty="0" smtClean="0"/>
              <a:t>التمهيد                       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149531" y="-143692"/>
            <a:ext cx="1423852" cy="770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5د</a:t>
            </a:r>
            <a:endParaRPr lang="en-US" dirty="0"/>
          </a:p>
        </p:txBody>
      </p:sp>
      <p:pic>
        <p:nvPicPr>
          <p:cNvPr id="6" name="في بيت الجدة حصة_hq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703" y="1018904"/>
            <a:ext cx="10802983" cy="5023122"/>
          </a:xfrm>
        </p:spPr>
      </p:pic>
    </p:spTree>
    <p:extLst>
      <p:ext uri="{BB962C8B-B14F-4D97-AF65-F5344CB8AC3E}">
        <p14:creationId xmlns:p14="http://schemas.microsoft.com/office/powerpoint/2010/main" val="166893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FEDFE3-0AC1-40DB-AB5D-73D0A1B0B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72182"/>
            <a:ext cx="3176453" cy="1008851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rtl="0"/>
            <a:r>
              <a:rPr lang="ar-AE" sz="4200" dirty="0">
                <a:solidFill>
                  <a:srgbClr val="FFFFFF"/>
                </a:solidFill>
              </a:rPr>
              <a:t>نواتج التعلم :</a:t>
            </a:r>
            <a:endParaRPr lang="en-US" sz="4200" dirty="0">
              <a:solidFill>
                <a:srgbClr val="FFFFFF"/>
              </a:solidFill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001FEE0B-E295-41A8-BD88-197EA2030BF5}"/>
              </a:ext>
            </a:extLst>
          </p:cNvPr>
          <p:cNvSpPr/>
          <p:nvPr/>
        </p:nvSpPr>
        <p:spPr>
          <a:xfrm flipH="1">
            <a:off x="2952728" y="2428868"/>
            <a:ext cx="7902506" cy="3231088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sz="1350">
              <a:solidFill>
                <a:prstClr val="white"/>
              </a:solidFill>
            </a:endParaRP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259F85B-3A5C-4770-8CC5-ACF6FE686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2" y="2571744"/>
            <a:ext cx="6500858" cy="3088212"/>
          </a:xfrm>
        </p:spPr>
        <p:txBody>
          <a:bodyPr vert="horz" lIns="68580" tIns="34290" rIns="68580" bIns="34290" rtlCol="0" anchor="ctr">
            <a:normAutofit fontScale="47500" lnSpcReduction="20000"/>
          </a:bodyPr>
          <a:lstStyle/>
          <a:p>
            <a:pPr marL="0" indent="0" algn="ctr" defTabSz="914400">
              <a:spcBef>
                <a:spcPts val="0"/>
              </a:spcBef>
              <a:buNone/>
            </a:pPr>
            <a:endParaRPr lang="ar-AE" sz="3000" b="1" dirty="0">
              <a:solidFill>
                <a:prstClr val="black"/>
              </a:solidFill>
            </a:endParaRPr>
          </a:p>
          <a:p>
            <a:pPr marL="0" indent="0" algn="ctr" defTabSz="914400">
              <a:spcBef>
                <a:spcPts val="0"/>
              </a:spcBef>
              <a:buNone/>
            </a:pPr>
            <a:endParaRPr lang="ar-AE" sz="1350" dirty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None/>
            </a:pPr>
            <a:r>
              <a:rPr lang="ar-AE" sz="5100" dirty="0">
                <a:solidFill>
                  <a:schemeClr val="tx1"/>
                </a:solidFill>
              </a:rPr>
              <a:t>-أن </a:t>
            </a:r>
            <a:r>
              <a:rPr lang="ar-AE" sz="5100" dirty="0" smtClean="0">
                <a:solidFill>
                  <a:schemeClr val="tx1"/>
                </a:solidFill>
              </a:rPr>
              <a:t>يقرأجميع  </a:t>
            </a:r>
            <a:r>
              <a:rPr lang="ar-SA" sz="5100" dirty="0">
                <a:solidFill>
                  <a:schemeClr val="tx1"/>
                </a:solidFill>
              </a:rPr>
              <a:t>الطلبة</a:t>
            </a:r>
            <a:r>
              <a:rPr lang="ar-DZ" sz="5100" dirty="0">
                <a:solidFill>
                  <a:schemeClr val="tx1"/>
                </a:solidFill>
              </a:rPr>
              <a:t> </a:t>
            </a:r>
            <a:r>
              <a:rPr lang="ar-AE" sz="5100" dirty="0" smtClean="0">
                <a:solidFill>
                  <a:schemeClr val="tx1"/>
                </a:solidFill>
              </a:rPr>
              <a:t>تقريباً</a:t>
            </a:r>
            <a:r>
              <a:rPr lang="ar-DZ" sz="5100" dirty="0" smtClean="0">
                <a:solidFill>
                  <a:schemeClr val="tx1"/>
                </a:solidFill>
              </a:rPr>
              <a:t>ا</a:t>
            </a:r>
            <a:r>
              <a:rPr lang="ar-AE" sz="5100" dirty="0" smtClean="0">
                <a:solidFill>
                  <a:schemeClr val="tx1"/>
                </a:solidFill>
              </a:rPr>
              <a:t>لنص </a:t>
            </a:r>
            <a:r>
              <a:rPr lang="ar-DZ" sz="5100" dirty="0" smtClean="0">
                <a:solidFill>
                  <a:schemeClr val="tx1"/>
                </a:solidFill>
              </a:rPr>
              <a:t> </a:t>
            </a:r>
            <a:r>
              <a:rPr lang="ar-DZ" sz="5100" dirty="0">
                <a:solidFill>
                  <a:schemeClr val="tx1"/>
                </a:solidFill>
              </a:rPr>
              <a:t>بطلاقة مراعين</a:t>
            </a:r>
            <a:r>
              <a:rPr lang="ar-AE" sz="5100" dirty="0">
                <a:solidFill>
                  <a:schemeClr val="tx1"/>
                </a:solidFill>
              </a:rPr>
              <a:t> التنغيم والضبط السليم.</a:t>
            </a:r>
          </a:p>
          <a:p>
            <a:pPr marL="0" indent="0" algn="r" defTabSz="914400">
              <a:spcBef>
                <a:spcPts val="0"/>
              </a:spcBef>
              <a:buNone/>
            </a:pPr>
            <a:endParaRPr lang="ar-AE" sz="5100" dirty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None/>
            </a:pPr>
            <a:r>
              <a:rPr lang="ar-DZ" sz="5100" dirty="0">
                <a:solidFill>
                  <a:schemeClr val="tx1"/>
                </a:solidFill>
                <a:latin typeface="Corbel" panose="020B0503020204020204"/>
              </a:rPr>
              <a:t>-أن يفسر </a:t>
            </a:r>
            <a:r>
              <a:rPr lang="ar-AE" sz="5100" dirty="0" smtClean="0">
                <a:solidFill>
                  <a:schemeClr val="tx1"/>
                </a:solidFill>
                <a:latin typeface="Corbel" panose="020B0503020204020204"/>
              </a:rPr>
              <a:t>معظم </a:t>
            </a:r>
            <a:r>
              <a:rPr lang="ar-SA" sz="5100" dirty="0" smtClean="0">
                <a:solidFill>
                  <a:schemeClr val="tx1"/>
                </a:solidFill>
                <a:latin typeface="Corbel" panose="020B0503020204020204"/>
              </a:rPr>
              <a:t>الطلبة</a:t>
            </a:r>
            <a:r>
              <a:rPr lang="ar-DZ" sz="5100" dirty="0" smtClean="0">
                <a:solidFill>
                  <a:schemeClr val="tx1"/>
                </a:solidFill>
                <a:latin typeface="Corbel" panose="020B0503020204020204"/>
              </a:rPr>
              <a:t> </a:t>
            </a:r>
            <a:r>
              <a:rPr lang="ar-AE" sz="5100" dirty="0" smtClean="0">
                <a:solidFill>
                  <a:schemeClr val="tx1"/>
                </a:solidFill>
                <a:latin typeface="Corbel" panose="020B0503020204020204"/>
              </a:rPr>
              <a:t>الأقوال والعبارات</a:t>
            </a:r>
            <a:r>
              <a:rPr lang="ar-DZ" sz="5100" dirty="0" smtClean="0">
                <a:solidFill>
                  <a:schemeClr val="tx1"/>
                </a:solidFill>
                <a:latin typeface="Corbel" panose="020B0503020204020204"/>
              </a:rPr>
              <a:t> داعمين </a:t>
            </a:r>
            <a:r>
              <a:rPr lang="ar-DZ" sz="5100" dirty="0">
                <a:solidFill>
                  <a:schemeClr val="tx1"/>
                </a:solidFill>
                <a:latin typeface="Corbel" panose="020B0503020204020204"/>
              </a:rPr>
              <a:t>آرائهم بأدلة من النص</a:t>
            </a:r>
            <a:r>
              <a:rPr lang="ar-DZ" sz="5100" dirty="0" smtClean="0">
                <a:solidFill>
                  <a:schemeClr val="tx1"/>
                </a:solidFill>
                <a:latin typeface="Corbel" panose="020B0503020204020204"/>
              </a:rPr>
              <a:t>.</a:t>
            </a:r>
            <a:endParaRPr lang="ar-AE" sz="5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None/>
            </a:pPr>
            <a:endParaRPr lang="en-US" sz="5100" dirty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None/>
            </a:pPr>
            <a:r>
              <a:rPr lang="ar-DZ" sz="5100" dirty="0">
                <a:solidFill>
                  <a:schemeClr val="tx1"/>
                </a:solidFill>
              </a:rPr>
              <a:t>- أن </a:t>
            </a:r>
            <a:r>
              <a:rPr lang="ar-AE" sz="5100" dirty="0" smtClean="0">
                <a:solidFill>
                  <a:schemeClr val="tx1"/>
                </a:solidFill>
              </a:rPr>
              <a:t>يحلل</a:t>
            </a:r>
            <a:r>
              <a:rPr lang="ar-DZ" sz="5100" dirty="0" smtClean="0">
                <a:solidFill>
                  <a:schemeClr val="tx1"/>
                </a:solidFill>
              </a:rPr>
              <a:t> </a:t>
            </a:r>
            <a:r>
              <a:rPr lang="ar-AE" sz="5100" dirty="0" smtClean="0">
                <a:solidFill>
                  <a:schemeClr val="tx1"/>
                </a:solidFill>
              </a:rPr>
              <a:t>بعض </a:t>
            </a:r>
            <a:r>
              <a:rPr lang="ar-SA" sz="5100" dirty="0" smtClean="0">
                <a:solidFill>
                  <a:schemeClr val="tx1"/>
                </a:solidFill>
              </a:rPr>
              <a:t>الطلب</a:t>
            </a:r>
            <a:r>
              <a:rPr lang="ar-AE" sz="5100" dirty="0" smtClean="0">
                <a:solidFill>
                  <a:schemeClr val="tx1"/>
                </a:solidFill>
              </a:rPr>
              <a:t> الأفكار الرئيسة المهمةفي النص </a:t>
            </a:r>
            <a:r>
              <a:rPr lang="ar-DZ" sz="5100" dirty="0" smtClean="0">
                <a:solidFill>
                  <a:schemeClr val="tx1"/>
                </a:solidFill>
              </a:rPr>
              <a:t>.</a:t>
            </a:r>
            <a:endParaRPr lang="en-US" sz="51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ar-AE" sz="1200" dirty="0">
                <a:solidFill>
                  <a:schemeClr val="tx1"/>
                </a:solidFill>
              </a:rPr>
              <a:t>.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94C70-9C0D-4B52-84B1-CC84C18EC633}"/>
              </a:ext>
            </a:extLst>
          </p:cNvPr>
          <p:cNvSpPr txBox="1"/>
          <p:nvPr/>
        </p:nvSpPr>
        <p:spPr>
          <a:xfrm>
            <a:off x="5665840" y="943880"/>
            <a:ext cx="2091122" cy="5078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AE" sz="2700" b="1" dirty="0" smtClean="0">
                <a:solidFill>
                  <a:prstClr val="black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الأهداف</a:t>
            </a:r>
            <a:endParaRPr lang="ar-EG" sz="3300" b="1" dirty="0">
              <a:solidFill>
                <a:prstClr val="black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49531" y="535577"/>
            <a:ext cx="1423852" cy="770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3د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29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78133-7104-46AC-B424-05F633A81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17529F-2B3D-45D1-BC12-6726B1ECA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6" y="365125"/>
            <a:ext cx="10779034" cy="6232320"/>
          </a:xfrm>
        </p:spPr>
      </p:pic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F259F85B-3A5C-4770-8CC5-ACF6FE686323}"/>
              </a:ext>
            </a:extLst>
          </p:cNvPr>
          <p:cNvSpPr txBox="1">
            <a:spLocks/>
          </p:cNvSpPr>
          <p:nvPr/>
        </p:nvSpPr>
        <p:spPr>
          <a:xfrm>
            <a:off x="-134473" y="467448"/>
            <a:ext cx="3034567" cy="1320800"/>
          </a:xfrm>
          <a:prstGeom prst="rect">
            <a:avLst/>
          </a:prstGeom>
          <a:solidFill>
            <a:srgbClr val="92D050"/>
          </a:solidFill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800" b="1" dirty="0" smtClean="0">
              <a:solidFill>
                <a:prstClr val="black"/>
              </a:solidFill>
            </a:endParaRPr>
          </a:p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AE" sz="1100" dirty="0" smtClean="0">
                <a:solidFill>
                  <a:schemeClr val="tx1"/>
                </a:solidFill>
              </a:rPr>
              <a:t>-أن يقرأجميع  </a:t>
            </a:r>
            <a:r>
              <a:rPr lang="ar-SA" sz="1100" dirty="0" smtClean="0">
                <a:solidFill>
                  <a:schemeClr val="tx1"/>
                </a:solidFill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تقريباً</a:t>
            </a:r>
            <a:r>
              <a:rPr lang="ar-DZ" sz="1100" dirty="0" smtClean="0">
                <a:solidFill>
                  <a:schemeClr val="tx1"/>
                </a:solidFill>
              </a:rPr>
              <a:t>ا</a:t>
            </a:r>
            <a:r>
              <a:rPr lang="ar-AE" sz="1100" dirty="0" smtClean="0">
                <a:solidFill>
                  <a:schemeClr val="tx1"/>
                </a:solidFill>
              </a:rPr>
              <a:t>لنص </a:t>
            </a:r>
            <a:r>
              <a:rPr lang="ar-DZ" sz="1100" dirty="0" smtClean="0">
                <a:solidFill>
                  <a:schemeClr val="tx1"/>
                </a:solidFill>
              </a:rPr>
              <a:t> بطلاقة مراعين</a:t>
            </a:r>
            <a:r>
              <a:rPr lang="ar-AE" sz="1100" dirty="0" smtClean="0">
                <a:solidFill>
                  <a:schemeClr val="tx1"/>
                </a:solidFill>
              </a:rPr>
              <a:t> التنغيم والضبط السليم.</a:t>
            </a: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ar-AE" sz="1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-أن يفسر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معظم </a:t>
            </a:r>
            <a:r>
              <a:rPr lang="ar-SA" sz="1100" dirty="0" smtClean="0">
                <a:solidFill>
                  <a:schemeClr val="tx1"/>
                </a:solidFill>
                <a:latin typeface="Corbel" panose="020B0503020204020204"/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الأقوال والعبارات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داعمين آرائهم بأدلة من النص.</a:t>
            </a:r>
            <a:endParaRPr lang="ar-AE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en-US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</a:rPr>
              <a:t>- أن </a:t>
            </a:r>
            <a:r>
              <a:rPr lang="ar-AE" sz="1100" dirty="0" smtClean="0">
                <a:solidFill>
                  <a:schemeClr val="tx1"/>
                </a:solidFill>
              </a:rPr>
              <a:t>يحلل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بعض </a:t>
            </a:r>
            <a:r>
              <a:rPr lang="ar-SA" sz="1100" dirty="0" smtClean="0">
                <a:solidFill>
                  <a:schemeClr val="tx1"/>
                </a:solidFill>
              </a:rPr>
              <a:t>الطلب</a:t>
            </a:r>
            <a:r>
              <a:rPr lang="ar-AE" sz="1100" dirty="0" smtClean="0">
                <a:solidFill>
                  <a:schemeClr val="tx1"/>
                </a:solidFill>
              </a:rPr>
              <a:t> الأفكار الرئيسة المهمةفي النص </a:t>
            </a:r>
            <a:r>
              <a:rPr lang="ar-DZ" sz="1100" dirty="0" smtClean="0">
                <a:solidFill>
                  <a:schemeClr val="tx1"/>
                </a:solidFill>
              </a:rPr>
              <a:t>.</a:t>
            </a:r>
            <a:endParaRPr lang="en-US" sz="1100" dirty="0" smtClean="0">
              <a:solidFill>
                <a:schemeClr val="tx1"/>
              </a:solidFill>
            </a:endParaRPr>
          </a:p>
          <a:p>
            <a:pPr marL="0" indent="0" algn="ctr">
              <a:buFont typeface="Wingdings 3" charset="2"/>
              <a:buNone/>
            </a:pPr>
            <a:r>
              <a:rPr lang="ar-AE" sz="100" dirty="0" smtClean="0">
                <a:solidFill>
                  <a:schemeClr val="tx1"/>
                </a:solidFill>
              </a:rPr>
              <a:t>.</a:t>
            </a:r>
            <a:endParaRPr lang="en-US" sz="1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02E175-487C-4A84-9284-24A60EE64ED4}"/>
              </a:ext>
            </a:extLst>
          </p:cNvPr>
          <p:cNvSpPr/>
          <p:nvPr/>
        </p:nvSpPr>
        <p:spPr>
          <a:xfrm>
            <a:off x="-757646" y="5181600"/>
            <a:ext cx="3278777" cy="1676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 smtClean="0">
                <a:highlight>
                  <a:srgbClr val="FF0000"/>
                </a:highlight>
              </a:rPr>
              <a:t>استخرج تركيب ؟ </a:t>
            </a:r>
            <a:endParaRPr lang="ar-AE" dirty="0">
              <a:highlight>
                <a:srgbClr val="FF0000"/>
              </a:highlight>
            </a:endParaRPr>
          </a:p>
          <a:p>
            <a:pPr algn="ctr"/>
            <a:r>
              <a:rPr lang="ar-AE" dirty="0">
                <a:highlight>
                  <a:srgbClr val="FFFF00"/>
                </a:highlight>
              </a:rPr>
              <a:t>ما </a:t>
            </a:r>
            <a:r>
              <a:rPr lang="ar-AE" dirty="0" smtClean="0">
                <a:highlight>
                  <a:srgbClr val="FFFF00"/>
                </a:highlight>
              </a:rPr>
              <a:t>صفات الجدة  </a:t>
            </a:r>
            <a:r>
              <a:rPr lang="ar-AE" dirty="0">
                <a:highlight>
                  <a:srgbClr val="FFFF00"/>
                </a:highlight>
              </a:rPr>
              <a:t>؟ </a:t>
            </a:r>
          </a:p>
          <a:p>
            <a:pPr algn="ctr"/>
            <a:r>
              <a:rPr lang="ar-AE" dirty="0">
                <a:highlight>
                  <a:srgbClr val="00FF00"/>
                </a:highlight>
              </a:rPr>
              <a:t>استخرج من الفقرة كلمات بها حروف تلفظ ولا تكتب </a:t>
            </a:r>
            <a:endParaRPr lang="en-GB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1632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19C5CDD6-4281-4610-8AB3-BA22679EF1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5400" y="534988"/>
            <a:ext cx="7405688" cy="555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7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7FF65-3693-4158-B065-97E4D6B60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48FDA1-1D51-419D-9133-9F0F1F26A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599" cy="6399469"/>
          </a:xfrm>
        </p:spPr>
      </p:pic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F259F85B-3A5C-4770-8CC5-ACF6FE686323}"/>
              </a:ext>
            </a:extLst>
          </p:cNvPr>
          <p:cNvSpPr txBox="1">
            <a:spLocks/>
          </p:cNvSpPr>
          <p:nvPr/>
        </p:nvSpPr>
        <p:spPr>
          <a:xfrm>
            <a:off x="-134473" y="376007"/>
            <a:ext cx="3034567" cy="1320800"/>
          </a:xfrm>
          <a:prstGeom prst="rect">
            <a:avLst/>
          </a:prstGeom>
          <a:solidFill>
            <a:srgbClr val="92D050"/>
          </a:solidFill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800" b="1" dirty="0" smtClean="0">
              <a:solidFill>
                <a:prstClr val="black"/>
              </a:solidFill>
            </a:endParaRPr>
          </a:p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AE" sz="1100" dirty="0" smtClean="0">
                <a:solidFill>
                  <a:schemeClr val="tx1"/>
                </a:solidFill>
              </a:rPr>
              <a:t>-أن يقرأجميع  </a:t>
            </a:r>
            <a:r>
              <a:rPr lang="ar-SA" sz="1100" dirty="0" smtClean="0">
                <a:solidFill>
                  <a:schemeClr val="tx1"/>
                </a:solidFill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تقريباً</a:t>
            </a:r>
            <a:r>
              <a:rPr lang="ar-DZ" sz="1100" dirty="0" smtClean="0">
                <a:solidFill>
                  <a:schemeClr val="tx1"/>
                </a:solidFill>
              </a:rPr>
              <a:t>ا</a:t>
            </a:r>
            <a:r>
              <a:rPr lang="ar-AE" sz="1100" dirty="0" smtClean="0">
                <a:solidFill>
                  <a:schemeClr val="tx1"/>
                </a:solidFill>
              </a:rPr>
              <a:t>لنص </a:t>
            </a:r>
            <a:r>
              <a:rPr lang="ar-DZ" sz="1100" dirty="0" smtClean="0">
                <a:solidFill>
                  <a:schemeClr val="tx1"/>
                </a:solidFill>
              </a:rPr>
              <a:t> بطلاقة مراعين</a:t>
            </a:r>
            <a:r>
              <a:rPr lang="ar-AE" sz="1100" dirty="0" smtClean="0">
                <a:solidFill>
                  <a:schemeClr val="tx1"/>
                </a:solidFill>
              </a:rPr>
              <a:t> التنغيم والضبط السليم.</a:t>
            </a: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ar-AE" sz="1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-أن يفسر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معظم </a:t>
            </a:r>
            <a:r>
              <a:rPr lang="ar-SA" sz="1100" dirty="0" smtClean="0">
                <a:solidFill>
                  <a:schemeClr val="tx1"/>
                </a:solidFill>
                <a:latin typeface="Corbel" panose="020B0503020204020204"/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الأقوال والعبارات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داعمين آرائهم بأدلة من النص.</a:t>
            </a:r>
            <a:endParaRPr lang="ar-AE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en-US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</a:rPr>
              <a:t>- أن </a:t>
            </a:r>
            <a:r>
              <a:rPr lang="ar-AE" sz="1100" dirty="0" smtClean="0">
                <a:solidFill>
                  <a:schemeClr val="tx1"/>
                </a:solidFill>
              </a:rPr>
              <a:t>يحلل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بعض </a:t>
            </a:r>
            <a:r>
              <a:rPr lang="ar-SA" sz="1100" dirty="0" smtClean="0">
                <a:solidFill>
                  <a:schemeClr val="tx1"/>
                </a:solidFill>
              </a:rPr>
              <a:t>الطلب</a:t>
            </a:r>
            <a:r>
              <a:rPr lang="ar-AE" sz="1100" dirty="0" smtClean="0">
                <a:solidFill>
                  <a:schemeClr val="tx1"/>
                </a:solidFill>
              </a:rPr>
              <a:t> الأفكار الرئيسة المهمةفي النص </a:t>
            </a:r>
            <a:r>
              <a:rPr lang="ar-DZ" sz="1100" dirty="0" smtClean="0">
                <a:solidFill>
                  <a:schemeClr val="tx1"/>
                </a:solidFill>
              </a:rPr>
              <a:t>.</a:t>
            </a:r>
            <a:endParaRPr lang="en-US" sz="1100" dirty="0" smtClean="0">
              <a:solidFill>
                <a:schemeClr val="tx1"/>
              </a:solidFill>
            </a:endParaRPr>
          </a:p>
          <a:p>
            <a:pPr marL="0" indent="0" algn="ctr">
              <a:buFont typeface="Wingdings 3" charset="2"/>
              <a:buNone/>
            </a:pPr>
            <a:r>
              <a:rPr lang="ar-AE" sz="100" dirty="0" smtClean="0">
                <a:solidFill>
                  <a:schemeClr val="tx1"/>
                </a:solidFill>
              </a:rPr>
              <a:t>.</a:t>
            </a:r>
            <a:endParaRPr lang="en-US" sz="1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02E175-487C-4A84-9284-24A60EE64ED4}"/>
              </a:ext>
            </a:extLst>
          </p:cNvPr>
          <p:cNvSpPr/>
          <p:nvPr/>
        </p:nvSpPr>
        <p:spPr>
          <a:xfrm>
            <a:off x="-757646" y="5181600"/>
            <a:ext cx="3278777" cy="1676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 smtClean="0">
                <a:highlight>
                  <a:srgbClr val="FF0000"/>
                </a:highlight>
              </a:rPr>
              <a:t>استخرج جملة كان  ؟ </a:t>
            </a:r>
            <a:endParaRPr lang="ar-AE" dirty="0">
              <a:highlight>
                <a:srgbClr val="FF0000"/>
              </a:highlight>
            </a:endParaRPr>
          </a:p>
          <a:p>
            <a:pPr algn="ctr"/>
            <a:r>
              <a:rPr lang="ar-AE" dirty="0">
                <a:highlight>
                  <a:srgbClr val="FFFF00"/>
                </a:highlight>
              </a:rPr>
              <a:t>ما </a:t>
            </a:r>
            <a:r>
              <a:rPr lang="ar-AE" dirty="0" smtClean="0">
                <a:highlight>
                  <a:srgbClr val="FFFF00"/>
                </a:highlight>
              </a:rPr>
              <a:t>الذي استغربه الكاتب   </a:t>
            </a:r>
            <a:r>
              <a:rPr lang="ar-AE" dirty="0">
                <a:highlight>
                  <a:srgbClr val="FFFF00"/>
                </a:highlight>
              </a:rPr>
              <a:t>؟ </a:t>
            </a:r>
          </a:p>
          <a:p>
            <a:pPr algn="ctr"/>
            <a:r>
              <a:rPr lang="ar-AE" dirty="0">
                <a:highlight>
                  <a:srgbClr val="00FF00"/>
                </a:highlight>
              </a:rPr>
              <a:t>استخرج من الفقرة كلمات بها حروف تلفظ ولا تكتب </a:t>
            </a:r>
            <a:endParaRPr lang="en-GB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7817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7EBF-3C4A-4496-9423-C0D8AB844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B83312-E0A0-4F86-9B75-0A0C224B4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2452"/>
            <a:ext cx="10515599" cy="6194322"/>
          </a:xfrm>
        </p:spPr>
      </p:pic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F259F85B-3A5C-4770-8CC5-ACF6FE686323}"/>
              </a:ext>
            </a:extLst>
          </p:cNvPr>
          <p:cNvSpPr txBox="1">
            <a:spLocks/>
          </p:cNvSpPr>
          <p:nvPr/>
        </p:nvSpPr>
        <p:spPr>
          <a:xfrm>
            <a:off x="-134473" y="467448"/>
            <a:ext cx="3034567" cy="1320800"/>
          </a:xfrm>
          <a:prstGeom prst="rect">
            <a:avLst/>
          </a:prstGeom>
          <a:solidFill>
            <a:srgbClr val="92D050"/>
          </a:solidFill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800" b="1" dirty="0" smtClean="0">
              <a:solidFill>
                <a:prstClr val="black"/>
              </a:solidFill>
            </a:endParaRPr>
          </a:p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AE" sz="1100" dirty="0" smtClean="0">
                <a:solidFill>
                  <a:schemeClr val="tx1"/>
                </a:solidFill>
              </a:rPr>
              <a:t>-أن يقرأجميع  </a:t>
            </a:r>
            <a:r>
              <a:rPr lang="ar-SA" sz="1100" dirty="0" smtClean="0">
                <a:solidFill>
                  <a:schemeClr val="tx1"/>
                </a:solidFill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تقريباً</a:t>
            </a:r>
            <a:r>
              <a:rPr lang="ar-DZ" sz="1100" dirty="0" smtClean="0">
                <a:solidFill>
                  <a:schemeClr val="tx1"/>
                </a:solidFill>
              </a:rPr>
              <a:t>ا</a:t>
            </a:r>
            <a:r>
              <a:rPr lang="ar-AE" sz="1100" dirty="0" smtClean="0">
                <a:solidFill>
                  <a:schemeClr val="tx1"/>
                </a:solidFill>
              </a:rPr>
              <a:t>لنص </a:t>
            </a:r>
            <a:r>
              <a:rPr lang="ar-DZ" sz="1100" dirty="0" smtClean="0">
                <a:solidFill>
                  <a:schemeClr val="tx1"/>
                </a:solidFill>
              </a:rPr>
              <a:t> بطلاقة مراعين</a:t>
            </a:r>
            <a:r>
              <a:rPr lang="ar-AE" sz="1100" dirty="0" smtClean="0">
                <a:solidFill>
                  <a:schemeClr val="tx1"/>
                </a:solidFill>
              </a:rPr>
              <a:t> التنغيم والضبط السليم.</a:t>
            </a: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ar-AE" sz="1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-أن يفسر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معظم </a:t>
            </a:r>
            <a:r>
              <a:rPr lang="ar-SA" sz="1100" dirty="0" smtClean="0">
                <a:solidFill>
                  <a:schemeClr val="tx1"/>
                </a:solidFill>
                <a:latin typeface="Corbel" panose="020B0503020204020204"/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الأقوال والعبارات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داعمين آرائهم بأدلة من النص.</a:t>
            </a:r>
            <a:endParaRPr lang="ar-AE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en-US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</a:rPr>
              <a:t>- أن </a:t>
            </a:r>
            <a:r>
              <a:rPr lang="ar-AE" sz="1100" dirty="0" smtClean="0">
                <a:solidFill>
                  <a:schemeClr val="tx1"/>
                </a:solidFill>
              </a:rPr>
              <a:t>يحلل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بعض </a:t>
            </a:r>
            <a:r>
              <a:rPr lang="ar-SA" sz="1100" dirty="0" smtClean="0">
                <a:solidFill>
                  <a:schemeClr val="tx1"/>
                </a:solidFill>
              </a:rPr>
              <a:t>الطلب</a:t>
            </a:r>
            <a:r>
              <a:rPr lang="ar-AE" sz="1100" dirty="0" smtClean="0">
                <a:solidFill>
                  <a:schemeClr val="tx1"/>
                </a:solidFill>
              </a:rPr>
              <a:t> الأفكار الرئيسة المهمةفي النص </a:t>
            </a:r>
            <a:r>
              <a:rPr lang="ar-DZ" sz="1100" dirty="0" smtClean="0">
                <a:solidFill>
                  <a:schemeClr val="tx1"/>
                </a:solidFill>
              </a:rPr>
              <a:t>.</a:t>
            </a:r>
            <a:endParaRPr lang="en-US" sz="1100" dirty="0" smtClean="0">
              <a:solidFill>
                <a:schemeClr val="tx1"/>
              </a:solidFill>
            </a:endParaRPr>
          </a:p>
          <a:p>
            <a:pPr marL="0" indent="0" algn="ctr">
              <a:buFont typeface="Wingdings 3" charset="2"/>
              <a:buNone/>
            </a:pPr>
            <a:r>
              <a:rPr lang="ar-AE" sz="100" dirty="0" smtClean="0">
                <a:solidFill>
                  <a:schemeClr val="tx1"/>
                </a:solidFill>
              </a:rPr>
              <a:t>.</a:t>
            </a:r>
            <a:endParaRPr lang="en-US" sz="1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02E175-487C-4A84-9284-24A60EE64ED4}"/>
              </a:ext>
            </a:extLst>
          </p:cNvPr>
          <p:cNvSpPr/>
          <p:nvPr/>
        </p:nvSpPr>
        <p:spPr>
          <a:xfrm>
            <a:off x="-757646" y="5181600"/>
            <a:ext cx="3278777" cy="1676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 smtClean="0">
                <a:highlight>
                  <a:srgbClr val="FF0000"/>
                </a:highlight>
              </a:rPr>
              <a:t>استخرج تركيب ؟ </a:t>
            </a:r>
            <a:endParaRPr lang="ar-AE" dirty="0">
              <a:highlight>
                <a:srgbClr val="FF0000"/>
              </a:highlight>
            </a:endParaRPr>
          </a:p>
          <a:p>
            <a:pPr algn="ctr"/>
            <a:r>
              <a:rPr lang="ar-AE" dirty="0" smtClean="0">
                <a:highlight>
                  <a:srgbClr val="FFFF00"/>
                </a:highlight>
              </a:rPr>
              <a:t>استخرج كلمات فيها حروف كتبت ولم تلفظ  </a:t>
            </a:r>
            <a:r>
              <a:rPr lang="ar-AE" dirty="0">
                <a:highlight>
                  <a:srgbClr val="FFFF00"/>
                </a:highlight>
              </a:rPr>
              <a:t>؟ </a:t>
            </a:r>
          </a:p>
          <a:p>
            <a:pPr algn="ctr"/>
            <a:r>
              <a:rPr lang="ar-AE" dirty="0">
                <a:highlight>
                  <a:srgbClr val="00FF00"/>
                </a:highlight>
              </a:rPr>
              <a:t>استخرج من الفقرة كلمات بها حروف تلفظ ولا تكتب </a:t>
            </a:r>
            <a:endParaRPr lang="en-GB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0301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58834" y="101890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lowchart: Multidocument 2"/>
          <p:cNvSpPr/>
          <p:nvPr/>
        </p:nvSpPr>
        <p:spPr>
          <a:xfrm>
            <a:off x="1752600" y="0"/>
            <a:ext cx="3260188" cy="275726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bg1"/>
                </a:solidFill>
              </a:rPr>
              <a:t>التفكير الناقد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105399" y="2743200"/>
            <a:ext cx="6703423" cy="304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 </a:t>
            </a:r>
            <a:r>
              <a:rPr lang="ar-AE" sz="4400" dirty="0" smtClean="0"/>
              <a:t>ما </a:t>
            </a:r>
            <a:r>
              <a:rPr lang="ar-AE" sz="4400" dirty="0" smtClean="0"/>
              <a:t>رأيك بالجدة ؟</a:t>
            </a:r>
            <a:endParaRPr lang="ar-AE" sz="4400" dirty="0"/>
          </a:p>
        </p:txBody>
      </p:sp>
      <p:sp>
        <p:nvSpPr>
          <p:cNvPr id="5" name="Oval 4"/>
          <p:cNvSpPr/>
          <p:nvPr/>
        </p:nvSpPr>
        <p:spPr>
          <a:xfrm>
            <a:off x="139337" y="209005"/>
            <a:ext cx="1384663" cy="5050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دقيقة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20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9703C3-D9E1-43E6-8C20-7CC29303C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65125"/>
            <a:ext cx="10515600" cy="6320810"/>
          </a:xfrm>
        </p:spPr>
      </p:pic>
      <p:sp>
        <p:nvSpPr>
          <p:cNvPr id="6" name="عنصر نائب للمحتوى 2">
            <a:extLst>
              <a:ext uri="{FF2B5EF4-FFF2-40B4-BE49-F238E27FC236}">
                <a16:creationId xmlns:a16="http://schemas.microsoft.com/office/drawing/2014/main" id="{F259F85B-3A5C-4770-8CC5-ACF6FE686323}"/>
              </a:ext>
            </a:extLst>
          </p:cNvPr>
          <p:cNvSpPr txBox="1">
            <a:spLocks/>
          </p:cNvSpPr>
          <p:nvPr/>
        </p:nvSpPr>
        <p:spPr>
          <a:xfrm>
            <a:off x="-134473" y="-107323"/>
            <a:ext cx="2577227" cy="1320800"/>
          </a:xfrm>
          <a:prstGeom prst="rect">
            <a:avLst/>
          </a:prstGeom>
          <a:solidFill>
            <a:srgbClr val="92D050"/>
          </a:solidFill>
        </p:spPr>
        <p:txBody>
          <a:bodyPr vert="horz" lIns="68580" tIns="34290" rIns="68580" bIns="34290" rtlCol="0" anchor="ctr">
            <a:normAutofit fontScale="9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800" b="1" dirty="0" smtClean="0">
              <a:solidFill>
                <a:prstClr val="black"/>
              </a:solidFill>
            </a:endParaRPr>
          </a:p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AE" sz="1100" dirty="0" smtClean="0">
                <a:solidFill>
                  <a:schemeClr val="tx1"/>
                </a:solidFill>
              </a:rPr>
              <a:t>-أن يقرأجميع  </a:t>
            </a:r>
            <a:r>
              <a:rPr lang="ar-SA" sz="1100" dirty="0" smtClean="0">
                <a:solidFill>
                  <a:schemeClr val="tx1"/>
                </a:solidFill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تقريباً</a:t>
            </a:r>
            <a:r>
              <a:rPr lang="ar-DZ" sz="1100" dirty="0" smtClean="0">
                <a:solidFill>
                  <a:schemeClr val="tx1"/>
                </a:solidFill>
              </a:rPr>
              <a:t>ا</a:t>
            </a:r>
            <a:r>
              <a:rPr lang="ar-AE" sz="1100" dirty="0" smtClean="0">
                <a:solidFill>
                  <a:schemeClr val="tx1"/>
                </a:solidFill>
              </a:rPr>
              <a:t>لنص </a:t>
            </a:r>
            <a:r>
              <a:rPr lang="ar-DZ" sz="1100" dirty="0" smtClean="0">
                <a:solidFill>
                  <a:schemeClr val="tx1"/>
                </a:solidFill>
              </a:rPr>
              <a:t> بطلاقة مراعين</a:t>
            </a:r>
            <a:r>
              <a:rPr lang="ar-AE" sz="1100" dirty="0" smtClean="0">
                <a:solidFill>
                  <a:schemeClr val="tx1"/>
                </a:solidFill>
              </a:rPr>
              <a:t> التنغيم والضبط السليم.</a:t>
            </a: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ar-AE" sz="1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-أن يفسر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معظم </a:t>
            </a:r>
            <a:r>
              <a:rPr lang="ar-SA" sz="1100" dirty="0" smtClean="0">
                <a:solidFill>
                  <a:schemeClr val="tx1"/>
                </a:solidFill>
                <a:latin typeface="Corbel" panose="020B0503020204020204"/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الأقوال والعبارات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داعمين آرائهم بأدلة من النص.</a:t>
            </a:r>
            <a:endParaRPr lang="ar-AE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en-US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</a:rPr>
              <a:t>- أن </a:t>
            </a:r>
            <a:r>
              <a:rPr lang="ar-AE" sz="1100" dirty="0" smtClean="0">
                <a:solidFill>
                  <a:schemeClr val="tx1"/>
                </a:solidFill>
              </a:rPr>
              <a:t>يحلل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بعض </a:t>
            </a:r>
            <a:r>
              <a:rPr lang="ar-SA" sz="1100" dirty="0" smtClean="0">
                <a:solidFill>
                  <a:schemeClr val="tx1"/>
                </a:solidFill>
              </a:rPr>
              <a:t>الطلب</a:t>
            </a:r>
            <a:r>
              <a:rPr lang="ar-AE" sz="1100" dirty="0" smtClean="0">
                <a:solidFill>
                  <a:schemeClr val="tx1"/>
                </a:solidFill>
              </a:rPr>
              <a:t> الأفكار الرئيسة المهمةفي النص </a:t>
            </a:r>
            <a:r>
              <a:rPr lang="ar-DZ" sz="1100" dirty="0" smtClean="0">
                <a:solidFill>
                  <a:schemeClr val="tx1"/>
                </a:solidFill>
              </a:rPr>
              <a:t>.</a:t>
            </a:r>
            <a:endParaRPr lang="en-US" sz="1100" dirty="0" smtClean="0">
              <a:solidFill>
                <a:schemeClr val="tx1"/>
              </a:solidFill>
            </a:endParaRPr>
          </a:p>
          <a:p>
            <a:pPr marL="0" indent="0" algn="ctr">
              <a:buFont typeface="Wingdings 3" charset="2"/>
              <a:buNone/>
            </a:pPr>
            <a:r>
              <a:rPr lang="ar-AE" sz="100" dirty="0" smtClean="0">
                <a:solidFill>
                  <a:schemeClr val="tx1"/>
                </a:solidFill>
              </a:rPr>
              <a:t>.</a:t>
            </a:r>
            <a:endParaRPr lang="en-US" sz="1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02E175-487C-4A84-9284-24A60EE64ED4}"/>
              </a:ext>
            </a:extLst>
          </p:cNvPr>
          <p:cNvSpPr/>
          <p:nvPr/>
        </p:nvSpPr>
        <p:spPr>
          <a:xfrm>
            <a:off x="-757646" y="5181600"/>
            <a:ext cx="3278777" cy="1676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 smtClean="0">
                <a:highlight>
                  <a:srgbClr val="FF0000"/>
                </a:highlight>
              </a:rPr>
              <a:t>استخرج تركيب ؟ </a:t>
            </a:r>
            <a:endParaRPr lang="ar-AE" dirty="0">
              <a:highlight>
                <a:srgbClr val="FF0000"/>
              </a:highlight>
            </a:endParaRPr>
          </a:p>
          <a:p>
            <a:pPr algn="ctr"/>
            <a:r>
              <a:rPr lang="ar-AE" dirty="0" smtClean="0">
                <a:highlight>
                  <a:srgbClr val="FFFF00"/>
                </a:highlight>
              </a:rPr>
              <a:t>استخرج كلمات فيها حروف كتبت ولم تلفظ  </a:t>
            </a:r>
            <a:r>
              <a:rPr lang="ar-AE" dirty="0">
                <a:highlight>
                  <a:srgbClr val="FFFF00"/>
                </a:highlight>
              </a:rPr>
              <a:t>؟ </a:t>
            </a:r>
          </a:p>
          <a:p>
            <a:pPr algn="ctr"/>
            <a:r>
              <a:rPr lang="ar-AE" dirty="0">
                <a:highlight>
                  <a:srgbClr val="00FF00"/>
                </a:highlight>
              </a:rPr>
              <a:t>استخرج من </a:t>
            </a:r>
            <a:r>
              <a:rPr lang="ar-AE" dirty="0" smtClean="0">
                <a:highlight>
                  <a:srgbClr val="00FF00"/>
                </a:highlight>
              </a:rPr>
              <a:t>الفقرة السابقة صفة  </a:t>
            </a:r>
            <a:endParaRPr lang="en-GB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8565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83170-B8C7-4D87-804C-536566078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A59D16-EF78-4D21-880E-1AE3B9A81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2452"/>
            <a:ext cx="10515600" cy="6050423"/>
          </a:xfrm>
        </p:spPr>
      </p:pic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F259F85B-3A5C-4770-8CC5-ACF6FE686323}"/>
              </a:ext>
            </a:extLst>
          </p:cNvPr>
          <p:cNvSpPr txBox="1">
            <a:spLocks/>
          </p:cNvSpPr>
          <p:nvPr/>
        </p:nvSpPr>
        <p:spPr>
          <a:xfrm>
            <a:off x="-134473" y="467448"/>
            <a:ext cx="3034567" cy="1320800"/>
          </a:xfrm>
          <a:prstGeom prst="rect">
            <a:avLst/>
          </a:prstGeom>
          <a:solidFill>
            <a:srgbClr val="92D050"/>
          </a:solidFill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800" b="1" dirty="0" smtClean="0">
              <a:solidFill>
                <a:prstClr val="black"/>
              </a:solidFill>
            </a:endParaRPr>
          </a:p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AE" sz="1100" dirty="0" smtClean="0">
                <a:solidFill>
                  <a:schemeClr val="tx1"/>
                </a:solidFill>
              </a:rPr>
              <a:t>-أن يقرأجميع  </a:t>
            </a:r>
            <a:r>
              <a:rPr lang="ar-SA" sz="1100" dirty="0" smtClean="0">
                <a:solidFill>
                  <a:schemeClr val="tx1"/>
                </a:solidFill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تقريباً</a:t>
            </a:r>
            <a:r>
              <a:rPr lang="ar-DZ" sz="1100" dirty="0" smtClean="0">
                <a:solidFill>
                  <a:schemeClr val="tx1"/>
                </a:solidFill>
              </a:rPr>
              <a:t>ا</a:t>
            </a:r>
            <a:r>
              <a:rPr lang="ar-AE" sz="1100" dirty="0" smtClean="0">
                <a:solidFill>
                  <a:schemeClr val="tx1"/>
                </a:solidFill>
              </a:rPr>
              <a:t>لنص </a:t>
            </a:r>
            <a:r>
              <a:rPr lang="ar-DZ" sz="1100" dirty="0" smtClean="0">
                <a:solidFill>
                  <a:schemeClr val="tx1"/>
                </a:solidFill>
              </a:rPr>
              <a:t> بطلاقة مراعين</a:t>
            </a:r>
            <a:r>
              <a:rPr lang="ar-AE" sz="1100" dirty="0" smtClean="0">
                <a:solidFill>
                  <a:schemeClr val="tx1"/>
                </a:solidFill>
              </a:rPr>
              <a:t> التنغيم والضبط السليم.</a:t>
            </a: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ar-AE" sz="1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-أن يفسر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معظم </a:t>
            </a:r>
            <a:r>
              <a:rPr lang="ar-SA" sz="1100" dirty="0" smtClean="0">
                <a:solidFill>
                  <a:schemeClr val="tx1"/>
                </a:solidFill>
                <a:latin typeface="Corbel" panose="020B0503020204020204"/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الأقوال والعبارات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داعمين آرائهم بأدلة من النص.</a:t>
            </a:r>
            <a:endParaRPr lang="ar-AE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en-US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</a:rPr>
              <a:t>- أن </a:t>
            </a:r>
            <a:r>
              <a:rPr lang="ar-AE" sz="1100" dirty="0" smtClean="0">
                <a:solidFill>
                  <a:schemeClr val="tx1"/>
                </a:solidFill>
              </a:rPr>
              <a:t>يحلل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بعض </a:t>
            </a:r>
            <a:r>
              <a:rPr lang="ar-SA" sz="1100" dirty="0" smtClean="0">
                <a:solidFill>
                  <a:schemeClr val="tx1"/>
                </a:solidFill>
              </a:rPr>
              <a:t>الطلب</a:t>
            </a:r>
            <a:r>
              <a:rPr lang="ar-AE" sz="1100" dirty="0" smtClean="0">
                <a:solidFill>
                  <a:schemeClr val="tx1"/>
                </a:solidFill>
              </a:rPr>
              <a:t> الأفكار الرئيسة المهمةفي النص </a:t>
            </a:r>
            <a:r>
              <a:rPr lang="ar-DZ" sz="1100" dirty="0" smtClean="0">
                <a:solidFill>
                  <a:schemeClr val="tx1"/>
                </a:solidFill>
              </a:rPr>
              <a:t>.</a:t>
            </a:r>
            <a:endParaRPr lang="en-US" sz="1100" dirty="0" smtClean="0">
              <a:solidFill>
                <a:schemeClr val="tx1"/>
              </a:solidFill>
            </a:endParaRPr>
          </a:p>
          <a:p>
            <a:pPr marL="0" indent="0" algn="ctr">
              <a:buFont typeface="Wingdings 3" charset="2"/>
              <a:buNone/>
            </a:pPr>
            <a:r>
              <a:rPr lang="ar-AE" sz="100" dirty="0" smtClean="0">
                <a:solidFill>
                  <a:schemeClr val="tx1"/>
                </a:solidFill>
              </a:rPr>
              <a:t>.</a:t>
            </a:r>
            <a:endParaRPr lang="en-US" sz="1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02E175-487C-4A84-9284-24A60EE64ED4}"/>
              </a:ext>
            </a:extLst>
          </p:cNvPr>
          <p:cNvSpPr/>
          <p:nvPr/>
        </p:nvSpPr>
        <p:spPr>
          <a:xfrm>
            <a:off x="-757646" y="5181600"/>
            <a:ext cx="3278777" cy="1676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 smtClean="0">
                <a:highlight>
                  <a:srgbClr val="FF0000"/>
                </a:highlight>
              </a:rPr>
              <a:t>استخرج تركيب ؟ </a:t>
            </a:r>
            <a:endParaRPr lang="ar-AE" dirty="0">
              <a:highlight>
                <a:srgbClr val="FF0000"/>
              </a:highlight>
            </a:endParaRPr>
          </a:p>
          <a:p>
            <a:pPr algn="ctr"/>
            <a:r>
              <a:rPr lang="ar-AE" dirty="0" smtClean="0">
                <a:highlight>
                  <a:srgbClr val="FFFF00"/>
                </a:highlight>
              </a:rPr>
              <a:t>استخرج كلمات فيها حروف كتبت ولم تلفظ  </a:t>
            </a:r>
            <a:r>
              <a:rPr lang="ar-AE" dirty="0">
                <a:highlight>
                  <a:srgbClr val="FFFF00"/>
                </a:highlight>
              </a:rPr>
              <a:t>؟ </a:t>
            </a:r>
          </a:p>
          <a:p>
            <a:pPr algn="ctr"/>
            <a:r>
              <a:rPr lang="ar-AE" dirty="0">
                <a:highlight>
                  <a:srgbClr val="00FF00"/>
                </a:highlight>
              </a:rPr>
              <a:t>استخرج من الفقرة </a:t>
            </a:r>
            <a:r>
              <a:rPr lang="ar-AE" dirty="0" smtClean="0">
                <a:highlight>
                  <a:srgbClr val="00FF00"/>
                </a:highlight>
              </a:rPr>
              <a:t>جملة كان  </a:t>
            </a:r>
            <a:endParaRPr lang="en-GB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4550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F4F73-C8CD-41F5-9C37-46EB333DC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74DCA2-DA64-4DFC-BC6F-997BCF8CB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515599" cy="6301146"/>
          </a:xfrm>
        </p:spPr>
      </p:pic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F259F85B-3A5C-4770-8CC5-ACF6FE686323}"/>
              </a:ext>
            </a:extLst>
          </p:cNvPr>
          <p:cNvSpPr txBox="1">
            <a:spLocks/>
          </p:cNvSpPr>
          <p:nvPr/>
        </p:nvSpPr>
        <p:spPr>
          <a:xfrm>
            <a:off x="-134473" y="467448"/>
            <a:ext cx="3034567" cy="1320800"/>
          </a:xfrm>
          <a:prstGeom prst="rect">
            <a:avLst/>
          </a:prstGeom>
          <a:solidFill>
            <a:srgbClr val="92D050"/>
          </a:solidFill>
        </p:spPr>
        <p:txBody>
          <a:bodyPr vert="horz" lIns="68580" tIns="34290" rIns="68580" bIns="34290" rtlCol="0" anchor="ctr">
            <a:normAutofit fontScale="90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800" b="1" dirty="0" smtClean="0">
              <a:solidFill>
                <a:prstClr val="black"/>
              </a:solidFill>
            </a:endParaRPr>
          </a:p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AE" sz="1100" dirty="0" smtClean="0">
                <a:solidFill>
                  <a:schemeClr val="tx1"/>
                </a:solidFill>
              </a:rPr>
              <a:t>-أن يقرأجميع  </a:t>
            </a:r>
            <a:r>
              <a:rPr lang="ar-SA" sz="1100" dirty="0" smtClean="0">
                <a:solidFill>
                  <a:schemeClr val="tx1"/>
                </a:solidFill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تقريباً</a:t>
            </a:r>
            <a:r>
              <a:rPr lang="ar-DZ" sz="1100" dirty="0" smtClean="0">
                <a:solidFill>
                  <a:schemeClr val="tx1"/>
                </a:solidFill>
              </a:rPr>
              <a:t>ا</a:t>
            </a:r>
            <a:r>
              <a:rPr lang="ar-AE" sz="1100" dirty="0" smtClean="0">
                <a:solidFill>
                  <a:schemeClr val="tx1"/>
                </a:solidFill>
              </a:rPr>
              <a:t>لنص </a:t>
            </a:r>
            <a:r>
              <a:rPr lang="ar-DZ" sz="1100" dirty="0" smtClean="0">
                <a:solidFill>
                  <a:schemeClr val="tx1"/>
                </a:solidFill>
              </a:rPr>
              <a:t> بطلاقة مراعين</a:t>
            </a:r>
            <a:r>
              <a:rPr lang="ar-AE" sz="1100" dirty="0" smtClean="0">
                <a:solidFill>
                  <a:schemeClr val="tx1"/>
                </a:solidFill>
              </a:rPr>
              <a:t> التنغيم والضبط السليم.</a:t>
            </a: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ar-AE" sz="1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-أن يفسر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معظم </a:t>
            </a:r>
            <a:r>
              <a:rPr lang="ar-SA" sz="1100" dirty="0" smtClean="0">
                <a:solidFill>
                  <a:schemeClr val="tx1"/>
                </a:solidFill>
                <a:latin typeface="Corbel" panose="020B0503020204020204"/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الأقوال والعبارات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داعمين آرائهم بأدلة من النص.</a:t>
            </a:r>
            <a:endParaRPr lang="ar-AE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en-US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</a:rPr>
              <a:t>- أن </a:t>
            </a:r>
            <a:r>
              <a:rPr lang="ar-AE" sz="1100" dirty="0" smtClean="0">
                <a:solidFill>
                  <a:schemeClr val="tx1"/>
                </a:solidFill>
              </a:rPr>
              <a:t>يحلل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بعض </a:t>
            </a:r>
            <a:r>
              <a:rPr lang="ar-SA" sz="1100" dirty="0" smtClean="0">
                <a:solidFill>
                  <a:schemeClr val="tx1"/>
                </a:solidFill>
              </a:rPr>
              <a:t>الطلب</a:t>
            </a:r>
            <a:r>
              <a:rPr lang="ar-AE" sz="1100" dirty="0" smtClean="0">
                <a:solidFill>
                  <a:schemeClr val="tx1"/>
                </a:solidFill>
              </a:rPr>
              <a:t> الأفكار الرئيسة المهمةفي النص </a:t>
            </a:r>
            <a:r>
              <a:rPr lang="ar-DZ" sz="1100" dirty="0" smtClean="0">
                <a:solidFill>
                  <a:schemeClr val="tx1"/>
                </a:solidFill>
              </a:rPr>
              <a:t>.</a:t>
            </a:r>
            <a:endParaRPr lang="en-US" sz="1100" dirty="0" smtClean="0">
              <a:solidFill>
                <a:schemeClr val="tx1"/>
              </a:solidFill>
            </a:endParaRPr>
          </a:p>
          <a:p>
            <a:pPr marL="0" indent="0" algn="ctr">
              <a:buFont typeface="Wingdings 3" charset="2"/>
              <a:buNone/>
            </a:pPr>
            <a:r>
              <a:rPr lang="ar-AE" sz="100" dirty="0" smtClean="0">
                <a:solidFill>
                  <a:schemeClr val="tx1"/>
                </a:solidFill>
              </a:rPr>
              <a:t>.</a:t>
            </a:r>
            <a:endParaRPr lang="en-US" sz="1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02E175-487C-4A84-9284-24A60EE64ED4}"/>
              </a:ext>
            </a:extLst>
          </p:cNvPr>
          <p:cNvSpPr/>
          <p:nvPr/>
        </p:nvSpPr>
        <p:spPr>
          <a:xfrm>
            <a:off x="-757646" y="5181600"/>
            <a:ext cx="3278777" cy="1676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 smtClean="0">
                <a:highlight>
                  <a:srgbClr val="FF0000"/>
                </a:highlight>
              </a:rPr>
              <a:t>استخرج اسم موصول  ؟ </a:t>
            </a:r>
            <a:endParaRPr lang="ar-AE" dirty="0">
              <a:highlight>
                <a:srgbClr val="FF0000"/>
              </a:highlight>
            </a:endParaRPr>
          </a:p>
          <a:p>
            <a:pPr algn="ctr"/>
            <a:r>
              <a:rPr lang="ar-AE" dirty="0" smtClean="0">
                <a:highlight>
                  <a:srgbClr val="FFFF00"/>
                </a:highlight>
              </a:rPr>
              <a:t>استخرج كلمات فيها حروف كتبت ولم تلفظ  </a:t>
            </a:r>
            <a:r>
              <a:rPr lang="ar-AE" dirty="0">
                <a:highlight>
                  <a:srgbClr val="FFFF00"/>
                </a:highlight>
              </a:rPr>
              <a:t>؟ </a:t>
            </a:r>
          </a:p>
          <a:p>
            <a:pPr algn="ctr"/>
            <a:r>
              <a:rPr lang="ar-AE" dirty="0">
                <a:highlight>
                  <a:srgbClr val="00FF00"/>
                </a:highlight>
              </a:rPr>
              <a:t>استخرج من الفقرة </a:t>
            </a:r>
            <a:r>
              <a:rPr lang="ar-AE" dirty="0" smtClean="0">
                <a:highlight>
                  <a:srgbClr val="00FF00"/>
                </a:highlight>
              </a:rPr>
              <a:t>فعل ناسخ </a:t>
            </a:r>
            <a:endParaRPr lang="en-GB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8651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C6460-2D1B-41E8-AB75-9D3F6E7B5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F81756-45C2-4EBA-B238-8F07346F6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5303"/>
            <a:ext cx="10586884" cy="6217571"/>
          </a:xfrm>
        </p:spPr>
      </p:pic>
    </p:spTree>
    <p:extLst>
      <p:ext uri="{BB962C8B-B14F-4D97-AF65-F5344CB8AC3E}">
        <p14:creationId xmlns:p14="http://schemas.microsoft.com/office/powerpoint/2010/main" val="2893165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oy&#10;&#10;Description automatically generated">
            <a:extLst>
              <a:ext uri="{FF2B5EF4-FFF2-40B4-BE49-F238E27FC236}">
                <a16:creationId xmlns:a16="http://schemas.microsoft.com/office/drawing/2014/main" id="{95554382-C997-4A07-9B79-7DC00735E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5" b="99805" l="1641" r="97500">
                        <a14:foregroundMark x1="6094" y1="6250" x2="8047" y2="18652"/>
                        <a14:foregroundMark x1="7891" y1="18457" x2="15000" y2="29785"/>
                        <a14:foregroundMark x1="10625" y1="36523" x2="45859" y2="45020"/>
                        <a14:foregroundMark x1="45859" y1="45020" x2="88750" y2="76074"/>
                        <a14:foregroundMark x1="88750" y1="76074" x2="89844" y2="81738"/>
                        <a14:foregroundMark x1="89688" y1="82324" x2="76797" y2="89160"/>
                        <a14:foregroundMark x1="76797" y1="89160" x2="61719" y2="91406"/>
                        <a14:foregroundMark x1="61719" y1="91406" x2="61563" y2="91602"/>
                        <a14:foregroundMark x1="58281" y1="90430" x2="44844" y2="86133"/>
                        <a14:foregroundMark x1="44844" y1="86133" x2="39688" y2="88574"/>
                        <a14:foregroundMark x1="39688" y1="88574" x2="37344" y2="85742"/>
                        <a14:foregroundMark x1="37188" y1="86133" x2="37109" y2="88574"/>
                        <a14:foregroundMark x1="39375" y1="94922" x2="39375" y2="94922"/>
                        <a14:foregroundMark x1="39375" y1="93848" x2="39375" y2="91797"/>
                        <a14:foregroundMark x1="39375" y1="91895" x2="39375" y2="99902"/>
                        <a14:foregroundMark x1="39375" y1="99512" x2="39375" y2="99512"/>
                        <a14:foregroundMark x1="13281" y1="88770" x2="6094" y2="91797"/>
                        <a14:foregroundMark x1="6094" y1="91797" x2="5859" y2="93457"/>
                        <a14:foregroundMark x1="6875" y1="28223" x2="5703" y2="20313"/>
                        <a14:foregroundMark x1="5703" y1="20313" x2="8438" y2="11523"/>
                        <a14:foregroundMark x1="7344" y1="12793" x2="61797" y2="54102"/>
                        <a14:foregroundMark x1="59531" y1="48828" x2="35156" y2="37305"/>
                        <a14:foregroundMark x1="35156" y1="37305" x2="13906" y2="33105"/>
                        <a14:foregroundMark x1="13906" y1="33105" x2="13438" y2="32422"/>
                        <a14:foregroundMark x1="13438" y1="32227" x2="27969" y2="16992"/>
                        <a14:foregroundMark x1="24141" y1="13184" x2="24141" y2="13184"/>
                        <a14:foregroundMark x1="21953" y1="13770" x2="21953" y2="13770"/>
                        <a14:foregroundMark x1="20000" y1="13770" x2="20000" y2="13770"/>
                        <a14:foregroundMark x1="16406" y1="13379" x2="15703" y2="13770"/>
                        <a14:foregroundMark x1="15469" y1="13965" x2="12578" y2="15234"/>
                        <a14:foregroundMark x1="12578" y1="15234" x2="17500" y2="16211"/>
                        <a14:foregroundMark x1="17500" y1="16211" x2="22578" y2="29980"/>
                        <a14:foregroundMark x1="20313" y1="7910" x2="20313" y2="7910"/>
                        <a14:foregroundMark x1="18906" y1="9570" x2="18906" y2="9570"/>
                        <a14:foregroundMark x1="17266" y1="11719" x2="17266" y2="11719"/>
                        <a14:foregroundMark x1="17500" y1="10547" x2="17500" y2="10547"/>
                        <a14:foregroundMark x1="13516" y1="4883" x2="13516" y2="4883"/>
                        <a14:foregroundMark x1="13594" y1="8691" x2="13594" y2="8691"/>
                        <a14:foregroundMark x1="13438" y1="10938" x2="13438" y2="10938"/>
                        <a14:foregroundMark x1="4219" y1="18848" x2="4219" y2="18848"/>
                        <a14:foregroundMark x1="6016" y1="10352" x2="6016" y2="10352"/>
                        <a14:foregroundMark x1="9531" y1="12598" x2="9531" y2="12598"/>
                        <a14:foregroundMark x1="45078" y1="95117" x2="45078" y2="95117"/>
                        <a14:foregroundMark x1="43438" y1="94531" x2="43438" y2="94531"/>
                        <a14:foregroundMark x1="52812" y1="94531" x2="52812" y2="94531"/>
                        <a14:foregroundMark x1="54531" y1="92090" x2="54531" y2="92090"/>
                        <a14:foregroundMark x1="55000" y1="96484" x2="55000" y2="96484"/>
                        <a14:foregroundMark x1="55000" y1="98340" x2="55000" y2="98340"/>
                        <a14:foregroundMark x1="73281" y1="93262" x2="73281" y2="93262"/>
                        <a14:foregroundMark x1="72891" y1="88965" x2="72734" y2="86621"/>
                        <a14:foregroundMark x1="71172" y1="96484" x2="71172" y2="96484"/>
                        <a14:foregroundMark x1="71172" y1="96094" x2="70469" y2="99902"/>
                        <a14:foregroundMark x1="92344" y1="81934" x2="92344" y2="81934"/>
                        <a14:foregroundMark x1="91797" y1="83496" x2="93125" y2="81934"/>
                        <a14:foregroundMark x1="91406" y1="71191" x2="92031" y2="70996"/>
                        <a14:foregroundMark x1="77813" y1="75586" x2="77734" y2="76660"/>
                        <a14:foregroundMark x1="52969" y1="98926" x2="36953" y2="93652"/>
                        <a14:foregroundMark x1="36953" y1="93652" x2="25000" y2="94727"/>
                        <a14:foregroundMark x1="25000" y1="94727" x2="8359" y2="90430"/>
                        <a14:foregroundMark x1="8359" y1="90430" x2="4219" y2="96680"/>
                        <a14:foregroundMark x1="4219" y1="96680" x2="1719" y2="91113"/>
                        <a14:foregroundMark x1="1719" y1="91113" x2="1641" y2="90625"/>
                        <a14:foregroundMark x1="91094" y1="90625" x2="97500" y2="94922"/>
                        <a14:foregroundMark x1="96094" y1="85742" x2="94609" y2="62012"/>
                        <a14:foregroundMark x1="94609" y1="62012" x2="94609" y2="62012"/>
                        <a14:foregroundMark x1="94375" y1="61426" x2="67266" y2="13965"/>
                        <a14:foregroundMark x1="67266" y1="13965" x2="63203" y2="7910"/>
                        <a14:foregroundMark x1="63203" y1="7910" x2="53984" y2="1758"/>
                        <a14:foregroundMark x1="53984" y1="1758" x2="40078" y2="1855"/>
                        <a14:foregroundMark x1="40078" y1="1855" x2="37344" y2="3613"/>
                        <a14:foregroundMark x1="32656" y1="8105" x2="13984" y2="17188"/>
                        <a14:foregroundMark x1="52578" y1="76270" x2="56563" y2="90039"/>
                        <a14:foregroundMark x1="58125" y1="91602" x2="65859" y2="98535"/>
                        <a14:foregroundMark x1="65859" y1="98535" x2="71016" y2="97754"/>
                        <a14:foregroundMark x1="71016" y1="97754" x2="72344" y2="96289"/>
                        <a14:foregroundMark x1="72969" y1="93262" x2="88828" y2="93652"/>
                        <a14:foregroundMark x1="20000" y1="94531" x2="13750" y2="96289"/>
                        <a14:foregroundMark x1="85781" y1="66309" x2="85781" y2="66309"/>
                        <a14:foregroundMark x1="85547" y1="66113" x2="82656" y2="65039"/>
                        <a14:backgroundMark x1="25703" y1="88574" x2="25703" y2="88574"/>
                        <a14:backgroundMark x1="25234" y1="89160" x2="24844" y2="90820"/>
                        <a14:backgroundMark x1="24297" y1="94531" x2="24297" y2="94531"/>
                        <a14:backgroundMark x1="24063" y1="94043" x2="24063" y2="94043"/>
                        <a14:backgroundMark x1="23750" y1="94434" x2="23750" y2="94434"/>
                        <a14:backgroundMark x1="29063" y1="91016" x2="29063" y2="91016"/>
                        <a14:backgroundMark x1="30938" y1="91016" x2="30938" y2="91016"/>
                        <a14:backgroundMark x1="33125" y1="91016" x2="33125" y2="9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4"/>
            <a:ext cx="9144000" cy="5143499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1A26CC-A2DD-431E-BA1E-E195FD09B1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0"/>
          <a:stretch/>
        </p:blipFill>
        <p:spPr>
          <a:xfrm>
            <a:off x="6182863" y="1348232"/>
            <a:ext cx="3569912" cy="230940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0565F0D-9DF3-4D54-BA17-890B0333F18D}"/>
              </a:ext>
            </a:extLst>
          </p:cNvPr>
          <p:cNvSpPr/>
          <p:nvPr/>
        </p:nvSpPr>
        <p:spPr>
          <a:xfrm>
            <a:off x="6455042" y="1964904"/>
            <a:ext cx="231505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2100" b="1" dirty="0">
                <a:solidFill>
                  <a:prstClr val="black"/>
                </a:solidFill>
                <a:cs typeface="Calibri" panose="020F0502020204030204" pitchFamily="34" charset="0"/>
              </a:rPr>
              <a:t>ماذا تعلمت من الدرس؟</a:t>
            </a:r>
          </a:p>
        </p:txBody>
      </p:sp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4C84C42-0E4A-4F96-B3B5-935EC0BFBE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2850450" y="1917466"/>
            <a:ext cx="2005966" cy="22040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38C215-F96E-4B40-BDCD-76CA2F883A0D}"/>
              </a:ext>
            </a:extLst>
          </p:cNvPr>
          <p:cNvSpPr/>
          <p:nvPr/>
        </p:nvSpPr>
        <p:spPr>
          <a:xfrm>
            <a:off x="6527537" y="3015421"/>
            <a:ext cx="22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b="1" dirty="0">
                <a:solidFill>
                  <a:prstClr val="black"/>
                </a:solidFill>
                <a:cs typeface="Calibri" panose="020F0502020204030204" pitchFamily="34" charset="0"/>
              </a:rPr>
              <a:t>ما الذي أعجبك في الدرس؟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78EA05-3DEF-4DB1-AD1E-1877A37B8F66}"/>
              </a:ext>
            </a:extLst>
          </p:cNvPr>
          <p:cNvSpPr/>
          <p:nvPr/>
        </p:nvSpPr>
        <p:spPr>
          <a:xfrm>
            <a:off x="2925954" y="2808027"/>
            <a:ext cx="1854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>
                <a:solidFill>
                  <a:prstClr val="black"/>
                </a:solidFill>
                <a:cs typeface="Calibri" panose="020F0502020204030204" pitchFamily="34" charset="0"/>
              </a:rPr>
              <a:t>بطاقة خروج</a:t>
            </a:r>
          </a:p>
          <a:p>
            <a:pPr algn="ctr"/>
            <a:r>
              <a:rPr lang="ar-AE" sz="2400" b="1" dirty="0">
                <a:solidFill>
                  <a:prstClr val="black"/>
                </a:solidFill>
                <a:cs typeface="Calibri" panose="020F0502020204030204" pitchFamily="34" charset="0"/>
              </a:rPr>
              <a:t>من الحصة</a:t>
            </a:r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DEB9C1-B847-4C6B-AB5D-C5298A3DB6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74" b="98691" l="5142" r="94149">
                        <a14:foregroundMark x1="59043" y1="22095" x2="47872" y2="17021"/>
                        <a14:foregroundMark x1="43085" y1="10966" x2="43085" y2="10966"/>
                        <a14:foregroundMark x1="43794" y1="10966" x2="54255" y2="10966"/>
                        <a14:foregroundMark x1="54255" y1="10966" x2="30142" y2="9984"/>
                        <a14:foregroundMark x1="30142" y1="9984" x2="67730" y2="10966"/>
                        <a14:foregroundMark x1="67730" y1="10966" x2="69504" y2="10966"/>
                        <a14:foregroundMark x1="69504" y1="10966" x2="68617" y2="8838"/>
                        <a14:foregroundMark x1="28546" y1="9984" x2="29433" y2="10966"/>
                        <a14:foregroundMark x1="27837" y1="9984" x2="27837" y2="9984"/>
                        <a14:foregroundMark x1="45390" y1="36170" x2="49468" y2="68412"/>
                        <a14:foregroundMark x1="41312" y1="52209" x2="59043" y2="56301"/>
                        <a14:foregroundMark x1="59043" y1="56301" x2="57447" y2="48282"/>
                        <a14:foregroundMark x1="57447" y1="48282" x2="57447" y2="48282"/>
                        <a14:foregroundMark x1="57447" y1="48282" x2="46277" y2="48282"/>
                        <a14:foregroundMark x1="46277" y1="48282" x2="38121" y2="45172"/>
                        <a14:foregroundMark x1="46986" y1="45172" x2="60638" y2="45172"/>
                        <a14:foregroundMark x1="60638" y1="45172" x2="59752" y2="63339"/>
                        <a14:foregroundMark x1="59043" y1="50245" x2="39007" y2="57283"/>
                        <a14:foregroundMark x1="27837" y1="86579" x2="25355" y2="98691"/>
                        <a14:foregroundMark x1="5319" y1="27987" x2="5319" y2="27987"/>
                        <a14:foregroundMark x1="94149" y1="26023" x2="94149" y2="26023"/>
                        <a14:foregroundMark x1="65426" y1="8838" x2="27837" y2="6874"/>
                        <a14:foregroundMark x1="71099" y1="89525" x2="72695" y2="7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98" y="5181770"/>
            <a:ext cx="1476508" cy="75812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AEFE00C-442C-4DD6-9838-1C8257FC5B85}"/>
              </a:ext>
            </a:extLst>
          </p:cNvPr>
          <p:cNvSpPr/>
          <p:nvPr/>
        </p:nvSpPr>
        <p:spPr>
          <a:xfrm>
            <a:off x="9042272" y="1964906"/>
            <a:ext cx="340257" cy="55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38" b="1" dirty="0">
                <a:solidFill>
                  <a:prstClr val="white"/>
                </a:solidFill>
                <a:cs typeface="Calibri" panose="020F0502020204030204" pitchFamily="34" charset="0"/>
              </a:rPr>
              <a:t>1</a:t>
            </a:r>
            <a:endParaRPr lang="ar-AE" sz="3038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59A74B-6239-48E3-9AA1-644785B705FC}"/>
              </a:ext>
            </a:extLst>
          </p:cNvPr>
          <p:cNvSpPr/>
          <p:nvPr/>
        </p:nvSpPr>
        <p:spPr>
          <a:xfrm>
            <a:off x="9042272" y="3015424"/>
            <a:ext cx="340257" cy="55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38" b="1" dirty="0">
                <a:solidFill>
                  <a:prstClr val="white"/>
                </a:solidFill>
                <a:cs typeface="Calibri" panose="020F0502020204030204" pitchFamily="34" charset="0"/>
              </a:rPr>
              <a:t>2</a:t>
            </a:r>
            <a:endParaRPr lang="ar-AE" sz="3038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C9AA36-7BF4-4A83-A398-B1A9DECAB129}"/>
              </a:ext>
            </a:extLst>
          </p:cNvPr>
          <p:cNvSpPr txBox="1"/>
          <p:nvPr/>
        </p:nvSpPr>
        <p:spPr>
          <a:xfrm>
            <a:off x="9677400" y="39941"/>
            <a:ext cx="9906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AE" dirty="0">
                <a:solidFill>
                  <a:prstClr val="black"/>
                </a:solidFill>
              </a:rPr>
              <a:t>5 د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218559-15B8-4C6F-8D21-F8DD9FEF59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98" y="4139401"/>
            <a:ext cx="5000625" cy="25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55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F60480F-BFE4-4A18-80B8-1320058C1B62}"/>
              </a:ext>
            </a:extLst>
          </p:cNvPr>
          <p:cNvSpPr/>
          <p:nvPr/>
        </p:nvSpPr>
        <p:spPr>
          <a:xfrm>
            <a:off x="4756911" y="0"/>
            <a:ext cx="2210492" cy="951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التهيئة الحافزة :</a:t>
            </a:r>
          </a:p>
          <a:p>
            <a:pPr algn="ctr"/>
            <a:r>
              <a:rPr lang="ar-AE" dirty="0"/>
              <a:t>دقيقتين 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E6C27AE-159C-4CBA-963B-B144E998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ar-AE" dirty="0"/>
              <a:t/>
            </a:r>
            <a:br>
              <a:rPr lang="ar-AE" dirty="0"/>
            </a:br>
            <a:r>
              <a:rPr lang="ar-AE" b="1" i="0" dirty="0">
                <a:solidFill>
                  <a:srgbClr val="2C2F34"/>
                </a:solidFill>
                <a:effectLst/>
                <a:latin typeface="-apple-system"/>
              </a:rPr>
              <a:t/>
            </a:r>
            <a:br>
              <a:rPr lang="ar-AE" b="1" i="0" dirty="0">
                <a:solidFill>
                  <a:srgbClr val="2C2F34"/>
                </a:solidFill>
                <a:effectLst/>
                <a:latin typeface="-apple-system"/>
              </a:rPr>
            </a:br>
            <a:r>
              <a:rPr lang="ar-AE" b="1" i="0" dirty="0">
                <a:solidFill>
                  <a:srgbClr val="2C2F34"/>
                </a:solidFill>
                <a:effectLst/>
                <a:latin typeface="-apple-system"/>
              </a:rPr>
              <a:t/>
            </a:r>
            <a:br>
              <a:rPr lang="ar-AE" b="1" i="0" dirty="0">
                <a:solidFill>
                  <a:srgbClr val="2C2F34"/>
                </a:solidFill>
                <a:effectLst/>
                <a:latin typeface="-apple-system"/>
              </a:rPr>
            </a:br>
            <a:r>
              <a:rPr lang="ar-AE" b="1" i="0" dirty="0">
                <a:solidFill>
                  <a:srgbClr val="2C2F34"/>
                </a:solidFill>
                <a:effectLst/>
                <a:latin typeface="-apple-system"/>
              </a:rPr>
              <a:t>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31029-6EC4-410B-AF4D-203ED71FA363}"/>
              </a:ext>
            </a:extLst>
          </p:cNvPr>
          <p:cNvSpPr txBox="1"/>
          <p:nvPr/>
        </p:nvSpPr>
        <p:spPr>
          <a:xfrm>
            <a:off x="3048000" y="2822309"/>
            <a:ext cx="60960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4000" b="1" i="0" dirty="0" err="1">
                <a:solidFill>
                  <a:srgbClr val="2C2F34"/>
                </a:solidFill>
                <a:effectLst/>
                <a:latin typeface="-apple-system"/>
              </a:rPr>
              <a:t>ماهو</a:t>
            </a:r>
            <a:r>
              <a:rPr lang="ar-AE" sz="4000" b="1" i="0" dirty="0">
                <a:solidFill>
                  <a:srgbClr val="2C2F34"/>
                </a:solidFill>
                <a:effectLst/>
                <a:latin typeface="-apple-system"/>
              </a:rPr>
              <a:t> الشيء الذي ينبض بلا قلب؟</a:t>
            </a:r>
            <a:br>
              <a:rPr lang="ar-AE" sz="4000" b="1" i="0" dirty="0">
                <a:solidFill>
                  <a:srgbClr val="2C2F34"/>
                </a:solidFill>
                <a:effectLst/>
                <a:latin typeface="-apple-system"/>
              </a:rPr>
            </a:br>
            <a:r>
              <a:rPr lang="ar-AE" b="1" i="0" dirty="0">
                <a:solidFill>
                  <a:srgbClr val="2C2F34"/>
                </a:solidFill>
                <a:effectLst/>
                <a:latin typeface="-apple-system"/>
              </a:rPr>
              <a:t/>
            </a:r>
            <a:br>
              <a:rPr lang="ar-AE" b="1" i="0" dirty="0">
                <a:solidFill>
                  <a:srgbClr val="2C2F34"/>
                </a:solidFill>
                <a:effectLst/>
                <a:latin typeface="-apple-system"/>
              </a:rPr>
            </a:b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CDE0AA-7424-4DB9-A0ED-3CFA3337C2F6}"/>
              </a:ext>
            </a:extLst>
          </p:cNvPr>
          <p:cNvSpPr/>
          <p:nvPr/>
        </p:nvSpPr>
        <p:spPr>
          <a:xfrm>
            <a:off x="3795252" y="4463845"/>
            <a:ext cx="3677264" cy="11897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/>
              <a:t>الساعة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22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FEDFE3-0AC1-40DB-AB5D-73D0A1B0B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72182"/>
            <a:ext cx="3176453" cy="1008851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rtl="0"/>
            <a:r>
              <a:rPr lang="ar-AE" sz="4200" dirty="0">
                <a:solidFill>
                  <a:srgbClr val="FFFFFF"/>
                </a:solidFill>
              </a:rPr>
              <a:t>نواتج التعلم :</a:t>
            </a:r>
            <a:endParaRPr lang="en-US" sz="4200" dirty="0">
              <a:solidFill>
                <a:srgbClr val="FFFFFF"/>
              </a:solidFill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001FEE0B-E295-41A8-BD88-197EA2030BF5}"/>
              </a:ext>
            </a:extLst>
          </p:cNvPr>
          <p:cNvSpPr/>
          <p:nvPr/>
        </p:nvSpPr>
        <p:spPr>
          <a:xfrm flipH="1">
            <a:off x="2952728" y="2428868"/>
            <a:ext cx="7902506" cy="3231088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sz="1350">
              <a:solidFill>
                <a:prstClr val="white"/>
              </a:solidFill>
            </a:endParaRP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259F85B-3A5C-4770-8CC5-ACF6FE686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042" y="2571744"/>
            <a:ext cx="6500858" cy="3088212"/>
          </a:xfrm>
        </p:spPr>
        <p:txBody>
          <a:bodyPr vert="horz" lIns="68580" tIns="34290" rIns="68580" bIns="34290" rtlCol="0" anchor="ctr">
            <a:normAutofit fontScale="47500" lnSpcReduction="20000"/>
          </a:bodyPr>
          <a:lstStyle/>
          <a:p>
            <a:pPr marL="0" indent="0" algn="ctr" defTabSz="914400">
              <a:spcBef>
                <a:spcPts val="0"/>
              </a:spcBef>
              <a:buNone/>
            </a:pPr>
            <a:endParaRPr lang="ar-AE" sz="3000" b="1" dirty="0">
              <a:solidFill>
                <a:prstClr val="black"/>
              </a:solidFill>
            </a:endParaRPr>
          </a:p>
          <a:p>
            <a:pPr marL="0" indent="0" algn="ctr" defTabSz="914400">
              <a:spcBef>
                <a:spcPts val="0"/>
              </a:spcBef>
              <a:buNone/>
            </a:pPr>
            <a:endParaRPr lang="ar-AE" sz="1350" dirty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None/>
            </a:pPr>
            <a:r>
              <a:rPr lang="ar-AE" sz="5100" dirty="0">
                <a:solidFill>
                  <a:schemeClr val="tx1"/>
                </a:solidFill>
              </a:rPr>
              <a:t>-أن </a:t>
            </a:r>
            <a:r>
              <a:rPr lang="ar-AE" sz="5100" dirty="0" smtClean="0">
                <a:solidFill>
                  <a:schemeClr val="tx1"/>
                </a:solidFill>
              </a:rPr>
              <a:t>يقرأجميع  </a:t>
            </a:r>
            <a:r>
              <a:rPr lang="ar-SA" sz="5100" dirty="0">
                <a:solidFill>
                  <a:schemeClr val="tx1"/>
                </a:solidFill>
              </a:rPr>
              <a:t>الطلبة</a:t>
            </a:r>
            <a:r>
              <a:rPr lang="ar-DZ" sz="5100" dirty="0">
                <a:solidFill>
                  <a:schemeClr val="tx1"/>
                </a:solidFill>
              </a:rPr>
              <a:t> </a:t>
            </a:r>
            <a:r>
              <a:rPr lang="ar-AE" sz="5100" dirty="0" smtClean="0">
                <a:solidFill>
                  <a:schemeClr val="tx1"/>
                </a:solidFill>
              </a:rPr>
              <a:t>تقريباً</a:t>
            </a:r>
            <a:r>
              <a:rPr lang="ar-DZ" sz="5100" dirty="0" smtClean="0">
                <a:solidFill>
                  <a:schemeClr val="tx1"/>
                </a:solidFill>
              </a:rPr>
              <a:t>ا</a:t>
            </a:r>
            <a:r>
              <a:rPr lang="ar-AE" sz="5100" dirty="0" smtClean="0">
                <a:solidFill>
                  <a:schemeClr val="tx1"/>
                </a:solidFill>
              </a:rPr>
              <a:t>لنص </a:t>
            </a:r>
            <a:r>
              <a:rPr lang="ar-DZ" sz="5100" dirty="0" smtClean="0">
                <a:solidFill>
                  <a:schemeClr val="tx1"/>
                </a:solidFill>
              </a:rPr>
              <a:t> </a:t>
            </a:r>
            <a:r>
              <a:rPr lang="ar-DZ" sz="5100" dirty="0">
                <a:solidFill>
                  <a:schemeClr val="tx1"/>
                </a:solidFill>
              </a:rPr>
              <a:t>بطلاقة مراعين</a:t>
            </a:r>
            <a:r>
              <a:rPr lang="ar-AE" sz="5100" dirty="0">
                <a:solidFill>
                  <a:schemeClr val="tx1"/>
                </a:solidFill>
              </a:rPr>
              <a:t> التنغيم والضبط السليم.</a:t>
            </a:r>
          </a:p>
          <a:p>
            <a:pPr marL="0" indent="0" algn="r" defTabSz="914400">
              <a:spcBef>
                <a:spcPts val="0"/>
              </a:spcBef>
              <a:buNone/>
            </a:pPr>
            <a:endParaRPr lang="ar-AE" sz="5100" dirty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None/>
            </a:pPr>
            <a:r>
              <a:rPr lang="ar-DZ" sz="5100" dirty="0">
                <a:solidFill>
                  <a:schemeClr val="tx1"/>
                </a:solidFill>
                <a:latin typeface="Corbel" panose="020B0503020204020204"/>
              </a:rPr>
              <a:t>-أن يفسر </a:t>
            </a:r>
            <a:r>
              <a:rPr lang="ar-AE" sz="5100" dirty="0" smtClean="0">
                <a:solidFill>
                  <a:schemeClr val="tx1"/>
                </a:solidFill>
                <a:latin typeface="Corbel" panose="020B0503020204020204"/>
              </a:rPr>
              <a:t>معظم </a:t>
            </a:r>
            <a:r>
              <a:rPr lang="ar-SA" sz="5100" dirty="0" smtClean="0">
                <a:solidFill>
                  <a:schemeClr val="tx1"/>
                </a:solidFill>
                <a:latin typeface="Corbel" panose="020B0503020204020204"/>
              </a:rPr>
              <a:t>الطلبة</a:t>
            </a:r>
            <a:r>
              <a:rPr lang="ar-DZ" sz="5100" dirty="0" smtClean="0">
                <a:solidFill>
                  <a:schemeClr val="tx1"/>
                </a:solidFill>
                <a:latin typeface="Corbel" panose="020B0503020204020204"/>
              </a:rPr>
              <a:t> </a:t>
            </a:r>
            <a:r>
              <a:rPr lang="ar-AE" sz="5100" dirty="0" smtClean="0">
                <a:solidFill>
                  <a:schemeClr val="tx1"/>
                </a:solidFill>
                <a:latin typeface="Corbel" panose="020B0503020204020204"/>
              </a:rPr>
              <a:t>الأقوال والعبارات</a:t>
            </a:r>
            <a:r>
              <a:rPr lang="ar-DZ" sz="5100" dirty="0" smtClean="0">
                <a:solidFill>
                  <a:schemeClr val="tx1"/>
                </a:solidFill>
                <a:latin typeface="Corbel" panose="020B0503020204020204"/>
              </a:rPr>
              <a:t> داعمين </a:t>
            </a:r>
            <a:r>
              <a:rPr lang="ar-DZ" sz="5100" dirty="0">
                <a:solidFill>
                  <a:schemeClr val="tx1"/>
                </a:solidFill>
                <a:latin typeface="Corbel" panose="020B0503020204020204"/>
              </a:rPr>
              <a:t>آرائهم بأدلة من النص</a:t>
            </a:r>
            <a:r>
              <a:rPr lang="ar-DZ" sz="5100" dirty="0" smtClean="0">
                <a:solidFill>
                  <a:schemeClr val="tx1"/>
                </a:solidFill>
                <a:latin typeface="Corbel" panose="020B0503020204020204"/>
              </a:rPr>
              <a:t>.</a:t>
            </a:r>
            <a:endParaRPr lang="ar-AE" sz="5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None/>
            </a:pPr>
            <a:endParaRPr lang="en-US" sz="5100" dirty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None/>
            </a:pPr>
            <a:r>
              <a:rPr lang="ar-DZ" sz="5100" dirty="0">
                <a:solidFill>
                  <a:schemeClr val="tx1"/>
                </a:solidFill>
              </a:rPr>
              <a:t>- أن </a:t>
            </a:r>
            <a:r>
              <a:rPr lang="ar-AE" sz="5100" dirty="0" smtClean="0">
                <a:solidFill>
                  <a:schemeClr val="tx1"/>
                </a:solidFill>
              </a:rPr>
              <a:t>يحلل</a:t>
            </a:r>
            <a:r>
              <a:rPr lang="ar-DZ" sz="5100" dirty="0" smtClean="0">
                <a:solidFill>
                  <a:schemeClr val="tx1"/>
                </a:solidFill>
              </a:rPr>
              <a:t> </a:t>
            </a:r>
            <a:r>
              <a:rPr lang="ar-AE" sz="5100" dirty="0" smtClean="0">
                <a:solidFill>
                  <a:schemeClr val="tx1"/>
                </a:solidFill>
              </a:rPr>
              <a:t>بعض </a:t>
            </a:r>
            <a:r>
              <a:rPr lang="ar-SA" sz="5100" dirty="0" smtClean="0">
                <a:solidFill>
                  <a:schemeClr val="tx1"/>
                </a:solidFill>
              </a:rPr>
              <a:t>الطلب</a:t>
            </a:r>
            <a:r>
              <a:rPr lang="ar-AE" sz="5100" dirty="0" smtClean="0">
                <a:solidFill>
                  <a:schemeClr val="tx1"/>
                </a:solidFill>
              </a:rPr>
              <a:t> الأفكار الرئيسة المهمةفي النص </a:t>
            </a:r>
            <a:r>
              <a:rPr lang="ar-DZ" sz="5100" dirty="0" smtClean="0">
                <a:solidFill>
                  <a:schemeClr val="tx1"/>
                </a:solidFill>
              </a:rPr>
              <a:t>.</a:t>
            </a:r>
            <a:endParaRPr lang="en-US" sz="51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ar-AE" sz="1200" dirty="0">
                <a:solidFill>
                  <a:schemeClr val="tx1"/>
                </a:solidFill>
              </a:rPr>
              <a:t>.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94C70-9C0D-4B52-84B1-CC84C18EC633}"/>
              </a:ext>
            </a:extLst>
          </p:cNvPr>
          <p:cNvSpPr txBox="1"/>
          <p:nvPr/>
        </p:nvSpPr>
        <p:spPr>
          <a:xfrm>
            <a:off x="5665840" y="943880"/>
            <a:ext cx="2091122" cy="5078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AE" sz="2700" b="1" dirty="0" smtClean="0">
                <a:solidFill>
                  <a:prstClr val="black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الأهداف</a:t>
            </a:r>
            <a:endParaRPr lang="ar-EG" sz="3300" b="1" dirty="0">
              <a:solidFill>
                <a:prstClr val="black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49531" y="535577"/>
            <a:ext cx="1423852" cy="770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3د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4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983" y="-148046"/>
            <a:ext cx="2377440" cy="1320800"/>
          </a:xfrm>
        </p:spPr>
        <p:txBody>
          <a:bodyPr>
            <a:normAutofit/>
          </a:bodyPr>
          <a:lstStyle/>
          <a:p>
            <a:r>
              <a:rPr lang="ar-AE" dirty="0" smtClean="0"/>
              <a:t>التمهيد                       </a:t>
            </a:r>
            <a:endParaRPr lang="en-US" dirty="0"/>
          </a:p>
        </p:txBody>
      </p:sp>
      <p:pic>
        <p:nvPicPr>
          <p:cNvPr id="3" name="VID-20211007-WA000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011" y="875212"/>
            <a:ext cx="11665132" cy="5166814"/>
          </a:xfrm>
        </p:spPr>
      </p:pic>
      <p:sp>
        <p:nvSpPr>
          <p:cNvPr id="4" name="Oval 3"/>
          <p:cNvSpPr/>
          <p:nvPr/>
        </p:nvSpPr>
        <p:spPr>
          <a:xfrm>
            <a:off x="1149531" y="-143692"/>
            <a:ext cx="1423852" cy="770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5د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7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E5AC1-066E-48DD-AF17-AE6456E34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D33CE4-578D-427D-9A83-08E064D40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32" y="365125"/>
            <a:ext cx="10304207" cy="5811838"/>
          </a:xfrm>
        </p:spPr>
      </p:pic>
    </p:spTree>
    <p:extLst>
      <p:ext uri="{BB962C8B-B14F-4D97-AF65-F5344CB8AC3E}">
        <p14:creationId xmlns:p14="http://schemas.microsoft.com/office/powerpoint/2010/main" val="11742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58834" y="101890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lowchart: Multidocument 2"/>
          <p:cNvSpPr/>
          <p:nvPr/>
        </p:nvSpPr>
        <p:spPr>
          <a:xfrm>
            <a:off x="1752600" y="0"/>
            <a:ext cx="3260188" cy="275726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chemeClr val="bg1"/>
                </a:solidFill>
              </a:rPr>
              <a:t>التفكير الناقد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105399" y="2743200"/>
            <a:ext cx="6703423" cy="304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 </a:t>
            </a:r>
            <a:r>
              <a:rPr lang="ar-AE" sz="4400" dirty="0" smtClean="0"/>
              <a:t>كيف تعامل من هم أكبر سناً منك  ؟</a:t>
            </a:r>
            <a:endParaRPr lang="ar-AE" sz="4400" dirty="0"/>
          </a:p>
        </p:txBody>
      </p:sp>
      <p:sp>
        <p:nvSpPr>
          <p:cNvPr id="5" name="Oval 4"/>
          <p:cNvSpPr/>
          <p:nvPr/>
        </p:nvSpPr>
        <p:spPr>
          <a:xfrm>
            <a:off x="139337" y="209005"/>
            <a:ext cx="1384663" cy="5050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 smtClean="0"/>
              <a:t>دقيقة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31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8875A-0BED-48FE-B62E-574E62144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8FFFBB-F70D-419D-8761-385BEB090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5" y="195587"/>
            <a:ext cx="10807069" cy="627164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395D06-0961-446C-9097-CB86F2941C47}"/>
              </a:ext>
            </a:extLst>
          </p:cNvPr>
          <p:cNvSpPr txBox="1"/>
          <p:nvPr/>
        </p:nvSpPr>
        <p:spPr>
          <a:xfrm rot="10800000" flipV="1">
            <a:off x="2369632" y="-4237801"/>
            <a:ext cx="58446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www.pngall.com/winner-png/download/4093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79C4A4-C13B-4B57-B2C4-4C56C817B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806" y="5295900"/>
            <a:ext cx="1885950" cy="15621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102E175-487C-4A84-9284-24A60EE64ED4}"/>
              </a:ext>
            </a:extLst>
          </p:cNvPr>
          <p:cNvSpPr/>
          <p:nvPr/>
        </p:nvSpPr>
        <p:spPr>
          <a:xfrm>
            <a:off x="0" y="5181600"/>
            <a:ext cx="4168877" cy="1676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>
                <a:highlight>
                  <a:srgbClr val="FF0000"/>
                </a:highlight>
              </a:rPr>
              <a:t>ما الأشياء التي يعاني منها الشخص المسن؟ </a:t>
            </a:r>
          </a:p>
          <a:p>
            <a:pPr algn="ctr"/>
            <a:r>
              <a:rPr lang="ar-AE" dirty="0">
                <a:highlight>
                  <a:srgbClr val="FFFF00"/>
                </a:highlight>
              </a:rPr>
              <a:t>ما الذي يجب عليك فعله تجاه المسن ؟ </a:t>
            </a:r>
          </a:p>
          <a:p>
            <a:pPr algn="ctr"/>
            <a:r>
              <a:rPr lang="ar-AE" dirty="0">
                <a:highlight>
                  <a:srgbClr val="00FF00"/>
                </a:highlight>
              </a:rPr>
              <a:t>استخرج من الفقرة كلمات بها حروف تلفظ ولا تكتب </a:t>
            </a:r>
            <a:endParaRPr lang="en-GB" dirty="0">
              <a:highlight>
                <a:srgbClr val="00FF00"/>
              </a:highlight>
            </a:endParaRPr>
          </a:p>
        </p:txBody>
      </p:sp>
      <p:sp>
        <p:nvSpPr>
          <p:cNvPr id="12" name="عنصر نائب للمحتوى 2">
            <a:extLst>
              <a:ext uri="{FF2B5EF4-FFF2-40B4-BE49-F238E27FC236}">
                <a16:creationId xmlns:a16="http://schemas.microsoft.com/office/drawing/2014/main" id="{F259F85B-3A5C-4770-8CC5-ACF6FE686323}"/>
              </a:ext>
            </a:extLst>
          </p:cNvPr>
          <p:cNvSpPr txBox="1">
            <a:spLocks/>
          </p:cNvSpPr>
          <p:nvPr/>
        </p:nvSpPr>
        <p:spPr>
          <a:xfrm>
            <a:off x="-261273" y="11420"/>
            <a:ext cx="3841866" cy="1686751"/>
          </a:xfrm>
          <a:prstGeom prst="rect">
            <a:avLst/>
          </a:prstGeom>
          <a:solidFill>
            <a:srgbClr val="92D050"/>
          </a:solidFill>
        </p:spPr>
        <p:txBody>
          <a:bodyPr vert="horz" lIns="68580" tIns="34290" rIns="68580" bIns="3429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800" b="1" dirty="0" smtClean="0">
              <a:solidFill>
                <a:prstClr val="black"/>
              </a:solidFill>
            </a:endParaRPr>
          </a:p>
          <a:p>
            <a:pPr marL="0" indent="0" algn="ctr" defTabSz="914400">
              <a:spcBef>
                <a:spcPts val="0"/>
              </a:spcBef>
              <a:buFont typeface="Wingdings 3" charset="2"/>
              <a:buNone/>
            </a:pPr>
            <a:endParaRPr lang="ar-AE" sz="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AE" sz="1100" dirty="0" smtClean="0">
                <a:solidFill>
                  <a:schemeClr val="tx1"/>
                </a:solidFill>
              </a:rPr>
              <a:t>-أن يقرأجميع  </a:t>
            </a:r>
            <a:r>
              <a:rPr lang="ar-SA" sz="1100" dirty="0" smtClean="0">
                <a:solidFill>
                  <a:schemeClr val="tx1"/>
                </a:solidFill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تقريباً</a:t>
            </a:r>
            <a:r>
              <a:rPr lang="ar-DZ" sz="1100" dirty="0" smtClean="0">
                <a:solidFill>
                  <a:schemeClr val="tx1"/>
                </a:solidFill>
              </a:rPr>
              <a:t>ا</a:t>
            </a:r>
            <a:r>
              <a:rPr lang="ar-AE" sz="1100" dirty="0" smtClean="0">
                <a:solidFill>
                  <a:schemeClr val="tx1"/>
                </a:solidFill>
              </a:rPr>
              <a:t>لنص </a:t>
            </a:r>
            <a:r>
              <a:rPr lang="ar-DZ" sz="1100" dirty="0" smtClean="0">
                <a:solidFill>
                  <a:schemeClr val="tx1"/>
                </a:solidFill>
              </a:rPr>
              <a:t> بطلاقة مراعين</a:t>
            </a:r>
            <a:r>
              <a:rPr lang="ar-AE" sz="1100" dirty="0" smtClean="0">
                <a:solidFill>
                  <a:schemeClr val="tx1"/>
                </a:solidFill>
              </a:rPr>
              <a:t> التنغيم والضبط السليم.</a:t>
            </a: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ar-AE" sz="1100" dirty="0" smtClean="0">
              <a:solidFill>
                <a:schemeClr val="tx1"/>
              </a:solidFill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-أن يفسر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معظم </a:t>
            </a:r>
            <a:r>
              <a:rPr lang="ar-SA" sz="1100" dirty="0" smtClean="0">
                <a:solidFill>
                  <a:schemeClr val="tx1"/>
                </a:solidFill>
                <a:latin typeface="Corbel" panose="020B0503020204020204"/>
              </a:rPr>
              <a:t>الطلبة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</a:t>
            </a:r>
            <a:r>
              <a:rPr lang="ar-AE" sz="1100" dirty="0" smtClean="0">
                <a:solidFill>
                  <a:schemeClr val="tx1"/>
                </a:solidFill>
                <a:latin typeface="Corbel" panose="020B0503020204020204"/>
              </a:rPr>
              <a:t>الأقوال والعبارات</a:t>
            </a:r>
            <a:r>
              <a:rPr lang="ar-DZ" sz="1100" dirty="0" smtClean="0">
                <a:solidFill>
                  <a:schemeClr val="tx1"/>
                </a:solidFill>
                <a:latin typeface="Corbel" panose="020B0503020204020204"/>
              </a:rPr>
              <a:t> داعمين آرائهم بأدلة من النص.</a:t>
            </a:r>
            <a:endParaRPr lang="ar-AE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endParaRPr lang="en-US" sz="1100" dirty="0" smtClean="0">
              <a:solidFill>
                <a:schemeClr val="tx1"/>
              </a:solidFill>
              <a:latin typeface="Corbel" panose="020B0503020204020204"/>
            </a:endParaRPr>
          </a:p>
          <a:p>
            <a:pPr marL="0" indent="0" algn="r" defTabSz="914400">
              <a:spcBef>
                <a:spcPts val="0"/>
              </a:spcBef>
              <a:buFont typeface="Wingdings 3" charset="2"/>
              <a:buNone/>
            </a:pPr>
            <a:r>
              <a:rPr lang="ar-DZ" sz="1100" dirty="0" smtClean="0">
                <a:solidFill>
                  <a:schemeClr val="tx1"/>
                </a:solidFill>
              </a:rPr>
              <a:t>- أن </a:t>
            </a:r>
            <a:r>
              <a:rPr lang="ar-AE" sz="1100" dirty="0" smtClean="0">
                <a:solidFill>
                  <a:schemeClr val="tx1"/>
                </a:solidFill>
              </a:rPr>
              <a:t>يحلل</a:t>
            </a:r>
            <a:r>
              <a:rPr lang="ar-DZ" sz="1100" dirty="0" smtClean="0">
                <a:solidFill>
                  <a:schemeClr val="tx1"/>
                </a:solidFill>
              </a:rPr>
              <a:t> </a:t>
            </a:r>
            <a:r>
              <a:rPr lang="ar-AE" sz="1100" dirty="0" smtClean="0">
                <a:solidFill>
                  <a:schemeClr val="tx1"/>
                </a:solidFill>
              </a:rPr>
              <a:t>بعض </a:t>
            </a:r>
            <a:r>
              <a:rPr lang="ar-SA" sz="1100" dirty="0" smtClean="0">
                <a:solidFill>
                  <a:schemeClr val="tx1"/>
                </a:solidFill>
              </a:rPr>
              <a:t>الطلب</a:t>
            </a:r>
            <a:r>
              <a:rPr lang="ar-AE" sz="1100" dirty="0" smtClean="0">
                <a:solidFill>
                  <a:schemeClr val="tx1"/>
                </a:solidFill>
              </a:rPr>
              <a:t> الأفكار الرئيسة المهمةفي النص </a:t>
            </a:r>
            <a:r>
              <a:rPr lang="ar-DZ" sz="1100" dirty="0" smtClean="0">
                <a:solidFill>
                  <a:schemeClr val="tx1"/>
                </a:solidFill>
              </a:rPr>
              <a:t>.</a:t>
            </a:r>
            <a:endParaRPr lang="en-US" sz="1100" dirty="0" smtClean="0">
              <a:solidFill>
                <a:schemeClr val="tx1"/>
              </a:solidFill>
            </a:endParaRPr>
          </a:p>
          <a:p>
            <a:pPr marL="0" indent="0" algn="ctr">
              <a:buFont typeface="Wingdings 3" charset="2"/>
              <a:buNone/>
            </a:pPr>
            <a:r>
              <a:rPr lang="ar-AE" sz="100" dirty="0" smtClean="0">
                <a:solidFill>
                  <a:schemeClr val="tx1"/>
                </a:solidFill>
              </a:rPr>
              <a:t>.</a:t>
            </a:r>
            <a:endParaRPr lang="en-US" sz="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785</TotalTime>
  <Words>982</Words>
  <Application>Microsoft Office PowerPoint</Application>
  <PresentationFormat>Widescreen</PresentationFormat>
  <Paragraphs>205</Paragraphs>
  <Slides>37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Aldhabi</vt:lpstr>
      <vt:lpstr>-apple-system</vt:lpstr>
      <vt:lpstr>Arial</vt:lpstr>
      <vt:lpstr>Calibri</vt:lpstr>
      <vt:lpstr>Corbel</vt:lpstr>
      <vt:lpstr>Noto Sans</vt:lpstr>
      <vt:lpstr>Tahoma</vt:lpstr>
      <vt:lpstr>Trebuchet MS</vt:lpstr>
      <vt:lpstr>Wingdings 3</vt:lpstr>
      <vt:lpstr>Facet</vt:lpstr>
      <vt:lpstr>Rosary School</vt:lpstr>
      <vt:lpstr>PowerPoint Presentation</vt:lpstr>
      <vt:lpstr>PowerPoint Presentation</vt:lpstr>
      <vt:lpstr>    </vt:lpstr>
      <vt:lpstr>نواتج التعلم :</vt:lpstr>
      <vt:lpstr>التمهيد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هيا بنا أبنائي نتوجه إلى كاهوت          </vt:lpstr>
      <vt:lpstr>PowerPoint Presentation</vt:lpstr>
      <vt:lpstr>PowerPoint Presentation</vt:lpstr>
      <vt:lpstr>Rosary School</vt:lpstr>
      <vt:lpstr>PowerPoint Presentation</vt:lpstr>
      <vt:lpstr>PowerPoint Presentation</vt:lpstr>
      <vt:lpstr>التمهيد                       </vt:lpstr>
      <vt:lpstr>نواتج التعلم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shimaa Omara</dc:creator>
  <cp:lastModifiedBy>hp</cp:lastModifiedBy>
  <cp:revision>21</cp:revision>
  <dcterms:created xsi:type="dcterms:W3CDTF">2021-10-04T19:03:49Z</dcterms:created>
  <dcterms:modified xsi:type="dcterms:W3CDTF">2021-10-09T15:26:51Z</dcterms:modified>
</cp:coreProperties>
</file>