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Authors.xml" ContentType="application/vnd.openxmlformats-officedocument.presentationml.commentAuthors+xml"/>
  <Override PartName="/ppt/theme/theme1.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8" r:id="rId2"/>
    <p:sldId id="278" r:id="rId3"/>
    <p:sldId id="509" r:id="rId4"/>
    <p:sldId id="273" r:id="rId5"/>
    <p:sldId id="274" r:id="rId6"/>
    <p:sldId id="282" r:id="rId7"/>
    <p:sldId id="328" r:id="rId8"/>
    <p:sldId id="453" r:id="rId9"/>
    <p:sldId id="511" r:id="rId10"/>
    <p:sldId id="513" r:id="rId11"/>
    <p:sldId id="541" r:id="rId12"/>
    <p:sldId id="521" r:id="rId13"/>
    <p:sldId id="542" r:id="rId14"/>
    <p:sldId id="520" r:id="rId15"/>
    <p:sldId id="519" r:id="rId16"/>
    <p:sldId id="518" r:id="rId17"/>
    <p:sldId id="517" r:id="rId18"/>
    <p:sldId id="516" r:id="rId19"/>
    <p:sldId id="515" r:id="rId20"/>
    <p:sldId id="514" r:id="rId21"/>
    <p:sldId id="512" r:id="rId22"/>
    <p:sldId id="525" r:id="rId23"/>
    <p:sldId id="528" r:id="rId24"/>
    <p:sldId id="527" r:id="rId25"/>
    <p:sldId id="539" r:id="rId26"/>
    <p:sldId id="526" r:id="rId27"/>
    <p:sldId id="529" r:id="rId28"/>
    <p:sldId id="530" r:id="rId29"/>
    <p:sldId id="540" r:id="rId30"/>
    <p:sldId id="524" r:id="rId31"/>
    <p:sldId id="531" r:id="rId32"/>
    <p:sldId id="532" r:id="rId33"/>
    <p:sldId id="537" r:id="rId34"/>
    <p:sldId id="536" r:id="rId35"/>
    <p:sldId id="471" r:id="rId36"/>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eikha Hamad Mohammed Saeed Al Shehhi" initials="SHMSAS" lastIdx="1" clrIdx="0">
    <p:extLst>
      <p:ext uri="{19B8F6BF-5375-455C-9EA6-DF929625EA0E}">
        <p15:presenceInfo xmlns:p15="http://schemas.microsoft.com/office/powerpoint/2012/main" userId="S::Shaikha280778@moe.ae::f2ee438e-a358-42ae-82a7-a2d652710d3c" providerId="AD"/>
      </p:ext>
    </p:extLst>
  </p:cmAuthor>
  <p:cmAuthor id="2" name="محمود رياض محمد" initials="محمود" lastIdx="4" clrIdx="1">
    <p:extLst>
      <p:ext uri="{19B8F6BF-5375-455C-9EA6-DF929625EA0E}">
        <p15:presenceInfo xmlns:p15="http://schemas.microsoft.com/office/powerpoint/2012/main" userId="S::Mahmoud275993@moe.ae::6e739b41-b887-4f8b-a084-e5214c991f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33FF"/>
    <a:srgbClr val="FA3A1A"/>
    <a:srgbClr val="00FF00"/>
    <a:srgbClr val="ED0314"/>
    <a:srgbClr val="600007"/>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نمط متوسط 2 - تميي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varScale="1">
        <p:scale>
          <a:sx n="72" d="100"/>
          <a:sy n="72" d="100"/>
        </p:scale>
        <p:origin x="11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EAD1EB-6C5E-4F20-A831-896FE588D6EC}"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B57F75-19F0-42E2-A1A9-A1544BCE0A27}" type="slidenum">
              <a:rPr lang="en-US" smtClean="0"/>
              <a:t>‹#›</a:t>
            </a:fld>
            <a:endParaRPr lang="en-US" dirty="0"/>
          </a:p>
        </p:txBody>
      </p:sp>
    </p:spTree>
    <p:extLst>
      <p:ext uri="{BB962C8B-B14F-4D97-AF65-F5344CB8AC3E}">
        <p14:creationId xmlns:p14="http://schemas.microsoft.com/office/powerpoint/2010/main" val="36297554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EAD1EB-6C5E-4F20-A831-896FE588D6EC}"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B57F75-19F0-42E2-A1A9-A1544BCE0A27}" type="slidenum">
              <a:rPr lang="en-US" smtClean="0"/>
              <a:t>‹#›</a:t>
            </a:fld>
            <a:endParaRPr lang="en-US" dirty="0"/>
          </a:p>
        </p:txBody>
      </p:sp>
    </p:spTree>
    <p:extLst>
      <p:ext uri="{BB962C8B-B14F-4D97-AF65-F5344CB8AC3E}">
        <p14:creationId xmlns:p14="http://schemas.microsoft.com/office/powerpoint/2010/main" val="1450856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EAD1EB-6C5E-4F20-A831-896FE588D6EC}"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B57F75-19F0-42E2-A1A9-A1544BCE0A27}" type="slidenum">
              <a:rPr lang="en-US" smtClean="0"/>
              <a:t>‹#›</a:t>
            </a:fld>
            <a:endParaRPr lang="en-US" dirty="0"/>
          </a:p>
        </p:txBody>
      </p:sp>
    </p:spTree>
    <p:extLst>
      <p:ext uri="{BB962C8B-B14F-4D97-AF65-F5344CB8AC3E}">
        <p14:creationId xmlns:p14="http://schemas.microsoft.com/office/powerpoint/2010/main" val="6836371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8EAD1EB-6C5E-4F20-A831-896FE588D6EC}"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B57F75-19F0-42E2-A1A9-A1544BCE0A27}" type="slidenum">
              <a:rPr lang="en-US" smtClean="0"/>
              <a:t>‹#›</a:t>
            </a:fld>
            <a:endParaRPr lang="en-US" dirty="0"/>
          </a:p>
        </p:txBody>
      </p:sp>
    </p:spTree>
    <p:extLst>
      <p:ext uri="{BB962C8B-B14F-4D97-AF65-F5344CB8AC3E}">
        <p14:creationId xmlns:p14="http://schemas.microsoft.com/office/powerpoint/2010/main" val="530489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EAD1EB-6C5E-4F20-A831-896FE588D6EC}" type="datetimeFigureOut">
              <a:rPr lang="en-US" smtClean="0"/>
              <a:t>10/4/2021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B57F75-19F0-42E2-A1A9-A1544BCE0A27}" type="slidenum">
              <a:rPr lang="en-US" smtClean="0"/>
              <a:t>‹#›</a:t>
            </a:fld>
            <a:endParaRPr lang="en-US" dirty="0"/>
          </a:p>
        </p:txBody>
      </p:sp>
    </p:spTree>
    <p:extLst>
      <p:ext uri="{BB962C8B-B14F-4D97-AF65-F5344CB8AC3E}">
        <p14:creationId xmlns:p14="http://schemas.microsoft.com/office/powerpoint/2010/main" val="40430080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8EAD1EB-6C5E-4F20-A831-896FE588D6EC}"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B57F75-19F0-42E2-A1A9-A1544BCE0A27}" type="slidenum">
              <a:rPr lang="en-US" smtClean="0"/>
              <a:t>‹#›</a:t>
            </a:fld>
            <a:endParaRPr lang="en-US" dirty="0"/>
          </a:p>
        </p:txBody>
      </p:sp>
    </p:spTree>
    <p:extLst>
      <p:ext uri="{BB962C8B-B14F-4D97-AF65-F5344CB8AC3E}">
        <p14:creationId xmlns:p14="http://schemas.microsoft.com/office/powerpoint/2010/main" val="1661901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8EAD1EB-6C5E-4F20-A831-896FE588D6EC}" type="datetimeFigureOut">
              <a:rPr lang="en-US" smtClean="0"/>
              <a:t>10/4/2021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B57F75-19F0-42E2-A1A9-A1544BCE0A27}" type="slidenum">
              <a:rPr lang="en-US" smtClean="0"/>
              <a:t>‹#›</a:t>
            </a:fld>
            <a:endParaRPr lang="en-US" dirty="0"/>
          </a:p>
        </p:txBody>
      </p:sp>
    </p:spTree>
    <p:extLst>
      <p:ext uri="{BB962C8B-B14F-4D97-AF65-F5344CB8AC3E}">
        <p14:creationId xmlns:p14="http://schemas.microsoft.com/office/powerpoint/2010/main" val="882202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8EAD1EB-6C5E-4F20-A831-896FE588D6EC}" type="datetimeFigureOut">
              <a:rPr lang="en-US" smtClean="0"/>
              <a:t>10/4/2021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B57F75-19F0-42E2-A1A9-A1544BCE0A27}" type="slidenum">
              <a:rPr lang="en-US" smtClean="0"/>
              <a:t>‹#›</a:t>
            </a:fld>
            <a:endParaRPr lang="en-US" dirty="0"/>
          </a:p>
        </p:txBody>
      </p:sp>
    </p:spTree>
    <p:extLst>
      <p:ext uri="{BB962C8B-B14F-4D97-AF65-F5344CB8AC3E}">
        <p14:creationId xmlns:p14="http://schemas.microsoft.com/office/powerpoint/2010/main" val="242505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EAD1EB-6C5E-4F20-A831-896FE588D6EC}" type="datetimeFigureOut">
              <a:rPr lang="en-US" smtClean="0"/>
              <a:t>10/4/2021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B57F75-19F0-42E2-A1A9-A1544BCE0A27}" type="slidenum">
              <a:rPr lang="en-US" smtClean="0"/>
              <a:t>‹#›</a:t>
            </a:fld>
            <a:endParaRPr lang="en-US" dirty="0"/>
          </a:p>
        </p:txBody>
      </p:sp>
    </p:spTree>
    <p:extLst>
      <p:ext uri="{BB962C8B-B14F-4D97-AF65-F5344CB8AC3E}">
        <p14:creationId xmlns:p14="http://schemas.microsoft.com/office/powerpoint/2010/main" val="5737029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EAD1EB-6C5E-4F20-A831-896FE588D6EC}"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B57F75-19F0-42E2-A1A9-A1544BCE0A27}" type="slidenum">
              <a:rPr lang="en-US" smtClean="0"/>
              <a:t>‹#›</a:t>
            </a:fld>
            <a:endParaRPr lang="en-US" dirty="0"/>
          </a:p>
        </p:txBody>
      </p:sp>
    </p:spTree>
    <p:extLst>
      <p:ext uri="{BB962C8B-B14F-4D97-AF65-F5344CB8AC3E}">
        <p14:creationId xmlns:p14="http://schemas.microsoft.com/office/powerpoint/2010/main" val="265457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8EAD1EB-6C5E-4F20-A831-896FE588D6EC}" type="datetimeFigureOut">
              <a:rPr lang="en-US" smtClean="0"/>
              <a:t>10/4/2021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B57F75-19F0-42E2-A1A9-A1544BCE0A27}" type="slidenum">
              <a:rPr lang="en-US" smtClean="0"/>
              <a:t>‹#›</a:t>
            </a:fld>
            <a:endParaRPr lang="en-US" dirty="0"/>
          </a:p>
        </p:txBody>
      </p:sp>
    </p:spTree>
    <p:extLst>
      <p:ext uri="{BB962C8B-B14F-4D97-AF65-F5344CB8AC3E}">
        <p14:creationId xmlns:p14="http://schemas.microsoft.com/office/powerpoint/2010/main" val="724083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EAD1EB-6C5E-4F20-A831-896FE588D6EC}" type="datetimeFigureOut">
              <a:rPr lang="en-US" smtClean="0"/>
              <a:t>10/4/2021</a:t>
            </a:fld>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B57F75-19F0-42E2-A1A9-A1544BCE0A27}" type="slidenum">
              <a:rPr lang="en-US" smtClean="0"/>
              <a:t>‹#›</a:t>
            </a:fld>
            <a:endParaRPr lang="en-US" dirty="0"/>
          </a:p>
        </p:txBody>
      </p:sp>
    </p:spTree>
    <p:extLst>
      <p:ext uri="{BB962C8B-B14F-4D97-AF65-F5344CB8AC3E}">
        <p14:creationId xmlns:p14="http://schemas.microsoft.com/office/powerpoint/2010/main" val="18344942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7.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6.emf"/><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4.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2.emf"/><Relationship Id="rId5" Type="http://schemas.openxmlformats.org/officeDocument/2006/relationships/image" Target="../media/image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3.emf"/><Relationship Id="rId5" Type="http://schemas.openxmlformats.org/officeDocument/2006/relationships/image" Target="../media/image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4.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9.emf"/><Relationship Id="rId5" Type="http://schemas.openxmlformats.org/officeDocument/2006/relationships/image" Target="../media/image4.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4.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png"/><Relationship Id="rId7" Type="http://schemas.openxmlformats.org/officeDocument/2006/relationships/image" Target="../media/image34.emf"/><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6.emf"/></Relationships>
</file>

<file path=ppt/slides/_rels/slide2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1.jpe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40.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png"/><Relationship Id="rId10" Type="http://schemas.openxmlformats.org/officeDocument/2006/relationships/image" Target="../media/image44.png"/><Relationship Id="rId4" Type="http://schemas.openxmlformats.org/officeDocument/2006/relationships/image" Target="../media/image2.png"/><Relationship Id="rId9" Type="http://schemas.openxmlformats.org/officeDocument/2006/relationships/image" Target="../media/image43.png"/><Relationship Id="rId1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8" Type="http://schemas.openxmlformats.org/officeDocument/2006/relationships/image" Target="../media/image53.emf"/><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4.png"/><Relationship Id="rId10" Type="http://schemas.openxmlformats.org/officeDocument/2006/relationships/image" Target="../media/image55.png"/><Relationship Id="rId4" Type="http://schemas.openxmlformats.org/officeDocument/2006/relationships/image" Target="../media/image3.png"/><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30.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2.png"/><Relationship Id="rId7"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png"/><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4.png"/><Relationship Id="rId10" Type="http://schemas.openxmlformats.org/officeDocument/2006/relationships/image" Target="../media/image65.png"/><Relationship Id="rId4" Type="http://schemas.openxmlformats.org/officeDocument/2006/relationships/image" Target="../media/image3.png"/><Relationship Id="rId9" Type="http://schemas.openxmlformats.org/officeDocument/2006/relationships/image" Target="../media/image64.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4.png"/><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2.png"/><Relationship Id="rId7"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4.pn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73.png"/><Relationship Id="rId12" Type="http://schemas.microsoft.com/office/2007/relationships/hdphoto" Target="../media/hdphoto3.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5.png"/><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png"/><Relationship Id="rId9"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76.jp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0.emf"/><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0" y="-35109"/>
            <a:ext cx="9906000"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12" y="262368"/>
            <a:ext cx="2920693" cy="665912"/>
          </a:xfrm>
          <a:prstGeom prst="rect">
            <a:avLst/>
          </a:prstGeom>
        </p:spPr>
      </p:pic>
      <p:sp>
        <p:nvSpPr>
          <p:cNvPr id="14" name="مربع نص 13">
            <a:extLst>
              <a:ext uri="{FF2B5EF4-FFF2-40B4-BE49-F238E27FC236}">
                <a16:creationId xmlns:a16="http://schemas.microsoft.com/office/drawing/2014/main" id="{93222EA8-8132-48D6-97F2-38FCB955EBF5}"/>
              </a:ext>
            </a:extLst>
          </p:cNvPr>
          <p:cNvSpPr txBox="1"/>
          <p:nvPr/>
        </p:nvSpPr>
        <p:spPr>
          <a:xfrm>
            <a:off x="3078480" y="262368"/>
            <a:ext cx="5369405" cy="688458"/>
          </a:xfrm>
          <a:prstGeom prst="rect">
            <a:avLst/>
          </a:prstGeom>
          <a:noFill/>
        </p:spPr>
        <p:txBody>
          <a:bodyPr wrap="square" rtlCol="0">
            <a:spAutoFit/>
          </a:bodyPr>
          <a:lstStyle/>
          <a:p>
            <a:pPr algn="just" rtl="1">
              <a:lnSpc>
                <a:spcPct val="115000"/>
              </a:lnSpc>
              <a:spcAft>
                <a:spcPts val="1000"/>
              </a:spcAft>
            </a:pPr>
            <a:r>
              <a:rPr lang="ar-SA" sz="3600" b="1" dirty="0">
                <a:solidFill>
                  <a:srgbClr val="002060"/>
                </a:solidFill>
                <a:latin typeface="Calibri" panose="020F0502020204030204" pitchFamily="34" charset="0"/>
                <a:ea typeface="Calibri" panose="020F0502020204030204" pitchFamily="34" charset="0"/>
              </a:rPr>
              <a:t>القسم -</a:t>
            </a:r>
            <a:r>
              <a:rPr lang="en-US" sz="3600" b="1" dirty="0">
                <a:solidFill>
                  <a:srgbClr val="002060"/>
                </a:solidFill>
                <a:latin typeface="Calibri" panose="020F0502020204030204" pitchFamily="34" charset="0"/>
                <a:ea typeface="Calibri" panose="020F0502020204030204" pitchFamily="34" charset="0"/>
              </a:rPr>
              <a:t>1</a:t>
            </a:r>
            <a:r>
              <a:rPr lang="ar-EG" sz="3600" b="1" dirty="0">
                <a:solidFill>
                  <a:srgbClr val="C00000"/>
                </a:solidFill>
                <a:latin typeface="Calibri" panose="020F0502020204030204" pitchFamily="34" charset="0"/>
                <a:ea typeface="Calibri" panose="020F0502020204030204" pitchFamily="34" charset="0"/>
              </a:rPr>
              <a:t> </a:t>
            </a:r>
            <a:r>
              <a:rPr lang="ar-AE" sz="3600" b="1" dirty="0">
                <a:solidFill>
                  <a:srgbClr val="C00000"/>
                </a:solidFill>
                <a:latin typeface="Calibri" panose="020F0502020204030204" pitchFamily="34" charset="0"/>
                <a:ea typeface="Calibri" panose="020F0502020204030204" pitchFamily="34" charset="0"/>
              </a:rPr>
              <a:t>                  </a:t>
            </a:r>
            <a:r>
              <a:rPr lang="ar-EG" sz="3600" b="1" dirty="0">
                <a:solidFill>
                  <a:srgbClr val="C00000"/>
                </a:solidFill>
                <a:latin typeface="Calibri" panose="020F0502020204030204" pitchFamily="34" charset="0"/>
                <a:ea typeface="Calibri" panose="020F0502020204030204" pitchFamily="34" charset="0"/>
              </a:rPr>
              <a:t>ال</a:t>
            </a:r>
            <a:r>
              <a:rPr lang="ar-AE" sz="3600" b="1" dirty="0">
                <a:solidFill>
                  <a:srgbClr val="C00000"/>
                </a:solidFill>
                <a:latin typeface="Calibri" panose="020F0502020204030204" pitchFamily="34" charset="0"/>
                <a:ea typeface="Calibri" panose="020F0502020204030204" pitchFamily="34" charset="0"/>
              </a:rPr>
              <a:t>اتزان</a:t>
            </a:r>
            <a:endParaRPr lang="en-US" sz="3600" b="1" dirty="0">
              <a:solidFill>
                <a:srgbClr val="C00000"/>
              </a:solidFill>
              <a:latin typeface="Calibri" panose="020F0502020204030204" pitchFamily="34" charset="0"/>
              <a:ea typeface="Calibri" panose="020F0502020204030204" pitchFamily="34" charset="0"/>
              <a:cs typeface="Arial" panose="020B0604020202020204" pitchFamily="34" charset="0"/>
            </a:endParaRPr>
          </a:p>
        </p:txBody>
      </p:sp>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3055" y="299208"/>
            <a:ext cx="885464" cy="877044"/>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70174"/>
            <a:ext cx="10246984" cy="692331"/>
          </a:xfrm>
          <a:prstGeom prst="rect">
            <a:avLst/>
          </a:prstGeom>
        </p:spPr>
      </p:pic>
      <p:pic>
        <p:nvPicPr>
          <p:cNvPr id="16" name="صورة 15">
            <a:extLst>
              <a:ext uri="{FF2B5EF4-FFF2-40B4-BE49-F238E27FC236}">
                <a16:creationId xmlns:a16="http://schemas.microsoft.com/office/drawing/2014/main" id="{220DD3BC-E1D2-450A-8F6A-43DF6F64ED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8439" y="1238425"/>
            <a:ext cx="3108960" cy="4329388"/>
          </a:xfrm>
          <a:prstGeom prst="rect">
            <a:avLst/>
          </a:prstGeom>
          <a:ln>
            <a:noFill/>
          </a:ln>
          <a:effectLst>
            <a:outerShdw blurRad="292100" dist="139700" dir="2700000" algn="tl" rotWithShape="0">
              <a:srgbClr val="333333">
                <a:alpha val="65000"/>
              </a:srgbClr>
            </a:outerShdw>
          </a:effectLst>
        </p:spPr>
      </p:pic>
      <p:pic>
        <p:nvPicPr>
          <p:cNvPr id="3" name="صورة 2">
            <a:extLst>
              <a:ext uri="{FF2B5EF4-FFF2-40B4-BE49-F238E27FC236}">
                <a16:creationId xmlns:a16="http://schemas.microsoft.com/office/drawing/2014/main" id="{8EE596D2-8A10-45C9-A352-EDCBA421EFDF}"/>
              </a:ext>
            </a:extLst>
          </p:cNvPr>
          <p:cNvPicPr>
            <a:picLocks noChangeAspect="1"/>
          </p:cNvPicPr>
          <p:nvPr/>
        </p:nvPicPr>
        <p:blipFill>
          <a:blip r:embed="rId7"/>
          <a:stretch>
            <a:fillRect/>
          </a:stretch>
        </p:blipFill>
        <p:spPr>
          <a:xfrm>
            <a:off x="137186" y="1018222"/>
            <a:ext cx="6045633" cy="52744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090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صورة 11">
            <a:extLst>
              <a:ext uri="{FF2B5EF4-FFF2-40B4-BE49-F238E27FC236}">
                <a16:creationId xmlns:a16="http://schemas.microsoft.com/office/drawing/2014/main" id="{9AE5436A-89A2-4CF5-8963-EFC92E7C6F85}"/>
              </a:ext>
            </a:extLst>
          </p:cNvPr>
          <p:cNvPicPr>
            <a:picLocks noChangeAspect="1"/>
          </p:cNvPicPr>
          <p:nvPr/>
        </p:nvPicPr>
        <p:blipFill>
          <a:blip r:embed="rId2"/>
          <a:stretch>
            <a:fillRect/>
          </a:stretch>
        </p:blipFill>
        <p:spPr>
          <a:xfrm>
            <a:off x="35061" y="1870525"/>
            <a:ext cx="4455212" cy="3902991"/>
          </a:xfrm>
          <a:prstGeom prst="rect">
            <a:avLst/>
          </a:prstGeom>
        </p:spPr>
      </p:pic>
      <p:pic>
        <p:nvPicPr>
          <p:cNvPr id="4" name="Picture 2">
            <a:extLst>
              <a:ext uri="{FF2B5EF4-FFF2-40B4-BE49-F238E27FC236}">
                <a16:creationId xmlns:a16="http://schemas.microsoft.com/office/drawing/2014/main" id="{284123A2-D2E8-4D8C-B6D8-1F5B27A324B6}"/>
              </a:ext>
            </a:extLst>
          </p:cNvPr>
          <p:cNvPicPr/>
          <p:nvPr/>
        </p:nvPicPr>
        <p:blipFill rotWithShape="1">
          <a:blip r:embed="rId3"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10</a:t>
            </a:fld>
            <a:endParaRPr lang="en-US" b="1" dirty="0"/>
          </a:p>
        </p:txBody>
      </p:sp>
      <p:sp>
        <p:nvSpPr>
          <p:cNvPr id="9" name="مربع نص 8">
            <a:extLst>
              <a:ext uri="{FF2B5EF4-FFF2-40B4-BE49-F238E27FC236}">
                <a16:creationId xmlns:a16="http://schemas.microsoft.com/office/drawing/2014/main" id="{C5BF73F6-7C5F-419C-9EC6-E80D51A70638}"/>
              </a:ext>
            </a:extLst>
          </p:cNvPr>
          <p:cNvSpPr txBox="1"/>
          <p:nvPr/>
        </p:nvSpPr>
        <p:spPr>
          <a:xfrm>
            <a:off x="166686" y="505591"/>
            <a:ext cx="9572625" cy="1093761"/>
          </a:xfrm>
          <a:prstGeom prst="rect">
            <a:avLst/>
          </a:prstGeom>
          <a:noFill/>
        </p:spPr>
        <p:txBody>
          <a:bodyPr wrap="square">
            <a:spAutoFit/>
          </a:bodyPr>
          <a:lstStyle/>
          <a:p>
            <a:pPr algn="r" rtl="1">
              <a:lnSpc>
                <a:spcPct val="107000"/>
              </a:lnSpc>
              <a:spcAft>
                <a:spcPts val="800"/>
              </a:spcAft>
            </a:pPr>
            <a:r>
              <a:rPr lang="ar-AE" sz="2800" b="1" dirty="0">
                <a:solidFill>
                  <a:srgbClr val="FA3A1A"/>
                </a:solidFill>
                <a:effectLst/>
                <a:latin typeface="Calibri" panose="020F0502020204030204" pitchFamily="34" charset="0"/>
                <a:ea typeface="Calibri" panose="020F0502020204030204" pitchFamily="34" charset="0"/>
                <a:cs typeface="Arial" panose="020B0604020202020204" pitchFamily="34" charset="0"/>
              </a:rPr>
              <a:t>ماذا يحدث عند وضع </a:t>
            </a:r>
            <a:r>
              <a:rPr lang="en-US" sz="2800" b="1" dirty="0">
                <a:solidFill>
                  <a:srgbClr val="FA3A1A"/>
                </a:solidFill>
                <a:effectLst/>
                <a:latin typeface="Calibri" panose="020F0502020204030204" pitchFamily="34" charset="0"/>
                <a:ea typeface="Calibri" panose="020F0502020204030204" pitchFamily="34" charset="0"/>
                <a:cs typeface="Arial" panose="020B0604020202020204" pitchFamily="34" charset="0"/>
              </a:rPr>
              <a:t>1moL</a:t>
            </a:r>
            <a:r>
              <a:rPr lang="ar-AE" sz="2800" b="1" dirty="0">
                <a:solidFill>
                  <a:srgbClr val="FA3A1A"/>
                </a:solidFill>
                <a:effectLst/>
                <a:latin typeface="Calibri" panose="020F0502020204030204" pitchFamily="34" charset="0"/>
                <a:ea typeface="Calibri" panose="020F0502020204030204" pitchFamily="34" charset="0"/>
                <a:cs typeface="Arial" panose="020B0604020202020204" pitchFamily="34" charset="0"/>
              </a:rPr>
              <a:t> من النيتروجين مع </a:t>
            </a:r>
            <a:r>
              <a:rPr lang="en-US" sz="2800" b="1" dirty="0">
                <a:solidFill>
                  <a:srgbClr val="FA3A1A"/>
                </a:solidFill>
                <a:effectLst/>
                <a:latin typeface="Calibri" panose="020F0502020204030204" pitchFamily="34" charset="0"/>
                <a:ea typeface="Calibri" panose="020F0502020204030204" pitchFamily="34" charset="0"/>
                <a:cs typeface="Arial" panose="020B0604020202020204" pitchFamily="34" charset="0"/>
              </a:rPr>
              <a:t> 3 moL </a:t>
            </a:r>
            <a:r>
              <a:rPr lang="ar-AE" sz="2800" b="1" dirty="0">
                <a:solidFill>
                  <a:srgbClr val="FA3A1A"/>
                </a:solidFill>
                <a:effectLst/>
                <a:latin typeface="Calibri" panose="020F0502020204030204" pitchFamily="34" charset="0"/>
                <a:ea typeface="Calibri" panose="020F0502020204030204" pitchFamily="34" charset="0"/>
                <a:cs typeface="Arial" panose="020B0604020202020204" pitchFamily="34" charset="0"/>
              </a:rPr>
              <a:t>من الهيدروجين</a:t>
            </a:r>
            <a:endParaRPr lang="en-US" sz="2800" dirty="0">
              <a:solidFill>
                <a:srgbClr val="FA3A1A"/>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AE" sz="2800" b="1" dirty="0">
                <a:solidFill>
                  <a:srgbClr val="FA3A1A"/>
                </a:solidFill>
                <a:effectLst/>
                <a:latin typeface="Calibri" panose="020F0502020204030204" pitchFamily="34" charset="0"/>
                <a:ea typeface="Calibri" panose="020F0502020204030204" pitchFamily="34" charset="0"/>
                <a:cs typeface="Arial" panose="020B0604020202020204" pitchFamily="34" charset="0"/>
              </a:rPr>
              <a:t> في وعاء مغلق للتفاعل عند درجة حرارة </a:t>
            </a:r>
            <a:r>
              <a:rPr lang="en-US" sz="2800" b="1" dirty="0">
                <a:solidFill>
                  <a:srgbClr val="FA3A1A"/>
                </a:solidFill>
                <a:effectLst/>
                <a:latin typeface="Calibri" panose="020F0502020204030204" pitchFamily="34" charset="0"/>
                <a:ea typeface="Calibri" panose="020F0502020204030204" pitchFamily="34" charset="0"/>
                <a:cs typeface="Arial" panose="020B0604020202020204" pitchFamily="34" charset="0"/>
              </a:rPr>
              <a:t>723 K</a:t>
            </a:r>
            <a:r>
              <a:rPr lang="en-US" sz="2800" b="1" dirty="0">
                <a:solidFill>
                  <a:srgbClr val="FA3A1A"/>
                </a:solidFill>
                <a:effectLst/>
                <a:latin typeface="Arial" panose="020B0604020202020204" pitchFamily="34" charset="0"/>
                <a:ea typeface="Calibri" panose="020F0502020204030204" pitchFamily="34" charset="0"/>
                <a:cs typeface="Arial" panose="020B0604020202020204" pitchFamily="34" charset="0"/>
              </a:rPr>
              <a:t> </a:t>
            </a:r>
            <a:r>
              <a:rPr lang="ar-AE" sz="2800" b="1" dirty="0">
                <a:solidFill>
                  <a:srgbClr val="FA3A1A"/>
                </a:solidFill>
                <a:effectLst/>
                <a:latin typeface="Arial" panose="020B0604020202020204" pitchFamily="34" charset="0"/>
                <a:ea typeface="Calibri" panose="020F0502020204030204" pitchFamily="34" charset="0"/>
                <a:cs typeface="Arial" panose="020B0604020202020204" pitchFamily="34" charset="0"/>
              </a:rPr>
              <a:t>؟</a:t>
            </a:r>
            <a:endParaRPr lang="en-US" sz="2800" dirty="0">
              <a:solidFill>
                <a:srgbClr val="FA3A1A"/>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مربع نص 9">
            <a:extLst>
              <a:ext uri="{FF2B5EF4-FFF2-40B4-BE49-F238E27FC236}">
                <a16:creationId xmlns:a16="http://schemas.microsoft.com/office/drawing/2014/main" id="{9035AA68-2F6C-407A-86EE-F3D94C6C69D3}"/>
              </a:ext>
            </a:extLst>
          </p:cNvPr>
          <p:cNvSpPr txBox="1"/>
          <p:nvPr/>
        </p:nvSpPr>
        <p:spPr>
          <a:xfrm>
            <a:off x="1367404" y="1529347"/>
            <a:ext cx="8322576" cy="530145"/>
          </a:xfrm>
          <a:prstGeom prst="rect">
            <a:avLst/>
          </a:prstGeom>
          <a:noFill/>
        </p:spPr>
        <p:txBody>
          <a:bodyPr wrap="square">
            <a:spAutoFit/>
          </a:bodyPr>
          <a:lstStyle/>
          <a:p>
            <a:pPr algn="r" rtl="1">
              <a:lnSpc>
                <a:spcPct val="107000"/>
              </a:lnSpc>
              <a:spcAft>
                <a:spcPts val="800"/>
              </a:spcAft>
            </a:pPr>
            <a:r>
              <a:rPr lang="ar-AE" sz="28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جـ - بما ان التفاعل تلقائي سوف يتفاعل النيتروجين والهيدروجين </a:t>
            </a:r>
            <a:endParaRPr lang="en-US" sz="28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7" name="مربع نص 16">
            <a:extLst>
              <a:ext uri="{FF2B5EF4-FFF2-40B4-BE49-F238E27FC236}">
                <a16:creationId xmlns:a16="http://schemas.microsoft.com/office/drawing/2014/main" id="{A13B111B-1126-4ED4-91B8-12B43192EE6C}"/>
              </a:ext>
            </a:extLst>
          </p:cNvPr>
          <p:cNvSpPr txBox="1"/>
          <p:nvPr/>
        </p:nvSpPr>
        <p:spPr>
          <a:xfrm>
            <a:off x="4352826" y="2594827"/>
            <a:ext cx="5474601" cy="1452192"/>
          </a:xfrm>
          <a:prstGeom prst="rect">
            <a:avLst/>
          </a:prstGeom>
          <a:noFill/>
        </p:spPr>
        <p:txBody>
          <a:bodyPr wrap="square">
            <a:spAutoFit/>
          </a:bodyPr>
          <a:lstStyle/>
          <a:p>
            <a:pPr marL="0" marR="0" lvl="0" indent="0" algn="r" defTabSz="457200" rtl="1" eaLnBrk="1" fontAlgn="auto" latinLnBrk="0" hangingPunct="1">
              <a:lnSpc>
                <a:spcPct val="107000"/>
              </a:lnSpc>
              <a:spcBef>
                <a:spcPts val="0"/>
              </a:spcBef>
              <a:spcAft>
                <a:spcPts val="800"/>
              </a:spcAft>
              <a:buClrTx/>
              <a:buSzTx/>
              <a:buFontTx/>
              <a:buNone/>
              <a:tabLst/>
              <a:defRPr/>
            </a:pPr>
            <a:r>
              <a:rPr kumimoji="0" lang="ar-AE" sz="28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 يوضح الشكل المقابل تناقص تراكيز المواد المتفاعلة </a:t>
            </a:r>
            <a:r>
              <a:rPr kumimoji="0" lang="ar-AE" sz="2800" b="1" i="0" u="none" strike="noStrike" kern="1200" cap="none" spc="0" normalizeH="0" baseline="0" noProof="0" dirty="0">
                <a:ln>
                  <a:noFill/>
                </a:ln>
                <a:solidFill>
                  <a:srgbClr val="FF6600"/>
                </a:solidFill>
                <a:effectLst/>
                <a:uLnTx/>
                <a:uFillTx/>
                <a:latin typeface="Arial" panose="020B0604020202020204" pitchFamily="34" charset="0"/>
                <a:ea typeface="Calibri" panose="020F0502020204030204" pitchFamily="34" charset="0"/>
                <a:cs typeface="Arial" panose="020B0604020202020204" pitchFamily="34" charset="0"/>
              </a:rPr>
              <a:t> ( </a:t>
            </a:r>
            <a:r>
              <a:rPr kumimoji="0" lang="en-US" sz="28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N</a:t>
            </a:r>
            <a:r>
              <a:rPr kumimoji="0" lang="en-US" sz="2800" b="1" i="0" u="none" strike="noStrike" kern="1200" cap="none" spc="0" normalizeH="0" baseline="-2500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en-US" sz="28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,H</a:t>
            </a:r>
            <a:r>
              <a:rPr kumimoji="0" lang="en-US" sz="2800" b="1" i="0" u="none" strike="noStrike" kern="1200" cap="none" spc="0" normalizeH="0" baseline="-2500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2</a:t>
            </a:r>
            <a:r>
              <a:rPr kumimoji="0" lang="ar-AE" sz="28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 في البداية في حين يزداد تركيز الناتج </a:t>
            </a:r>
            <a:r>
              <a:rPr kumimoji="0" lang="en-US" sz="28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NH</a:t>
            </a:r>
            <a:r>
              <a:rPr kumimoji="0" lang="en-US" sz="2800" b="1" i="0" u="none" strike="noStrike" kern="1200" cap="none" spc="0" normalizeH="0" baseline="-2500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3</a:t>
            </a:r>
            <a:endParaRPr kumimoji="0" lang="en-US" sz="28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9" name="مربع نص 18">
            <a:extLst>
              <a:ext uri="{FF2B5EF4-FFF2-40B4-BE49-F238E27FC236}">
                <a16:creationId xmlns:a16="http://schemas.microsoft.com/office/drawing/2014/main" id="{C9630770-7516-4C99-A27E-620FDCAE126F}"/>
              </a:ext>
            </a:extLst>
          </p:cNvPr>
          <p:cNvSpPr txBox="1"/>
          <p:nvPr/>
        </p:nvSpPr>
        <p:spPr>
          <a:xfrm>
            <a:off x="4607826" y="4833068"/>
            <a:ext cx="5124450" cy="991169"/>
          </a:xfrm>
          <a:prstGeom prst="rect">
            <a:avLst/>
          </a:prstGeom>
          <a:noFill/>
        </p:spPr>
        <p:txBody>
          <a:bodyPr wrap="square">
            <a:spAutoFit/>
          </a:bodyPr>
          <a:lstStyle/>
          <a:p>
            <a:pPr algn="r" rtl="1">
              <a:lnSpc>
                <a:spcPct val="107000"/>
              </a:lnSpc>
              <a:spcAft>
                <a:spcPts val="800"/>
              </a:spcAft>
            </a:pPr>
            <a:r>
              <a:rPr lang="ar-AE" sz="28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 قبل استهلاك المواد المتفاعلة بشكل تام تصبح تراكيز المواد جميعا ثابته </a:t>
            </a:r>
            <a:endParaRPr lang="en-US" sz="2800" b="1"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95964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2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7"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11</a:t>
            </a:fld>
            <a:endParaRPr lang="en-US" b="1" dirty="0"/>
          </a:p>
        </p:txBody>
      </p:sp>
      <p:pic>
        <p:nvPicPr>
          <p:cNvPr id="3" name="صورة 2">
            <a:extLst>
              <a:ext uri="{FF2B5EF4-FFF2-40B4-BE49-F238E27FC236}">
                <a16:creationId xmlns:a16="http://schemas.microsoft.com/office/drawing/2014/main" id="{9CDC1D29-CCBD-4414-9315-8CDEDBE56144}"/>
              </a:ext>
            </a:extLst>
          </p:cNvPr>
          <p:cNvPicPr>
            <a:picLocks noChangeAspect="1"/>
          </p:cNvPicPr>
          <p:nvPr/>
        </p:nvPicPr>
        <p:blipFill>
          <a:blip r:embed="rId6"/>
          <a:stretch>
            <a:fillRect/>
          </a:stretch>
        </p:blipFill>
        <p:spPr>
          <a:xfrm>
            <a:off x="4490273" y="830506"/>
            <a:ext cx="5034091" cy="2080037"/>
          </a:xfrm>
          <a:prstGeom prst="rect">
            <a:avLst/>
          </a:prstGeom>
        </p:spPr>
      </p:pic>
      <p:pic>
        <p:nvPicPr>
          <p:cNvPr id="6" name="صورة 5">
            <a:extLst>
              <a:ext uri="{FF2B5EF4-FFF2-40B4-BE49-F238E27FC236}">
                <a16:creationId xmlns:a16="http://schemas.microsoft.com/office/drawing/2014/main" id="{DDB6735A-EC70-44D9-8A05-868C661C473D}"/>
              </a:ext>
            </a:extLst>
          </p:cNvPr>
          <p:cNvPicPr>
            <a:picLocks noChangeAspect="1"/>
          </p:cNvPicPr>
          <p:nvPr/>
        </p:nvPicPr>
        <p:blipFill>
          <a:blip r:embed="rId7"/>
          <a:stretch>
            <a:fillRect/>
          </a:stretch>
        </p:blipFill>
        <p:spPr>
          <a:xfrm>
            <a:off x="4347189" y="3202901"/>
            <a:ext cx="5320258" cy="1790700"/>
          </a:xfrm>
          <a:prstGeom prst="rect">
            <a:avLst/>
          </a:prstGeom>
        </p:spPr>
      </p:pic>
      <p:pic>
        <p:nvPicPr>
          <p:cNvPr id="14" name="صورة 13">
            <a:extLst>
              <a:ext uri="{FF2B5EF4-FFF2-40B4-BE49-F238E27FC236}">
                <a16:creationId xmlns:a16="http://schemas.microsoft.com/office/drawing/2014/main" id="{9234BFF7-ACFA-49D1-A470-EA6474FE3E57}"/>
              </a:ext>
            </a:extLst>
          </p:cNvPr>
          <p:cNvPicPr>
            <a:picLocks noChangeAspect="1"/>
          </p:cNvPicPr>
          <p:nvPr/>
        </p:nvPicPr>
        <p:blipFill>
          <a:blip r:embed="rId8"/>
          <a:stretch>
            <a:fillRect/>
          </a:stretch>
        </p:blipFill>
        <p:spPr>
          <a:xfrm>
            <a:off x="35061" y="1426129"/>
            <a:ext cx="4312128" cy="4347388"/>
          </a:xfrm>
          <a:prstGeom prst="rect">
            <a:avLst/>
          </a:prstGeom>
        </p:spPr>
      </p:pic>
    </p:spTree>
    <p:extLst>
      <p:ext uri="{BB962C8B-B14F-4D97-AF65-F5344CB8AC3E}">
        <p14:creationId xmlns:p14="http://schemas.microsoft.com/office/powerpoint/2010/main" val="347930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12</a:t>
            </a:fld>
            <a:endParaRPr lang="en-US" b="1" dirty="0"/>
          </a:p>
        </p:txBody>
      </p:sp>
      <p:pic>
        <p:nvPicPr>
          <p:cNvPr id="9" name="صورة 8">
            <a:extLst>
              <a:ext uri="{FF2B5EF4-FFF2-40B4-BE49-F238E27FC236}">
                <a16:creationId xmlns:a16="http://schemas.microsoft.com/office/drawing/2014/main" id="{C0023B1D-8605-4B89-AFEB-BA0F4143CCAD}"/>
              </a:ext>
            </a:extLst>
          </p:cNvPr>
          <p:cNvPicPr>
            <a:picLocks noChangeAspect="1"/>
          </p:cNvPicPr>
          <p:nvPr/>
        </p:nvPicPr>
        <p:blipFill>
          <a:blip r:embed="rId6"/>
          <a:stretch>
            <a:fillRect/>
          </a:stretch>
        </p:blipFill>
        <p:spPr>
          <a:xfrm>
            <a:off x="85726" y="445263"/>
            <a:ext cx="4436374" cy="2764757"/>
          </a:xfrm>
          <a:prstGeom prst="rect">
            <a:avLst/>
          </a:prstGeom>
        </p:spPr>
      </p:pic>
      <p:sp>
        <p:nvSpPr>
          <p:cNvPr id="10" name="مربع نص 9">
            <a:extLst>
              <a:ext uri="{FF2B5EF4-FFF2-40B4-BE49-F238E27FC236}">
                <a16:creationId xmlns:a16="http://schemas.microsoft.com/office/drawing/2014/main" id="{7064FA1D-AA87-41DD-AFD4-156A01CF7A12}"/>
              </a:ext>
            </a:extLst>
          </p:cNvPr>
          <p:cNvSpPr txBox="1"/>
          <p:nvPr/>
        </p:nvSpPr>
        <p:spPr>
          <a:xfrm>
            <a:off x="3383648" y="110255"/>
            <a:ext cx="4131576" cy="530145"/>
          </a:xfrm>
          <a:prstGeom prst="rect">
            <a:avLst/>
          </a:prstGeom>
          <a:noFill/>
        </p:spPr>
        <p:txBody>
          <a:bodyPr wrap="square">
            <a:spAutoFit/>
          </a:bodyPr>
          <a:lstStyle/>
          <a:p>
            <a:pPr algn="r" rtl="1">
              <a:lnSpc>
                <a:spcPct val="107000"/>
              </a:lnSpc>
              <a:spcAft>
                <a:spcPts val="800"/>
              </a:spcAft>
            </a:pPr>
            <a:r>
              <a:rPr lang="ar-AE" sz="2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في التمثيل البياني الموضح جانبا </a:t>
            </a:r>
            <a:endParaRPr lang="en-US" sz="2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2" name="مربع نص 11">
            <a:extLst>
              <a:ext uri="{FF2B5EF4-FFF2-40B4-BE49-F238E27FC236}">
                <a16:creationId xmlns:a16="http://schemas.microsoft.com/office/drawing/2014/main" id="{54BA54D0-204F-441F-9B4F-838CBE109048}"/>
              </a:ext>
            </a:extLst>
          </p:cNvPr>
          <p:cNvSpPr txBox="1"/>
          <p:nvPr/>
        </p:nvSpPr>
        <p:spPr>
          <a:xfrm>
            <a:off x="4000020" y="1441989"/>
            <a:ext cx="5819774" cy="1913216"/>
          </a:xfrm>
          <a:prstGeom prst="rect">
            <a:avLst/>
          </a:prstGeom>
          <a:noFill/>
        </p:spPr>
        <p:txBody>
          <a:bodyPr wrap="square">
            <a:spAutoFit/>
          </a:bodyPr>
          <a:lstStyle/>
          <a:p>
            <a:pPr lvl="0" algn="r" rtl="1">
              <a:lnSpc>
                <a:spcPct val="107000"/>
              </a:lnSpc>
              <a:spcAft>
                <a:spcPts val="800"/>
              </a:spcAft>
            </a:pPr>
            <a:r>
              <a:rPr lang="en-US" sz="2800" b="1" dirty="0">
                <a:solidFill>
                  <a:srgbClr val="FF6600"/>
                </a:solidFill>
                <a:latin typeface="Calibri" panose="020F0502020204030204" pitchFamily="34" charset="0"/>
                <a:ea typeface="Calibri" panose="020F0502020204030204" pitchFamily="34" charset="0"/>
                <a:cs typeface="Arial" panose="020B0604020202020204" pitchFamily="34" charset="0"/>
              </a:rPr>
              <a:t>2</a:t>
            </a:r>
            <a:r>
              <a:rPr lang="ar-AE" sz="2800" b="1" dirty="0">
                <a:solidFill>
                  <a:srgbClr val="FF6600"/>
                </a:solidFill>
                <a:latin typeface="Calibri" panose="020F0502020204030204" pitchFamily="34" charset="0"/>
                <a:ea typeface="Calibri" panose="020F0502020204030204" pitchFamily="34" charset="0"/>
                <a:cs typeface="Arial" panose="020B0604020202020204" pitchFamily="34" charset="0"/>
              </a:rPr>
              <a:t>- </a:t>
            </a:r>
            <a:r>
              <a:rPr lang="ar-AE" sz="28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تستهلك المواد المتفاعلة </a:t>
            </a:r>
            <a:r>
              <a:rPr lang="en-US" sz="28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N</a:t>
            </a:r>
            <a:r>
              <a:rPr lang="en-US" sz="2800" b="1" baseline="-25000" dirty="0">
                <a:solidFill>
                  <a:srgbClr val="FF6600"/>
                </a:solidFill>
                <a:effectLst/>
                <a:latin typeface="Calibri" panose="020F0502020204030204" pitchFamily="34" charset="0"/>
                <a:ea typeface="Calibri" panose="020F0502020204030204" pitchFamily="34" charset="0"/>
                <a:cs typeface="Arial" panose="020B0604020202020204" pitchFamily="34" charset="0"/>
              </a:rPr>
              <a:t>2 </a:t>
            </a:r>
            <a:r>
              <a:rPr lang="en-US" sz="28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H</a:t>
            </a:r>
            <a:r>
              <a:rPr lang="en-US" sz="2800" b="1" baseline="-25000" dirty="0">
                <a:solidFill>
                  <a:srgbClr val="FF6600"/>
                </a:solidFill>
                <a:effectLst/>
                <a:latin typeface="Calibri" panose="020F0502020204030204" pitchFamily="34" charset="0"/>
                <a:ea typeface="Calibri" panose="020F0502020204030204" pitchFamily="34" charset="0"/>
                <a:cs typeface="Arial" panose="020B0604020202020204" pitchFamily="34" charset="0"/>
              </a:rPr>
              <a:t>2</a:t>
            </a:r>
            <a:r>
              <a:rPr lang="en-US" sz="28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a:t>
            </a:r>
            <a:r>
              <a:rPr lang="ar-AE" sz="28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أثناء التفاعل لذلك يقل تركيزهما تدريجيا ولكنها لا تستنفذ ليست صفرا وهذا يعني أنه لم يتم تحول كل المواد المتفاعلة إلى مواد ناتجة</a:t>
            </a:r>
            <a:endParaRPr lang="en-US" sz="2800" b="1" dirty="0">
              <a:solidFill>
                <a:srgbClr val="FF66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4" name="مربع نص 13">
            <a:extLst>
              <a:ext uri="{FF2B5EF4-FFF2-40B4-BE49-F238E27FC236}">
                <a16:creationId xmlns:a16="http://schemas.microsoft.com/office/drawing/2014/main" id="{5D230B43-7A89-4E43-A490-6170F7798CD3}"/>
              </a:ext>
            </a:extLst>
          </p:cNvPr>
          <p:cNvSpPr txBox="1"/>
          <p:nvPr/>
        </p:nvSpPr>
        <p:spPr>
          <a:xfrm>
            <a:off x="4695824" y="544383"/>
            <a:ext cx="5124450" cy="991169"/>
          </a:xfrm>
          <a:prstGeom prst="rect">
            <a:avLst/>
          </a:prstGeom>
          <a:noFill/>
        </p:spPr>
        <p:txBody>
          <a:bodyPr wrap="square">
            <a:spAutoFit/>
          </a:bodyPr>
          <a:lstStyle/>
          <a:p>
            <a:pPr marL="0" marR="0" lvl="0" indent="0" algn="r" defTabSz="457200" rtl="1"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rPr>
              <a:t>1</a:t>
            </a:r>
            <a:r>
              <a:rPr kumimoji="0" lang="ar-AE" sz="28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rPr>
              <a:t> - تركيز </a:t>
            </a:r>
            <a:r>
              <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rPr>
              <a:t>NH</a:t>
            </a:r>
            <a:r>
              <a:rPr kumimoji="0" lang="en-US" sz="2800" b="1" i="0" u="none" strike="noStrike" kern="1200" cap="none" spc="0" normalizeH="0" baseline="-2500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rPr>
              <a:t>3</a:t>
            </a:r>
            <a:r>
              <a:rPr kumimoji="0" lang="en-US" sz="2800" b="1" i="0" u="none" strike="noStrike" kern="1200" cap="none" spc="0" normalizeH="0" baseline="-25000" noProof="0" dirty="0">
                <a:ln>
                  <a:noFill/>
                </a:ln>
                <a:solidFill>
                  <a:srgbClr val="3333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AE" sz="2800" b="1" i="0" u="none" strike="noStrike" kern="1200" cap="none" spc="0" normalizeH="0" baseline="-25000" noProof="0" dirty="0">
                <a:ln>
                  <a:noFill/>
                </a:ln>
                <a:solidFill>
                  <a:srgbClr val="3333FF"/>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ar-AE" sz="28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rPr>
              <a:t>يكون صفرا في البداية ويزيد تدريجيا مع مرور الزمن </a:t>
            </a:r>
            <a:endParaRPr kumimoji="0" lang="en-US" sz="28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5" name="مربع نص 14">
            <a:extLst>
              <a:ext uri="{FF2B5EF4-FFF2-40B4-BE49-F238E27FC236}">
                <a16:creationId xmlns:a16="http://schemas.microsoft.com/office/drawing/2014/main" id="{0D417CDC-9803-41E9-9F76-A607638F3B55}"/>
              </a:ext>
            </a:extLst>
          </p:cNvPr>
          <p:cNvSpPr txBox="1"/>
          <p:nvPr/>
        </p:nvSpPr>
        <p:spPr>
          <a:xfrm>
            <a:off x="-256698" y="3231455"/>
            <a:ext cx="10076492" cy="991169"/>
          </a:xfrm>
          <a:prstGeom prst="rect">
            <a:avLst/>
          </a:prstGeom>
          <a:noFill/>
        </p:spPr>
        <p:txBody>
          <a:bodyPr wrap="square">
            <a:spAutoFit/>
          </a:bodyPr>
          <a:lstStyle/>
          <a:p>
            <a:pPr lvl="0" algn="r" rtl="1">
              <a:lnSpc>
                <a:spcPct val="107000"/>
              </a:lnSpc>
              <a:spcAft>
                <a:spcPts val="800"/>
              </a:spcAft>
            </a:pPr>
            <a:r>
              <a:rPr lang="en-US" sz="28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3</a:t>
            </a:r>
            <a:r>
              <a:rPr lang="ar-AE" sz="2800" b="1" dirty="0">
                <a:solidFill>
                  <a:schemeClr val="accent6">
                    <a:lumMod val="50000"/>
                  </a:schemeClr>
                </a:solidFill>
                <a:latin typeface="Calibri" panose="020F0502020204030204" pitchFamily="34" charset="0"/>
                <a:ea typeface="Calibri" panose="020F0502020204030204" pitchFamily="34" charset="0"/>
                <a:cs typeface="Arial" panose="020B0604020202020204" pitchFamily="34" charset="0"/>
              </a:rPr>
              <a:t> - </a:t>
            </a:r>
            <a:r>
              <a:rPr lang="ar-AE" sz="28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بعد مرور فترة من الزمن لا تتغير تراكيز </a:t>
            </a:r>
            <a:r>
              <a:rPr lang="en-US" sz="28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NH</a:t>
            </a:r>
            <a:r>
              <a:rPr lang="en-US" sz="2800" b="1" baseline="-250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3</a:t>
            </a:r>
            <a:r>
              <a:rPr lang="en-US" sz="28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a:t>
            </a:r>
            <a:r>
              <a:rPr lang="en-US" sz="2800" b="1"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N</a:t>
            </a:r>
            <a:r>
              <a:rPr lang="en-US" sz="2800" b="1" baseline="-250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2 </a:t>
            </a:r>
            <a:r>
              <a:rPr lang="en-US" sz="28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H</a:t>
            </a:r>
            <a:r>
              <a:rPr lang="en-US" sz="2800" b="1" baseline="-25000"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2</a:t>
            </a:r>
            <a:r>
              <a:rPr lang="ar-AE" sz="28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أي أن التراكيز تصبح كلها ثابته </a:t>
            </a:r>
            <a:endParaRPr lang="en-US" sz="28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7" name="مربع نص 16">
            <a:extLst>
              <a:ext uri="{FF2B5EF4-FFF2-40B4-BE49-F238E27FC236}">
                <a16:creationId xmlns:a16="http://schemas.microsoft.com/office/drawing/2014/main" id="{609A5D30-6339-4DAE-A299-2D7B45D6021B}"/>
              </a:ext>
            </a:extLst>
          </p:cNvPr>
          <p:cNvSpPr txBox="1"/>
          <p:nvPr/>
        </p:nvSpPr>
        <p:spPr>
          <a:xfrm>
            <a:off x="3536049" y="4148333"/>
            <a:ext cx="6369951" cy="523220"/>
          </a:xfrm>
          <a:prstGeom prst="rect">
            <a:avLst/>
          </a:prstGeom>
          <a:noFill/>
        </p:spPr>
        <p:txBody>
          <a:bodyPr wrap="square">
            <a:spAutoFit/>
          </a:bodyPr>
          <a:lstStyle/>
          <a:p>
            <a:pPr algn="r" rtl="1"/>
            <a:r>
              <a:rPr lang="en-US" sz="2800" b="1" dirty="0">
                <a:solidFill>
                  <a:srgbClr val="3333FF"/>
                </a:solidFill>
                <a:latin typeface="Calibri" panose="020F0502020204030204" pitchFamily="34" charset="0"/>
                <a:ea typeface="Calibri" panose="020F0502020204030204" pitchFamily="34" charset="0"/>
                <a:cs typeface="Arial" panose="020B0604020202020204" pitchFamily="34" charset="0"/>
              </a:rPr>
              <a:t>4</a:t>
            </a:r>
            <a:r>
              <a:rPr lang="ar-AE" sz="2800" b="1" dirty="0">
                <a:solidFill>
                  <a:srgbClr val="3333FF"/>
                </a:solidFill>
                <a:latin typeface="Calibri" panose="020F0502020204030204" pitchFamily="34" charset="0"/>
                <a:ea typeface="Calibri" panose="020F0502020204030204" pitchFamily="34" charset="0"/>
                <a:cs typeface="Arial" panose="020B0604020202020204" pitchFamily="34" charset="0"/>
              </a:rPr>
              <a:t> - </a:t>
            </a:r>
            <a:r>
              <a:rPr lang="ar-AE" sz="28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يشير الخط الرأسي المتقطع الى الوصول الى حالة </a:t>
            </a:r>
            <a:endParaRPr lang="ar-AE" sz="2800" b="1" dirty="0">
              <a:solidFill>
                <a:srgbClr val="3333FF"/>
              </a:solidFill>
            </a:endParaRPr>
          </a:p>
        </p:txBody>
      </p:sp>
      <p:sp>
        <p:nvSpPr>
          <p:cNvPr id="23" name="مربع نص 22">
            <a:extLst>
              <a:ext uri="{FF2B5EF4-FFF2-40B4-BE49-F238E27FC236}">
                <a16:creationId xmlns:a16="http://schemas.microsoft.com/office/drawing/2014/main" id="{1F566526-F8BB-4E42-A751-E31954DA9036}"/>
              </a:ext>
            </a:extLst>
          </p:cNvPr>
          <p:cNvSpPr txBox="1"/>
          <p:nvPr/>
        </p:nvSpPr>
        <p:spPr>
          <a:xfrm>
            <a:off x="314325" y="4649605"/>
            <a:ext cx="9375087" cy="1815882"/>
          </a:xfrm>
          <a:prstGeom prst="rect">
            <a:avLst/>
          </a:prstGeom>
          <a:noFill/>
        </p:spPr>
        <p:txBody>
          <a:bodyPr wrap="square">
            <a:spAutoFit/>
          </a:bodyPr>
          <a:lstStyle/>
          <a:p>
            <a:pPr algn="r" rtl="1"/>
            <a:r>
              <a:rPr lang="en-US" sz="2800" b="1" dirty="0">
                <a:solidFill>
                  <a:srgbClr val="FFC000"/>
                </a:solidFill>
                <a:effectLst/>
                <a:latin typeface="Calibri" panose="020F0502020204030204" pitchFamily="34" charset="0"/>
                <a:ea typeface="Calibri" panose="020F0502020204030204" pitchFamily="34" charset="0"/>
                <a:cs typeface="Arial" panose="020B0604020202020204" pitchFamily="34" charset="0"/>
              </a:rPr>
              <a:t>5</a:t>
            </a:r>
            <a:r>
              <a:rPr lang="ar-AE" sz="2800" b="1" dirty="0">
                <a:solidFill>
                  <a:srgbClr val="FFC000"/>
                </a:solidFill>
                <a:effectLst/>
                <a:latin typeface="Calibri" panose="020F0502020204030204" pitchFamily="34" charset="0"/>
                <a:ea typeface="Calibri" panose="020F0502020204030204" pitchFamily="34" charset="0"/>
                <a:cs typeface="Arial" panose="020B0604020202020204" pitchFamily="34" charset="0"/>
              </a:rPr>
              <a:t> - الجهة اليسرى من الخط المنقط يقل تركيز الهيدروجين والنيتروجين وتميل المنحنيات نزولا الى أسفل ويزداد تركيز الامونيا ويميل المنحنى صعودا الى أعلى  بينما على الجهة اليمنى من الخط المنقط تثبت تراكيز الهيدروجين والنيتروجين والامونيا ويصبح ميل كل المنحنيات صفرا أي انها لا تزداد ولا تتناقص</a:t>
            </a:r>
            <a:endParaRPr lang="ar-AE" sz="2800" dirty="0"/>
          </a:p>
        </p:txBody>
      </p:sp>
    </p:spTree>
    <p:extLst>
      <p:ext uri="{BB962C8B-B14F-4D97-AF65-F5344CB8AC3E}">
        <p14:creationId xmlns:p14="http://schemas.microsoft.com/office/powerpoint/2010/main" val="160233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barn(inVertical)">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23"/>
                                        </p:tgtEl>
                                        <p:attrNameLst>
                                          <p:attrName>style.visibility</p:attrName>
                                        </p:attrNameLst>
                                      </p:cBhvr>
                                      <p:to>
                                        <p:strVal val="visible"/>
                                      </p:to>
                                    </p:set>
                                    <p:anim calcmode="lin" valueType="num">
                                      <p:cBhvr additive="base">
                                        <p:cTn id="46" dur="500" fill="hold"/>
                                        <p:tgtEl>
                                          <p:spTgt spid="23"/>
                                        </p:tgtEl>
                                        <p:attrNameLst>
                                          <p:attrName>ppt_x</p:attrName>
                                        </p:attrNameLst>
                                      </p:cBhvr>
                                      <p:tavLst>
                                        <p:tav tm="0">
                                          <p:val>
                                            <p:strVal val="#ppt_x"/>
                                          </p:val>
                                        </p:tav>
                                        <p:tav tm="100000">
                                          <p:val>
                                            <p:strVal val="#ppt_x"/>
                                          </p:val>
                                        </p:tav>
                                      </p:tavLst>
                                    </p:anim>
                                    <p:anim calcmode="lin" valueType="num">
                                      <p:cBhvr additive="base">
                                        <p:cTn id="4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4" grpId="0"/>
      <p:bldP spid="15" grpId="0"/>
      <p:bldP spid="17"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13</a:t>
            </a:fld>
            <a:endParaRPr lang="en-US" b="1" dirty="0"/>
          </a:p>
        </p:txBody>
      </p:sp>
      <p:pic>
        <p:nvPicPr>
          <p:cNvPr id="9" name="صورة 8">
            <a:extLst>
              <a:ext uri="{FF2B5EF4-FFF2-40B4-BE49-F238E27FC236}">
                <a16:creationId xmlns:a16="http://schemas.microsoft.com/office/drawing/2014/main" id="{C0023B1D-8605-4B89-AFEB-BA0F4143CCAD}"/>
              </a:ext>
            </a:extLst>
          </p:cNvPr>
          <p:cNvPicPr>
            <a:picLocks noChangeAspect="1"/>
          </p:cNvPicPr>
          <p:nvPr/>
        </p:nvPicPr>
        <p:blipFill>
          <a:blip r:embed="rId6"/>
          <a:stretch>
            <a:fillRect/>
          </a:stretch>
        </p:blipFill>
        <p:spPr>
          <a:xfrm>
            <a:off x="85726" y="445262"/>
            <a:ext cx="4301716" cy="5066305"/>
          </a:xfrm>
          <a:prstGeom prst="rect">
            <a:avLst/>
          </a:prstGeom>
        </p:spPr>
      </p:pic>
      <p:pic>
        <p:nvPicPr>
          <p:cNvPr id="3" name="صورة 2">
            <a:extLst>
              <a:ext uri="{FF2B5EF4-FFF2-40B4-BE49-F238E27FC236}">
                <a16:creationId xmlns:a16="http://schemas.microsoft.com/office/drawing/2014/main" id="{032ABD2F-EDC6-4479-A6FF-16E3B50E97E8}"/>
              </a:ext>
            </a:extLst>
          </p:cNvPr>
          <p:cNvPicPr>
            <a:picLocks noChangeAspect="1"/>
          </p:cNvPicPr>
          <p:nvPr/>
        </p:nvPicPr>
        <p:blipFill>
          <a:blip r:embed="rId7"/>
          <a:stretch>
            <a:fillRect/>
          </a:stretch>
        </p:blipFill>
        <p:spPr>
          <a:xfrm>
            <a:off x="4320330" y="778364"/>
            <a:ext cx="5499944" cy="1981613"/>
          </a:xfrm>
          <a:prstGeom prst="rect">
            <a:avLst/>
          </a:prstGeom>
        </p:spPr>
      </p:pic>
      <p:pic>
        <p:nvPicPr>
          <p:cNvPr id="6" name="صورة 5">
            <a:extLst>
              <a:ext uri="{FF2B5EF4-FFF2-40B4-BE49-F238E27FC236}">
                <a16:creationId xmlns:a16="http://schemas.microsoft.com/office/drawing/2014/main" id="{D736A42D-2247-4823-97F9-599FA73EB0DB}"/>
              </a:ext>
            </a:extLst>
          </p:cNvPr>
          <p:cNvPicPr>
            <a:picLocks noChangeAspect="1"/>
          </p:cNvPicPr>
          <p:nvPr/>
        </p:nvPicPr>
        <p:blipFill>
          <a:blip r:embed="rId8"/>
          <a:stretch>
            <a:fillRect/>
          </a:stretch>
        </p:blipFill>
        <p:spPr>
          <a:xfrm>
            <a:off x="4387442" y="3196594"/>
            <a:ext cx="5259107" cy="2400300"/>
          </a:xfrm>
          <a:prstGeom prst="rect">
            <a:avLst/>
          </a:prstGeom>
        </p:spPr>
      </p:pic>
    </p:spTree>
    <p:extLst>
      <p:ext uri="{BB962C8B-B14F-4D97-AF65-F5344CB8AC3E}">
        <p14:creationId xmlns:p14="http://schemas.microsoft.com/office/powerpoint/2010/main" val="1465323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14</a:t>
            </a:fld>
            <a:endParaRPr lang="en-US" b="1" dirty="0"/>
          </a:p>
        </p:txBody>
      </p:sp>
      <p:sp>
        <p:nvSpPr>
          <p:cNvPr id="9" name="مربع نص 8">
            <a:extLst>
              <a:ext uri="{FF2B5EF4-FFF2-40B4-BE49-F238E27FC236}">
                <a16:creationId xmlns:a16="http://schemas.microsoft.com/office/drawing/2014/main" id="{E6CE7A0A-FF15-4832-97ED-519A49DDE85F}"/>
              </a:ext>
            </a:extLst>
          </p:cNvPr>
          <p:cNvSpPr txBox="1"/>
          <p:nvPr/>
        </p:nvSpPr>
        <p:spPr>
          <a:xfrm>
            <a:off x="3305262" y="86666"/>
            <a:ext cx="4536346" cy="530145"/>
          </a:xfrm>
          <a:prstGeom prst="rect">
            <a:avLst/>
          </a:prstGeom>
          <a:noFill/>
        </p:spPr>
        <p:txBody>
          <a:bodyPr wrap="square">
            <a:spAutoFit/>
          </a:bodyPr>
          <a:lstStyle/>
          <a:p>
            <a:pPr algn="r" rtl="1">
              <a:lnSpc>
                <a:spcPct val="107000"/>
              </a:lnSpc>
              <a:spcAft>
                <a:spcPts val="800"/>
              </a:spcAft>
            </a:pPr>
            <a:r>
              <a:rPr lang="ar-AE" sz="2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التفاعل الانعكاسي والاتزان الكيميائي </a:t>
            </a:r>
            <a:endParaRPr lang="en-US" sz="2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مربع نص 9">
            <a:extLst>
              <a:ext uri="{FF2B5EF4-FFF2-40B4-BE49-F238E27FC236}">
                <a16:creationId xmlns:a16="http://schemas.microsoft.com/office/drawing/2014/main" id="{5250E39C-BD33-4AF6-8AFF-DEFC32BEDDC4}"/>
              </a:ext>
            </a:extLst>
          </p:cNvPr>
          <p:cNvSpPr txBox="1"/>
          <p:nvPr/>
        </p:nvSpPr>
        <p:spPr>
          <a:xfrm>
            <a:off x="125835" y="713147"/>
            <a:ext cx="9780165" cy="467629"/>
          </a:xfrm>
          <a:prstGeom prst="rect">
            <a:avLst/>
          </a:prstGeom>
          <a:noFill/>
        </p:spPr>
        <p:txBody>
          <a:bodyPr wrap="square">
            <a:spAutoFit/>
          </a:bodyPr>
          <a:lstStyle/>
          <a:p>
            <a:pPr algn="r" rtl="1">
              <a:lnSpc>
                <a:spcPct val="107000"/>
              </a:lnSpc>
              <a:spcAft>
                <a:spcPts val="800"/>
              </a:spcAft>
            </a:pP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أ - التفاعل المكتمل : </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هو التفاعل الذي تتحول فيه المواد المتفاعلة الى مواد ناتجة بشكل شبه كامل</a:t>
            </a:r>
            <a:r>
              <a:rPr lang="ar-AE" sz="2400" dirty="0">
                <a:solidFill>
                  <a:srgbClr val="3333FF"/>
                </a:solidFill>
                <a:effectLst/>
                <a:latin typeface="Calibri" panose="020F0502020204030204" pitchFamily="34" charset="0"/>
                <a:ea typeface="Calibri" panose="020F0502020204030204" pitchFamily="34" charset="0"/>
                <a:cs typeface="Arial" panose="020B0604020202020204" pitchFamily="34" charset="0"/>
              </a:rPr>
              <a:t> </a:t>
            </a:r>
            <a:endParaRPr lang="en-US" sz="2400"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2" name="مربع نص 11">
            <a:extLst>
              <a:ext uri="{FF2B5EF4-FFF2-40B4-BE49-F238E27FC236}">
                <a16:creationId xmlns:a16="http://schemas.microsoft.com/office/drawing/2014/main" id="{4473B81E-F385-4545-A33D-709D72A6557A}"/>
              </a:ext>
            </a:extLst>
          </p:cNvPr>
          <p:cNvSpPr txBox="1"/>
          <p:nvPr/>
        </p:nvSpPr>
        <p:spPr>
          <a:xfrm>
            <a:off x="989901" y="1113600"/>
            <a:ext cx="8790264" cy="467629"/>
          </a:xfrm>
          <a:prstGeom prst="rect">
            <a:avLst/>
          </a:prstGeom>
          <a:noFill/>
        </p:spPr>
        <p:txBody>
          <a:bodyPr wrap="square">
            <a:spAutoFit/>
          </a:bodyPr>
          <a:lstStyle/>
          <a:p>
            <a:pPr marL="342900" lvl="0" indent="-342900" algn="r" rtl="1">
              <a:lnSpc>
                <a:spcPct val="107000"/>
              </a:lnSpc>
              <a:spcAft>
                <a:spcPts val="800"/>
              </a:spcAft>
              <a:buFont typeface="Arial" panose="020B0604020202020204" pitchFamily="34" charset="0"/>
              <a:buChar char="-"/>
            </a:pPr>
            <a:r>
              <a:rPr lang="ar-AE" sz="2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معظم التفاعلات لا تكتمل ويبدو أن التفاعلات تتوقف لأنها قابلة للانعكاس  </a:t>
            </a:r>
            <a:endParaRPr lang="en-US" sz="24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4" name="مربع نص 13">
            <a:extLst>
              <a:ext uri="{FF2B5EF4-FFF2-40B4-BE49-F238E27FC236}">
                <a16:creationId xmlns:a16="http://schemas.microsoft.com/office/drawing/2014/main" id="{0C625215-CEAD-4E6C-B213-E5FDC981BDEF}"/>
              </a:ext>
            </a:extLst>
          </p:cNvPr>
          <p:cNvSpPr txBox="1"/>
          <p:nvPr/>
        </p:nvSpPr>
        <p:spPr>
          <a:xfrm>
            <a:off x="-170492" y="1471826"/>
            <a:ext cx="10076492" cy="461665"/>
          </a:xfrm>
          <a:prstGeom prst="rect">
            <a:avLst/>
          </a:prstGeom>
          <a:noFill/>
        </p:spPr>
        <p:txBody>
          <a:bodyPr wrap="square">
            <a:spAutoFit/>
          </a:bodyPr>
          <a:lstStyle/>
          <a:p>
            <a:pPr algn="r" rtl="1"/>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ب - التفاعل الانعكاسي: </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تفاعل كيميائي يمكن ان يحدث في الاتجاهين الأمامي والعكسي على حد سواء</a:t>
            </a:r>
            <a:endParaRPr lang="en-US" sz="2400" dirty="0">
              <a:solidFill>
                <a:srgbClr val="3333FF"/>
              </a:solidFill>
            </a:endParaRPr>
          </a:p>
        </p:txBody>
      </p:sp>
      <p:sp>
        <p:nvSpPr>
          <p:cNvPr id="17" name="مربع نص 16">
            <a:extLst>
              <a:ext uri="{FF2B5EF4-FFF2-40B4-BE49-F238E27FC236}">
                <a16:creationId xmlns:a16="http://schemas.microsoft.com/office/drawing/2014/main" id="{11803969-A4BD-43E1-9150-AE1A8B6EE8E2}"/>
              </a:ext>
            </a:extLst>
          </p:cNvPr>
          <p:cNvSpPr txBox="1"/>
          <p:nvPr/>
        </p:nvSpPr>
        <p:spPr>
          <a:xfrm>
            <a:off x="9093666" y="1916465"/>
            <a:ext cx="686499" cy="461665"/>
          </a:xfrm>
          <a:prstGeom prst="rect">
            <a:avLst/>
          </a:prstGeom>
          <a:noFill/>
        </p:spPr>
        <p:txBody>
          <a:bodyPr wrap="square">
            <a:spAutoFit/>
          </a:bodyPr>
          <a:lstStyle/>
          <a:p>
            <a:pPr algn="r" rtl="1"/>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مثال</a:t>
            </a:r>
            <a:endParaRPr lang="en-US" sz="2400" dirty="0">
              <a:solidFill>
                <a:srgbClr val="FF0000"/>
              </a:solidFill>
            </a:endParaRPr>
          </a:p>
        </p:txBody>
      </p:sp>
      <p:pic>
        <p:nvPicPr>
          <p:cNvPr id="18" name="Picture 42">
            <a:extLst>
              <a:ext uri="{FF2B5EF4-FFF2-40B4-BE49-F238E27FC236}">
                <a16:creationId xmlns:a16="http://schemas.microsoft.com/office/drawing/2014/main" id="{87A275F6-F596-4B50-BC1A-24C40BC59A0D}"/>
              </a:ext>
            </a:extLst>
          </p:cNvPr>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738231" y="1984363"/>
            <a:ext cx="6354090" cy="975691"/>
          </a:xfrm>
          <a:prstGeom prst="rect">
            <a:avLst/>
          </a:prstGeom>
          <a:noFill/>
          <a:ln>
            <a:noFill/>
          </a:ln>
        </p:spPr>
      </p:pic>
      <p:sp>
        <p:nvSpPr>
          <p:cNvPr id="20" name="مربع نص 19">
            <a:extLst>
              <a:ext uri="{FF2B5EF4-FFF2-40B4-BE49-F238E27FC236}">
                <a16:creationId xmlns:a16="http://schemas.microsoft.com/office/drawing/2014/main" id="{7AC1C8B9-9985-46BF-975D-5E2FD30EA870}"/>
              </a:ext>
            </a:extLst>
          </p:cNvPr>
          <p:cNvSpPr txBox="1"/>
          <p:nvPr/>
        </p:nvSpPr>
        <p:spPr>
          <a:xfrm>
            <a:off x="86861" y="3010926"/>
            <a:ext cx="9732275" cy="830997"/>
          </a:xfrm>
          <a:prstGeom prst="rect">
            <a:avLst/>
          </a:prstGeom>
          <a:noFill/>
        </p:spPr>
        <p:txBody>
          <a:bodyPr wrap="square">
            <a:spAutoFit/>
          </a:bodyPr>
          <a:lstStyle/>
          <a:p>
            <a:pPr algn="r" rtl="1"/>
            <a:r>
              <a:rPr lang="ar-AE" sz="24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يجمع الكيميائيون المعادلتين في معادلة واحدة يستعمل فيها السهم المزدوج ليشير إلى اتجاهي حدوث كلا التفاعلين </a:t>
            </a:r>
            <a:endParaRPr lang="en-US" sz="2400" b="1" dirty="0">
              <a:solidFill>
                <a:schemeClr val="accent2">
                  <a:lumMod val="50000"/>
                </a:schemeClr>
              </a:solidFill>
            </a:endParaRPr>
          </a:p>
        </p:txBody>
      </p:sp>
      <p:pic>
        <p:nvPicPr>
          <p:cNvPr id="21" name="Picture 46">
            <a:extLst>
              <a:ext uri="{FF2B5EF4-FFF2-40B4-BE49-F238E27FC236}">
                <a16:creationId xmlns:a16="http://schemas.microsoft.com/office/drawing/2014/main" id="{BC53540D-4953-45A8-9CD8-F9EF6753D655}"/>
              </a:ext>
            </a:extLst>
          </p:cNvPr>
          <p:cNvPicPr/>
          <p:nvPr/>
        </p:nvPicPr>
        <p:blipFill>
          <a:blip r:embed="rId7">
            <a:lum bright="-20000" contrast="40000"/>
            <a:extLst>
              <a:ext uri="{28A0092B-C50C-407E-A947-70E740481C1C}">
                <a14:useLocalDpi xmlns:a14="http://schemas.microsoft.com/office/drawing/2010/main" val="0"/>
              </a:ext>
            </a:extLst>
          </a:blip>
          <a:srcRect/>
          <a:stretch>
            <a:fillRect/>
          </a:stretch>
        </p:blipFill>
        <p:spPr bwMode="auto">
          <a:xfrm>
            <a:off x="3374390" y="3541088"/>
            <a:ext cx="3178810" cy="342900"/>
          </a:xfrm>
          <a:prstGeom prst="rect">
            <a:avLst/>
          </a:prstGeom>
          <a:noFill/>
          <a:ln>
            <a:noFill/>
          </a:ln>
        </p:spPr>
      </p:pic>
      <p:sp>
        <p:nvSpPr>
          <p:cNvPr id="23" name="مربع نص 22">
            <a:extLst>
              <a:ext uri="{FF2B5EF4-FFF2-40B4-BE49-F238E27FC236}">
                <a16:creationId xmlns:a16="http://schemas.microsoft.com/office/drawing/2014/main" id="{4EACBCF5-CA30-4F5A-8CEC-01C4DC96510B}"/>
              </a:ext>
            </a:extLst>
          </p:cNvPr>
          <p:cNvSpPr txBox="1"/>
          <p:nvPr/>
        </p:nvSpPr>
        <p:spPr>
          <a:xfrm>
            <a:off x="8506436" y="3859790"/>
            <a:ext cx="1212685" cy="467629"/>
          </a:xfrm>
          <a:prstGeom prst="rect">
            <a:avLst/>
          </a:prstGeom>
          <a:noFill/>
        </p:spPr>
        <p:txBody>
          <a:bodyPr wrap="square">
            <a:spAutoFit/>
          </a:bodyPr>
          <a:lstStyle/>
          <a:p>
            <a:pPr algn="r" rtl="1">
              <a:lnSpc>
                <a:spcPct val="107000"/>
              </a:lnSpc>
              <a:spcAft>
                <a:spcPts val="800"/>
              </a:spcAft>
            </a:pP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ملاحظات</a:t>
            </a:r>
            <a:endParaRPr lang="en-US"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5" name="مربع نص 24">
            <a:extLst>
              <a:ext uri="{FF2B5EF4-FFF2-40B4-BE49-F238E27FC236}">
                <a16:creationId xmlns:a16="http://schemas.microsoft.com/office/drawing/2014/main" id="{D588867C-258B-4386-98BA-74EA71D60C9A}"/>
              </a:ext>
            </a:extLst>
          </p:cNvPr>
          <p:cNvSpPr txBox="1"/>
          <p:nvPr/>
        </p:nvSpPr>
        <p:spPr>
          <a:xfrm>
            <a:off x="738231" y="4341158"/>
            <a:ext cx="9041934" cy="1960921"/>
          </a:xfrm>
          <a:prstGeom prst="rect">
            <a:avLst/>
          </a:prstGeom>
          <a:noFill/>
        </p:spPr>
        <p:txBody>
          <a:bodyPr wrap="square">
            <a:spAutoFit/>
          </a:bodyPr>
          <a:lstStyle/>
          <a:p>
            <a:pPr algn="r" rtl="1">
              <a:lnSpc>
                <a:spcPct val="107000"/>
              </a:lnSpc>
              <a:spcAft>
                <a:spcPts val="800"/>
              </a:spcAft>
            </a:pPr>
            <a:r>
              <a:rPr lang="en-US"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1</a:t>
            </a:r>
            <a:r>
              <a:rPr lang="ar-AE"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 - تتواجد المتفاعلات للتفاعل الأمامي في الجهة اليسرى من الاسهم </a:t>
            </a:r>
            <a:endParaRPr lang="en-US"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2</a:t>
            </a: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 تتواجد المتفاعلات للتفاعل العكسي في الجهة اليمنى من الاسهم </a:t>
            </a:r>
            <a:endPar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en-US" sz="24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3</a:t>
            </a:r>
            <a:r>
              <a:rPr lang="ar-AE" sz="2400" b="1" dirty="0">
                <a:solidFill>
                  <a:srgbClr val="0070C0"/>
                </a:solidFill>
                <a:effectLst/>
                <a:latin typeface="Calibri" panose="020F0502020204030204" pitchFamily="34" charset="0"/>
                <a:ea typeface="Calibri" panose="020F0502020204030204" pitchFamily="34" charset="0"/>
                <a:cs typeface="Arial" panose="020B0604020202020204" pitchFamily="34" charset="0"/>
              </a:rPr>
              <a:t> -  في التفاعل الامامي يتحد النيتروجين والهيدروجين لتكوين الامونيا </a:t>
            </a:r>
            <a:endParaRPr lang="en-US" sz="2400" b="1"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en-US" sz="2400" b="1" dirty="0">
                <a:solidFill>
                  <a:srgbClr val="FA3A1A"/>
                </a:solidFill>
                <a:effectLst/>
                <a:latin typeface="Calibri" panose="020F0502020204030204" pitchFamily="34" charset="0"/>
                <a:ea typeface="Calibri" panose="020F0502020204030204" pitchFamily="34" charset="0"/>
                <a:cs typeface="Arial" panose="020B0604020202020204" pitchFamily="34" charset="0"/>
              </a:rPr>
              <a:t>4</a:t>
            </a:r>
            <a:r>
              <a:rPr lang="ar-AE" sz="2400" b="1" dirty="0">
                <a:solidFill>
                  <a:srgbClr val="FA3A1A"/>
                </a:solidFill>
                <a:effectLst/>
                <a:latin typeface="Calibri" panose="020F0502020204030204" pitchFamily="34" charset="0"/>
                <a:ea typeface="Calibri" panose="020F0502020204030204" pitchFamily="34" charset="0"/>
                <a:cs typeface="Arial" panose="020B0604020202020204" pitchFamily="34" charset="0"/>
              </a:rPr>
              <a:t> -  في التفاعل العكسي تتحلل الأمونيا لتكون كلا من غاز الهيدروجين وغاز النيتروجين </a:t>
            </a:r>
            <a:endParaRPr lang="en-US" sz="2400" b="1" dirty="0">
              <a:solidFill>
                <a:srgbClr val="FA3A1A"/>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0514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anim calcmode="lin" valueType="num">
                                      <p:cBhvr>
                                        <p:cTn id="41" dur="1000" fill="hold"/>
                                        <p:tgtEl>
                                          <p:spTgt spid="18"/>
                                        </p:tgtEl>
                                        <p:attrNameLst>
                                          <p:attrName>ppt_x</p:attrName>
                                        </p:attrNameLst>
                                      </p:cBhvr>
                                      <p:tavLst>
                                        <p:tav tm="0">
                                          <p:val>
                                            <p:strVal val="#ppt_x"/>
                                          </p:val>
                                        </p:tav>
                                        <p:tav tm="100000">
                                          <p:val>
                                            <p:strVal val="#ppt_x"/>
                                          </p:val>
                                        </p:tav>
                                      </p:tavLst>
                                    </p:anim>
                                    <p:anim calcmode="lin" valueType="num">
                                      <p:cBhvr>
                                        <p:cTn id="4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 calcmode="lin" valueType="num">
                                      <p:cBhvr additive="base">
                                        <p:cTn id="60" dur="500" fill="hold"/>
                                        <p:tgtEl>
                                          <p:spTgt spid="23"/>
                                        </p:tgtEl>
                                        <p:attrNameLst>
                                          <p:attrName>ppt_x</p:attrName>
                                        </p:attrNameLst>
                                      </p:cBhvr>
                                      <p:tavLst>
                                        <p:tav tm="0">
                                          <p:val>
                                            <p:strVal val="#ppt_x"/>
                                          </p:val>
                                        </p:tav>
                                        <p:tav tm="100000">
                                          <p:val>
                                            <p:strVal val="#ppt_x"/>
                                          </p:val>
                                        </p:tav>
                                      </p:tavLst>
                                    </p:anim>
                                    <p:anim calcmode="lin" valueType="num">
                                      <p:cBhvr additive="base">
                                        <p:cTn id="6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6" presetClass="entr" presetSubtype="16" fill="hold" grpId="0" nodeType="click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circle(in)">
                                      <p:cBhvr>
                                        <p:cTn id="66"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7" grpId="0"/>
      <p:bldP spid="20" grpId="0"/>
      <p:bldP spid="23" grpId="0"/>
      <p:bldP spid="2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15</a:t>
            </a:fld>
            <a:endParaRPr lang="en-US" b="1" dirty="0"/>
          </a:p>
        </p:txBody>
      </p:sp>
      <p:pic>
        <p:nvPicPr>
          <p:cNvPr id="3" name="صورة 2">
            <a:extLst>
              <a:ext uri="{FF2B5EF4-FFF2-40B4-BE49-F238E27FC236}">
                <a16:creationId xmlns:a16="http://schemas.microsoft.com/office/drawing/2014/main" id="{1A392EDD-B25B-47B9-B934-C20D2703667D}"/>
              </a:ext>
            </a:extLst>
          </p:cNvPr>
          <p:cNvPicPr>
            <a:picLocks noChangeAspect="1"/>
          </p:cNvPicPr>
          <p:nvPr/>
        </p:nvPicPr>
        <p:blipFill>
          <a:blip r:embed="rId6"/>
          <a:stretch>
            <a:fillRect/>
          </a:stretch>
        </p:blipFill>
        <p:spPr>
          <a:xfrm>
            <a:off x="5270651" y="642639"/>
            <a:ext cx="4178764" cy="2829325"/>
          </a:xfrm>
          <a:prstGeom prst="rect">
            <a:avLst/>
          </a:prstGeom>
          <a:ln>
            <a:noFill/>
          </a:ln>
          <a:effectLst>
            <a:outerShdw blurRad="292100" dist="139700" dir="2700000" algn="tl" rotWithShape="0">
              <a:srgbClr val="333333">
                <a:alpha val="65000"/>
              </a:srgbClr>
            </a:outerShdw>
          </a:effectLst>
        </p:spPr>
      </p:pic>
      <p:sp>
        <p:nvSpPr>
          <p:cNvPr id="10" name="مربع نص 9">
            <a:extLst>
              <a:ext uri="{FF2B5EF4-FFF2-40B4-BE49-F238E27FC236}">
                <a16:creationId xmlns:a16="http://schemas.microsoft.com/office/drawing/2014/main" id="{C3C34EDC-5314-4CFB-8BEF-2757DAE015BF}"/>
              </a:ext>
            </a:extLst>
          </p:cNvPr>
          <p:cNvSpPr txBox="1"/>
          <p:nvPr/>
        </p:nvSpPr>
        <p:spPr>
          <a:xfrm>
            <a:off x="5270651" y="3598959"/>
            <a:ext cx="4178764" cy="853952"/>
          </a:xfrm>
          <a:prstGeom prst="rect">
            <a:avLst/>
          </a:prstGeom>
          <a:noFill/>
        </p:spPr>
        <p:txBody>
          <a:bodyPr wrap="square">
            <a:spAutoFit/>
          </a:bodyPr>
          <a:lstStyle/>
          <a:p>
            <a:pPr algn="r" rtl="1">
              <a:lnSpc>
                <a:spcPct val="107000"/>
              </a:lnSpc>
              <a:spcAft>
                <a:spcPts val="800"/>
              </a:spcAft>
            </a:pP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في الشكل </a:t>
            </a:r>
            <a:r>
              <a:rPr lang="en-US"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a</a:t>
            </a: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كيف تعرف أن التفاعل لم يبدأ بعد</a:t>
            </a:r>
            <a:r>
              <a:rPr lang="ar-AE" sz="24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p>
        </p:txBody>
      </p:sp>
      <p:sp>
        <p:nvSpPr>
          <p:cNvPr id="12" name="مربع نص 11">
            <a:extLst>
              <a:ext uri="{FF2B5EF4-FFF2-40B4-BE49-F238E27FC236}">
                <a16:creationId xmlns:a16="http://schemas.microsoft.com/office/drawing/2014/main" id="{4F7F4B2E-30F2-4DDF-823C-7C82F6EA6159}"/>
              </a:ext>
            </a:extLst>
          </p:cNvPr>
          <p:cNvSpPr txBox="1"/>
          <p:nvPr/>
        </p:nvSpPr>
        <p:spPr>
          <a:xfrm>
            <a:off x="5815935" y="4549247"/>
            <a:ext cx="3633480" cy="467629"/>
          </a:xfrm>
          <a:prstGeom prst="rect">
            <a:avLst/>
          </a:prstGeom>
          <a:noFill/>
        </p:spPr>
        <p:txBody>
          <a:bodyPr wrap="square">
            <a:spAutoFit/>
          </a:bodyPr>
          <a:lstStyle/>
          <a:p>
            <a:pPr algn="r" rtl="1">
              <a:lnSpc>
                <a:spcPct val="107000"/>
              </a:lnSpc>
              <a:spcAft>
                <a:spcPts val="800"/>
              </a:spcAft>
            </a:pP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المواد المتفاعلة هي الموجودة فقط </a:t>
            </a:r>
            <a:endPar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4" name="صورة 13">
            <a:extLst>
              <a:ext uri="{FF2B5EF4-FFF2-40B4-BE49-F238E27FC236}">
                <a16:creationId xmlns:a16="http://schemas.microsoft.com/office/drawing/2014/main" id="{EE5452B2-9CED-4FB5-BCF4-8D3F7D1C14E1}"/>
              </a:ext>
            </a:extLst>
          </p:cNvPr>
          <p:cNvPicPr>
            <a:picLocks noChangeAspect="1"/>
          </p:cNvPicPr>
          <p:nvPr/>
        </p:nvPicPr>
        <p:blipFill>
          <a:blip r:embed="rId7"/>
          <a:stretch>
            <a:fillRect/>
          </a:stretch>
        </p:blipFill>
        <p:spPr>
          <a:xfrm>
            <a:off x="456588" y="642639"/>
            <a:ext cx="4178763" cy="2786361"/>
          </a:xfrm>
          <a:prstGeom prst="rect">
            <a:avLst/>
          </a:prstGeom>
          <a:ln>
            <a:noFill/>
          </a:ln>
          <a:effectLst>
            <a:outerShdw blurRad="292100" dist="139700" dir="2700000" algn="tl" rotWithShape="0">
              <a:srgbClr val="333333">
                <a:alpha val="65000"/>
              </a:srgbClr>
            </a:outerShdw>
          </a:effectLst>
        </p:spPr>
      </p:pic>
      <p:sp>
        <p:nvSpPr>
          <p:cNvPr id="16" name="مربع نص 15">
            <a:extLst>
              <a:ext uri="{FF2B5EF4-FFF2-40B4-BE49-F238E27FC236}">
                <a16:creationId xmlns:a16="http://schemas.microsoft.com/office/drawing/2014/main" id="{F91C7F43-1435-4B77-A5E9-BC9AD4567A23}"/>
              </a:ext>
            </a:extLst>
          </p:cNvPr>
          <p:cNvSpPr txBox="1"/>
          <p:nvPr/>
        </p:nvSpPr>
        <p:spPr>
          <a:xfrm>
            <a:off x="352337" y="3610437"/>
            <a:ext cx="4312551" cy="830997"/>
          </a:xfrm>
          <a:prstGeom prst="rect">
            <a:avLst/>
          </a:prstGeom>
          <a:noFill/>
        </p:spPr>
        <p:txBody>
          <a:bodyPr wrap="square">
            <a:spAutoFit/>
          </a:bodyPr>
          <a:lstStyle/>
          <a:p>
            <a:pPr algn="r" rtl="1"/>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في الشكل </a:t>
            </a:r>
            <a:r>
              <a:rPr lang="en-US"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b</a:t>
            </a: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ما الدليل الذي يشير إلى أن التفاعل العكسي قد بدأ؟</a:t>
            </a:r>
            <a:r>
              <a:rPr lang="ar-AE" sz="24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endParaRPr lang="en-US" sz="2400" dirty="0">
              <a:solidFill>
                <a:srgbClr val="FF0000"/>
              </a:solidFill>
            </a:endParaRPr>
          </a:p>
        </p:txBody>
      </p:sp>
      <p:sp>
        <p:nvSpPr>
          <p:cNvPr id="18" name="مربع نص 17">
            <a:extLst>
              <a:ext uri="{FF2B5EF4-FFF2-40B4-BE49-F238E27FC236}">
                <a16:creationId xmlns:a16="http://schemas.microsoft.com/office/drawing/2014/main" id="{C4831D24-06FF-4C6D-9911-6A8BA8E2E4A0}"/>
              </a:ext>
            </a:extLst>
          </p:cNvPr>
          <p:cNvSpPr txBox="1"/>
          <p:nvPr/>
        </p:nvSpPr>
        <p:spPr>
          <a:xfrm>
            <a:off x="1542520" y="4620921"/>
            <a:ext cx="3143774" cy="461665"/>
          </a:xfrm>
          <a:prstGeom prst="rect">
            <a:avLst/>
          </a:prstGeom>
          <a:noFill/>
        </p:spPr>
        <p:txBody>
          <a:bodyPr wrap="square">
            <a:spAutoFit/>
          </a:bodyPr>
          <a:lstStyle/>
          <a:p>
            <a:pPr algn="r" rtl="1"/>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يوجد أكثر من جزيئي أمونيا </a:t>
            </a:r>
            <a:endParaRPr lang="en-US" sz="2400" b="1" dirty="0">
              <a:solidFill>
                <a:srgbClr val="3333FF"/>
              </a:solidFill>
            </a:endParaRPr>
          </a:p>
        </p:txBody>
      </p:sp>
    </p:spTree>
    <p:extLst>
      <p:ext uri="{BB962C8B-B14F-4D97-AF65-F5344CB8AC3E}">
        <p14:creationId xmlns:p14="http://schemas.microsoft.com/office/powerpoint/2010/main" val="2854401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1000"/>
                                        <p:tgtEl>
                                          <p:spTgt spid="12"/>
                                        </p:tgtEl>
                                      </p:cBhvr>
                                    </p:animEffect>
                                    <p:anim calcmode="lin" valueType="num">
                                      <p:cBhvr>
                                        <p:cTn id="19" dur="1000" fill="hold"/>
                                        <p:tgtEl>
                                          <p:spTgt spid="12"/>
                                        </p:tgtEl>
                                        <p:attrNameLst>
                                          <p:attrName>ppt_x</p:attrName>
                                        </p:attrNameLst>
                                      </p:cBhvr>
                                      <p:tavLst>
                                        <p:tav tm="0">
                                          <p:val>
                                            <p:strVal val="#ppt_x"/>
                                          </p:val>
                                        </p:tav>
                                        <p:tav tm="100000">
                                          <p:val>
                                            <p:strVal val="#ppt_x"/>
                                          </p:val>
                                        </p:tav>
                                      </p:tavLst>
                                    </p:anim>
                                    <p:anim calcmode="lin" valueType="num">
                                      <p:cBhvr>
                                        <p:cTn id="2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16</a:t>
            </a:fld>
            <a:endParaRPr lang="en-US" b="1" dirty="0"/>
          </a:p>
        </p:txBody>
      </p:sp>
      <p:pic>
        <p:nvPicPr>
          <p:cNvPr id="3" name="صورة 2">
            <a:extLst>
              <a:ext uri="{FF2B5EF4-FFF2-40B4-BE49-F238E27FC236}">
                <a16:creationId xmlns:a16="http://schemas.microsoft.com/office/drawing/2014/main" id="{7B1FC884-048D-4031-9520-97F4D44D67B3}"/>
              </a:ext>
            </a:extLst>
          </p:cNvPr>
          <p:cNvPicPr>
            <a:picLocks noChangeAspect="1"/>
          </p:cNvPicPr>
          <p:nvPr/>
        </p:nvPicPr>
        <p:blipFill>
          <a:blip r:embed="rId6"/>
          <a:stretch>
            <a:fillRect/>
          </a:stretch>
        </p:blipFill>
        <p:spPr>
          <a:xfrm>
            <a:off x="5729681" y="666618"/>
            <a:ext cx="3852469" cy="2924175"/>
          </a:xfrm>
          <a:prstGeom prst="rect">
            <a:avLst/>
          </a:prstGeom>
          <a:ln>
            <a:noFill/>
          </a:ln>
          <a:effectLst>
            <a:outerShdw blurRad="292100" dist="139700" dir="2700000" algn="tl" rotWithShape="0">
              <a:srgbClr val="333333">
                <a:alpha val="65000"/>
              </a:srgbClr>
            </a:outerShdw>
          </a:effectLst>
        </p:spPr>
      </p:pic>
      <p:pic>
        <p:nvPicPr>
          <p:cNvPr id="6" name="صورة 5">
            <a:extLst>
              <a:ext uri="{FF2B5EF4-FFF2-40B4-BE49-F238E27FC236}">
                <a16:creationId xmlns:a16="http://schemas.microsoft.com/office/drawing/2014/main" id="{A1362FE1-AE97-4808-8726-119C05B684FA}"/>
              </a:ext>
            </a:extLst>
          </p:cNvPr>
          <p:cNvPicPr>
            <a:picLocks noChangeAspect="1"/>
          </p:cNvPicPr>
          <p:nvPr/>
        </p:nvPicPr>
        <p:blipFill>
          <a:blip r:embed="rId7"/>
          <a:stretch>
            <a:fillRect/>
          </a:stretch>
        </p:blipFill>
        <p:spPr>
          <a:xfrm>
            <a:off x="709044" y="633280"/>
            <a:ext cx="3787455" cy="2990850"/>
          </a:xfrm>
          <a:prstGeom prst="rect">
            <a:avLst/>
          </a:prstGeom>
          <a:ln>
            <a:noFill/>
          </a:ln>
          <a:effectLst>
            <a:outerShdw blurRad="292100" dist="139700" dir="2700000" algn="tl" rotWithShape="0">
              <a:srgbClr val="333333">
                <a:alpha val="65000"/>
              </a:srgbClr>
            </a:outerShdw>
          </a:effectLst>
        </p:spPr>
      </p:pic>
      <p:sp>
        <p:nvSpPr>
          <p:cNvPr id="12" name="مربع نص 11">
            <a:extLst>
              <a:ext uri="{FF2B5EF4-FFF2-40B4-BE49-F238E27FC236}">
                <a16:creationId xmlns:a16="http://schemas.microsoft.com/office/drawing/2014/main" id="{E7017EE3-8DA4-444A-B3A4-4623CF0F5CE6}"/>
              </a:ext>
            </a:extLst>
          </p:cNvPr>
          <p:cNvSpPr txBox="1"/>
          <p:nvPr/>
        </p:nvSpPr>
        <p:spPr>
          <a:xfrm>
            <a:off x="5729680" y="3754072"/>
            <a:ext cx="3852470" cy="1200329"/>
          </a:xfrm>
          <a:prstGeom prst="rect">
            <a:avLst/>
          </a:prstGeom>
          <a:noFill/>
        </p:spPr>
        <p:txBody>
          <a:bodyPr wrap="square">
            <a:spAutoFit/>
          </a:bodyPr>
          <a:lstStyle/>
          <a:p>
            <a:pPr algn="r" rtl="1"/>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قارن الشكلين </a:t>
            </a:r>
            <a:r>
              <a:rPr lang="en-US"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c</a:t>
            </a: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مع </a:t>
            </a:r>
            <a:r>
              <a:rPr lang="en-US"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d</a:t>
            </a: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كيف يمكن لك أن تعرف أن النظام قد وصل الى حالة الاتزان ؟</a:t>
            </a:r>
            <a:endParaRPr lang="en-US" sz="2400" dirty="0">
              <a:solidFill>
                <a:srgbClr val="FF0000"/>
              </a:solidFill>
            </a:endParaRPr>
          </a:p>
        </p:txBody>
      </p:sp>
      <p:sp>
        <p:nvSpPr>
          <p:cNvPr id="14" name="مربع نص 13">
            <a:extLst>
              <a:ext uri="{FF2B5EF4-FFF2-40B4-BE49-F238E27FC236}">
                <a16:creationId xmlns:a16="http://schemas.microsoft.com/office/drawing/2014/main" id="{BF561821-42BB-423A-9B95-90B28ACF48BA}"/>
              </a:ext>
            </a:extLst>
          </p:cNvPr>
          <p:cNvSpPr txBox="1"/>
          <p:nvPr/>
        </p:nvSpPr>
        <p:spPr>
          <a:xfrm>
            <a:off x="5729678" y="4896406"/>
            <a:ext cx="3852471" cy="1257973"/>
          </a:xfrm>
          <a:prstGeom prst="rect">
            <a:avLst/>
          </a:prstGeom>
          <a:noFill/>
        </p:spPr>
        <p:txBody>
          <a:bodyPr wrap="square">
            <a:spAutoFit/>
          </a:bodyPr>
          <a:lstStyle/>
          <a:p>
            <a:pPr algn="r" rtl="1">
              <a:lnSpc>
                <a:spcPct val="107000"/>
              </a:lnSpc>
              <a:spcAft>
                <a:spcPts val="800"/>
              </a:spcAft>
            </a:pP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أن أعداد الجزيئات المتفاعلة والناتجة هي نفسها في كل من </a:t>
            </a:r>
            <a:r>
              <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c</a:t>
            </a:r>
            <a:r>
              <a:rPr lang="en-US" sz="2400" b="1" dirty="0">
                <a:solidFill>
                  <a:srgbClr val="3333FF"/>
                </a:solidFill>
                <a:effectLst/>
                <a:latin typeface="Arial" panose="020B0604020202020204" pitchFamily="34" charset="0"/>
                <a:ea typeface="Calibri" panose="020F0502020204030204" pitchFamily="34" charset="0"/>
                <a:cs typeface="Arial" panose="020B0604020202020204" pitchFamily="34" charset="0"/>
              </a:rPr>
              <a:t> </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 </a:t>
            </a:r>
            <a:r>
              <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d</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 وتثبت تراكيز المتفاعلات والنواتج </a:t>
            </a:r>
            <a:endPar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6" name="مربع نص 15">
            <a:extLst>
              <a:ext uri="{FF2B5EF4-FFF2-40B4-BE49-F238E27FC236}">
                <a16:creationId xmlns:a16="http://schemas.microsoft.com/office/drawing/2014/main" id="{18FE5A51-4FB3-4AF6-AB37-E5634C26E7C7}"/>
              </a:ext>
            </a:extLst>
          </p:cNvPr>
          <p:cNvSpPr txBox="1"/>
          <p:nvPr/>
        </p:nvSpPr>
        <p:spPr>
          <a:xfrm>
            <a:off x="411061" y="3754072"/>
            <a:ext cx="4186106" cy="1200329"/>
          </a:xfrm>
          <a:prstGeom prst="rect">
            <a:avLst/>
          </a:prstGeom>
          <a:noFill/>
        </p:spPr>
        <p:txBody>
          <a:bodyPr wrap="square">
            <a:spAutoFit/>
          </a:bodyPr>
          <a:lstStyle/>
          <a:p>
            <a:pPr algn="r" rtl="1"/>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عند وصول النظام الى حالة الاتزان. تبقى تراكيز المواد ثابته. هل هذا الثبات يعني توقف التفاعلات؟ وضح ذلك ؟ </a:t>
            </a:r>
            <a:endParaRPr lang="en-US" sz="2400" dirty="0">
              <a:solidFill>
                <a:srgbClr val="FF0000"/>
              </a:solidFill>
            </a:endParaRPr>
          </a:p>
        </p:txBody>
      </p:sp>
      <p:sp>
        <p:nvSpPr>
          <p:cNvPr id="18" name="مربع نص 17">
            <a:extLst>
              <a:ext uri="{FF2B5EF4-FFF2-40B4-BE49-F238E27FC236}">
                <a16:creationId xmlns:a16="http://schemas.microsoft.com/office/drawing/2014/main" id="{427D3654-2549-4501-9577-E9609EC06B21}"/>
              </a:ext>
            </a:extLst>
          </p:cNvPr>
          <p:cNvSpPr txBox="1"/>
          <p:nvPr/>
        </p:nvSpPr>
        <p:spPr>
          <a:xfrm>
            <a:off x="604007" y="5043259"/>
            <a:ext cx="3976382" cy="1257973"/>
          </a:xfrm>
          <a:prstGeom prst="rect">
            <a:avLst/>
          </a:prstGeom>
          <a:noFill/>
        </p:spPr>
        <p:txBody>
          <a:bodyPr wrap="square">
            <a:spAutoFit/>
          </a:bodyPr>
          <a:lstStyle/>
          <a:p>
            <a:pPr algn="r" rtl="1">
              <a:lnSpc>
                <a:spcPct val="107000"/>
              </a:lnSpc>
              <a:spcAft>
                <a:spcPts val="800"/>
              </a:spcAft>
            </a:pP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لا تتوقف التفاعلات , ولكن تصبح سرعة التفاعل الأمامي مساوية لسرعة التفاعل العكسي </a:t>
            </a:r>
            <a:endPar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8664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ppt_x"/>
                                          </p:val>
                                        </p:tav>
                                        <p:tav tm="100000">
                                          <p:val>
                                            <p:strVal val="#ppt_x"/>
                                          </p:val>
                                        </p:tav>
                                      </p:tavLst>
                                    </p:anim>
                                    <p:anim calcmode="lin" valueType="num">
                                      <p:cBhvr additive="base">
                                        <p:cTn id="3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17</a:t>
            </a:fld>
            <a:endParaRPr lang="en-US" b="1" dirty="0"/>
          </a:p>
        </p:txBody>
      </p:sp>
      <p:sp>
        <p:nvSpPr>
          <p:cNvPr id="9" name="مربع نص 8">
            <a:extLst>
              <a:ext uri="{FF2B5EF4-FFF2-40B4-BE49-F238E27FC236}">
                <a16:creationId xmlns:a16="http://schemas.microsoft.com/office/drawing/2014/main" id="{B8927FE2-27A0-4312-B6D1-2B53D1E10B91}"/>
              </a:ext>
            </a:extLst>
          </p:cNvPr>
          <p:cNvSpPr txBox="1"/>
          <p:nvPr/>
        </p:nvSpPr>
        <p:spPr>
          <a:xfrm>
            <a:off x="385894" y="503339"/>
            <a:ext cx="9429224" cy="965392"/>
          </a:xfrm>
          <a:prstGeom prst="rect">
            <a:avLst/>
          </a:prstGeom>
          <a:noFill/>
        </p:spPr>
        <p:txBody>
          <a:bodyPr wrap="square">
            <a:spAutoFit/>
          </a:bodyPr>
          <a:lstStyle/>
          <a:p>
            <a:pPr algn="r" rtl="1">
              <a:lnSpc>
                <a:spcPct val="107000"/>
              </a:lnSpc>
              <a:spcAft>
                <a:spcPts val="800"/>
              </a:spcAft>
            </a:pPr>
            <a:r>
              <a:rPr lang="ar-AE"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الاتزان الكيميائي :</a:t>
            </a:r>
          </a:p>
          <a:p>
            <a:pPr algn="r" rtl="1">
              <a:lnSpc>
                <a:spcPct val="107000"/>
              </a:lnSpc>
              <a:spcAft>
                <a:spcPts val="800"/>
              </a:spcAft>
            </a:pPr>
            <a:r>
              <a:rPr lang="ar-AE"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 </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هو حالة يوازن فيها التفاعل الأمامي التفاعل العكسي لأنهما يحدثا بالسرعة نفسها</a:t>
            </a:r>
            <a:endParaRPr lang="en-US" sz="2400"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مربع نص 9">
            <a:extLst>
              <a:ext uri="{FF2B5EF4-FFF2-40B4-BE49-F238E27FC236}">
                <a16:creationId xmlns:a16="http://schemas.microsoft.com/office/drawing/2014/main" id="{E43B8F75-C8C8-4A4F-8B5F-3639703EE732}"/>
              </a:ext>
            </a:extLst>
          </p:cNvPr>
          <p:cNvSpPr txBox="1"/>
          <p:nvPr/>
        </p:nvSpPr>
        <p:spPr>
          <a:xfrm>
            <a:off x="45439" y="1453979"/>
            <a:ext cx="9815119" cy="830997"/>
          </a:xfrm>
          <a:prstGeom prst="rect">
            <a:avLst/>
          </a:prstGeom>
          <a:noFill/>
        </p:spPr>
        <p:txBody>
          <a:bodyPr wrap="square">
            <a:spAutoFit/>
          </a:bodyPr>
          <a:lstStyle/>
          <a:p>
            <a:pPr algn="r" rtl="1"/>
            <a:r>
              <a:rPr lang="ar-AE"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عند الاتزان </a:t>
            </a:r>
          </a:p>
          <a:p>
            <a:pPr algn="r" rtl="1"/>
            <a:r>
              <a:rPr lang="en-US"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1</a:t>
            </a:r>
            <a:r>
              <a:rPr lang="ar-AE"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 سرعة التفاعل الامامي=   سرعة التفاعل العكسي   </a:t>
            </a: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a:t>
            </a:r>
            <a:r>
              <a:rPr lang="ar-AE" sz="2400" b="1" dirty="0">
                <a:effectLst/>
                <a:latin typeface="Calibri" panose="020F0502020204030204" pitchFamily="34" charset="0"/>
                <a:ea typeface="Calibri" panose="020F0502020204030204" pitchFamily="34" charset="0"/>
                <a:cs typeface="Arial" panose="020B0604020202020204" pitchFamily="34" charset="0"/>
              </a:rPr>
              <a:t>  </a:t>
            </a:r>
            <a:r>
              <a:rPr lang="en-US"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2</a:t>
            </a:r>
            <a:r>
              <a:rPr lang="ar-AE"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 - تراكيز المتفاعلات والنواتج ثابتة</a:t>
            </a:r>
            <a:endParaRPr lang="en-US" sz="2400" b="1" dirty="0">
              <a:solidFill>
                <a:srgbClr val="00B0F0"/>
              </a:solidFill>
            </a:endParaRPr>
          </a:p>
        </p:txBody>
      </p:sp>
      <p:sp>
        <p:nvSpPr>
          <p:cNvPr id="12" name="مربع نص 11">
            <a:extLst>
              <a:ext uri="{FF2B5EF4-FFF2-40B4-BE49-F238E27FC236}">
                <a16:creationId xmlns:a16="http://schemas.microsoft.com/office/drawing/2014/main" id="{4821D507-BC5F-444E-AF3C-D1160A15127C}"/>
              </a:ext>
            </a:extLst>
          </p:cNvPr>
          <p:cNvSpPr txBox="1"/>
          <p:nvPr/>
        </p:nvSpPr>
        <p:spPr>
          <a:xfrm>
            <a:off x="385894" y="2293850"/>
            <a:ext cx="9429224" cy="467629"/>
          </a:xfrm>
          <a:prstGeom prst="rect">
            <a:avLst/>
          </a:prstGeom>
          <a:noFill/>
        </p:spPr>
        <p:txBody>
          <a:bodyPr wrap="square">
            <a:spAutoFit/>
          </a:bodyPr>
          <a:lstStyle/>
          <a:p>
            <a:pPr algn="r" rtl="1">
              <a:lnSpc>
                <a:spcPct val="107000"/>
              </a:lnSpc>
              <a:spcAft>
                <a:spcPts val="800"/>
              </a:spcAft>
            </a:pPr>
            <a:r>
              <a:rPr lang="ar-AE"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 عندما يصل تفاعل الأمونيا الى حالة الاتزان الكيميائي تكتب معادلته بسهم مزدوج كما يأتي</a:t>
            </a:r>
            <a:endParaRPr lang="en-US" sz="24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4" name="Picture 66">
            <a:extLst>
              <a:ext uri="{FF2B5EF4-FFF2-40B4-BE49-F238E27FC236}">
                <a16:creationId xmlns:a16="http://schemas.microsoft.com/office/drawing/2014/main" id="{79D2C3B5-3D72-4A89-BCB6-37EDD44607A3}"/>
              </a:ext>
            </a:extLst>
          </p:cNvPr>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534534" y="2726776"/>
            <a:ext cx="2779117" cy="467629"/>
          </a:xfrm>
          <a:prstGeom prst="rect">
            <a:avLst/>
          </a:prstGeom>
          <a:noFill/>
          <a:ln>
            <a:noFill/>
          </a:ln>
        </p:spPr>
      </p:pic>
      <p:sp>
        <p:nvSpPr>
          <p:cNvPr id="15" name="مربع نص 14">
            <a:extLst>
              <a:ext uri="{FF2B5EF4-FFF2-40B4-BE49-F238E27FC236}">
                <a16:creationId xmlns:a16="http://schemas.microsoft.com/office/drawing/2014/main" id="{43714B9B-0057-4B19-BD35-2A27A3C8F60E}"/>
              </a:ext>
            </a:extLst>
          </p:cNvPr>
          <p:cNvSpPr txBox="1"/>
          <p:nvPr/>
        </p:nvSpPr>
        <p:spPr>
          <a:xfrm>
            <a:off x="4454554" y="2798641"/>
            <a:ext cx="5360564" cy="461665"/>
          </a:xfrm>
          <a:prstGeom prst="rect">
            <a:avLst/>
          </a:prstGeom>
          <a:noFill/>
        </p:spPr>
        <p:txBody>
          <a:bodyPr wrap="square">
            <a:spAutoFit/>
          </a:bodyPr>
          <a:lstStyle/>
          <a:p>
            <a:pPr algn="r" rtl="1"/>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فسر معنى السهم المزدوج في المعادلات الكيميائية ؟</a:t>
            </a:r>
            <a:endParaRPr lang="en-US" sz="2400" dirty="0">
              <a:solidFill>
                <a:srgbClr val="FF0000"/>
              </a:solidFill>
            </a:endParaRPr>
          </a:p>
        </p:txBody>
      </p:sp>
      <p:sp>
        <p:nvSpPr>
          <p:cNvPr id="17" name="مربع نص 16">
            <a:extLst>
              <a:ext uri="{FF2B5EF4-FFF2-40B4-BE49-F238E27FC236}">
                <a16:creationId xmlns:a16="http://schemas.microsoft.com/office/drawing/2014/main" id="{F38C1ED6-2D82-4447-91B1-492F0AC38ABA}"/>
              </a:ext>
            </a:extLst>
          </p:cNvPr>
          <p:cNvSpPr txBox="1"/>
          <p:nvPr/>
        </p:nvSpPr>
        <p:spPr>
          <a:xfrm>
            <a:off x="617376" y="3260901"/>
            <a:ext cx="9197742" cy="467629"/>
          </a:xfrm>
          <a:prstGeom prst="rect">
            <a:avLst/>
          </a:prstGeom>
          <a:noFill/>
        </p:spPr>
        <p:txBody>
          <a:bodyPr wrap="square">
            <a:spAutoFit/>
          </a:bodyPr>
          <a:lstStyle/>
          <a:p>
            <a:pPr algn="r" rtl="1">
              <a:lnSpc>
                <a:spcPct val="107000"/>
              </a:lnSpc>
              <a:spcAft>
                <a:spcPts val="800"/>
              </a:spcAft>
            </a:pP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جـ - أن التفاعل في حالة اتزان وأن التفاعلين الأمامي والعكسي يحدثان بسرعات متساوية </a:t>
            </a:r>
            <a:endPar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مربع نص 18">
            <a:extLst>
              <a:ext uri="{FF2B5EF4-FFF2-40B4-BE49-F238E27FC236}">
                <a16:creationId xmlns:a16="http://schemas.microsoft.com/office/drawing/2014/main" id="{87742593-3B90-49F8-B057-8E8535C678CE}"/>
              </a:ext>
            </a:extLst>
          </p:cNvPr>
          <p:cNvSpPr txBox="1"/>
          <p:nvPr/>
        </p:nvSpPr>
        <p:spPr>
          <a:xfrm>
            <a:off x="4610798" y="3830304"/>
            <a:ext cx="5121478" cy="467629"/>
          </a:xfrm>
          <a:prstGeom prst="rect">
            <a:avLst/>
          </a:prstGeom>
          <a:noFill/>
        </p:spPr>
        <p:txBody>
          <a:bodyPr wrap="square">
            <a:spAutoFit/>
          </a:bodyPr>
          <a:lstStyle/>
          <a:p>
            <a:pPr algn="r" rtl="1">
              <a:lnSpc>
                <a:spcPct val="107000"/>
              </a:lnSpc>
              <a:spcAft>
                <a:spcPts val="800"/>
              </a:spcAft>
            </a:pPr>
            <a:r>
              <a:rPr lang="ar-AE" sz="24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الطبيعة الديناميكية للاتزان ( الربط بالفيزياء) </a:t>
            </a:r>
            <a:endParaRPr lang="en-US" sz="2400"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1" name="مربع نص 20">
            <a:extLst>
              <a:ext uri="{FF2B5EF4-FFF2-40B4-BE49-F238E27FC236}">
                <a16:creationId xmlns:a16="http://schemas.microsoft.com/office/drawing/2014/main" id="{B394700D-C8DE-48EC-B968-813DF8B924B2}"/>
              </a:ext>
            </a:extLst>
          </p:cNvPr>
          <p:cNvSpPr txBox="1"/>
          <p:nvPr/>
        </p:nvSpPr>
        <p:spPr>
          <a:xfrm>
            <a:off x="176169" y="4324152"/>
            <a:ext cx="9638949" cy="467629"/>
          </a:xfrm>
          <a:prstGeom prst="rect">
            <a:avLst/>
          </a:prstGeom>
          <a:noFill/>
        </p:spPr>
        <p:txBody>
          <a:bodyPr wrap="square">
            <a:spAutoFit/>
          </a:bodyPr>
          <a:lstStyle/>
          <a:p>
            <a:pPr algn="r" rtl="1">
              <a:lnSpc>
                <a:spcPct val="107000"/>
              </a:lnSpc>
              <a:spcAft>
                <a:spcPts val="800"/>
              </a:spcAft>
            </a:pPr>
            <a:r>
              <a:rPr lang="ar-AE" sz="24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 يمثل دفع جسم ما أو سحبه قوة فعندما تدفع بابا أو تسحب رباط حيوان أليف فإنك بهذا تبذل قوة </a:t>
            </a:r>
            <a:endParaRPr lang="en-US" sz="24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3" name="مربع نص 22">
            <a:extLst>
              <a:ext uri="{FF2B5EF4-FFF2-40B4-BE49-F238E27FC236}">
                <a16:creationId xmlns:a16="http://schemas.microsoft.com/office/drawing/2014/main" id="{D7714673-7F32-42C7-BBA6-83DA8E5B2A60}"/>
              </a:ext>
            </a:extLst>
          </p:cNvPr>
          <p:cNvSpPr txBox="1"/>
          <p:nvPr/>
        </p:nvSpPr>
        <p:spPr>
          <a:xfrm>
            <a:off x="385894" y="4785378"/>
            <a:ext cx="9309681" cy="862800"/>
          </a:xfrm>
          <a:prstGeom prst="rect">
            <a:avLst/>
          </a:prstGeom>
          <a:noFill/>
        </p:spPr>
        <p:txBody>
          <a:bodyPr wrap="square">
            <a:spAutoFit/>
          </a:bodyPr>
          <a:lstStyle/>
          <a:p>
            <a:pPr algn="r" rtl="1">
              <a:lnSpc>
                <a:spcPct val="107000"/>
              </a:lnSpc>
              <a:spcAft>
                <a:spcPts val="800"/>
              </a:spcAft>
            </a:pPr>
            <a:r>
              <a:rPr lang="ar-AE"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أ - عند بذل قوتين أو أكثر على الجسم نفسه وفي الاتجاه نفسه فإن القوة المحصلة هي حاصل جمع القوتين </a:t>
            </a:r>
            <a:endParaRPr lang="en-US"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5" name="مربع نص 24">
            <a:extLst>
              <a:ext uri="{FF2B5EF4-FFF2-40B4-BE49-F238E27FC236}">
                <a16:creationId xmlns:a16="http://schemas.microsoft.com/office/drawing/2014/main" id="{2FDB1EC7-E103-4C08-8584-1B2818D7C922}"/>
              </a:ext>
            </a:extLst>
          </p:cNvPr>
          <p:cNvSpPr txBox="1"/>
          <p:nvPr/>
        </p:nvSpPr>
        <p:spPr>
          <a:xfrm>
            <a:off x="534534" y="5715372"/>
            <a:ext cx="9161041" cy="467629"/>
          </a:xfrm>
          <a:prstGeom prst="rect">
            <a:avLst/>
          </a:prstGeom>
          <a:noFill/>
        </p:spPr>
        <p:txBody>
          <a:bodyPr wrap="square">
            <a:spAutoFit/>
          </a:bodyPr>
          <a:lstStyle/>
          <a:p>
            <a:pPr algn="r" rtl="1">
              <a:lnSpc>
                <a:spcPct val="107000"/>
              </a:lnSpc>
              <a:spcAft>
                <a:spcPts val="800"/>
              </a:spcAft>
            </a:pP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ب - إذا كانت القوتين في اتجاهين متعاكسين يتم طرح احدى القوتين من الأخرى </a:t>
            </a:r>
            <a:endPar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2987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3"/>
                                        </p:tgtEl>
                                        <p:attrNameLst>
                                          <p:attrName>style.visibility</p:attrName>
                                        </p:attrNameLst>
                                      </p:cBhvr>
                                      <p:to>
                                        <p:strVal val="visible"/>
                                      </p:to>
                                    </p:set>
                                    <p:anim calcmode="lin" valueType="num">
                                      <p:cBhvr additive="base">
                                        <p:cTn id="58" dur="500" fill="hold"/>
                                        <p:tgtEl>
                                          <p:spTgt spid="23"/>
                                        </p:tgtEl>
                                        <p:attrNameLst>
                                          <p:attrName>ppt_x</p:attrName>
                                        </p:attrNameLst>
                                      </p:cBhvr>
                                      <p:tavLst>
                                        <p:tav tm="0">
                                          <p:val>
                                            <p:strVal val="#ppt_x"/>
                                          </p:val>
                                        </p:tav>
                                        <p:tav tm="100000">
                                          <p:val>
                                            <p:strVal val="#ppt_x"/>
                                          </p:val>
                                        </p:tav>
                                      </p:tavLst>
                                    </p:anim>
                                    <p:anim calcmode="lin" valueType="num">
                                      <p:cBhvr additive="base">
                                        <p:cTn id="59"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25"/>
                                        </p:tgtEl>
                                        <p:attrNameLst>
                                          <p:attrName>style.visibility</p:attrName>
                                        </p:attrNameLst>
                                      </p:cBhvr>
                                      <p:to>
                                        <p:strVal val="visible"/>
                                      </p:to>
                                    </p:set>
                                    <p:animEffect transition="in" filter="fade">
                                      <p:cBhvr>
                                        <p:cTn id="64" dur="1000"/>
                                        <p:tgtEl>
                                          <p:spTgt spid="25"/>
                                        </p:tgtEl>
                                      </p:cBhvr>
                                    </p:animEffect>
                                    <p:anim calcmode="lin" valueType="num">
                                      <p:cBhvr>
                                        <p:cTn id="65" dur="1000" fill="hold"/>
                                        <p:tgtEl>
                                          <p:spTgt spid="25"/>
                                        </p:tgtEl>
                                        <p:attrNameLst>
                                          <p:attrName>ppt_x</p:attrName>
                                        </p:attrNameLst>
                                      </p:cBhvr>
                                      <p:tavLst>
                                        <p:tav tm="0">
                                          <p:val>
                                            <p:strVal val="#ppt_x"/>
                                          </p:val>
                                        </p:tav>
                                        <p:tav tm="100000">
                                          <p:val>
                                            <p:strVal val="#ppt_x"/>
                                          </p:val>
                                        </p:tav>
                                      </p:tavLst>
                                    </p:anim>
                                    <p:anim calcmode="lin" valueType="num">
                                      <p:cBhvr>
                                        <p:cTn id="6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5" grpId="0"/>
      <p:bldP spid="17" grpId="0"/>
      <p:bldP spid="19" grpId="0"/>
      <p:bldP spid="21" grpId="0"/>
      <p:bldP spid="23"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18</a:t>
            </a:fld>
            <a:endParaRPr lang="en-US" b="1" dirty="0"/>
          </a:p>
        </p:txBody>
      </p:sp>
      <p:sp>
        <p:nvSpPr>
          <p:cNvPr id="9" name="مربع نص 8">
            <a:extLst>
              <a:ext uri="{FF2B5EF4-FFF2-40B4-BE49-F238E27FC236}">
                <a16:creationId xmlns:a16="http://schemas.microsoft.com/office/drawing/2014/main" id="{0601A5CB-8589-4E3D-BEB8-B223463E9C91}"/>
              </a:ext>
            </a:extLst>
          </p:cNvPr>
          <p:cNvSpPr txBox="1"/>
          <p:nvPr/>
        </p:nvSpPr>
        <p:spPr>
          <a:xfrm>
            <a:off x="4516421" y="183866"/>
            <a:ext cx="702577" cy="461665"/>
          </a:xfrm>
          <a:prstGeom prst="rect">
            <a:avLst/>
          </a:prstGeom>
          <a:noFill/>
        </p:spPr>
        <p:txBody>
          <a:bodyPr wrap="square">
            <a:spAutoFit/>
          </a:bodyPr>
          <a:lstStyle/>
          <a:p>
            <a:pPr algn="r" rtl="1"/>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أمثلة</a:t>
            </a:r>
            <a:endParaRPr lang="en-US" sz="2400" dirty="0">
              <a:solidFill>
                <a:srgbClr val="FF0000"/>
              </a:solidFill>
            </a:endParaRPr>
          </a:p>
        </p:txBody>
      </p:sp>
      <p:sp>
        <p:nvSpPr>
          <p:cNvPr id="10" name="مربع نص 9">
            <a:extLst>
              <a:ext uri="{FF2B5EF4-FFF2-40B4-BE49-F238E27FC236}">
                <a16:creationId xmlns:a16="http://schemas.microsoft.com/office/drawing/2014/main" id="{6283251E-864E-4623-BA14-EE2952D99ED8}"/>
              </a:ext>
            </a:extLst>
          </p:cNvPr>
          <p:cNvSpPr txBox="1"/>
          <p:nvPr/>
        </p:nvSpPr>
        <p:spPr>
          <a:xfrm>
            <a:off x="81266" y="509356"/>
            <a:ext cx="9572885" cy="862800"/>
          </a:xfrm>
          <a:prstGeom prst="rect">
            <a:avLst/>
          </a:prstGeom>
          <a:noFill/>
        </p:spPr>
        <p:txBody>
          <a:bodyPr wrap="square">
            <a:spAutoFit/>
          </a:bodyPr>
          <a:lstStyle/>
          <a:p>
            <a:pPr algn="r" rtl="1">
              <a:lnSpc>
                <a:spcPct val="107000"/>
              </a:lnSpc>
              <a:spcAft>
                <a:spcPts val="800"/>
              </a:spcAft>
            </a:pPr>
            <a:r>
              <a:rPr lang="en-US" sz="24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1</a:t>
            </a:r>
            <a:r>
              <a:rPr lang="en-US"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r>
              <a:rPr lang="ar-AE" sz="2400" b="1" dirty="0">
                <a:solidFill>
                  <a:srgbClr val="002060"/>
                </a:solidFill>
                <a:effectLst/>
                <a:latin typeface="Arial" panose="020B0604020202020204" pitchFamily="34" charset="0"/>
                <a:ea typeface="Calibri" panose="020F0502020204030204" pitchFamily="34" charset="0"/>
                <a:cs typeface="Arial" panose="020B0604020202020204" pitchFamily="34" charset="0"/>
              </a:rPr>
              <a:t>- عندما</a:t>
            </a:r>
            <a:r>
              <a:rPr lang="ar-AE" sz="24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 يجذب فريقان الحبل بقوتين متساويتين ومتعاكستين في لعبة شد الحبل يكون مقدار القوة المحصلة صفرا ولا يتحرك الحبل وهنا يقال أن النظام في حالة اتزان </a:t>
            </a:r>
            <a:endParaRPr lang="en-US" sz="24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Picture 5">
            <a:extLst>
              <a:ext uri="{FF2B5EF4-FFF2-40B4-BE49-F238E27FC236}">
                <a16:creationId xmlns:a16="http://schemas.microsoft.com/office/drawing/2014/main" id="{ABAAC309-7851-4BF8-BD5E-A50711C4601E}"/>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398652" y="1372156"/>
            <a:ext cx="4255499" cy="2716703"/>
          </a:xfrm>
          <a:prstGeom prst="rect">
            <a:avLst/>
          </a:prstGeom>
          <a:noFill/>
          <a:ln>
            <a:noFill/>
          </a:ln>
        </p:spPr>
      </p:pic>
      <p:pic>
        <p:nvPicPr>
          <p:cNvPr id="14" name="Picture 8">
            <a:extLst>
              <a:ext uri="{FF2B5EF4-FFF2-40B4-BE49-F238E27FC236}">
                <a16:creationId xmlns:a16="http://schemas.microsoft.com/office/drawing/2014/main" id="{F0FBF563-3417-4E02-AF06-C373A46D9DE6}"/>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419449" y="1411392"/>
            <a:ext cx="4533550" cy="2681458"/>
          </a:xfrm>
          <a:prstGeom prst="rect">
            <a:avLst/>
          </a:prstGeom>
          <a:noFill/>
          <a:ln>
            <a:noFill/>
          </a:ln>
        </p:spPr>
      </p:pic>
      <p:sp>
        <p:nvSpPr>
          <p:cNvPr id="15" name="مربع نص 14">
            <a:extLst>
              <a:ext uri="{FF2B5EF4-FFF2-40B4-BE49-F238E27FC236}">
                <a16:creationId xmlns:a16="http://schemas.microsoft.com/office/drawing/2014/main" id="{04071640-9984-4151-972A-C42EF5C6CB4A}"/>
              </a:ext>
            </a:extLst>
          </p:cNvPr>
          <p:cNvSpPr txBox="1"/>
          <p:nvPr/>
        </p:nvSpPr>
        <p:spPr>
          <a:xfrm>
            <a:off x="5398651" y="4172829"/>
            <a:ext cx="4255500" cy="1653145"/>
          </a:xfrm>
          <a:prstGeom prst="rect">
            <a:avLst/>
          </a:prstGeom>
          <a:noFill/>
        </p:spPr>
        <p:txBody>
          <a:bodyPr wrap="square">
            <a:spAutoFit/>
          </a:bodyPr>
          <a:lstStyle/>
          <a:p>
            <a:pPr algn="r" rtl="1">
              <a:lnSpc>
                <a:spcPct val="107000"/>
              </a:lnSpc>
              <a:spcAft>
                <a:spcPts val="800"/>
              </a:spcAft>
            </a:pPr>
            <a:r>
              <a:rPr lang="en-US" sz="2400" b="1"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rPr>
              <a:t>2</a:t>
            </a:r>
            <a:r>
              <a:rPr lang="en-US" sz="2400" b="1" dirty="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ar-AE" sz="2400" b="1" dirty="0">
                <a:solidFill>
                  <a:schemeClr val="accent4">
                    <a:lumMod val="75000"/>
                  </a:schemeClr>
                </a:solidFill>
                <a:effectLst/>
                <a:latin typeface="Arial" panose="020B0604020202020204" pitchFamily="34" charset="0"/>
                <a:ea typeface="Calibri" panose="020F0502020204030204" pitchFamily="34" charset="0"/>
                <a:cs typeface="Arial" panose="020B0604020202020204" pitchFamily="34" charset="0"/>
              </a:rPr>
              <a:t>- في الشكل </a:t>
            </a:r>
            <a:r>
              <a:rPr lang="en-US" sz="2400" b="1"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rPr>
              <a:t>a</a:t>
            </a:r>
            <a:r>
              <a:rPr lang="ar-AE" sz="2400" b="1"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rPr>
              <a:t> أرجوحة التوازن تمثل نظاما في حالة اتزان تسمى القوى المتساوية والمتعاكسة على كلا جانبي أرجوحة التوازن قوى متوازنة                </a:t>
            </a:r>
            <a:endParaRPr lang="en-US" sz="2400" b="1"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6" name="مربع نص 15">
            <a:extLst>
              <a:ext uri="{FF2B5EF4-FFF2-40B4-BE49-F238E27FC236}">
                <a16:creationId xmlns:a16="http://schemas.microsoft.com/office/drawing/2014/main" id="{7D13E6D0-10ED-4CA8-9476-72595552872E}"/>
              </a:ext>
            </a:extLst>
          </p:cNvPr>
          <p:cNvSpPr txBox="1"/>
          <p:nvPr/>
        </p:nvSpPr>
        <p:spPr>
          <a:xfrm>
            <a:off x="-1" y="4172829"/>
            <a:ext cx="4983409" cy="1569660"/>
          </a:xfrm>
          <a:prstGeom prst="rect">
            <a:avLst/>
          </a:prstGeom>
          <a:noFill/>
        </p:spPr>
        <p:txBody>
          <a:bodyPr wrap="square">
            <a:spAutoFit/>
          </a:bodyPr>
          <a:lstStyle/>
          <a:p>
            <a:pPr algn="r" rtl="1"/>
            <a:r>
              <a:rPr lang="en-US" sz="2400" b="1" dirty="0">
                <a:solidFill>
                  <a:schemeClr val="accent4">
                    <a:lumMod val="75000"/>
                  </a:schemeClr>
                </a:solidFill>
                <a:latin typeface="Calibri" panose="020F0502020204030204" pitchFamily="34" charset="0"/>
                <a:ea typeface="Calibri" panose="020F0502020204030204" pitchFamily="34" charset="0"/>
                <a:cs typeface="Arial" panose="020B0604020202020204" pitchFamily="34" charset="0"/>
              </a:rPr>
              <a:t>3</a:t>
            </a:r>
            <a:r>
              <a:rPr lang="ar-AE" sz="2400" b="1" dirty="0">
                <a:solidFill>
                  <a:schemeClr val="accent4">
                    <a:lumMod val="75000"/>
                  </a:schemeClr>
                </a:solidFill>
                <a:latin typeface="Calibri" panose="020F0502020204030204" pitchFamily="34" charset="0"/>
                <a:ea typeface="Calibri" panose="020F0502020204030204" pitchFamily="34" charset="0"/>
                <a:cs typeface="Arial" panose="020B0604020202020204" pitchFamily="34" charset="0"/>
              </a:rPr>
              <a:t> - </a:t>
            </a:r>
            <a:r>
              <a:rPr lang="ar-AE" sz="2400" b="1"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rPr>
              <a:t>في الشكل </a:t>
            </a:r>
            <a:r>
              <a:rPr lang="en-US" sz="2400" b="1"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rPr>
              <a:t>b</a:t>
            </a:r>
            <a:r>
              <a:rPr lang="ar-AE" sz="2400" b="1"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rPr>
              <a:t> إذا كانت إحدى القوى أكبر في المقدار من الاخرى فستكون القوة غير متوازنة حيث تتسبب القوة غير المتوازنة في زيادة تسارع الجسم </a:t>
            </a:r>
            <a:endParaRPr lang="en-US" sz="2400" b="1" dirty="0">
              <a:solidFill>
                <a:schemeClr val="accent4">
                  <a:lumMod val="75000"/>
                </a:schemeClr>
              </a:solidFill>
            </a:endParaRPr>
          </a:p>
        </p:txBody>
      </p:sp>
      <p:sp>
        <p:nvSpPr>
          <p:cNvPr id="18" name="مربع نص 17">
            <a:extLst>
              <a:ext uri="{FF2B5EF4-FFF2-40B4-BE49-F238E27FC236}">
                <a16:creationId xmlns:a16="http://schemas.microsoft.com/office/drawing/2014/main" id="{3D37BBD1-46C1-4851-98AA-4DC1CFF24FFB}"/>
              </a:ext>
            </a:extLst>
          </p:cNvPr>
          <p:cNvSpPr txBox="1"/>
          <p:nvPr/>
        </p:nvSpPr>
        <p:spPr>
          <a:xfrm>
            <a:off x="847289" y="5831730"/>
            <a:ext cx="8688896" cy="467629"/>
          </a:xfrm>
          <a:prstGeom prst="rect">
            <a:avLst/>
          </a:prstGeom>
          <a:noFill/>
        </p:spPr>
        <p:txBody>
          <a:bodyPr wrap="square">
            <a:spAutoFit/>
          </a:bodyPr>
          <a:lstStyle/>
          <a:p>
            <a:pPr algn="r" rtl="1">
              <a:lnSpc>
                <a:spcPct val="107000"/>
              </a:lnSpc>
              <a:spcAft>
                <a:spcPts val="800"/>
              </a:spcAft>
            </a:pPr>
            <a:r>
              <a:rPr lang="ar-AE"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 الاتزان هو حالة نشاط وليس عدم نشاط ( حالة حركة وليست حالة سكون )</a:t>
            </a:r>
            <a:endParaRPr lang="en-US" sz="24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0732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circle(in)">
                                      <p:cBhvr>
                                        <p:cTn id="4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5" grpId="0"/>
      <p:bldP spid="16"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19</a:t>
            </a:fld>
            <a:endParaRPr lang="en-US" b="1" dirty="0"/>
          </a:p>
        </p:txBody>
      </p:sp>
      <p:sp>
        <p:nvSpPr>
          <p:cNvPr id="10" name="مربع نص 9">
            <a:extLst>
              <a:ext uri="{FF2B5EF4-FFF2-40B4-BE49-F238E27FC236}">
                <a16:creationId xmlns:a16="http://schemas.microsoft.com/office/drawing/2014/main" id="{8A808AEF-DDDD-4BE2-AAA1-06E3F83FF8F2}"/>
              </a:ext>
            </a:extLst>
          </p:cNvPr>
          <p:cNvSpPr txBox="1"/>
          <p:nvPr/>
        </p:nvSpPr>
        <p:spPr>
          <a:xfrm>
            <a:off x="3810701" y="470430"/>
            <a:ext cx="6031683" cy="467629"/>
          </a:xfrm>
          <a:prstGeom prst="rect">
            <a:avLst/>
          </a:prstGeom>
          <a:noFill/>
        </p:spPr>
        <p:txBody>
          <a:bodyPr wrap="square">
            <a:spAutoFit/>
          </a:bodyPr>
          <a:lstStyle/>
          <a:p>
            <a:pPr algn="r" rtl="1">
              <a:lnSpc>
                <a:spcPct val="107000"/>
              </a:lnSpc>
              <a:spcAft>
                <a:spcPts val="800"/>
              </a:spcAft>
            </a:pP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مثال : </a:t>
            </a:r>
            <a:r>
              <a:rPr lang="ar-AE" sz="24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يربط الممر الزجاجي الموضح في الشكل بين مبنيين </a:t>
            </a:r>
            <a:endParaRPr lang="en-US" sz="2400" b="1"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2" name="مربع نص 11">
            <a:extLst>
              <a:ext uri="{FF2B5EF4-FFF2-40B4-BE49-F238E27FC236}">
                <a16:creationId xmlns:a16="http://schemas.microsoft.com/office/drawing/2014/main" id="{BC11630C-0C29-4A49-A67A-5A86B5813371}"/>
              </a:ext>
            </a:extLst>
          </p:cNvPr>
          <p:cNvSpPr txBox="1"/>
          <p:nvPr/>
        </p:nvSpPr>
        <p:spPr>
          <a:xfrm>
            <a:off x="6274964" y="938059"/>
            <a:ext cx="3499913" cy="2048318"/>
          </a:xfrm>
          <a:prstGeom prst="rect">
            <a:avLst/>
          </a:prstGeom>
          <a:noFill/>
        </p:spPr>
        <p:txBody>
          <a:bodyPr wrap="square">
            <a:spAutoFit/>
          </a:bodyPr>
          <a:lstStyle/>
          <a:p>
            <a:pPr algn="r" rtl="1">
              <a:lnSpc>
                <a:spcPct val="107000"/>
              </a:lnSpc>
              <a:spcAft>
                <a:spcPts val="800"/>
              </a:spcAft>
            </a:pPr>
            <a:r>
              <a:rPr lang="ar-AE"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أ - لنفترض أن كل مداخل ومخارج المبنيين باستثناء الممر كانت مغلقة ولنفترض أن عدد الأشخاص نفسه يعبر الممر في كلا الاتجاهين كل ساعة </a:t>
            </a:r>
            <a:endParaRPr lang="en-US"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4" name="مربع نص 13">
            <a:extLst>
              <a:ext uri="{FF2B5EF4-FFF2-40B4-BE49-F238E27FC236}">
                <a16:creationId xmlns:a16="http://schemas.microsoft.com/office/drawing/2014/main" id="{1953D3CA-4198-4114-8B62-16F5426244A7}"/>
              </a:ext>
            </a:extLst>
          </p:cNvPr>
          <p:cNvSpPr txBox="1"/>
          <p:nvPr/>
        </p:nvSpPr>
        <p:spPr>
          <a:xfrm>
            <a:off x="65559" y="5542710"/>
            <a:ext cx="9774879" cy="862800"/>
          </a:xfrm>
          <a:prstGeom prst="rect">
            <a:avLst/>
          </a:prstGeom>
          <a:noFill/>
        </p:spPr>
        <p:txBody>
          <a:bodyPr wrap="square">
            <a:spAutoFit/>
          </a:bodyPr>
          <a:lstStyle/>
          <a:p>
            <a:pPr marL="0" marR="0" lvl="0" indent="0" algn="r" defTabSz="457200" rtl="1" eaLnBrk="1" fontAlgn="auto" latinLnBrk="0" hangingPunct="1">
              <a:lnSpc>
                <a:spcPct val="107000"/>
              </a:lnSpc>
              <a:spcBef>
                <a:spcPts val="0"/>
              </a:spcBef>
              <a:spcAft>
                <a:spcPts val="800"/>
              </a:spcAft>
              <a:buClrTx/>
              <a:buSzTx/>
              <a:buFontTx/>
              <a:buNone/>
              <a:tabLst/>
              <a:defRPr/>
            </a:pPr>
            <a:r>
              <a:rPr kumimoji="0" lang="ar-AE" sz="24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Arial" panose="020B0604020202020204" pitchFamily="34" charset="0"/>
              </a:rPr>
              <a:t>جـ - يتطلب الاتزان فقط أن يكون عدد الاشخاص الذين يعبرون الممر في اتجاه واحد مساويا لعدد من يعبرونه في الاتجاه المعاكس</a:t>
            </a:r>
            <a:endParaRPr kumimoji="0" lang="en-US" sz="24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6" name="مربع نص 15">
            <a:extLst>
              <a:ext uri="{FF2B5EF4-FFF2-40B4-BE49-F238E27FC236}">
                <a16:creationId xmlns:a16="http://schemas.microsoft.com/office/drawing/2014/main" id="{3CE37BC6-D3A6-4CC0-A770-558F3BFF6D53}"/>
              </a:ext>
            </a:extLst>
          </p:cNvPr>
          <p:cNvSpPr txBox="1"/>
          <p:nvPr/>
        </p:nvSpPr>
        <p:spPr>
          <a:xfrm>
            <a:off x="6459523" y="3272281"/>
            <a:ext cx="3321513" cy="2443489"/>
          </a:xfrm>
          <a:prstGeom prst="rect">
            <a:avLst/>
          </a:prstGeom>
          <a:noFill/>
        </p:spPr>
        <p:txBody>
          <a:bodyPr wrap="square">
            <a:spAutoFit/>
          </a:bodyPr>
          <a:lstStyle/>
          <a:p>
            <a:pPr marL="0" marR="0" lvl="0" indent="0" algn="r" defTabSz="457200" rtl="1" eaLnBrk="1" fontAlgn="auto" latinLnBrk="0" hangingPunct="1">
              <a:lnSpc>
                <a:spcPct val="107000"/>
              </a:lnSpc>
              <a:spcBef>
                <a:spcPts val="0"/>
              </a:spcBef>
              <a:spcAft>
                <a:spcPts val="800"/>
              </a:spcAft>
              <a:buClrTx/>
              <a:buSzTx/>
              <a:buFontTx/>
              <a:buNone/>
              <a:tabLst/>
              <a:defRPr/>
            </a:pPr>
            <a:r>
              <a:rPr kumimoji="0" lang="ar-AE"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ب - في ظل هذه الظروف يظل عدد الأشخاص ثابتا حتى إذا استمر الاشخاص في العبور بين المبنيين مع ملاحظة ان اعداد الاشخاص في المبنيين لا يجب أن تكون متساوية </a:t>
            </a:r>
            <a:endParaRPr kumimoji="0" lang="en-US"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endParaRPr>
          </a:p>
        </p:txBody>
      </p:sp>
      <p:pic>
        <p:nvPicPr>
          <p:cNvPr id="5" name="صورة 4">
            <a:extLst>
              <a:ext uri="{FF2B5EF4-FFF2-40B4-BE49-F238E27FC236}">
                <a16:creationId xmlns:a16="http://schemas.microsoft.com/office/drawing/2014/main" id="{49A289FD-3EEA-49A2-9421-B92FBABF8B5B}"/>
              </a:ext>
            </a:extLst>
          </p:cNvPr>
          <p:cNvPicPr>
            <a:picLocks noChangeAspect="1"/>
          </p:cNvPicPr>
          <p:nvPr/>
        </p:nvPicPr>
        <p:blipFill>
          <a:blip r:embed="rId6"/>
          <a:stretch>
            <a:fillRect/>
          </a:stretch>
        </p:blipFill>
        <p:spPr>
          <a:xfrm>
            <a:off x="243281" y="938059"/>
            <a:ext cx="6148734" cy="4444956"/>
          </a:xfrm>
          <a:prstGeom prst="rect">
            <a:avLst/>
          </a:prstGeom>
        </p:spPr>
      </p:pic>
    </p:spTree>
    <p:extLst>
      <p:ext uri="{BB962C8B-B14F-4D97-AF65-F5344CB8AC3E}">
        <p14:creationId xmlns:p14="http://schemas.microsoft.com/office/powerpoint/2010/main" val="869061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barn(inVertical)">
                                      <p:cBhvr>
                                        <p:cTn id="34"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4" cstate="print">
            <a:extLst>
              <a:ext uri="{28A0092B-C50C-407E-A947-70E740481C1C}">
                <a14:useLocalDpi xmlns:a14="http://schemas.microsoft.com/office/drawing/2010/main" val="0"/>
              </a:ext>
            </a:extLst>
          </a:blip>
          <a:srcRect t="87590"/>
          <a:stretch/>
        </p:blipFill>
        <p:spPr>
          <a:xfrm rot="10800000">
            <a:off x="0" y="-1"/>
            <a:ext cx="9906000"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12" y="85800"/>
            <a:ext cx="2920693" cy="665912"/>
          </a:xfrm>
          <a:prstGeom prst="rect">
            <a:avLst/>
          </a:prstGeom>
        </p:spPr>
      </p:pic>
      <p:sp>
        <p:nvSpPr>
          <p:cNvPr id="14" name="مربع نص 13">
            <a:extLst>
              <a:ext uri="{FF2B5EF4-FFF2-40B4-BE49-F238E27FC236}">
                <a16:creationId xmlns:a16="http://schemas.microsoft.com/office/drawing/2014/main" id="{93222EA8-8132-48D6-97F2-38FCB955EBF5}"/>
              </a:ext>
            </a:extLst>
          </p:cNvPr>
          <p:cNvSpPr txBox="1"/>
          <p:nvPr/>
        </p:nvSpPr>
        <p:spPr>
          <a:xfrm>
            <a:off x="295329" y="711160"/>
            <a:ext cx="9133489" cy="707886"/>
          </a:xfrm>
          <a:prstGeom prst="rect">
            <a:avLst/>
          </a:prstGeom>
          <a:noFill/>
        </p:spPr>
        <p:txBody>
          <a:bodyPr wrap="square" rtlCol="0">
            <a:spAutoFit/>
          </a:bodyPr>
          <a:lstStyle/>
          <a:p>
            <a:pPr algn="ctr" rtl="1"/>
            <a:r>
              <a:rPr lang="ar-EG" sz="4000" b="1" dirty="0">
                <a:solidFill>
                  <a:srgbClr val="C00000"/>
                </a:solidFill>
                <a:latin typeface="Sakkal Majalla" panose="02000000000000000000" pitchFamily="2" charset="-78"/>
                <a:cs typeface="Sakkal Majalla" panose="02000000000000000000" pitchFamily="2" charset="-78"/>
              </a:rPr>
              <a:t>نستمع معاً إلي السلام الوطني لدولة الإمارات العربية المتحدة</a:t>
            </a:r>
            <a:endParaRPr lang="en-US" sz="4000" b="1" dirty="0">
              <a:solidFill>
                <a:srgbClr val="C00000"/>
              </a:solidFill>
              <a:latin typeface="Sakkal Majalla" panose="02000000000000000000" pitchFamily="2" charset="-78"/>
              <a:cs typeface="Sakkal Majalla" panose="02000000000000000000" pitchFamily="2" charset="-78"/>
            </a:endParaRPr>
          </a:p>
        </p:txBody>
      </p:sp>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85418" y="68700"/>
            <a:ext cx="885464" cy="877044"/>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492" y="6209214"/>
            <a:ext cx="10246984" cy="692331"/>
          </a:xfrm>
          <a:prstGeom prst="rect">
            <a:avLst/>
          </a:prstGeom>
        </p:spPr>
      </p:pic>
      <p:pic>
        <p:nvPicPr>
          <p:cNvPr id="10" name="السلام الوطني لدولة الامارات العربية المتحدة">
            <a:hlinkClick r:id="" action="ppaction://media"/>
            <a:extLst>
              <a:ext uri="{FF2B5EF4-FFF2-40B4-BE49-F238E27FC236}">
                <a16:creationId xmlns:a16="http://schemas.microsoft.com/office/drawing/2014/main" id="{4B93D422-50C9-42A7-89A6-CA3FA056583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2819" y="1393559"/>
            <a:ext cx="8785516" cy="4545847"/>
          </a:xfrm>
          <a:prstGeom prst="rect">
            <a:avLst/>
          </a:prstGeom>
          <a:ln>
            <a:noFill/>
          </a:ln>
          <a:effectLst>
            <a:softEdge rad="112500"/>
          </a:effectLst>
        </p:spPr>
      </p:pic>
    </p:spTree>
    <p:extLst>
      <p:ext uri="{BB962C8B-B14F-4D97-AF65-F5344CB8AC3E}">
        <p14:creationId xmlns:p14="http://schemas.microsoft.com/office/powerpoint/2010/main" val="1969712544"/>
      </p:ext>
    </p:extLst>
  </p:cSld>
  <p:clrMapOvr>
    <a:masterClrMapping/>
  </p:clrMapOvr>
  <p:timing>
    <p:tnLst>
      <p:par>
        <p:cTn id="1" dur="indefinite" restart="never" nodeType="tmRoot">
          <p:childTnLst>
            <p:video>
              <p:cMediaNode vol="80000">
                <p:cTn id="2" fill="hold" display="0">
                  <p:stCondLst>
                    <p:cond delay="indefinite"/>
                  </p:stCondLst>
                </p:cTn>
                <p:tgtEl>
                  <p:spTgt spid="10"/>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20</a:t>
            </a:fld>
            <a:endParaRPr lang="en-US" b="1" dirty="0"/>
          </a:p>
        </p:txBody>
      </p:sp>
      <p:sp>
        <p:nvSpPr>
          <p:cNvPr id="9" name="مربع نص 8">
            <a:extLst>
              <a:ext uri="{FF2B5EF4-FFF2-40B4-BE49-F238E27FC236}">
                <a16:creationId xmlns:a16="http://schemas.microsoft.com/office/drawing/2014/main" id="{8EF94C02-FEA8-4868-85B4-0AB5464F5488}"/>
              </a:ext>
            </a:extLst>
          </p:cNvPr>
          <p:cNvSpPr txBox="1"/>
          <p:nvPr/>
        </p:nvSpPr>
        <p:spPr>
          <a:xfrm>
            <a:off x="3355596" y="503339"/>
            <a:ext cx="6376680" cy="461665"/>
          </a:xfrm>
          <a:prstGeom prst="rect">
            <a:avLst/>
          </a:prstGeom>
          <a:noFill/>
        </p:spPr>
        <p:txBody>
          <a:bodyPr wrap="square">
            <a:spAutoFit/>
          </a:bodyPr>
          <a:lstStyle/>
          <a:p>
            <a:pPr algn="r" rtl="1"/>
            <a:r>
              <a:rPr lang="ar-AE" sz="24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يمكن توضيح الطبيعة الديناميكية للاتزان بالمثال التالي</a:t>
            </a:r>
            <a:endParaRPr lang="en-US" sz="2400" dirty="0">
              <a:solidFill>
                <a:schemeClr val="accent2">
                  <a:lumMod val="50000"/>
                </a:schemeClr>
              </a:solidFill>
            </a:endParaRPr>
          </a:p>
        </p:txBody>
      </p:sp>
      <p:pic>
        <p:nvPicPr>
          <p:cNvPr id="10" name="صورة 9">
            <a:extLst>
              <a:ext uri="{FF2B5EF4-FFF2-40B4-BE49-F238E27FC236}">
                <a16:creationId xmlns:a16="http://schemas.microsoft.com/office/drawing/2014/main" id="{14441E01-98D7-471C-91C3-AFD292F784DF}"/>
              </a:ext>
            </a:extLst>
          </p:cNvPr>
          <p:cNvPicPr>
            <a:picLocks noChangeAspect="1"/>
          </p:cNvPicPr>
          <p:nvPr/>
        </p:nvPicPr>
        <p:blipFill>
          <a:blip r:embed="rId6"/>
          <a:stretch>
            <a:fillRect/>
          </a:stretch>
        </p:blipFill>
        <p:spPr>
          <a:xfrm>
            <a:off x="5244693" y="914040"/>
            <a:ext cx="4487583" cy="2682540"/>
          </a:xfrm>
          <a:prstGeom prst="rect">
            <a:avLst/>
          </a:prstGeom>
        </p:spPr>
      </p:pic>
      <p:sp>
        <p:nvSpPr>
          <p:cNvPr id="14" name="مربع نص 13">
            <a:extLst>
              <a:ext uri="{FF2B5EF4-FFF2-40B4-BE49-F238E27FC236}">
                <a16:creationId xmlns:a16="http://schemas.microsoft.com/office/drawing/2014/main" id="{4F07AC9D-24E3-4E99-A3FC-4A7B8EA6F587}"/>
              </a:ext>
            </a:extLst>
          </p:cNvPr>
          <p:cNvSpPr txBox="1"/>
          <p:nvPr/>
        </p:nvSpPr>
        <p:spPr>
          <a:xfrm>
            <a:off x="109056" y="4011485"/>
            <a:ext cx="9731229" cy="862800"/>
          </a:xfrm>
          <a:prstGeom prst="rect">
            <a:avLst/>
          </a:prstGeom>
          <a:noFill/>
        </p:spPr>
        <p:txBody>
          <a:bodyPr wrap="square">
            <a:spAutoFit/>
          </a:bodyPr>
          <a:lstStyle/>
          <a:p>
            <a:pPr algn="r" rtl="1">
              <a:lnSpc>
                <a:spcPct val="107000"/>
              </a:lnSpc>
              <a:spcAft>
                <a:spcPts val="800"/>
              </a:spcAft>
            </a:pP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أ - أي الجانبين من الشكل </a:t>
            </a:r>
            <a:r>
              <a:rPr lang="en-US"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a</a:t>
            </a: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يحتوي على جزيئات اليود النشط اشعاعيا</a:t>
            </a:r>
            <a:r>
              <a:rPr lang="ar-AE" sz="2400" b="1" dirty="0">
                <a:solidFill>
                  <a:srgbClr val="FF0000"/>
                </a:solidFill>
                <a:latin typeface="Calibri" panose="020F0502020204030204" pitchFamily="34" charset="0"/>
                <a:ea typeface="Calibri" panose="020F0502020204030204" pitchFamily="34" charset="0"/>
                <a:cs typeface="Arial" panose="020B0604020202020204" pitchFamily="34" charset="0"/>
              </a:rPr>
              <a:t> </a:t>
            </a: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وأيها يحتوي على جزيئات اليود غير النشط اشعاعيا ؟ </a:t>
            </a:r>
            <a:endParaRPr lang="en-US"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6" name="مربع نص 15">
            <a:extLst>
              <a:ext uri="{FF2B5EF4-FFF2-40B4-BE49-F238E27FC236}">
                <a16:creationId xmlns:a16="http://schemas.microsoft.com/office/drawing/2014/main" id="{41FDAFB2-429D-44CD-8BE4-55E0C0BC647D}"/>
              </a:ext>
            </a:extLst>
          </p:cNvPr>
          <p:cNvSpPr txBox="1"/>
          <p:nvPr/>
        </p:nvSpPr>
        <p:spPr>
          <a:xfrm>
            <a:off x="109056" y="4897029"/>
            <a:ext cx="9731229" cy="862800"/>
          </a:xfrm>
          <a:prstGeom prst="rect">
            <a:avLst/>
          </a:prstGeom>
          <a:noFill/>
        </p:spPr>
        <p:txBody>
          <a:bodyPr wrap="square">
            <a:spAutoFit/>
          </a:bodyPr>
          <a:lstStyle/>
          <a:p>
            <a:pPr algn="r" rtl="1">
              <a:lnSpc>
                <a:spcPct val="107000"/>
              </a:lnSpc>
              <a:spcAft>
                <a:spcPts val="800"/>
              </a:spcAft>
            </a:pP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الدورق على اليمين يشير الى نظير اليود المشع -</a:t>
            </a:r>
            <a:r>
              <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131</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 , بينما الدورق على اليسار يحتوي على نظير اليود غير المشع-</a:t>
            </a:r>
            <a:r>
              <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127</a:t>
            </a:r>
          </a:p>
        </p:txBody>
      </p:sp>
      <p:pic>
        <p:nvPicPr>
          <p:cNvPr id="23" name="صورة 22">
            <a:extLst>
              <a:ext uri="{FF2B5EF4-FFF2-40B4-BE49-F238E27FC236}">
                <a16:creationId xmlns:a16="http://schemas.microsoft.com/office/drawing/2014/main" id="{BF862198-EB64-461D-8348-72A2D4E29253}"/>
              </a:ext>
            </a:extLst>
          </p:cNvPr>
          <p:cNvPicPr>
            <a:picLocks noChangeAspect="1"/>
          </p:cNvPicPr>
          <p:nvPr/>
        </p:nvPicPr>
        <p:blipFill>
          <a:blip r:embed="rId7"/>
          <a:stretch>
            <a:fillRect/>
          </a:stretch>
        </p:blipFill>
        <p:spPr>
          <a:xfrm>
            <a:off x="485774" y="945448"/>
            <a:ext cx="4467225" cy="3104820"/>
          </a:xfrm>
          <a:prstGeom prst="rect">
            <a:avLst/>
          </a:prstGeom>
        </p:spPr>
      </p:pic>
    </p:spTree>
    <p:extLst>
      <p:ext uri="{BB962C8B-B14F-4D97-AF65-F5344CB8AC3E}">
        <p14:creationId xmlns:p14="http://schemas.microsoft.com/office/powerpoint/2010/main" val="306593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21</a:t>
            </a:fld>
            <a:endParaRPr lang="en-US" b="1" dirty="0"/>
          </a:p>
        </p:txBody>
      </p:sp>
      <p:pic>
        <p:nvPicPr>
          <p:cNvPr id="10" name="صورة 9">
            <a:extLst>
              <a:ext uri="{FF2B5EF4-FFF2-40B4-BE49-F238E27FC236}">
                <a16:creationId xmlns:a16="http://schemas.microsoft.com/office/drawing/2014/main" id="{BF1863A9-E241-49FF-9B32-C61CC0C88F6C}"/>
              </a:ext>
            </a:extLst>
          </p:cNvPr>
          <p:cNvPicPr>
            <a:picLocks noChangeAspect="1"/>
          </p:cNvPicPr>
          <p:nvPr/>
        </p:nvPicPr>
        <p:blipFill>
          <a:blip r:embed="rId6"/>
          <a:stretch>
            <a:fillRect/>
          </a:stretch>
        </p:blipFill>
        <p:spPr>
          <a:xfrm>
            <a:off x="457727" y="373414"/>
            <a:ext cx="4495272" cy="1552575"/>
          </a:xfrm>
          <a:prstGeom prst="rect">
            <a:avLst/>
          </a:prstGeom>
        </p:spPr>
      </p:pic>
      <p:sp>
        <p:nvSpPr>
          <p:cNvPr id="14" name="مربع نص 13">
            <a:extLst>
              <a:ext uri="{FF2B5EF4-FFF2-40B4-BE49-F238E27FC236}">
                <a16:creationId xmlns:a16="http://schemas.microsoft.com/office/drawing/2014/main" id="{6043F472-E9FC-4A1E-AE77-4DDC2CD8B890}"/>
              </a:ext>
            </a:extLst>
          </p:cNvPr>
          <p:cNvSpPr txBox="1"/>
          <p:nvPr/>
        </p:nvSpPr>
        <p:spPr>
          <a:xfrm>
            <a:off x="4521666" y="599675"/>
            <a:ext cx="5210610" cy="1257973"/>
          </a:xfrm>
          <a:prstGeom prst="rect">
            <a:avLst/>
          </a:prstGeom>
          <a:noFill/>
        </p:spPr>
        <p:txBody>
          <a:bodyPr wrap="square">
            <a:spAutoFit/>
          </a:bodyPr>
          <a:lstStyle/>
          <a:p>
            <a:pPr algn="r" rtl="1">
              <a:lnSpc>
                <a:spcPct val="107000"/>
              </a:lnSpc>
              <a:spcAft>
                <a:spcPts val="800"/>
              </a:spcAft>
            </a:pP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ب - عند فتح المحبس بين الدورقين (الشكل </a:t>
            </a:r>
            <a:r>
              <a:rPr lang="en-US"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b</a:t>
            </a: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لفترة من الزمن . ماذا حدث لقراءة جهاز كشف الاشعاع ؟ وما دلالة ذلك ؟</a:t>
            </a:r>
            <a:endParaRPr lang="en-US"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5" name="مربع نص 14">
            <a:extLst>
              <a:ext uri="{FF2B5EF4-FFF2-40B4-BE49-F238E27FC236}">
                <a16:creationId xmlns:a16="http://schemas.microsoft.com/office/drawing/2014/main" id="{0BDD5335-99CC-42C3-9698-6973BD8324FC}"/>
              </a:ext>
            </a:extLst>
          </p:cNvPr>
          <p:cNvSpPr txBox="1"/>
          <p:nvPr/>
        </p:nvSpPr>
        <p:spPr>
          <a:xfrm>
            <a:off x="192947" y="1983289"/>
            <a:ext cx="9539329" cy="862800"/>
          </a:xfrm>
          <a:prstGeom prst="rect">
            <a:avLst/>
          </a:prstGeom>
          <a:noFill/>
        </p:spPr>
        <p:txBody>
          <a:bodyPr wrap="square">
            <a:spAutoFit/>
          </a:bodyPr>
          <a:lstStyle/>
          <a:p>
            <a:pPr algn="r" rtl="1">
              <a:lnSpc>
                <a:spcPct val="107000"/>
              </a:lnSpc>
              <a:spcAft>
                <a:spcPts val="800"/>
              </a:spcAft>
            </a:pP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أصبحت ثابته. هناك جزيئات نشطة اشعاعيا في كلا الدورقين حيث ان الجسيمات قد تحركت ذهابا وايابا بين الدورقين وبين الحالتين الصلبة والغازية وحدوث اتزان في الحجم الكلي للدورقين </a:t>
            </a:r>
            <a:endPar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6" name="مربع نص 15">
            <a:extLst>
              <a:ext uri="{FF2B5EF4-FFF2-40B4-BE49-F238E27FC236}">
                <a16:creationId xmlns:a16="http://schemas.microsoft.com/office/drawing/2014/main" id="{EE2C0794-2E59-4C0D-9D2F-72F48F0AE52B}"/>
              </a:ext>
            </a:extLst>
          </p:cNvPr>
          <p:cNvSpPr txBox="1"/>
          <p:nvPr/>
        </p:nvSpPr>
        <p:spPr>
          <a:xfrm>
            <a:off x="3987392" y="2817745"/>
            <a:ext cx="5744884" cy="467629"/>
          </a:xfrm>
          <a:prstGeom prst="rect">
            <a:avLst/>
          </a:prstGeom>
          <a:noFill/>
        </p:spPr>
        <p:txBody>
          <a:bodyPr wrap="square">
            <a:spAutoFit/>
          </a:bodyPr>
          <a:lstStyle/>
          <a:p>
            <a:pPr algn="r" rtl="1">
              <a:lnSpc>
                <a:spcPct val="107000"/>
              </a:lnSpc>
              <a:spcAft>
                <a:spcPts val="800"/>
              </a:spcAft>
            </a:pP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جـ - هل النظام في الشكلين يمثل نظاما مغلقا ؟ ولماذا ؟ </a:t>
            </a:r>
            <a:endParaRPr lang="en-US"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7" name="مربع نص 16">
            <a:extLst>
              <a:ext uri="{FF2B5EF4-FFF2-40B4-BE49-F238E27FC236}">
                <a16:creationId xmlns:a16="http://schemas.microsoft.com/office/drawing/2014/main" id="{CB30DB6B-2541-47D3-8675-C11C0C162398}"/>
              </a:ext>
            </a:extLst>
          </p:cNvPr>
          <p:cNvSpPr txBox="1"/>
          <p:nvPr/>
        </p:nvSpPr>
        <p:spPr>
          <a:xfrm>
            <a:off x="1904301" y="3439659"/>
            <a:ext cx="7738843" cy="467629"/>
          </a:xfrm>
          <a:prstGeom prst="rect">
            <a:avLst/>
          </a:prstGeom>
          <a:noFill/>
        </p:spPr>
        <p:txBody>
          <a:bodyPr wrap="square">
            <a:spAutoFit/>
          </a:bodyPr>
          <a:lstStyle/>
          <a:p>
            <a:pPr algn="r" rtl="1">
              <a:lnSpc>
                <a:spcPct val="107000"/>
              </a:lnSpc>
              <a:spcAft>
                <a:spcPts val="800"/>
              </a:spcAft>
            </a:pPr>
            <a:r>
              <a:rPr lang="ar-AE"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نعم . لان المادة المتفاعلة أو الناتجة لا تستطيع الخروج من أي من الدورقين </a:t>
            </a:r>
            <a:endParaRPr lang="en-US"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9" name="مربع نص 18">
            <a:extLst>
              <a:ext uri="{FF2B5EF4-FFF2-40B4-BE49-F238E27FC236}">
                <a16:creationId xmlns:a16="http://schemas.microsoft.com/office/drawing/2014/main" id="{7D3BBA57-56C4-4B7D-92EF-760F54988490}"/>
              </a:ext>
            </a:extLst>
          </p:cNvPr>
          <p:cNvSpPr txBox="1"/>
          <p:nvPr/>
        </p:nvSpPr>
        <p:spPr>
          <a:xfrm>
            <a:off x="103815" y="4051014"/>
            <a:ext cx="9539329" cy="467629"/>
          </a:xfrm>
          <a:prstGeom prst="rect">
            <a:avLst/>
          </a:prstGeom>
          <a:noFill/>
        </p:spPr>
        <p:txBody>
          <a:bodyPr wrap="square">
            <a:spAutoFit/>
          </a:bodyPr>
          <a:lstStyle/>
          <a:p>
            <a:pPr algn="r" rtl="1">
              <a:lnSpc>
                <a:spcPct val="107000"/>
              </a:lnSpc>
              <a:spcAft>
                <a:spcPts val="800"/>
              </a:spcAft>
            </a:pP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د - اذا مثل التفاعل (</a:t>
            </a:r>
            <a:r>
              <a:rPr lang="en-US"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I</a:t>
            </a:r>
            <a:r>
              <a:rPr lang="en-US" sz="2400" b="1" baseline="-25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2(S)</a:t>
            </a:r>
            <a:r>
              <a:rPr lang="en-US"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I</a:t>
            </a:r>
            <a:r>
              <a:rPr lang="en-US" sz="2400" b="1" baseline="-25000" dirty="0">
                <a:solidFill>
                  <a:srgbClr val="FF0000"/>
                </a:solidFill>
                <a:effectLst/>
                <a:latin typeface="Calibri" panose="020F0502020204030204" pitchFamily="34" charset="0"/>
                <a:ea typeface="Calibri" panose="020F0502020204030204" pitchFamily="34" charset="0"/>
                <a:cs typeface="Arial" panose="020B0604020202020204" pitchFamily="34" charset="0"/>
              </a:rPr>
              <a:t>2(g)</a:t>
            </a:r>
            <a:r>
              <a:rPr lang="en-US"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ماذا يسمى التغير الفيزيائي الذي تمثله المعادلة السابقة ؟ </a:t>
            </a:r>
            <a:endParaRPr lang="en-US"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grpSp>
        <p:nvGrpSpPr>
          <p:cNvPr id="20" name="Group 2">
            <a:extLst>
              <a:ext uri="{FF2B5EF4-FFF2-40B4-BE49-F238E27FC236}">
                <a16:creationId xmlns:a16="http://schemas.microsoft.com/office/drawing/2014/main" id="{EB997F89-48B2-4E23-824C-65B239763020}"/>
              </a:ext>
            </a:extLst>
          </p:cNvPr>
          <p:cNvGrpSpPr>
            <a:grpSpLocks/>
          </p:cNvGrpSpPr>
          <p:nvPr/>
        </p:nvGrpSpPr>
        <p:grpSpPr bwMode="auto">
          <a:xfrm>
            <a:off x="6553200" y="4284828"/>
            <a:ext cx="457200" cy="63500"/>
            <a:chOff x="2390" y="9140"/>
            <a:chExt cx="720" cy="90"/>
          </a:xfrm>
        </p:grpSpPr>
        <p:cxnSp>
          <p:nvCxnSpPr>
            <p:cNvPr id="1027" name="AutoShape 3">
              <a:extLst>
                <a:ext uri="{FF2B5EF4-FFF2-40B4-BE49-F238E27FC236}">
                  <a16:creationId xmlns:a16="http://schemas.microsoft.com/office/drawing/2014/main" id="{154A1CF6-D9BE-4974-AFAB-6A5B31810B03}"/>
                </a:ext>
              </a:extLst>
            </p:cNvPr>
            <p:cNvCxnSpPr>
              <a:cxnSpLocks noChangeShapeType="1"/>
            </p:cNvCxnSpPr>
            <p:nvPr/>
          </p:nvCxnSpPr>
          <p:spPr bwMode="auto">
            <a:xfrm flipV="1">
              <a:off x="2430" y="9140"/>
              <a:ext cx="680" cy="2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cxnSp>
          <p:nvCxnSpPr>
            <p:cNvPr id="1028" name="AutoShape 4">
              <a:extLst>
                <a:ext uri="{FF2B5EF4-FFF2-40B4-BE49-F238E27FC236}">
                  <a16:creationId xmlns:a16="http://schemas.microsoft.com/office/drawing/2014/main" id="{8336E72B-0654-46BC-B5D0-62D27C5673B6}"/>
                </a:ext>
              </a:extLst>
            </p:cNvPr>
            <p:cNvCxnSpPr>
              <a:cxnSpLocks noChangeShapeType="1"/>
            </p:cNvCxnSpPr>
            <p:nvPr/>
          </p:nvCxnSpPr>
          <p:spPr bwMode="auto">
            <a:xfrm flipH="1">
              <a:off x="2390" y="9220"/>
              <a:ext cx="640" cy="10"/>
            </a:xfrm>
            <a:prstGeom prst="straightConnector1">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cxnSp>
      </p:grpSp>
      <p:sp>
        <p:nvSpPr>
          <p:cNvPr id="24" name="مربع نص 23">
            <a:extLst>
              <a:ext uri="{FF2B5EF4-FFF2-40B4-BE49-F238E27FC236}">
                <a16:creationId xmlns:a16="http://schemas.microsoft.com/office/drawing/2014/main" id="{6F4D7E77-5100-46B0-9902-FFE813A00560}"/>
              </a:ext>
            </a:extLst>
          </p:cNvPr>
          <p:cNvSpPr txBox="1"/>
          <p:nvPr/>
        </p:nvSpPr>
        <p:spPr>
          <a:xfrm>
            <a:off x="2734809" y="4601453"/>
            <a:ext cx="6908335" cy="467629"/>
          </a:xfrm>
          <a:prstGeom prst="rect">
            <a:avLst/>
          </a:prstGeom>
          <a:noFill/>
        </p:spPr>
        <p:txBody>
          <a:bodyPr wrap="square">
            <a:spAutoFit/>
          </a:bodyPr>
          <a:lstStyle/>
          <a:p>
            <a:pPr algn="r" rtl="1">
              <a:lnSpc>
                <a:spcPct val="107000"/>
              </a:lnSpc>
              <a:spcAft>
                <a:spcPts val="800"/>
              </a:spcAft>
            </a:pP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التسامي :  يحدث هذا الاتزان عند درجة حرارة </a:t>
            </a:r>
            <a:r>
              <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298K </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  ,   </a:t>
            </a:r>
            <a:r>
              <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1atm </a:t>
            </a:r>
            <a:r>
              <a:rPr lang="en-US" sz="2400" b="1" dirty="0">
                <a:solidFill>
                  <a:srgbClr val="3333FF"/>
                </a:solidFill>
                <a:effectLst/>
                <a:latin typeface="Arial" panose="020B0604020202020204" pitchFamily="34" charset="0"/>
                <a:ea typeface="Calibri" panose="020F0502020204030204" pitchFamily="34" charset="0"/>
                <a:cs typeface="Arial" panose="020B0604020202020204" pitchFamily="34" charset="0"/>
              </a:rPr>
              <a:t> </a:t>
            </a:r>
            <a:endPar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392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additive="base">
                                        <p:cTn id="38" dur="500" fill="hold"/>
                                        <p:tgtEl>
                                          <p:spTgt spid="19"/>
                                        </p:tgtEl>
                                        <p:attrNameLst>
                                          <p:attrName>ppt_x</p:attrName>
                                        </p:attrNameLst>
                                      </p:cBhvr>
                                      <p:tavLst>
                                        <p:tav tm="0">
                                          <p:val>
                                            <p:strVal val="#ppt_x"/>
                                          </p:val>
                                        </p:tav>
                                        <p:tav tm="100000">
                                          <p:val>
                                            <p:strVal val="#ppt_x"/>
                                          </p:val>
                                        </p:tav>
                                      </p:tavLst>
                                    </p:anim>
                                    <p:anim calcmode="lin" valueType="num">
                                      <p:cBhvr additive="base">
                                        <p:cTn id="3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1000"/>
                                        <p:tgtEl>
                                          <p:spTgt spid="20"/>
                                        </p:tgtEl>
                                      </p:cBhvr>
                                    </p:animEffect>
                                    <p:anim calcmode="lin" valueType="num">
                                      <p:cBhvr>
                                        <p:cTn id="45" dur="1000" fill="hold"/>
                                        <p:tgtEl>
                                          <p:spTgt spid="20"/>
                                        </p:tgtEl>
                                        <p:attrNameLst>
                                          <p:attrName>ppt_x</p:attrName>
                                        </p:attrNameLst>
                                      </p:cBhvr>
                                      <p:tavLst>
                                        <p:tav tm="0">
                                          <p:val>
                                            <p:strVal val="#ppt_x"/>
                                          </p:val>
                                        </p:tav>
                                        <p:tav tm="100000">
                                          <p:val>
                                            <p:strVal val="#ppt_x"/>
                                          </p:val>
                                        </p:tav>
                                      </p:tavLst>
                                    </p:anim>
                                    <p:anim calcmode="lin" valueType="num">
                                      <p:cBhvr>
                                        <p:cTn id="4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fade">
                                      <p:cBhvr>
                                        <p:cTn id="51" dur="1000"/>
                                        <p:tgtEl>
                                          <p:spTgt spid="24"/>
                                        </p:tgtEl>
                                      </p:cBhvr>
                                    </p:animEffect>
                                    <p:anim calcmode="lin" valueType="num">
                                      <p:cBhvr>
                                        <p:cTn id="52" dur="1000" fill="hold"/>
                                        <p:tgtEl>
                                          <p:spTgt spid="24"/>
                                        </p:tgtEl>
                                        <p:attrNameLst>
                                          <p:attrName>ppt_x</p:attrName>
                                        </p:attrNameLst>
                                      </p:cBhvr>
                                      <p:tavLst>
                                        <p:tav tm="0">
                                          <p:val>
                                            <p:strVal val="#ppt_x"/>
                                          </p:val>
                                        </p:tav>
                                        <p:tav tm="100000">
                                          <p:val>
                                            <p:strVal val="#ppt_x"/>
                                          </p:val>
                                        </p:tav>
                                      </p:tavLst>
                                    </p:anim>
                                    <p:anim calcmode="lin" valueType="num">
                                      <p:cBhvr>
                                        <p:cTn id="5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9"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22</a:t>
            </a:fld>
            <a:endParaRPr lang="en-US" b="1" dirty="0"/>
          </a:p>
        </p:txBody>
      </p:sp>
      <p:sp>
        <p:nvSpPr>
          <p:cNvPr id="9" name="مربع نص 8">
            <a:extLst>
              <a:ext uri="{FF2B5EF4-FFF2-40B4-BE49-F238E27FC236}">
                <a16:creationId xmlns:a16="http://schemas.microsoft.com/office/drawing/2014/main" id="{FE5858A9-339D-40DE-8FC7-1B1F2ECA0A4E}"/>
              </a:ext>
            </a:extLst>
          </p:cNvPr>
          <p:cNvSpPr txBox="1"/>
          <p:nvPr/>
        </p:nvSpPr>
        <p:spPr>
          <a:xfrm>
            <a:off x="4395831" y="139599"/>
            <a:ext cx="1802933" cy="467629"/>
          </a:xfrm>
          <a:prstGeom prst="rect">
            <a:avLst/>
          </a:prstGeom>
          <a:noFill/>
        </p:spPr>
        <p:txBody>
          <a:bodyPr wrap="square">
            <a:spAutoFit/>
          </a:bodyPr>
          <a:lstStyle/>
          <a:p>
            <a:pPr algn="r" rtl="1">
              <a:lnSpc>
                <a:spcPct val="107000"/>
              </a:lnSpc>
              <a:spcAft>
                <a:spcPts val="800"/>
              </a:spcAft>
            </a:pPr>
            <a:r>
              <a:rPr lang="ar-AE"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تعابير الاتزان</a:t>
            </a:r>
            <a:endParaRPr lang="en-US" sz="2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مربع نص 9">
            <a:extLst>
              <a:ext uri="{FF2B5EF4-FFF2-40B4-BE49-F238E27FC236}">
                <a16:creationId xmlns:a16="http://schemas.microsoft.com/office/drawing/2014/main" id="{A2A854C6-7467-4498-92A9-2E714B5478BE}"/>
              </a:ext>
            </a:extLst>
          </p:cNvPr>
          <p:cNvSpPr txBox="1"/>
          <p:nvPr/>
        </p:nvSpPr>
        <p:spPr>
          <a:xfrm>
            <a:off x="427839" y="521124"/>
            <a:ext cx="9304437" cy="2838662"/>
          </a:xfrm>
          <a:prstGeom prst="rect">
            <a:avLst/>
          </a:prstGeom>
          <a:noFill/>
        </p:spPr>
        <p:txBody>
          <a:bodyPr wrap="square">
            <a:spAutoFit/>
          </a:bodyPr>
          <a:lstStyle/>
          <a:p>
            <a:pPr marL="342900" lvl="0" indent="-342900" algn="r" rtl="1">
              <a:lnSpc>
                <a:spcPct val="107000"/>
              </a:lnSpc>
              <a:buFont typeface="Arial" panose="020B0604020202020204" pitchFamily="34" charset="0"/>
              <a:buChar char="-"/>
            </a:pP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لا تميل </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بعض الأنظمة الكيميائية كثيرا الى التفاعل في حين أن هناك أنظمة تستمر في التفاعل حتى تكتمل </a:t>
            </a:r>
            <a:endPar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buFont typeface="Arial" panose="020B0604020202020204" pitchFamily="34" charset="0"/>
              <a:buChar char="-"/>
            </a:pPr>
            <a:r>
              <a:rPr lang="ar-AE"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تصل معظم التفاعلات الى حالة اتزان مع عدم استهلاك بعض المواد المتفاعلة فإن كمية المواد الناتجة تكون اقل من الكمية المتوقعة من خلال المعادلة الكيميائية الموزونة </a:t>
            </a:r>
            <a:endParaRPr lang="en-US"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Arial" panose="020B0604020202020204" pitchFamily="34" charset="0"/>
              <a:buChar char="-"/>
            </a:pP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في معادلة تفاعل الامونيا ينبغي انتاج </a:t>
            </a:r>
            <a:r>
              <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2moL</a:t>
            </a: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من الأمونيا عند تفاعل </a:t>
            </a:r>
            <a:r>
              <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1moL</a:t>
            </a: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من النيتروجين مع </a:t>
            </a:r>
            <a:r>
              <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3moL</a:t>
            </a: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من الهيدروجين ونظرا لأن التفاعل يصل الى حالة اتزان يتم الحصول على اقل من </a:t>
            </a:r>
            <a:r>
              <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2moL</a:t>
            </a: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من الامونيا </a:t>
            </a:r>
            <a:endPar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2" name="مربع نص 11">
            <a:extLst>
              <a:ext uri="{FF2B5EF4-FFF2-40B4-BE49-F238E27FC236}">
                <a16:creationId xmlns:a16="http://schemas.microsoft.com/office/drawing/2014/main" id="{3EE34EE9-019A-4AC8-A171-D3A2692FF12D}"/>
              </a:ext>
            </a:extLst>
          </p:cNvPr>
          <p:cNvSpPr txBox="1"/>
          <p:nvPr/>
        </p:nvSpPr>
        <p:spPr>
          <a:xfrm>
            <a:off x="7130642" y="3318671"/>
            <a:ext cx="2514600" cy="467629"/>
          </a:xfrm>
          <a:prstGeom prst="rect">
            <a:avLst/>
          </a:prstGeom>
          <a:noFill/>
        </p:spPr>
        <p:txBody>
          <a:bodyPr wrap="square">
            <a:spAutoFit/>
          </a:bodyPr>
          <a:lstStyle/>
          <a:p>
            <a:pPr algn="r" rtl="1">
              <a:lnSpc>
                <a:spcPct val="107000"/>
              </a:lnSpc>
              <a:spcAft>
                <a:spcPts val="800"/>
              </a:spcAft>
            </a:pPr>
            <a:r>
              <a:rPr lang="ar-AE" sz="24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قانون الاتزان الكيميائي</a:t>
            </a:r>
            <a:endParaRPr lang="en-US" sz="2400"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4" name="مربع نص 13">
            <a:extLst>
              <a:ext uri="{FF2B5EF4-FFF2-40B4-BE49-F238E27FC236}">
                <a16:creationId xmlns:a16="http://schemas.microsoft.com/office/drawing/2014/main" id="{F63429D0-15D1-4DF1-B968-FA0BE1CB6E7A}"/>
              </a:ext>
            </a:extLst>
          </p:cNvPr>
          <p:cNvSpPr txBox="1"/>
          <p:nvPr/>
        </p:nvSpPr>
        <p:spPr>
          <a:xfrm>
            <a:off x="347792" y="3749654"/>
            <a:ext cx="9384484" cy="405047"/>
          </a:xfrm>
          <a:prstGeom prst="rect">
            <a:avLst/>
          </a:prstGeom>
          <a:noFill/>
        </p:spPr>
        <p:txBody>
          <a:bodyPr wrap="square">
            <a:spAutoFit/>
          </a:bodyPr>
          <a:lstStyle/>
          <a:p>
            <a:pPr marL="342900" lvl="0" indent="-342900" algn="r" rtl="1">
              <a:lnSpc>
                <a:spcPct val="107000"/>
              </a:lnSpc>
              <a:spcAft>
                <a:spcPts val="800"/>
              </a:spcAft>
              <a:buFont typeface="Arial" panose="020B0604020202020204" pitchFamily="34" charset="0"/>
              <a:buChar char="-"/>
            </a:pPr>
            <a:r>
              <a:rPr lang="ar-AE" sz="20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عمل العالمان النرويجيان كاتو ماسكيميليان جولد برج وبيتر واج على تطوير قانون الاتزان الكيميائي </a:t>
            </a:r>
            <a:endParaRPr lang="en-US" sz="20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5" name="مربع نص 14">
            <a:extLst>
              <a:ext uri="{FF2B5EF4-FFF2-40B4-BE49-F238E27FC236}">
                <a16:creationId xmlns:a16="http://schemas.microsoft.com/office/drawing/2014/main" id="{FC7E4C7A-DDD4-484F-B65D-BD980E6C7197}"/>
              </a:ext>
            </a:extLst>
          </p:cNvPr>
          <p:cNvSpPr txBox="1"/>
          <p:nvPr/>
        </p:nvSpPr>
        <p:spPr>
          <a:xfrm>
            <a:off x="260757" y="4154701"/>
            <a:ext cx="9384484" cy="862800"/>
          </a:xfrm>
          <a:prstGeom prst="rect">
            <a:avLst/>
          </a:prstGeom>
          <a:noFill/>
        </p:spPr>
        <p:txBody>
          <a:bodyPr wrap="square">
            <a:spAutoFit/>
          </a:bodyPr>
          <a:lstStyle/>
          <a:p>
            <a:pPr algn="r" rtl="1">
              <a:lnSpc>
                <a:spcPct val="107000"/>
              </a:lnSpc>
              <a:spcAft>
                <a:spcPts val="800"/>
              </a:spcAft>
            </a:pPr>
            <a:r>
              <a:rPr lang="ar-AE"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قانون الاتزان الكيميائي : </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في ظل درجة حرارة معينه قد يصل النظام الكيميائي إلى حالة تكون فيها نسب تراكيز المواد المتفاعلة والمواد الناتجة ثابته</a:t>
            </a:r>
            <a:r>
              <a:rPr lang="ar-AE" sz="2400" dirty="0">
                <a:solidFill>
                  <a:srgbClr val="3333FF"/>
                </a:solidFill>
                <a:effectLst/>
                <a:latin typeface="Calibri" panose="020F0502020204030204" pitchFamily="34" charset="0"/>
                <a:ea typeface="Calibri" panose="020F0502020204030204" pitchFamily="34" charset="0"/>
                <a:cs typeface="Arial" panose="020B0604020202020204" pitchFamily="34" charset="0"/>
              </a:rPr>
              <a:t> </a:t>
            </a:r>
            <a:endParaRPr lang="en-US" sz="2400"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7" name="مربع نص 16">
            <a:extLst>
              <a:ext uri="{FF2B5EF4-FFF2-40B4-BE49-F238E27FC236}">
                <a16:creationId xmlns:a16="http://schemas.microsoft.com/office/drawing/2014/main" id="{0E182137-7A1A-499F-9B8C-69EADFEC5C5B}"/>
              </a:ext>
            </a:extLst>
          </p:cNvPr>
          <p:cNvSpPr txBox="1"/>
          <p:nvPr/>
        </p:nvSpPr>
        <p:spPr>
          <a:xfrm>
            <a:off x="4265801" y="5028813"/>
            <a:ext cx="5425580" cy="467629"/>
          </a:xfrm>
          <a:prstGeom prst="rect">
            <a:avLst/>
          </a:prstGeom>
          <a:noFill/>
        </p:spPr>
        <p:txBody>
          <a:bodyPr wrap="square">
            <a:spAutoFit/>
          </a:bodyPr>
          <a:lstStyle/>
          <a:p>
            <a:pPr marL="342900" lvl="0" indent="-342900" algn="r" rtl="1">
              <a:lnSpc>
                <a:spcPct val="107000"/>
              </a:lnSpc>
              <a:spcAft>
                <a:spcPts val="800"/>
              </a:spcAft>
              <a:buFont typeface="Arial" panose="020B0604020202020204" pitchFamily="34" charset="0"/>
              <a:buChar char="-"/>
            </a:pP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تصف المعادلة العامة التالية تفاعل في حالة اتزان</a:t>
            </a:r>
            <a:endPar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8" name="Picture 4">
            <a:extLst>
              <a:ext uri="{FF2B5EF4-FFF2-40B4-BE49-F238E27FC236}">
                <a16:creationId xmlns:a16="http://schemas.microsoft.com/office/drawing/2014/main" id="{CAEE3A0A-0BC3-4797-BB5F-083EEC9619E8}"/>
              </a:ext>
            </a:extLst>
          </p:cNvPr>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705772" y="5065569"/>
            <a:ext cx="3560029" cy="401854"/>
          </a:xfrm>
          <a:prstGeom prst="rect">
            <a:avLst/>
          </a:prstGeom>
          <a:noFill/>
          <a:ln>
            <a:noFill/>
          </a:ln>
        </p:spPr>
      </p:pic>
      <p:sp>
        <p:nvSpPr>
          <p:cNvPr id="20" name="مربع نص 19">
            <a:extLst>
              <a:ext uri="{FF2B5EF4-FFF2-40B4-BE49-F238E27FC236}">
                <a16:creationId xmlns:a16="http://schemas.microsoft.com/office/drawing/2014/main" id="{F02B2008-9DBA-4A25-BD36-05227C5CC65D}"/>
              </a:ext>
            </a:extLst>
          </p:cNvPr>
          <p:cNvSpPr txBox="1"/>
          <p:nvPr/>
        </p:nvSpPr>
        <p:spPr>
          <a:xfrm>
            <a:off x="4265801" y="5397214"/>
            <a:ext cx="5425580" cy="1257973"/>
          </a:xfrm>
          <a:prstGeom prst="rect">
            <a:avLst/>
          </a:prstGeom>
          <a:noFill/>
        </p:spPr>
        <p:txBody>
          <a:bodyPr wrap="square">
            <a:spAutoFit/>
          </a:bodyPr>
          <a:lstStyle/>
          <a:p>
            <a:pPr marL="342900" lvl="0" indent="-342900" algn="r" rtl="1">
              <a:lnSpc>
                <a:spcPct val="107000"/>
              </a:lnSpc>
              <a:spcAft>
                <a:spcPts val="800"/>
              </a:spcAft>
              <a:buFont typeface="Arial" panose="020B0604020202020204" pitchFamily="34" charset="0"/>
              <a:buChar char="-"/>
            </a:pPr>
            <a:r>
              <a:rPr lang="ar-AE"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في حال تطبيق قانون الاتزان الكيميائي على التفاعل تم الحصول على النسبة التالية والتي تمثل ثابت الاتزان</a:t>
            </a:r>
            <a:endParaRPr lang="en-US"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21" name="Picture 28">
            <a:extLst>
              <a:ext uri="{FF2B5EF4-FFF2-40B4-BE49-F238E27FC236}">
                <a16:creationId xmlns:a16="http://schemas.microsoft.com/office/drawing/2014/main" id="{07856542-0F2E-4A30-8F1A-56EFFE26B297}"/>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80176" y="5627102"/>
            <a:ext cx="3385135" cy="849199"/>
          </a:xfrm>
          <a:prstGeom prst="rect">
            <a:avLst/>
          </a:prstGeom>
          <a:noFill/>
          <a:ln>
            <a:noFill/>
          </a:ln>
        </p:spPr>
      </p:pic>
    </p:spTree>
    <p:extLst>
      <p:ext uri="{BB962C8B-B14F-4D97-AF65-F5344CB8AC3E}">
        <p14:creationId xmlns:p14="http://schemas.microsoft.com/office/powerpoint/2010/main" val="177820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ppt_x"/>
                                          </p:val>
                                        </p:tav>
                                        <p:tav tm="100000">
                                          <p:val>
                                            <p:strVal val="#ppt_x"/>
                                          </p:val>
                                        </p:tav>
                                      </p:tavLst>
                                    </p:anim>
                                    <p:anim calcmode="lin" valueType="num">
                                      <p:cBhvr additive="base">
                                        <p:cTn id="3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p:cTn id="43" dur="1000" fill="hold"/>
                                        <p:tgtEl>
                                          <p:spTgt spid="18"/>
                                        </p:tgtEl>
                                        <p:attrNameLst>
                                          <p:attrName>ppt_w</p:attrName>
                                        </p:attrNameLst>
                                      </p:cBhvr>
                                      <p:tavLst>
                                        <p:tav tm="0">
                                          <p:val>
                                            <p:fltVal val="0"/>
                                          </p:val>
                                        </p:tav>
                                        <p:tav tm="100000">
                                          <p:val>
                                            <p:strVal val="#ppt_w"/>
                                          </p:val>
                                        </p:tav>
                                      </p:tavLst>
                                    </p:anim>
                                    <p:anim calcmode="lin" valueType="num">
                                      <p:cBhvr>
                                        <p:cTn id="44" dur="1000" fill="hold"/>
                                        <p:tgtEl>
                                          <p:spTgt spid="18"/>
                                        </p:tgtEl>
                                        <p:attrNameLst>
                                          <p:attrName>ppt_h</p:attrName>
                                        </p:attrNameLst>
                                      </p:cBhvr>
                                      <p:tavLst>
                                        <p:tav tm="0">
                                          <p:val>
                                            <p:fltVal val="0"/>
                                          </p:val>
                                        </p:tav>
                                        <p:tav tm="100000">
                                          <p:val>
                                            <p:strVal val="#ppt_h"/>
                                          </p:val>
                                        </p:tav>
                                      </p:tavLst>
                                    </p:anim>
                                    <p:anim calcmode="lin" valueType="num">
                                      <p:cBhvr>
                                        <p:cTn id="45" dur="1000" fill="hold"/>
                                        <p:tgtEl>
                                          <p:spTgt spid="18"/>
                                        </p:tgtEl>
                                        <p:attrNameLst>
                                          <p:attrName>style.rotation</p:attrName>
                                        </p:attrNameLst>
                                      </p:cBhvr>
                                      <p:tavLst>
                                        <p:tav tm="0">
                                          <p:val>
                                            <p:fltVal val="90"/>
                                          </p:val>
                                        </p:tav>
                                        <p:tav tm="100000">
                                          <p:val>
                                            <p:fltVal val="0"/>
                                          </p:val>
                                        </p:tav>
                                      </p:tavLst>
                                    </p:anim>
                                    <p:animEffect transition="in" filter="fade">
                                      <p:cBhvr>
                                        <p:cTn id="46" dur="10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21"/>
                                        </p:tgtEl>
                                        <p:attrNameLst>
                                          <p:attrName>style.visibility</p:attrName>
                                        </p:attrNameLst>
                                      </p:cBhvr>
                                      <p:to>
                                        <p:strVal val="visible"/>
                                      </p:to>
                                    </p:set>
                                    <p:anim calcmode="lin" valueType="num">
                                      <p:cBhvr>
                                        <p:cTn id="57" dur="1000" fill="hold"/>
                                        <p:tgtEl>
                                          <p:spTgt spid="21"/>
                                        </p:tgtEl>
                                        <p:attrNameLst>
                                          <p:attrName>ppt_w</p:attrName>
                                        </p:attrNameLst>
                                      </p:cBhvr>
                                      <p:tavLst>
                                        <p:tav tm="0">
                                          <p:val>
                                            <p:fltVal val="0"/>
                                          </p:val>
                                        </p:tav>
                                        <p:tav tm="100000">
                                          <p:val>
                                            <p:strVal val="#ppt_w"/>
                                          </p:val>
                                        </p:tav>
                                      </p:tavLst>
                                    </p:anim>
                                    <p:anim calcmode="lin" valueType="num">
                                      <p:cBhvr>
                                        <p:cTn id="58" dur="1000" fill="hold"/>
                                        <p:tgtEl>
                                          <p:spTgt spid="21"/>
                                        </p:tgtEl>
                                        <p:attrNameLst>
                                          <p:attrName>ppt_h</p:attrName>
                                        </p:attrNameLst>
                                      </p:cBhvr>
                                      <p:tavLst>
                                        <p:tav tm="0">
                                          <p:val>
                                            <p:fltVal val="0"/>
                                          </p:val>
                                        </p:tav>
                                        <p:tav tm="100000">
                                          <p:val>
                                            <p:strVal val="#ppt_h"/>
                                          </p:val>
                                        </p:tav>
                                      </p:tavLst>
                                    </p:anim>
                                    <p:anim calcmode="lin" valueType="num">
                                      <p:cBhvr>
                                        <p:cTn id="59" dur="1000" fill="hold"/>
                                        <p:tgtEl>
                                          <p:spTgt spid="21"/>
                                        </p:tgtEl>
                                        <p:attrNameLst>
                                          <p:attrName>style.rotation</p:attrName>
                                        </p:attrNameLst>
                                      </p:cBhvr>
                                      <p:tavLst>
                                        <p:tav tm="0">
                                          <p:val>
                                            <p:fltVal val="90"/>
                                          </p:val>
                                        </p:tav>
                                        <p:tav tm="100000">
                                          <p:val>
                                            <p:fltVal val="0"/>
                                          </p:val>
                                        </p:tav>
                                      </p:tavLst>
                                    </p:anim>
                                    <p:animEffect transition="in" filter="fade">
                                      <p:cBhvr>
                                        <p:cTn id="60"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4" grpId="0"/>
      <p:bldP spid="15" grpId="0"/>
      <p:bldP spid="17" grpId="0"/>
      <p:bldP spid="2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23</a:t>
            </a:fld>
            <a:endParaRPr lang="en-US" b="1" dirty="0"/>
          </a:p>
        </p:txBody>
      </p:sp>
      <p:pic>
        <p:nvPicPr>
          <p:cNvPr id="5" name="صورة 4">
            <a:extLst>
              <a:ext uri="{FF2B5EF4-FFF2-40B4-BE49-F238E27FC236}">
                <a16:creationId xmlns:a16="http://schemas.microsoft.com/office/drawing/2014/main" id="{A5A6B52D-0ABB-47E1-B135-A529A5E5EAD0}"/>
              </a:ext>
            </a:extLst>
          </p:cNvPr>
          <p:cNvPicPr>
            <a:picLocks noChangeAspect="1"/>
          </p:cNvPicPr>
          <p:nvPr/>
        </p:nvPicPr>
        <p:blipFill>
          <a:blip r:embed="rId6"/>
          <a:stretch>
            <a:fillRect/>
          </a:stretch>
        </p:blipFill>
        <p:spPr>
          <a:xfrm>
            <a:off x="362827" y="599675"/>
            <a:ext cx="9234179" cy="2552924"/>
          </a:xfrm>
          <a:prstGeom prst="rect">
            <a:avLst/>
          </a:prstGeom>
        </p:spPr>
      </p:pic>
      <p:sp>
        <p:nvSpPr>
          <p:cNvPr id="12" name="مربع نص 11">
            <a:extLst>
              <a:ext uri="{FF2B5EF4-FFF2-40B4-BE49-F238E27FC236}">
                <a16:creationId xmlns:a16="http://schemas.microsoft.com/office/drawing/2014/main" id="{DB94C2AB-6EC2-475A-930D-3FD2B8AD7B73}"/>
              </a:ext>
            </a:extLst>
          </p:cNvPr>
          <p:cNvSpPr txBox="1"/>
          <p:nvPr/>
        </p:nvSpPr>
        <p:spPr>
          <a:xfrm>
            <a:off x="7614058" y="3233507"/>
            <a:ext cx="1952537" cy="467629"/>
          </a:xfrm>
          <a:prstGeom prst="rect">
            <a:avLst/>
          </a:prstGeom>
          <a:noFill/>
        </p:spPr>
        <p:txBody>
          <a:bodyPr wrap="square">
            <a:spAutoFit/>
          </a:bodyPr>
          <a:lstStyle/>
          <a:p>
            <a:pPr algn="r" rtl="1">
              <a:lnSpc>
                <a:spcPct val="107000"/>
              </a:lnSpc>
              <a:spcAft>
                <a:spcPts val="800"/>
              </a:spcAft>
            </a:pPr>
            <a:r>
              <a:rPr lang="ar-AE" sz="24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ثابت الاتزان </a:t>
            </a:r>
            <a:r>
              <a:rPr lang="en-US" sz="24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K</a:t>
            </a:r>
            <a:r>
              <a:rPr lang="en-US" sz="2400" b="1" baseline="-25000"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eq</a:t>
            </a:r>
            <a:endParaRPr lang="en-US" sz="24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4" name="مربع نص 13">
            <a:extLst>
              <a:ext uri="{FF2B5EF4-FFF2-40B4-BE49-F238E27FC236}">
                <a16:creationId xmlns:a16="http://schemas.microsoft.com/office/drawing/2014/main" id="{EF317E6F-7035-4BFE-A5E0-D2A04FD597CB}"/>
              </a:ext>
            </a:extLst>
          </p:cNvPr>
          <p:cNvSpPr txBox="1"/>
          <p:nvPr/>
        </p:nvSpPr>
        <p:spPr>
          <a:xfrm>
            <a:off x="332416" y="3714127"/>
            <a:ext cx="9234179" cy="1257973"/>
          </a:xfrm>
          <a:prstGeom prst="rect">
            <a:avLst/>
          </a:prstGeom>
          <a:noFill/>
        </p:spPr>
        <p:txBody>
          <a:bodyPr wrap="square">
            <a:spAutoFit/>
          </a:bodyPr>
          <a:lstStyle/>
          <a:p>
            <a:pPr algn="r" rtl="1">
              <a:lnSpc>
                <a:spcPct val="107000"/>
              </a:lnSpc>
              <a:spcAft>
                <a:spcPts val="800"/>
              </a:spcAft>
            </a:pP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هو القيمة العددية لنسبة تراكيز حاصل ضرب النواتج إلى حاصل ضرب تراكيز المتفاعلات ويرفع كل تركيز إلى اس يساوي المعامل الخاص به في المعادلة الموزونة </a:t>
            </a: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وتكون قيمة </a:t>
            </a:r>
            <a:r>
              <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K</a:t>
            </a:r>
            <a:r>
              <a:rPr lang="en-US" sz="2400" b="1" baseline="-25000" dirty="0">
                <a:solidFill>
                  <a:srgbClr val="FF6600"/>
                </a:solidFill>
                <a:effectLst/>
                <a:latin typeface="Calibri" panose="020F0502020204030204" pitchFamily="34" charset="0"/>
                <a:ea typeface="Calibri" panose="020F0502020204030204" pitchFamily="34" charset="0"/>
                <a:cs typeface="Arial" panose="020B0604020202020204" pitchFamily="34" charset="0"/>
              </a:rPr>
              <a:t>eq</a:t>
            </a: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ثابته عند درجة حرارة معينه )</a:t>
            </a:r>
            <a:endPar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6" name="مربع نص 15">
            <a:extLst>
              <a:ext uri="{FF2B5EF4-FFF2-40B4-BE49-F238E27FC236}">
                <a16:creationId xmlns:a16="http://schemas.microsoft.com/office/drawing/2014/main" id="{FBFB7580-EEB1-487B-9474-53CAE417018D}"/>
              </a:ext>
            </a:extLst>
          </p:cNvPr>
          <p:cNvSpPr txBox="1"/>
          <p:nvPr/>
        </p:nvSpPr>
        <p:spPr>
          <a:xfrm>
            <a:off x="7005157" y="4972100"/>
            <a:ext cx="2561438" cy="461665"/>
          </a:xfrm>
          <a:prstGeom prst="rect">
            <a:avLst/>
          </a:prstGeom>
          <a:noFill/>
        </p:spPr>
        <p:txBody>
          <a:bodyPr wrap="square">
            <a:spAutoFit/>
          </a:bodyPr>
          <a:lstStyle/>
          <a:p>
            <a:pPr algn="r" rtl="1"/>
            <a:r>
              <a:rPr lang="ar-AE" sz="24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دلالة تعبير ثابت الاتزان </a:t>
            </a:r>
            <a:endParaRPr lang="en-US" sz="2400" dirty="0">
              <a:solidFill>
                <a:schemeClr val="accent2">
                  <a:lumMod val="50000"/>
                </a:schemeClr>
              </a:solidFill>
            </a:endParaRPr>
          </a:p>
        </p:txBody>
      </p:sp>
      <p:pic>
        <p:nvPicPr>
          <p:cNvPr id="17" name="Picture 12">
            <a:extLst>
              <a:ext uri="{FF2B5EF4-FFF2-40B4-BE49-F238E27FC236}">
                <a16:creationId xmlns:a16="http://schemas.microsoft.com/office/drawing/2014/main" id="{0694B014-7FFA-47EF-8970-8A15E05CD355}"/>
              </a:ext>
            </a:extLst>
          </p:cNvPr>
          <p:cNvPicPr/>
          <p:nvPr/>
        </p:nvPicPr>
        <p:blipFill>
          <a:blip r:embed="rId7">
            <a:lum bright="-20000" contrast="40000"/>
            <a:extLst>
              <a:ext uri="{28A0092B-C50C-407E-A947-70E740481C1C}">
                <a14:useLocalDpi xmlns:a14="http://schemas.microsoft.com/office/drawing/2010/main" val="0"/>
              </a:ext>
            </a:extLst>
          </a:blip>
          <a:srcRect/>
          <a:stretch>
            <a:fillRect/>
          </a:stretch>
        </p:blipFill>
        <p:spPr bwMode="auto">
          <a:xfrm>
            <a:off x="729842" y="5378829"/>
            <a:ext cx="8753169" cy="879496"/>
          </a:xfrm>
          <a:prstGeom prst="rect">
            <a:avLst/>
          </a:prstGeom>
          <a:noFill/>
          <a:ln>
            <a:noFill/>
          </a:ln>
        </p:spPr>
      </p:pic>
    </p:spTree>
    <p:extLst>
      <p:ext uri="{BB962C8B-B14F-4D97-AF65-F5344CB8AC3E}">
        <p14:creationId xmlns:p14="http://schemas.microsoft.com/office/powerpoint/2010/main" val="43444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inVertical)">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24</a:t>
            </a:fld>
            <a:endParaRPr lang="en-US" b="1" dirty="0"/>
          </a:p>
        </p:txBody>
      </p:sp>
      <p:sp>
        <p:nvSpPr>
          <p:cNvPr id="9" name="مربع نص 8">
            <a:extLst>
              <a:ext uri="{FF2B5EF4-FFF2-40B4-BE49-F238E27FC236}">
                <a16:creationId xmlns:a16="http://schemas.microsoft.com/office/drawing/2014/main" id="{94F7C22E-C2E1-416F-84D9-0B2B46143C80}"/>
              </a:ext>
            </a:extLst>
          </p:cNvPr>
          <p:cNvSpPr txBox="1"/>
          <p:nvPr/>
        </p:nvSpPr>
        <p:spPr>
          <a:xfrm>
            <a:off x="3959605" y="42648"/>
            <a:ext cx="2724324" cy="467629"/>
          </a:xfrm>
          <a:prstGeom prst="rect">
            <a:avLst/>
          </a:prstGeom>
          <a:noFill/>
        </p:spPr>
        <p:txBody>
          <a:bodyPr wrap="square">
            <a:spAutoFit/>
          </a:bodyPr>
          <a:lstStyle/>
          <a:p>
            <a:pPr algn="r" rtl="1">
              <a:lnSpc>
                <a:spcPct val="107000"/>
              </a:lnSpc>
              <a:spcAft>
                <a:spcPts val="800"/>
              </a:spcAft>
            </a:pPr>
            <a:r>
              <a:rPr lang="ar-AE" sz="24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تعابير الاتزان المتجانس</a:t>
            </a:r>
            <a:endParaRPr lang="en-US" sz="2400"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مربع نص 9">
            <a:extLst>
              <a:ext uri="{FF2B5EF4-FFF2-40B4-BE49-F238E27FC236}">
                <a16:creationId xmlns:a16="http://schemas.microsoft.com/office/drawing/2014/main" id="{E08EDFAA-C02B-4E61-BD8D-B4940634D0F8}"/>
              </a:ext>
            </a:extLst>
          </p:cNvPr>
          <p:cNvSpPr txBox="1"/>
          <p:nvPr/>
        </p:nvSpPr>
        <p:spPr>
          <a:xfrm>
            <a:off x="251670" y="455159"/>
            <a:ext cx="9480606" cy="862800"/>
          </a:xfrm>
          <a:prstGeom prst="rect">
            <a:avLst/>
          </a:prstGeom>
          <a:noFill/>
        </p:spPr>
        <p:txBody>
          <a:bodyPr wrap="square">
            <a:spAutoFit/>
          </a:bodyPr>
          <a:lstStyle/>
          <a:p>
            <a:pPr marL="342900" lvl="0" indent="-342900" algn="r" rtl="1">
              <a:lnSpc>
                <a:spcPct val="107000"/>
              </a:lnSpc>
              <a:buFont typeface="Arial" panose="020B0604020202020204" pitchFamily="34" charset="0"/>
              <a:buChar char="-"/>
            </a:pP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يتم الحصول على غاز يوديد الهيدروجين من خلال تفاعل اتزان غاز الهيدروجين مع اليود </a:t>
            </a:r>
            <a:endPar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algn="r" rtl="1">
              <a:lnSpc>
                <a:spcPct val="107000"/>
              </a:lnSpc>
              <a:spcAft>
                <a:spcPts val="800"/>
              </a:spcAft>
              <a:buFont typeface="Arial" panose="020B0604020202020204" pitchFamily="34" charset="0"/>
              <a:buChar char="-"/>
            </a:pP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لليود وبعض مركباته استخدامات مهمه في الأدوية  </a:t>
            </a:r>
            <a:endPar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 name="صورة 5">
            <a:extLst>
              <a:ext uri="{FF2B5EF4-FFF2-40B4-BE49-F238E27FC236}">
                <a16:creationId xmlns:a16="http://schemas.microsoft.com/office/drawing/2014/main" id="{684B58A3-384C-45E5-B596-8FF0EA4AC19C}"/>
              </a:ext>
            </a:extLst>
          </p:cNvPr>
          <p:cNvPicPr>
            <a:picLocks noChangeAspect="1"/>
          </p:cNvPicPr>
          <p:nvPr/>
        </p:nvPicPr>
        <p:blipFill>
          <a:blip r:embed="rId6"/>
          <a:stretch>
            <a:fillRect/>
          </a:stretch>
        </p:blipFill>
        <p:spPr>
          <a:xfrm>
            <a:off x="329617" y="843715"/>
            <a:ext cx="3898437" cy="2850443"/>
          </a:xfrm>
          <a:prstGeom prst="rect">
            <a:avLst/>
          </a:prstGeom>
        </p:spPr>
      </p:pic>
      <p:sp>
        <p:nvSpPr>
          <p:cNvPr id="14" name="مربع نص 13">
            <a:extLst>
              <a:ext uri="{FF2B5EF4-FFF2-40B4-BE49-F238E27FC236}">
                <a16:creationId xmlns:a16="http://schemas.microsoft.com/office/drawing/2014/main" id="{A955F20C-7D67-426F-9CD0-9CE72FB86888}"/>
              </a:ext>
            </a:extLst>
          </p:cNvPr>
          <p:cNvSpPr txBox="1"/>
          <p:nvPr/>
        </p:nvSpPr>
        <p:spPr>
          <a:xfrm>
            <a:off x="4401778" y="1274099"/>
            <a:ext cx="5323157" cy="2546082"/>
          </a:xfrm>
          <a:prstGeom prst="rect">
            <a:avLst/>
          </a:prstGeom>
          <a:noFill/>
        </p:spPr>
        <p:txBody>
          <a:bodyPr wrap="square">
            <a:spAutoFit/>
          </a:bodyPr>
          <a:lstStyle/>
          <a:p>
            <a:pPr algn="just" rtl="1">
              <a:lnSpc>
                <a:spcPct val="107000"/>
              </a:lnSpc>
              <a:spcAft>
                <a:spcPts val="800"/>
              </a:spcAft>
            </a:pPr>
            <a:r>
              <a:rPr lang="ar-AE"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أ - بسبب الخصائص المضادة للبكتريا الموجودة في اليود تستخدم محاليل اليود ومركبات اليود كمطهرات خارجية </a:t>
            </a:r>
            <a:endParaRPr lang="en-US" sz="2400"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a:p>
            <a:pPr algn="just" rtl="1">
              <a:lnSpc>
                <a:spcPct val="107000"/>
              </a:lnSpc>
              <a:spcAft>
                <a:spcPts val="800"/>
              </a:spcAft>
            </a:pPr>
            <a:r>
              <a:rPr lang="ar-AE"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ب - تستخدم بعض مركبات اليود داخليا على سبيل المثال يستخدم الاطباء يوديد البوتاسيوم </a:t>
            </a:r>
            <a:r>
              <a:rPr lang="en-US"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KI</a:t>
            </a:r>
            <a:r>
              <a:rPr lang="ar-AE" sz="24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 في علاج تضخم الغدة الدرقية </a:t>
            </a:r>
            <a:endParaRPr lang="en-US" sz="2400"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6" name="مربع نص 15">
            <a:extLst>
              <a:ext uri="{FF2B5EF4-FFF2-40B4-BE49-F238E27FC236}">
                <a16:creationId xmlns:a16="http://schemas.microsoft.com/office/drawing/2014/main" id="{446B73DA-F0C3-4AA7-A336-F710A4B9BB0D}"/>
              </a:ext>
            </a:extLst>
          </p:cNvPr>
          <p:cNvSpPr txBox="1"/>
          <p:nvPr/>
        </p:nvSpPr>
        <p:spPr>
          <a:xfrm>
            <a:off x="248000" y="3742997"/>
            <a:ext cx="9480605" cy="467629"/>
          </a:xfrm>
          <a:prstGeom prst="rect">
            <a:avLst/>
          </a:prstGeom>
          <a:noFill/>
        </p:spPr>
        <p:txBody>
          <a:bodyPr wrap="square">
            <a:spAutoFit/>
          </a:bodyPr>
          <a:lstStyle/>
          <a:p>
            <a:pPr lvl="0" algn="r" rtl="1">
              <a:lnSpc>
                <a:spcPct val="107000"/>
              </a:lnSpc>
              <a:spcAft>
                <a:spcPts val="800"/>
              </a:spcAft>
            </a:pP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كيف يمكنك كتابة تعبير ثابت الاتزان لتفاعل الهيدروجين مع اليود لتكوين يوديد الهيدروجين ؟ </a:t>
            </a:r>
            <a:endParaRPr lang="en-US" sz="2400"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7" name="Picture 17">
            <a:extLst>
              <a:ext uri="{FF2B5EF4-FFF2-40B4-BE49-F238E27FC236}">
                <a16:creationId xmlns:a16="http://schemas.microsoft.com/office/drawing/2014/main" id="{D02AD645-21FA-462F-A231-72960E7E6173}"/>
              </a:ext>
            </a:extLst>
          </p:cNvPr>
          <p:cNvPicPr/>
          <p:nvPr/>
        </p:nvPicPr>
        <p:blipFill>
          <a:blip r:embed="rId7">
            <a:lum bright="-20000" contrast="40000"/>
            <a:extLst>
              <a:ext uri="{28A0092B-C50C-407E-A947-70E740481C1C}">
                <a14:useLocalDpi xmlns:a14="http://schemas.microsoft.com/office/drawing/2010/main" val="0"/>
              </a:ext>
            </a:extLst>
          </a:blip>
          <a:srcRect/>
          <a:stretch>
            <a:fillRect/>
          </a:stretch>
        </p:blipFill>
        <p:spPr bwMode="auto">
          <a:xfrm>
            <a:off x="7299514" y="4193111"/>
            <a:ext cx="2354817" cy="467629"/>
          </a:xfrm>
          <a:prstGeom prst="rect">
            <a:avLst/>
          </a:prstGeom>
          <a:noFill/>
          <a:ln>
            <a:noFill/>
          </a:ln>
        </p:spPr>
      </p:pic>
      <p:sp>
        <p:nvSpPr>
          <p:cNvPr id="19" name="مربع نص 18">
            <a:extLst>
              <a:ext uri="{FF2B5EF4-FFF2-40B4-BE49-F238E27FC236}">
                <a16:creationId xmlns:a16="http://schemas.microsoft.com/office/drawing/2014/main" id="{4A164959-9331-49F0-8791-A2A6819E9B46}"/>
              </a:ext>
            </a:extLst>
          </p:cNvPr>
          <p:cNvSpPr txBox="1"/>
          <p:nvPr/>
        </p:nvSpPr>
        <p:spPr>
          <a:xfrm>
            <a:off x="312713" y="4185528"/>
            <a:ext cx="6912527" cy="400110"/>
          </a:xfrm>
          <a:prstGeom prst="rect">
            <a:avLst/>
          </a:prstGeom>
          <a:noFill/>
        </p:spPr>
        <p:txBody>
          <a:bodyPr wrap="square">
            <a:spAutoFit/>
          </a:bodyPr>
          <a:lstStyle/>
          <a:p>
            <a:pPr algn="r" rtl="1"/>
            <a:r>
              <a:rPr lang="ar-AE" sz="2000" b="1" dirty="0">
                <a:solidFill>
                  <a:srgbClr val="002060"/>
                </a:solidFill>
                <a:effectLst/>
                <a:latin typeface="Calibri" panose="020F0502020204030204" pitchFamily="34" charset="0"/>
                <a:ea typeface="Calibri" panose="020F0502020204030204" pitchFamily="34" charset="0"/>
                <a:cs typeface="Arial" panose="020B0604020202020204" pitchFamily="34" charset="0"/>
              </a:rPr>
              <a:t>يعرف هذا الاتزان بالاتزان المتجانس , كل المواد المشاركة في هذا التفاعل غازات   </a:t>
            </a:r>
            <a:endParaRPr lang="en-US" sz="2000" b="1" dirty="0">
              <a:solidFill>
                <a:srgbClr val="002060"/>
              </a:solidFill>
            </a:endParaRPr>
          </a:p>
        </p:txBody>
      </p:sp>
      <p:sp>
        <p:nvSpPr>
          <p:cNvPr id="21" name="مربع نص 20">
            <a:extLst>
              <a:ext uri="{FF2B5EF4-FFF2-40B4-BE49-F238E27FC236}">
                <a16:creationId xmlns:a16="http://schemas.microsoft.com/office/drawing/2014/main" id="{DEC795E7-0C43-4461-B5B8-D7E97202EF2E}"/>
              </a:ext>
            </a:extLst>
          </p:cNvPr>
          <p:cNvSpPr txBox="1"/>
          <p:nvPr/>
        </p:nvSpPr>
        <p:spPr>
          <a:xfrm>
            <a:off x="2051285" y="4692398"/>
            <a:ext cx="7603046" cy="461665"/>
          </a:xfrm>
          <a:prstGeom prst="rect">
            <a:avLst/>
          </a:prstGeom>
          <a:noFill/>
        </p:spPr>
        <p:txBody>
          <a:bodyPr wrap="square">
            <a:spAutoFit/>
          </a:bodyPr>
          <a:lstStyle/>
          <a:p>
            <a:pPr algn="r" rtl="1"/>
            <a:r>
              <a:rPr lang="ar-AE"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بداية ضع تركيز المادة الناتجة في البسط وتراكيز المواد المتفاعلة في المقام </a:t>
            </a:r>
            <a:endParaRPr lang="en-US" sz="2400" b="1" dirty="0">
              <a:solidFill>
                <a:srgbClr val="00B050"/>
              </a:solidFill>
            </a:endParaRPr>
          </a:p>
        </p:txBody>
      </p:sp>
      <p:pic>
        <p:nvPicPr>
          <p:cNvPr id="22" name="Picture 29">
            <a:extLst>
              <a:ext uri="{FF2B5EF4-FFF2-40B4-BE49-F238E27FC236}">
                <a16:creationId xmlns:a16="http://schemas.microsoft.com/office/drawing/2014/main" id="{E6844F48-47CD-4945-9370-79F6263F27C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22303" y="4575973"/>
            <a:ext cx="1528982" cy="588571"/>
          </a:xfrm>
          <a:prstGeom prst="rect">
            <a:avLst/>
          </a:prstGeom>
          <a:noFill/>
          <a:ln>
            <a:noFill/>
          </a:ln>
        </p:spPr>
      </p:pic>
      <p:sp>
        <p:nvSpPr>
          <p:cNvPr id="24" name="مربع نص 23">
            <a:extLst>
              <a:ext uri="{FF2B5EF4-FFF2-40B4-BE49-F238E27FC236}">
                <a16:creationId xmlns:a16="http://schemas.microsoft.com/office/drawing/2014/main" id="{F1F0F4F3-7610-49B8-9213-220218F163F5}"/>
              </a:ext>
            </a:extLst>
          </p:cNvPr>
          <p:cNvSpPr txBox="1"/>
          <p:nvPr/>
        </p:nvSpPr>
        <p:spPr>
          <a:xfrm>
            <a:off x="2051285" y="5112851"/>
            <a:ext cx="7574601" cy="830997"/>
          </a:xfrm>
          <a:prstGeom prst="rect">
            <a:avLst/>
          </a:prstGeom>
          <a:noFill/>
        </p:spPr>
        <p:txBody>
          <a:bodyPr wrap="square">
            <a:spAutoFit/>
          </a:bodyPr>
          <a:lstStyle/>
          <a:p>
            <a:pPr algn="r" rtl="1"/>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تصبح المعادلة مساوية </a:t>
            </a:r>
            <a:r>
              <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K</a:t>
            </a:r>
            <a:r>
              <a:rPr lang="en-US" sz="2400" b="1" baseline="-25000" dirty="0">
                <a:solidFill>
                  <a:srgbClr val="3333FF"/>
                </a:solidFill>
                <a:effectLst/>
                <a:latin typeface="Calibri" panose="020F0502020204030204" pitchFamily="34" charset="0"/>
                <a:ea typeface="Calibri" panose="020F0502020204030204" pitchFamily="34" charset="0"/>
                <a:cs typeface="Arial" panose="020B0604020202020204" pitchFamily="34" charset="0"/>
              </a:rPr>
              <a:t>eq</a:t>
            </a:r>
            <a:r>
              <a:rPr lang="en-US" sz="2400" b="1" baseline="-25000" dirty="0">
                <a:solidFill>
                  <a:srgbClr val="3333FF"/>
                </a:solidFill>
                <a:effectLst/>
                <a:latin typeface="Arial" panose="020B0604020202020204" pitchFamily="34" charset="0"/>
                <a:ea typeface="Calibri" panose="020F0502020204030204" pitchFamily="34" charset="0"/>
              </a:rPr>
              <a:t> </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 عندما نقوم بإضافة المعاملات من المعادلة الكيميائية الموزونة كأسس </a:t>
            </a:r>
            <a:endParaRPr lang="en-US" sz="2400" dirty="0">
              <a:solidFill>
                <a:srgbClr val="3333FF"/>
              </a:solidFill>
            </a:endParaRPr>
          </a:p>
        </p:txBody>
      </p:sp>
      <p:pic>
        <p:nvPicPr>
          <p:cNvPr id="25" name="Picture 21">
            <a:extLst>
              <a:ext uri="{FF2B5EF4-FFF2-40B4-BE49-F238E27FC236}">
                <a16:creationId xmlns:a16="http://schemas.microsoft.com/office/drawing/2014/main" id="{6734F633-758B-45CC-9A89-7B6962DEC2D3}"/>
              </a:ext>
            </a:extLst>
          </p:cNvPr>
          <p:cNvPicPr/>
          <p:nvPr/>
        </p:nvPicPr>
        <p:blipFill>
          <a:blip r:embed="rId9">
            <a:lum bright="-20000" contrast="40000"/>
            <a:extLst>
              <a:ext uri="{28A0092B-C50C-407E-A947-70E740481C1C}">
                <a14:useLocalDpi xmlns:a14="http://schemas.microsoft.com/office/drawing/2010/main" val="0"/>
              </a:ext>
            </a:extLst>
          </a:blip>
          <a:srcRect/>
          <a:stretch>
            <a:fillRect/>
          </a:stretch>
        </p:blipFill>
        <p:spPr bwMode="auto">
          <a:xfrm>
            <a:off x="522303" y="5164544"/>
            <a:ext cx="1528982" cy="528469"/>
          </a:xfrm>
          <a:prstGeom prst="rect">
            <a:avLst/>
          </a:prstGeom>
          <a:noFill/>
          <a:ln>
            <a:noFill/>
          </a:ln>
        </p:spPr>
      </p:pic>
      <p:sp>
        <p:nvSpPr>
          <p:cNvPr id="27" name="مربع نص 26">
            <a:extLst>
              <a:ext uri="{FF2B5EF4-FFF2-40B4-BE49-F238E27FC236}">
                <a16:creationId xmlns:a16="http://schemas.microsoft.com/office/drawing/2014/main" id="{A65A35B0-A12F-489B-9587-BE5F8733ED0D}"/>
              </a:ext>
            </a:extLst>
          </p:cNvPr>
          <p:cNvSpPr txBox="1"/>
          <p:nvPr/>
        </p:nvSpPr>
        <p:spPr>
          <a:xfrm>
            <a:off x="53871" y="5850782"/>
            <a:ext cx="9798256" cy="862800"/>
          </a:xfrm>
          <a:prstGeom prst="rect">
            <a:avLst/>
          </a:prstGeom>
          <a:noFill/>
        </p:spPr>
        <p:txBody>
          <a:bodyPr wrap="square">
            <a:spAutoFit/>
          </a:bodyPr>
          <a:lstStyle/>
          <a:p>
            <a:pPr marL="342900" lvl="0" indent="-342900" algn="r" rtl="1">
              <a:lnSpc>
                <a:spcPct val="107000"/>
              </a:lnSpc>
              <a:spcAft>
                <a:spcPts val="800"/>
              </a:spcAft>
              <a:buFont typeface="Arial" panose="020B0604020202020204" pitchFamily="34" charset="0"/>
              <a:buChar char="-"/>
            </a:pP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قيمة </a:t>
            </a:r>
            <a:r>
              <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K</a:t>
            </a:r>
            <a:r>
              <a:rPr lang="en-US" sz="2400" b="1" baseline="-25000" dirty="0">
                <a:solidFill>
                  <a:srgbClr val="FF6600"/>
                </a:solidFill>
                <a:effectLst/>
                <a:latin typeface="Calibri" panose="020F0502020204030204" pitchFamily="34" charset="0"/>
                <a:ea typeface="Calibri" panose="020F0502020204030204" pitchFamily="34" charset="0"/>
                <a:cs typeface="Arial" panose="020B0604020202020204" pitchFamily="34" charset="0"/>
              </a:rPr>
              <a:t>eq</a:t>
            </a:r>
            <a:r>
              <a:rPr lang="en-US" sz="2400" b="1" baseline="-25000" dirty="0">
                <a:solidFill>
                  <a:srgbClr val="FF6600"/>
                </a:solidFill>
                <a:effectLst/>
                <a:latin typeface="Arial" panose="020B0604020202020204" pitchFamily="34" charset="0"/>
                <a:ea typeface="Calibri" panose="020F0502020204030204" pitchFamily="34" charset="0"/>
                <a:cs typeface="Arial" panose="020B0604020202020204" pitchFamily="34" charset="0"/>
              </a:rPr>
              <a:t> </a:t>
            </a: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لهذا الاتزان عند درجة حرارة </a:t>
            </a:r>
            <a:r>
              <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731K</a:t>
            </a: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يساوي </a:t>
            </a:r>
            <a:r>
              <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49.7</a:t>
            </a: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لاحظ أن </a:t>
            </a:r>
            <a:r>
              <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49.7</a:t>
            </a: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ليس لها أي وحدة ومن المعتاد عند كتابة تعبيرات ثابت الاتزان حذف الوحدات </a:t>
            </a:r>
            <a:endPar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549654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additive="base">
                                        <p:cTn id="54" dur="500" fill="hold"/>
                                        <p:tgtEl>
                                          <p:spTgt spid="21"/>
                                        </p:tgtEl>
                                        <p:attrNameLst>
                                          <p:attrName>ppt_x</p:attrName>
                                        </p:attrNameLst>
                                      </p:cBhvr>
                                      <p:tavLst>
                                        <p:tav tm="0">
                                          <p:val>
                                            <p:strVal val="#ppt_x"/>
                                          </p:val>
                                        </p:tav>
                                        <p:tav tm="100000">
                                          <p:val>
                                            <p:strVal val="#ppt_x"/>
                                          </p:val>
                                        </p:tav>
                                      </p:tavLst>
                                    </p:anim>
                                    <p:anim calcmode="lin" valueType="num">
                                      <p:cBhvr additive="base">
                                        <p:cTn id="5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 calcmode="lin" valueType="num">
                                      <p:cBhvr>
                                        <p:cTn id="60" dur="1000" fill="hold"/>
                                        <p:tgtEl>
                                          <p:spTgt spid="22"/>
                                        </p:tgtEl>
                                        <p:attrNameLst>
                                          <p:attrName>ppt_w</p:attrName>
                                        </p:attrNameLst>
                                      </p:cBhvr>
                                      <p:tavLst>
                                        <p:tav tm="0">
                                          <p:val>
                                            <p:fltVal val="0"/>
                                          </p:val>
                                        </p:tav>
                                        <p:tav tm="100000">
                                          <p:val>
                                            <p:strVal val="#ppt_w"/>
                                          </p:val>
                                        </p:tav>
                                      </p:tavLst>
                                    </p:anim>
                                    <p:anim calcmode="lin" valueType="num">
                                      <p:cBhvr>
                                        <p:cTn id="61" dur="1000" fill="hold"/>
                                        <p:tgtEl>
                                          <p:spTgt spid="22"/>
                                        </p:tgtEl>
                                        <p:attrNameLst>
                                          <p:attrName>ppt_h</p:attrName>
                                        </p:attrNameLst>
                                      </p:cBhvr>
                                      <p:tavLst>
                                        <p:tav tm="0">
                                          <p:val>
                                            <p:fltVal val="0"/>
                                          </p:val>
                                        </p:tav>
                                        <p:tav tm="100000">
                                          <p:val>
                                            <p:strVal val="#ppt_h"/>
                                          </p:val>
                                        </p:tav>
                                      </p:tavLst>
                                    </p:anim>
                                    <p:anim calcmode="lin" valueType="num">
                                      <p:cBhvr>
                                        <p:cTn id="62" dur="1000" fill="hold"/>
                                        <p:tgtEl>
                                          <p:spTgt spid="22"/>
                                        </p:tgtEl>
                                        <p:attrNameLst>
                                          <p:attrName>style.rotation</p:attrName>
                                        </p:attrNameLst>
                                      </p:cBhvr>
                                      <p:tavLst>
                                        <p:tav tm="0">
                                          <p:val>
                                            <p:fltVal val="90"/>
                                          </p:val>
                                        </p:tav>
                                        <p:tav tm="100000">
                                          <p:val>
                                            <p:fltVal val="0"/>
                                          </p:val>
                                        </p:tav>
                                      </p:tavLst>
                                    </p:anim>
                                    <p:animEffect transition="in" filter="fade">
                                      <p:cBhvr>
                                        <p:cTn id="63" dur="10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grpId="0" nodeType="click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additive="base">
                                        <p:cTn id="68" dur="500" fill="hold"/>
                                        <p:tgtEl>
                                          <p:spTgt spid="24"/>
                                        </p:tgtEl>
                                        <p:attrNameLst>
                                          <p:attrName>ppt_x</p:attrName>
                                        </p:attrNameLst>
                                      </p:cBhvr>
                                      <p:tavLst>
                                        <p:tav tm="0">
                                          <p:val>
                                            <p:strVal val="#ppt_x"/>
                                          </p:val>
                                        </p:tav>
                                        <p:tav tm="100000">
                                          <p:val>
                                            <p:strVal val="#ppt_x"/>
                                          </p:val>
                                        </p:tav>
                                      </p:tavLst>
                                    </p:anim>
                                    <p:anim calcmode="lin" valueType="num">
                                      <p:cBhvr additive="base">
                                        <p:cTn id="69"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31" presetClass="entr" presetSubtype="0" fill="hold" nodeType="clickEffect">
                                  <p:stCondLst>
                                    <p:cond delay="0"/>
                                  </p:stCondLst>
                                  <p:childTnLst>
                                    <p:set>
                                      <p:cBhvr>
                                        <p:cTn id="73" dur="1" fill="hold">
                                          <p:stCondLst>
                                            <p:cond delay="0"/>
                                          </p:stCondLst>
                                        </p:cTn>
                                        <p:tgtEl>
                                          <p:spTgt spid="25"/>
                                        </p:tgtEl>
                                        <p:attrNameLst>
                                          <p:attrName>style.visibility</p:attrName>
                                        </p:attrNameLst>
                                      </p:cBhvr>
                                      <p:to>
                                        <p:strVal val="visible"/>
                                      </p:to>
                                    </p:set>
                                    <p:anim calcmode="lin" valueType="num">
                                      <p:cBhvr>
                                        <p:cTn id="74" dur="1000" fill="hold"/>
                                        <p:tgtEl>
                                          <p:spTgt spid="25"/>
                                        </p:tgtEl>
                                        <p:attrNameLst>
                                          <p:attrName>ppt_w</p:attrName>
                                        </p:attrNameLst>
                                      </p:cBhvr>
                                      <p:tavLst>
                                        <p:tav tm="0">
                                          <p:val>
                                            <p:fltVal val="0"/>
                                          </p:val>
                                        </p:tav>
                                        <p:tav tm="100000">
                                          <p:val>
                                            <p:strVal val="#ppt_w"/>
                                          </p:val>
                                        </p:tav>
                                      </p:tavLst>
                                    </p:anim>
                                    <p:anim calcmode="lin" valueType="num">
                                      <p:cBhvr>
                                        <p:cTn id="75" dur="1000" fill="hold"/>
                                        <p:tgtEl>
                                          <p:spTgt spid="25"/>
                                        </p:tgtEl>
                                        <p:attrNameLst>
                                          <p:attrName>ppt_h</p:attrName>
                                        </p:attrNameLst>
                                      </p:cBhvr>
                                      <p:tavLst>
                                        <p:tav tm="0">
                                          <p:val>
                                            <p:fltVal val="0"/>
                                          </p:val>
                                        </p:tav>
                                        <p:tav tm="100000">
                                          <p:val>
                                            <p:strVal val="#ppt_h"/>
                                          </p:val>
                                        </p:tav>
                                      </p:tavLst>
                                    </p:anim>
                                    <p:anim calcmode="lin" valueType="num">
                                      <p:cBhvr>
                                        <p:cTn id="76" dur="1000" fill="hold"/>
                                        <p:tgtEl>
                                          <p:spTgt spid="25"/>
                                        </p:tgtEl>
                                        <p:attrNameLst>
                                          <p:attrName>style.rotation</p:attrName>
                                        </p:attrNameLst>
                                      </p:cBhvr>
                                      <p:tavLst>
                                        <p:tav tm="0">
                                          <p:val>
                                            <p:fltVal val="90"/>
                                          </p:val>
                                        </p:tav>
                                        <p:tav tm="100000">
                                          <p:val>
                                            <p:fltVal val="0"/>
                                          </p:val>
                                        </p:tav>
                                      </p:tavLst>
                                    </p:anim>
                                    <p:animEffect transition="in" filter="fade">
                                      <p:cBhvr>
                                        <p:cTn id="77" dur="1000"/>
                                        <p:tgtEl>
                                          <p:spTgt spid="25"/>
                                        </p:tgtEl>
                                      </p:cBhvr>
                                    </p:animEffect>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fade">
                                      <p:cBhvr>
                                        <p:cTn id="82" dur="1000"/>
                                        <p:tgtEl>
                                          <p:spTgt spid="27"/>
                                        </p:tgtEl>
                                      </p:cBhvr>
                                    </p:animEffect>
                                    <p:anim calcmode="lin" valueType="num">
                                      <p:cBhvr>
                                        <p:cTn id="83" dur="1000" fill="hold"/>
                                        <p:tgtEl>
                                          <p:spTgt spid="27"/>
                                        </p:tgtEl>
                                        <p:attrNameLst>
                                          <p:attrName>ppt_x</p:attrName>
                                        </p:attrNameLst>
                                      </p:cBhvr>
                                      <p:tavLst>
                                        <p:tav tm="0">
                                          <p:val>
                                            <p:strVal val="#ppt_x"/>
                                          </p:val>
                                        </p:tav>
                                        <p:tav tm="100000">
                                          <p:val>
                                            <p:strVal val="#ppt_x"/>
                                          </p:val>
                                        </p:tav>
                                      </p:tavLst>
                                    </p:anim>
                                    <p:anim calcmode="lin" valueType="num">
                                      <p:cBhvr>
                                        <p:cTn id="8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P spid="24"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25</a:t>
            </a:fld>
            <a:endParaRPr lang="en-US" b="1" dirty="0"/>
          </a:p>
        </p:txBody>
      </p:sp>
      <p:pic>
        <p:nvPicPr>
          <p:cNvPr id="3" name="صورة 2">
            <a:extLst>
              <a:ext uri="{FF2B5EF4-FFF2-40B4-BE49-F238E27FC236}">
                <a16:creationId xmlns:a16="http://schemas.microsoft.com/office/drawing/2014/main" id="{F41AEC2F-D78B-4FA9-B66D-8825218A9EF1}"/>
              </a:ext>
            </a:extLst>
          </p:cNvPr>
          <p:cNvPicPr>
            <a:picLocks noChangeAspect="1"/>
          </p:cNvPicPr>
          <p:nvPr/>
        </p:nvPicPr>
        <p:blipFill>
          <a:blip r:embed="rId6"/>
          <a:stretch>
            <a:fillRect/>
          </a:stretch>
        </p:blipFill>
        <p:spPr>
          <a:xfrm>
            <a:off x="562062" y="495139"/>
            <a:ext cx="9170213" cy="2659108"/>
          </a:xfrm>
          <a:prstGeom prst="rect">
            <a:avLst/>
          </a:prstGeom>
        </p:spPr>
      </p:pic>
      <p:pic>
        <p:nvPicPr>
          <p:cNvPr id="6" name="صورة 5">
            <a:extLst>
              <a:ext uri="{FF2B5EF4-FFF2-40B4-BE49-F238E27FC236}">
                <a16:creationId xmlns:a16="http://schemas.microsoft.com/office/drawing/2014/main" id="{58B783B0-B82D-4362-9FC7-7632B58676A2}"/>
              </a:ext>
            </a:extLst>
          </p:cNvPr>
          <p:cNvPicPr>
            <a:picLocks noChangeAspect="1"/>
          </p:cNvPicPr>
          <p:nvPr/>
        </p:nvPicPr>
        <p:blipFill>
          <a:blip r:embed="rId7"/>
          <a:stretch>
            <a:fillRect/>
          </a:stretch>
        </p:blipFill>
        <p:spPr>
          <a:xfrm>
            <a:off x="6188367" y="3429000"/>
            <a:ext cx="3457575" cy="2754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صورة 9">
            <a:extLst>
              <a:ext uri="{FF2B5EF4-FFF2-40B4-BE49-F238E27FC236}">
                <a16:creationId xmlns:a16="http://schemas.microsoft.com/office/drawing/2014/main" id="{56DA9D10-3BD9-4DE4-AA49-81B119258C9D}"/>
              </a:ext>
            </a:extLst>
          </p:cNvPr>
          <p:cNvPicPr>
            <a:picLocks noChangeAspect="1"/>
          </p:cNvPicPr>
          <p:nvPr/>
        </p:nvPicPr>
        <p:blipFill>
          <a:blip r:embed="rId8"/>
          <a:stretch>
            <a:fillRect/>
          </a:stretch>
        </p:blipFill>
        <p:spPr>
          <a:xfrm>
            <a:off x="562064" y="3429000"/>
            <a:ext cx="5410898" cy="27546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51983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صورة 2">
            <a:extLst>
              <a:ext uri="{FF2B5EF4-FFF2-40B4-BE49-F238E27FC236}">
                <a16:creationId xmlns:a16="http://schemas.microsoft.com/office/drawing/2014/main" id="{4D7178EB-D12D-452B-8028-139A7E38EA80}"/>
              </a:ext>
            </a:extLst>
          </p:cNvPr>
          <p:cNvPicPr>
            <a:picLocks noChangeAspect="1"/>
          </p:cNvPicPr>
          <p:nvPr/>
        </p:nvPicPr>
        <p:blipFill>
          <a:blip r:embed="rId2"/>
          <a:stretch>
            <a:fillRect/>
          </a:stretch>
        </p:blipFill>
        <p:spPr>
          <a:xfrm>
            <a:off x="3307593" y="1900238"/>
            <a:ext cx="6180062" cy="4059402"/>
          </a:xfrm>
          <a:prstGeom prst="rect">
            <a:avLst/>
          </a:prstGeom>
        </p:spPr>
      </p:pic>
      <p:pic>
        <p:nvPicPr>
          <p:cNvPr id="4" name="Picture 2">
            <a:extLst>
              <a:ext uri="{FF2B5EF4-FFF2-40B4-BE49-F238E27FC236}">
                <a16:creationId xmlns:a16="http://schemas.microsoft.com/office/drawing/2014/main" id="{284123A2-D2E8-4D8C-B6D8-1F5B27A324B6}"/>
              </a:ext>
            </a:extLst>
          </p:cNvPr>
          <p:cNvPicPr/>
          <p:nvPr/>
        </p:nvPicPr>
        <p:blipFill rotWithShape="1">
          <a:blip r:embed="rId3"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26</a:t>
            </a:fld>
            <a:endParaRPr lang="en-US" b="1" dirty="0"/>
          </a:p>
        </p:txBody>
      </p:sp>
      <p:sp>
        <p:nvSpPr>
          <p:cNvPr id="9" name="مربع نص 8">
            <a:extLst>
              <a:ext uri="{FF2B5EF4-FFF2-40B4-BE49-F238E27FC236}">
                <a16:creationId xmlns:a16="http://schemas.microsoft.com/office/drawing/2014/main" id="{EF69F285-F0CC-43BB-99BE-4DF19AA11A9A}"/>
              </a:ext>
            </a:extLst>
          </p:cNvPr>
          <p:cNvSpPr txBox="1"/>
          <p:nvPr/>
        </p:nvSpPr>
        <p:spPr>
          <a:xfrm>
            <a:off x="226503" y="462029"/>
            <a:ext cx="9505773" cy="830997"/>
          </a:xfrm>
          <a:prstGeom prst="rect">
            <a:avLst/>
          </a:prstGeom>
          <a:noFill/>
        </p:spPr>
        <p:txBody>
          <a:bodyPr wrap="square">
            <a:spAutoFit/>
          </a:bodyPr>
          <a:lstStyle/>
          <a:p>
            <a:pPr algn="r" rtl="1"/>
            <a:r>
              <a:rPr lang="ar-AE"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الاتزان المتجانس :</a:t>
            </a:r>
          </a:p>
          <a:p>
            <a:pPr algn="r" rtl="1"/>
            <a:r>
              <a:rPr lang="ar-AE" sz="2400" b="1" dirty="0">
                <a:solidFill>
                  <a:srgbClr val="3333FF"/>
                </a:solidFill>
                <a:effectLst/>
                <a:ea typeface="Calibri" panose="020F0502020204030204" pitchFamily="34" charset="0"/>
                <a:cs typeface="Calibri" panose="020F0502020204030204" pitchFamily="34" charset="0"/>
              </a:rPr>
              <a:t> </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تعبير يطلق على التفاعل الذي تكون فيه المتفاعلات والنواتج في الحالة الفيزيائية نفسها</a:t>
            </a:r>
            <a:endParaRPr lang="en-US" sz="2400" dirty="0">
              <a:solidFill>
                <a:srgbClr val="3333FF"/>
              </a:solidFill>
            </a:endParaRPr>
          </a:p>
        </p:txBody>
      </p:sp>
      <p:sp>
        <p:nvSpPr>
          <p:cNvPr id="10" name="مربع نص 9">
            <a:extLst>
              <a:ext uri="{FF2B5EF4-FFF2-40B4-BE49-F238E27FC236}">
                <a16:creationId xmlns:a16="http://schemas.microsoft.com/office/drawing/2014/main" id="{1D60D487-8B74-4280-8F72-F0B199D91AF5}"/>
              </a:ext>
            </a:extLst>
          </p:cNvPr>
          <p:cNvSpPr txBox="1"/>
          <p:nvPr/>
        </p:nvSpPr>
        <p:spPr>
          <a:xfrm>
            <a:off x="6308521" y="1345229"/>
            <a:ext cx="3319942" cy="467629"/>
          </a:xfrm>
          <a:prstGeom prst="rect">
            <a:avLst/>
          </a:prstGeom>
          <a:noFill/>
        </p:spPr>
        <p:txBody>
          <a:bodyPr wrap="square">
            <a:spAutoFit/>
          </a:bodyPr>
          <a:lstStyle/>
          <a:p>
            <a:pPr algn="r" rtl="1">
              <a:lnSpc>
                <a:spcPct val="107000"/>
              </a:lnSpc>
              <a:spcAft>
                <a:spcPts val="800"/>
              </a:spcAft>
            </a:pP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اكتب تعبير ثابت الاتزان للتفاعل   </a:t>
            </a:r>
            <a:endParaRPr lang="en-US"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12" name="Picture 32">
            <a:extLst>
              <a:ext uri="{FF2B5EF4-FFF2-40B4-BE49-F238E27FC236}">
                <a16:creationId xmlns:a16="http://schemas.microsoft.com/office/drawing/2014/main" id="{5DC4C5B0-1864-4CF5-8CAF-E6E6C572DECE}"/>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3508374" y="1380405"/>
            <a:ext cx="2889250" cy="374650"/>
          </a:xfrm>
          <a:prstGeom prst="rect">
            <a:avLst/>
          </a:prstGeom>
          <a:noFill/>
          <a:ln>
            <a:noFill/>
          </a:ln>
        </p:spPr>
      </p:pic>
      <p:pic>
        <p:nvPicPr>
          <p:cNvPr id="15" name="Picture 34">
            <a:extLst>
              <a:ext uri="{FF2B5EF4-FFF2-40B4-BE49-F238E27FC236}">
                <a16:creationId xmlns:a16="http://schemas.microsoft.com/office/drawing/2014/main" id="{F34E2B00-CAED-4F0F-BD87-623C494B7761}"/>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277536" y="1323612"/>
            <a:ext cx="2457274" cy="489246"/>
          </a:xfrm>
          <a:prstGeom prst="rect">
            <a:avLst/>
          </a:prstGeom>
          <a:noFill/>
          <a:ln>
            <a:noFill/>
          </a:ln>
        </p:spPr>
      </p:pic>
      <p:sp>
        <p:nvSpPr>
          <p:cNvPr id="16" name="مربع نص 15">
            <a:extLst>
              <a:ext uri="{FF2B5EF4-FFF2-40B4-BE49-F238E27FC236}">
                <a16:creationId xmlns:a16="http://schemas.microsoft.com/office/drawing/2014/main" id="{0172F111-47AF-444A-9D72-0389B04F4C5A}"/>
              </a:ext>
            </a:extLst>
          </p:cNvPr>
          <p:cNvSpPr txBox="1"/>
          <p:nvPr/>
        </p:nvSpPr>
        <p:spPr>
          <a:xfrm>
            <a:off x="2734809" y="1417258"/>
            <a:ext cx="367018" cy="369332"/>
          </a:xfrm>
          <a:prstGeom prst="rect">
            <a:avLst/>
          </a:prstGeom>
          <a:noFill/>
        </p:spPr>
        <p:txBody>
          <a:bodyPr wrap="square">
            <a:spAutoFit/>
          </a:bodyPr>
          <a:lstStyle/>
          <a:p>
            <a:pPr algn="r" rtl="1"/>
            <a:r>
              <a:rPr lang="ar-AE" sz="18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جـ </a:t>
            </a:r>
            <a:endParaRPr lang="en-US" dirty="0"/>
          </a:p>
        </p:txBody>
      </p:sp>
      <p:pic>
        <p:nvPicPr>
          <p:cNvPr id="19" name="صورة 18">
            <a:extLst>
              <a:ext uri="{FF2B5EF4-FFF2-40B4-BE49-F238E27FC236}">
                <a16:creationId xmlns:a16="http://schemas.microsoft.com/office/drawing/2014/main" id="{13C2AED0-0C44-49C2-8345-E355F1B36DA9}"/>
              </a:ext>
            </a:extLst>
          </p:cNvPr>
          <p:cNvPicPr>
            <a:picLocks noChangeAspect="1"/>
          </p:cNvPicPr>
          <p:nvPr/>
        </p:nvPicPr>
        <p:blipFill>
          <a:blip r:embed="rId9"/>
          <a:stretch>
            <a:fillRect/>
          </a:stretch>
        </p:blipFill>
        <p:spPr>
          <a:xfrm>
            <a:off x="277536" y="2476017"/>
            <a:ext cx="4333528" cy="361950"/>
          </a:xfrm>
          <a:prstGeom prst="rect">
            <a:avLst/>
          </a:prstGeom>
        </p:spPr>
      </p:pic>
      <p:pic>
        <p:nvPicPr>
          <p:cNvPr id="21" name="صورة 20">
            <a:extLst>
              <a:ext uri="{FF2B5EF4-FFF2-40B4-BE49-F238E27FC236}">
                <a16:creationId xmlns:a16="http://schemas.microsoft.com/office/drawing/2014/main" id="{5FE773C0-8623-4752-B779-E5006B661821}"/>
              </a:ext>
            </a:extLst>
          </p:cNvPr>
          <p:cNvPicPr>
            <a:picLocks noChangeAspect="1"/>
          </p:cNvPicPr>
          <p:nvPr/>
        </p:nvPicPr>
        <p:blipFill>
          <a:blip r:embed="rId10"/>
          <a:stretch>
            <a:fillRect/>
          </a:stretch>
        </p:blipFill>
        <p:spPr>
          <a:xfrm>
            <a:off x="226503" y="2967809"/>
            <a:ext cx="4333528" cy="297296"/>
          </a:xfrm>
          <a:prstGeom prst="rect">
            <a:avLst/>
          </a:prstGeom>
        </p:spPr>
      </p:pic>
      <p:pic>
        <p:nvPicPr>
          <p:cNvPr id="23" name="صورة 22">
            <a:extLst>
              <a:ext uri="{FF2B5EF4-FFF2-40B4-BE49-F238E27FC236}">
                <a16:creationId xmlns:a16="http://schemas.microsoft.com/office/drawing/2014/main" id="{561CE391-DD63-4C58-8991-DB49BBB4A1E0}"/>
              </a:ext>
            </a:extLst>
          </p:cNvPr>
          <p:cNvPicPr>
            <a:picLocks noChangeAspect="1"/>
          </p:cNvPicPr>
          <p:nvPr/>
        </p:nvPicPr>
        <p:blipFill>
          <a:blip r:embed="rId11"/>
          <a:stretch>
            <a:fillRect/>
          </a:stretch>
        </p:blipFill>
        <p:spPr>
          <a:xfrm>
            <a:off x="226503" y="3475422"/>
            <a:ext cx="4286776" cy="392832"/>
          </a:xfrm>
          <a:prstGeom prst="rect">
            <a:avLst/>
          </a:prstGeom>
        </p:spPr>
      </p:pic>
      <p:pic>
        <p:nvPicPr>
          <p:cNvPr id="25" name="صورة 24">
            <a:extLst>
              <a:ext uri="{FF2B5EF4-FFF2-40B4-BE49-F238E27FC236}">
                <a16:creationId xmlns:a16="http://schemas.microsoft.com/office/drawing/2014/main" id="{4B1D8652-30A9-415D-8D1B-C69010912D80}"/>
              </a:ext>
            </a:extLst>
          </p:cNvPr>
          <p:cNvPicPr>
            <a:picLocks noChangeAspect="1"/>
          </p:cNvPicPr>
          <p:nvPr/>
        </p:nvPicPr>
        <p:blipFill>
          <a:blip r:embed="rId12"/>
          <a:stretch>
            <a:fillRect/>
          </a:stretch>
        </p:blipFill>
        <p:spPr>
          <a:xfrm>
            <a:off x="249879" y="3971772"/>
            <a:ext cx="4286775" cy="392832"/>
          </a:xfrm>
          <a:prstGeom prst="rect">
            <a:avLst/>
          </a:prstGeom>
        </p:spPr>
      </p:pic>
      <p:pic>
        <p:nvPicPr>
          <p:cNvPr id="27" name="صورة 26">
            <a:extLst>
              <a:ext uri="{FF2B5EF4-FFF2-40B4-BE49-F238E27FC236}">
                <a16:creationId xmlns:a16="http://schemas.microsoft.com/office/drawing/2014/main" id="{4C11B5C8-A122-4AB7-84E2-411A13330B2A}"/>
              </a:ext>
            </a:extLst>
          </p:cNvPr>
          <p:cNvPicPr>
            <a:picLocks noChangeAspect="1"/>
          </p:cNvPicPr>
          <p:nvPr/>
        </p:nvPicPr>
        <p:blipFill>
          <a:blip r:embed="rId13"/>
          <a:stretch>
            <a:fillRect/>
          </a:stretch>
        </p:blipFill>
        <p:spPr>
          <a:xfrm>
            <a:off x="188929" y="4423127"/>
            <a:ext cx="4324350" cy="392832"/>
          </a:xfrm>
          <a:prstGeom prst="rect">
            <a:avLst/>
          </a:prstGeom>
        </p:spPr>
      </p:pic>
      <p:pic>
        <p:nvPicPr>
          <p:cNvPr id="29" name="صورة 28">
            <a:extLst>
              <a:ext uri="{FF2B5EF4-FFF2-40B4-BE49-F238E27FC236}">
                <a16:creationId xmlns:a16="http://schemas.microsoft.com/office/drawing/2014/main" id="{52CF0758-D7E5-49EA-B190-226C4E9CBAC5}"/>
              </a:ext>
            </a:extLst>
          </p:cNvPr>
          <p:cNvPicPr>
            <a:picLocks noChangeAspect="1"/>
          </p:cNvPicPr>
          <p:nvPr/>
        </p:nvPicPr>
        <p:blipFill>
          <a:blip r:embed="rId14"/>
          <a:stretch>
            <a:fillRect/>
          </a:stretch>
        </p:blipFill>
        <p:spPr>
          <a:xfrm>
            <a:off x="5251376" y="6017442"/>
            <a:ext cx="3648075" cy="410862"/>
          </a:xfrm>
          <a:prstGeom prst="rect">
            <a:avLst/>
          </a:prstGeom>
        </p:spPr>
      </p:pic>
    </p:spTree>
    <p:extLst>
      <p:ext uri="{BB962C8B-B14F-4D97-AF65-F5344CB8AC3E}">
        <p14:creationId xmlns:p14="http://schemas.microsoft.com/office/powerpoint/2010/main" val="412655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ppt_x"/>
                                          </p:val>
                                        </p:tav>
                                        <p:tav tm="100000">
                                          <p:val>
                                            <p:strVal val="#ppt_x"/>
                                          </p:val>
                                        </p:tav>
                                      </p:tavLst>
                                    </p:anim>
                                    <p:anim calcmode="lin" valueType="num">
                                      <p:cBhvr additive="base">
                                        <p:cTn id="2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gtEl>
                                        <p:attrNameLst>
                                          <p:attrName>style.visibility</p:attrName>
                                        </p:attrNameLst>
                                      </p:cBhvr>
                                      <p:to>
                                        <p:strVal val="visible"/>
                                      </p:to>
                                    </p:set>
                                    <p:anim calcmode="lin" valueType="num">
                                      <p:cBhvr additive="base">
                                        <p:cTn id="40" dur="500" fill="hold"/>
                                        <p:tgtEl>
                                          <p:spTgt spid="3"/>
                                        </p:tgtEl>
                                        <p:attrNameLst>
                                          <p:attrName>ppt_x</p:attrName>
                                        </p:attrNameLst>
                                      </p:cBhvr>
                                      <p:tavLst>
                                        <p:tav tm="0">
                                          <p:val>
                                            <p:strVal val="#ppt_x"/>
                                          </p:val>
                                        </p:tav>
                                        <p:tav tm="100000">
                                          <p:val>
                                            <p:strVal val="#ppt_x"/>
                                          </p:val>
                                        </p:tav>
                                      </p:tavLst>
                                    </p:anim>
                                    <p:anim calcmode="lin" valueType="num">
                                      <p:cBhvr additive="base">
                                        <p:cTn id="4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1000"/>
                                        <p:tgtEl>
                                          <p:spTgt spid="19"/>
                                        </p:tgtEl>
                                      </p:cBhvr>
                                    </p:animEffect>
                                    <p:anim calcmode="lin" valueType="num">
                                      <p:cBhvr>
                                        <p:cTn id="47" dur="1000" fill="hold"/>
                                        <p:tgtEl>
                                          <p:spTgt spid="19"/>
                                        </p:tgtEl>
                                        <p:attrNameLst>
                                          <p:attrName>ppt_x</p:attrName>
                                        </p:attrNameLst>
                                      </p:cBhvr>
                                      <p:tavLst>
                                        <p:tav tm="0">
                                          <p:val>
                                            <p:strVal val="#ppt_x"/>
                                          </p:val>
                                        </p:tav>
                                        <p:tav tm="100000">
                                          <p:val>
                                            <p:strVal val="#ppt_x"/>
                                          </p:val>
                                        </p:tav>
                                      </p:tavLst>
                                    </p:anim>
                                    <p:anim calcmode="lin" valueType="num">
                                      <p:cBhvr>
                                        <p:cTn id="4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000"/>
                                        <p:tgtEl>
                                          <p:spTgt spid="21"/>
                                        </p:tgtEl>
                                      </p:cBhvr>
                                    </p:animEffect>
                                    <p:anim calcmode="lin" valueType="num">
                                      <p:cBhvr>
                                        <p:cTn id="54" dur="1000" fill="hold"/>
                                        <p:tgtEl>
                                          <p:spTgt spid="21"/>
                                        </p:tgtEl>
                                        <p:attrNameLst>
                                          <p:attrName>ppt_x</p:attrName>
                                        </p:attrNameLst>
                                      </p:cBhvr>
                                      <p:tavLst>
                                        <p:tav tm="0">
                                          <p:val>
                                            <p:strVal val="#ppt_x"/>
                                          </p:val>
                                        </p:tav>
                                        <p:tav tm="100000">
                                          <p:val>
                                            <p:strVal val="#ppt_x"/>
                                          </p:val>
                                        </p:tav>
                                      </p:tavLst>
                                    </p:anim>
                                    <p:anim calcmode="lin" valueType="num">
                                      <p:cBhvr>
                                        <p:cTn id="5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fade">
                                      <p:cBhvr>
                                        <p:cTn id="60" dur="1000"/>
                                        <p:tgtEl>
                                          <p:spTgt spid="23"/>
                                        </p:tgtEl>
                                      </p:cBhvr>
                                    </p:animEffect>
                                    <p:anim calcmode="lin" valueType="num">
                                      <p:cBhvr>
                                        <p:cTn id="61" dur="1000" fill="hold"/>
                                        <p:tgtEl>
                                          <p:spTgt spid="23"/>
                                        </p:tgtEl>
                                        <p:attrNameLst>
                                          <p:attrName>ppt_x</p:attrName>
                                        </p:attrNameLst>
                                      </p:cBhvr>
                                      <p:tavLst>
                                        <p:tav tm="0">
                                          <p:val>
                                            <p:strVal val="#ppt_x"/>
                                          </p:val>
                                        </p:tav>
                                        <p:tav tm="100000">
                                          <p:val>
                                            <p:strVal val="#ppt_x"/>
                                          </p:val>
                                        </p:tav>
                                      </p:tavLst>
                                    </p:anim>
                                    <p:anim calcmode="lin" valueType="num">
                                      <p:cBhvr>
                                        <p:cTn id="6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000"/>
                                        <p:tgtEl>
                                          <p:spTgt spid="25"/>
                                        </p:tgtEl>
                                      </p:cBhvr>
                                    </p:animEffect>
                                    <p:anim calcmode="lin" valueType="num">
                                      <p:cBhvr>
                                        <p:cTn id="68" dur="1000" fill="hold"/>
                                        <p:tgtEl>
                                          <p:spTgt spid="25"/>
                                        </p:tgtEl>
                                        <p:attrNameLst>
                                          <p:attrName>ppt_x</p:attrName>
                                        </p:attrNameLst>
                                      </p:cBhvr>
                                      <p:tavLst>
                                        <p:tav tm="0">
                                          <p:val>
                                            <p:strVal val="#ppt_x"/>
                                          </p:val>
                                        </p:tav>
                                        <p:tav tm="100000">
                                          <p:val>
                                            <p:strVal val="#ppt_x"/>
                                          </p:val>
                                        </p:tav>
                                      </p:tavLst>
                                    </p:anim>
                                    <p:anim calcmode="lin" valueType="num">
                                      <p:cBhvr>
                                        <p:cTn id="6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000"/>
                                        <p:tgtEl>
                                          <p:spTgt spid="29"/>
                                        </p:tgtEl>
                                      </p:cBhvr>
                                    </p:animEffect>
                                    <p:anim calcmode="lin" valueType="num">
                                      <p:cBhvr>
                                        <p:cTn id="82" dur="1000" fill="hold"/>
                                        <p:tgtEl>
                                          <p:spTgt spid="29"/>
                                        </p:tgtEl>
                                        <p:attrNameLst>
                                          <p:attrName>ppt_x</p:attrName>
                                        </p:attrNameLst>
                                      </p:cBhvr>
                                      <p:tavLst>
                                        <p:tav tm="0">
                                          <p:val>
                                            <p:strVal val="#ppt_x"/>
                                          </p:val>
                                        </p:tav>
                                        <p:tav tm="100000">
                                          <p:val>
                                            <p:strVal val="#ppt_x"/>
                                          </p:val>
                                        </p:tav>
                                      </p:tavLst>
                                    </p:anim>
                                    <p:anim calcmode="lin" valueType="num">
                                      <p:cBhvr>
                                        <p:cTn id="8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27</a:t>
            </a:fld>
            <a:endParaRPr lang="en-US" b="1" dirty="0"/>
          </a:p>
        </p:txBody>
      </p:sp>
      <p:sp>
        <p:nvSpPr>
          <p:cNvPr id="9" name="مربع نص 8">
            <a:extLst>
              <a:ext uri="{FF2B5EF4-FFF2-40B4-BE49-F238E27FC236}">
                <a16:creationId xmlns:a16="http://schemas.microsoft.com/office/drawing/2014/main" id="{75EF22FC-03BE-4ED7-8D9E-DCCBBC2AA0E2}"/>
              </a:ext>
            </a:extLst>
          </p:cNvPr>
          <p:cNvSpPr txBox="1"/>
          <p:nvPr/>
        </p:nvSpPr>
        <p:spPr>
          <a:xfrm>
            <a:off x="2181138" y="1404971"/>
            <a:ext cx="7551138" cy="461665"/>
          </a:xfrm>
          <a:prstGeom prst="rect">
            <a:avLst/>
          </a:prstGeom>
          <a:noFill/>
        </p:spPr>
        <p:txBody>
          <a:bodyPr wrap="square">
            <a:spAutoFit/>
          </a:bodyPr>
          <a:lstStyle/>
          <a:p>
            <a:pPr algn="r" rtl="1"/>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هل لابد أن تتشابه تراكيز المواد المكونة للتفاعل السابق عند الاتزان ؟</a:t>
            </a:r>
            <a:endParaRPr lang="en-US" sz="2400" dirty="0">
              <a:solidFill>
                <a:srgbClr val="FF0000"/>
              </a:solidFill>
            </a:endParaRPr>
          </a:p>
        </p:txBody>
      </p:sp>
      <p:sp>
        <p:nvSpPr>
          <p:cNvPr id="12" name="مربع نص 11">
            <a:extLst>
              <a:ext uri="{FF2B5EF4-FFF2-40B4-BE49-F238E27FC236}">
                <a16:creationId xmlns:a16="http://schemas.microsoft.com/office/drawing/2014/main" id="{2C9B3D37-488D-48DF-B20F-2E92EB3B8077}"/>
              </a:ext>
            </a:extLst>
          </p:cNvPr>
          <p:cNvSpPr txBox="1"/>
          <p:nvPr/>
        </p:nvSpPr>
        <p:spPr>
          <a:xfrm>
            <a:off x="163585" y="1827644"/>
            <a:ext cx="9547718" cy="830997"/>
          </a:xfrm>
          <a:prstGeom prst="rect">
            <a:avLst/>
          </a:prstGeom>
          <a:noFill/>
        </p:spPr>
        <p:txBody>
          <a:bodyPr wrap="square">
            <a:spAutoFit/>
          </a:bodyPr>
          <a:lstStyle/>
          <a:p>
            <a:pPr algn="r" rtl="1"/>
            <a:r>
              <a:rPr kumimoji="0" lang="ar-AE" sz="24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rPr>
              <a:t>لا . التراكيز ليست متساوية ، لكن عند التعويض بتراكيز المواد عند الاتزان في تعبير ثابت الاتزان تم الحصول علي قيمة </a:t>
            </a:r>
            <a:r>
              <a:rPr kumimoji="0" lang="en-US" sz="24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rPr>
              <a:t>K</a:t>
            </a:r>
            <a:r>
              <a:rPr kumimoji="0" lang="en-US"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rPr>
              <a:t>eq</a:t>
            </a:r>
            <a:r>
              <a:rPr kumimoji="0" lang="ar-AE"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rPr>
              <a:t> نفسها في الحالات الثلاث </a:t>
            </a:r>
            <a:endParaRPr lang="en-US" dirty="0">
              <a:solidFill>
                <a:srgbClr val="3333FF"/>
              </a:solidFill>
            </a:endParaRPr>
          </a:p>
        </p:txBody>
      </p:sp>
      <p:sp>
        <p:nvSpPr>
          <p:cNvPr id="14" name="مربع نص 13">
            <a:extLst>
              <a:ext uri="{FF2B5EF4-FFF2-40B4-BE49-F238E27FC236}">
                <a16:creationId xmlns:a16="http://schemas.microsoft.com/office/drawing/2014/main" id="{D85528A7-9A5A-4FDB-9A78-87F80C7D2374}"/>
              </a:ext>
            </a:extLst>
          </p:cNvPr>
          <p:cNvSpPr txBox="1"/>
          <p:nvPr/>
        </p:nvSpPr>
        <p:spPr>
          <a:xfrm>
            <a:off x="-112030" y="2654031"/>
            <a:ext cx="10018030" cy="461665"/>
          </a:xfrm>
          <a:prstGeom prst="rect">
            <a:avLst/>
          </a:prstGeom>
          <a:noFill/>
        </p:spPr>
        <p:txBody>
          <a:bodyPr wrap="square">
            <a:spAutoFit/>
          </a:bodyPr>
          <a:lstStyle/>
          <a:p>
            <a:pPr algn="r" rtl="1"/>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قيمة ثابت الاتزان في التفاعل السابق </a:t>
            </a:r>
            <a:r>
              <a:rPr lang="en-US"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49.70 </a:t>
            </a: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 . هل يكون تركيز المتفاعلات أكثر أم النواتج ؟ ولماذا؟ </a:t>
            </a:r>
            <a:endParaRPr lang="en-US" sz="2400" dirty="0">
              <a:solidFill>
                <a:srgbClr val="FF0000"/>
              </a:solidFill>
            </a:endParaRPr>
          </a:p>
        </p:txBody>
      </p:sp>
      <p:sp>
        <p:nvSpPr>
          <p:cNvPr id="18" name="مربع نص 17">
            <a:extLst>
              <a:ext uri="{FF2B5EF4-FFF2-40B4-BE49-F238E27FC236}">
                <a16:creationId xmlns:a16="http://schemas.microsoft.com/office/drawing/2014/main" id="{B05117B3-C5C4-423A-9F25-31EE47F86EB0}"/>
              </a:ext>
            </a:extLst>
          </p:cNvPr>
          <p:cNvSpPr txBox="1"/>
          <p:nvPr/>
        </p:nvSpPr>
        <p:spPr>
          <a:xfrm>
            <a:off x="102240" y="3159627"/>
            <a:ext cx="9670408" cy="830997"/>
          </a:xfrm>
          <a:prstGeom prst="rect">
            <a:avLst/>
          </a:prstGeom>
          <a:noFill/>
        </p:spPr>
        <p:txBody>
          <a:bodyPr wrap="square">
            <a:spAutoFit/>
          </a:bodyPr>
          <a:lstStyle/>
          <a:p>
            <a:pPr algn="r" rtl="1"/>
            <a:r>
              <a:rPr kumimoji="0" lang="ar-AE" sz="24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rPr>
              <a:t>قيمة </a:t>
            </a:r>
            <a:r>
              <a:rPr kumimoji="0" lang="en-US" sz="24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rPr>
              <a:t>K eq</a:t>
            </a:r>
            <a:r>
              <a:rPr kumimoji="0" lang="ar-AE" sz="2400" b="1" i="0" u="none" strike="noStrike" kern="1200" cap="none" spc="0" normalizeH="0" baseline="0" noProof="0" dirty="0">
                <a:ln>
                  <a:noFill/>
                </a:ln>
                <a:solidFill>
                  <a:srgbClr val="3333FF"/>
                </a:solidFill>
                <a:effectLst/>
                <a:uLnTx/>
                <a:uFillTx/>
                <a:latin typeface="Calibri" panose="020F0502020204030204" pitchFamily="34" charset="0"/>
                <a:ea typeface="Calibri" panose="020F0502020204030204" pitchFamily="34" charset="0"/>
                <a:cs typeface="Arial" panose="020B0604020202020204" pitchFamily="34" charset="0"/>
              </a:rPr>
              <a:t> العالية تعني أن النواتج موجودة بكميات أكبر من المتفاعلات عند الاتزان . </a:t>
            </a:r>
            <a:r>
              <a:rPr lang="ar-AE" sz="2400" b="1" dirty="0">
                <a:solidFill>
                  <a:srgbClr val="3333FF"/>
                </a:solidFill>
                <a:latin typeface="Calibri" panose="020F0502020204030204" pitchFamily="34" charset="0"/>
                <a:ea typeface="Calibri" panose="020F0502020204030204" pitchFamily="34" charset="0"/>
                <a:cs typeface="Arial" panose="020B0604020202020204" pitchFamily="34" charset="0"/>
              </a:rPr>
              <a:t>لأن قيمة  </a:t>
            </a:r>
            <a:r>
              <a:rPr lang="en-US" sz="2400" b="1" dirty="0">
                <a:solidFill>
                  <a:srgbClr val="3333FF"/>
                </a:solidFill>
                <a:latin typeface="Calibri" panose="020F0502020204030204" pitchFamily="34" charset="0"/>
                <a:ea typeface="Calibri" panose="020F0502020204030204" pitchFamily="34" charset="0"/>
                <a:cs typeface="Arial" panose="020B0604020202020204" pitchFamily="34" charset="0"/>
              </a:rPr>
              <a:t>Keq</a:t>
            </a:r>
            <a:r>
              <a:rPr lang="ar-AE" sz="2400" b="1" dirty="0">
                <a:solidFill>
                  <a:srgbClr val="3333FF"/>
                </a:solidFill>
                <a:latin typeface="Calibri" panose="020F0502020204030204" pitchFamily="34" charset="0"/>
                <a:ea typeface="Calibri" panose="020F0502020204030204" pitchFamily="34" charset="0"/>
                <a:cs typeface="Arial" panose="020B0604020202020204" pitchFamily="34" charset="0"/>
              </a:rPr>
              <a:t> أكبر من </a:t>
            </a:r>
            <a:r>
              <a:rPr lang="en-US" sz="2400" b="1" dirty="0">
                <a:solidFill>
                  <a:srgbClr val="3333FF"/>
                </a:solidFill>
                <a:latin typeface="Calibri" panose="020F0502020204030204" pitchFamily="34" charset="0"/>
                <a:ea typeface="Calibri" panose="020F0502020204030204" pitchFamily="34" charset="0"/>
                <a:cs typeface="Arial" panose="020B0604020202020204" pitchFamily="34" charset="0"/>
              </a:rPr>
              <a:t>1</a:t>
            </a:r>
            <a:endParaRPr lang="en-US" sz="2400" dirty="0"/>
          </a:p>
        </p:txBody>
      </p:sp>
      <p:sp>
        <p:nvSpPr>
          <p:cNvPr id="20" name="مربع نص 19">
            <a:extLst>
              <a:ext uri="{FF2B5EF4-FFF2-40B4-BE49-F238E27FC236}">
                <a16:creationId xmlns:a16="http://schemas.microsoft.com/office/drawing/2014/main" id="{12BDF714-AF73-4B31-8C12-5B2CF93B1891}"/>
              </a:ext>
            </a:extLst>
          </p:cNvPr>
          <p:cNvSpPr txBox="1"/>
          <p:nvPr/>
        </p:nvSpPr>
        <p:spPr>
          <a:xfrm>
            <a:off x="4756558" y="85164"/>
            <a:ext cx="1575032" cy="461665"/>
          </a:xfrm>
          <a:prstGeom prst="rect">
            <a:avLst/>
          </a:prstGeom>
          <a:noFill/>
        </p:spPr>
        <p:txBody>
          <a:bodyPr wrap="square">
            <a:spAutoFit/>
          </a:bodyPr>
          <a:lstStyle/>
          <a:p>
            <a:pPr algn="r" rtl="1"/>
            <a:r>
              <a:rPr kumimoji="0" lang="ar-AE" sz="2400" b="1" i="0" u="none" strike="noStrike" kern="1200" cap="none" spc="0" normalizeH="0" baseline="0" noProof="0" dirty="0">
                <a:ln>
                  <a:noFill/>
                </a:ln>
                <a:solidFill>
                  <a:schemeClr val="accent2">
                    <a:lumMod val="50000"/>
                  </a:schemeClr>
                </a:solidFill>
                <a:effectLst/>
                <a:uLnTx/>
                <a:uFillTx/>
                <a:latin typeface="Calibri" panose="020F0502020204030204" pitchFamily="34" charset="0"/>
                <a:ea typeface="Calibri" panose="020F0502020204030204" pitchFamily="34" charset="0"/>
                <a:cs typeface="Arial" panose="020B0604020202020204" pitchFamily="34" charset="0"/>
              </a:rPr>
              <a:t>تركيز الاتزان </a:t>
            </a:r>
            <a:endParaRPr lang="en-US" sz="2400" dirty="0">
              <a:solidFill>
                <a:schemeClr val="accent2">
                  <a:lumMod val="50000"/>
                </a:schemeClr>
              </a:solidFill>
            </a:endParaRPr>
          </a:p>
        </p:txBody>
      </p:sp>
      <p:pic>
        <p:nvPicPr>
          <p:cNvPr id="22" name="صورة 21" descr="صورة تحتوي على نص&#10;&#10;تم إنشاء الوصف تلقائياً">
            <a:extLst>
              <a:ext uri="{FF2B5EF4-FFF2-40B4-BE49-F238E27FC236}">
                <a16:creationId xmlns:a16="http://schemas.microsoft.com/office/drawing/2014/main" id="{FB33266B-2D99-4214-9EA4-BE7CDDF2F958}"/>
              </a:ext>
            </a:extLst>
          </p:cNvPr>
          <p:cNvPicPr>
            <a:picLocks noChangeAspect="1"/>
          </p:cNvPicPr>
          <p:nvPr/>
        </p:nvPicPr>
        <p:blipFill>
          <a:blip r:embed="rId6"/>
          <a:stretch>
            <a:fillRect/>
          </a:stretch>
        </p:blipFill>
        <p:spPr>
          <a:xfrm>
            <a:off x="275613" y="554488"/>
            <a:ext cx="9354771" cy="819150"/>
          </a:xfrm>
          <a:prstGeom prst="rect">
            <a:avLst/>
          </a:prstGeom>
        </p:spPr>
      </p:pic>
      <p:pic>
        <p:nvPicPr>
          <p:cNvPr id="28" name="صورة 27">
            <a:extLst>
              <a:ext uri="{FF2B5EF4-FFF2-40B4-BE49-F238E27FC236}">
                <a16:creationId xmlns:a16="http://schemas.microsoft.com/office/drawing/2014/main" id="{98128D68-67D8-42E2-BA79-C3F964B6D403}"/>
              </a:ext>
            </a:extLst>
          </p:cNvPr>
          <p:cNvPicPr>
            <a:picLocks noChangeAspect="1"/>
          </p:cNvPicPr>
          <p:nvPr/>
        </p:nvPicPr>
        <p:blipFill>
          <a:blip r:embed="rId7"/>
          <a:stretch>
            <a:fillRect/>
          </a:stretch>
        </p:blipFill>
        <p:spPr>
          <a:xfrm>
            <a:off x="163585" y="3963224"/>
            <a:ext cx="9466799" cy="971550"/>
          </a:xfrm>
          <a:prstGeom prst="rect">
            <a:avLst/>
          </a:prstGeom>
        </p:spPr>
      </p:pic>
      <p:sp>
        <p:nvSpPr>
          <p:cNvPr id="30" name="مربع نص 29">
            <a:extLst>
              <a:ext uri="{FF2B5EF4-FFF2-40B4-BE49-F238E27FC236}">
                <a16:creationId xmlns:a16="http://schemas.microsoft.com/office/drawing/2014/main" id="{F678EFEB-D86D-4FB3-9612-2B80D70D2046}"/>
              </a:ext>
            </a:extLst>
          </p:cNvPr>
          <p:cNvSpPr txBox="1"/>
          <p:nvPr/>
        </p:nvSpPr>
        <p:spPr>
          <a:xfrm>
            <a:off x="662730" y="4897252"/>
            <a:ext cx="8967654" cy="461665"/>
          </a:xfrm>
          <a:prstGeom prst="rect">
            <a:avLst/>
          </a:prstGeom>
          <a:noFill/>
        </p:spPr>
        <p:txBody>
          <a:bodyPr wrap="square">
            <a:spAutoFit/>
          </a:bodyPr>
          <a:lstStyle/>
          <a:p>
            <a:pPr algn="r" rtl="1"/>
            <a:r>
              <a:rPr kumimoji="0" lang="en-US"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1</a:t>
            </a:r>
            <a:r>
              <a:rPr kumimoji="0" lang="ar-AE"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 - عندما تكون قيمة  </a:t>
            </a:r>
            <a:r>
              <a:rPr kumimoji="0" lang="en-US"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Keq</a:t>
            </a:r>
            <a:r>
              <a:rPr kumimoji="0" lang="ar-AE"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 أكبر من </a:t>
            </a:r>
            <a:r>
              <a:rPr kumimoji="0" lang="en-US"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1</a:t>
            </a:r>
            <a:r>
              <a:rPr kumimoji="0" lang="ar-AE"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 يصبح تركيز النواتج أكبر من تركيز المتفاعلات </a:t>
            </a:r>
            <a:endParaRPr lang="en-US" dirty="0">
              <a:solidFill>
                <a:srgbClr val="FF6600"/>
              </a:solidFill>
            </a:endParaRPr>
          </a:p>
        </p:txBody>
      </p:sp>
      <p:sp>
        <p:nvSpPr>
          <p:cNvPr id="31" name="مربع نص 30">
            <a:extLst>
              <a:ext uri="{FF2B5EF4-FFF2-40B4-BE49-F238E27FC236}">
                <a16:creationId xmlns:a16="http://schemas.microsoft.com/office/drawing/2014/main" id="{9B1AC685-2BB8-4E6F-8ECB-4D2FF1E16144}"/>
              </a:ext>
            </a:extLst>
          </p:cNvPr>
          <p:cNvSpPr txBox="1"/>
          <p:nvPr/>
        </p:nvSpPr>
        <p:spPr>
          <a:xfrm>
            <a:off x="662730" y="5347800"/>
            <a:ext cx="8967654" cy="461665"/>
          </a:xfrm>
          <a:prstGeom prst="rect">
            <a:avLst/>
          </a:prstGeom>
          <a:noFill/>
        </p:spPr>
        <p:txBody>
          <a:bodyPr wrap="square">
            <a:spAutoFit/>
          </a:bodyPr>
          <a:lstStyle/>
          <a:p>
            <a:pPr algn="r" rtl="1"/>
            <a:r>
              <a:rPr kumimoji="0" lang="ar-AE"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2 - عندما تكون قيمة  </a:t>
            </a:r>
            <a:r>
              <a:rPr kumimoji="0" lang="en-US"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Keq</a:t>
            </a:r>
            <a:r>
              <a:rPr kumimoji="0" lang="ar-AE"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 أقل من </a:t>
            </a:r>
            <a:r>
              <a:rPr kumimoji="0" lang="en-US"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1</a:t>
            </a:r>
            <a:r>
              <a:rPr kumimoji="0" lang="ar-AE" sz="2400" b="1" i="0" u="none" strike="noStrike" kern="1200" cap="none" spc="0" normalizeH="0" baseline="0" noProof="0" dirty="0">
                <a:ln>
                  <a:noFill/>
                </a:ln>
                <a:solidFill>
                  <a:srgbClr val="FF6600"/>
                </a:solidFill>
                <a:effectLst/>
                <a:uLnTx/>
                <a:uFillTx/>
                <a:latin typeface="Calibri" panose="020F0502020204030204" pitchFamily="34" charset="0"/>
                <a:ea typeface="Calibri" panose="020F0502020204030204" pitchFamily="34" charset="0"/>
                <a:cs typeface="Arial" panose="020B0604020202020204" pitchFamily="34" charset="0"/>
              </a:rPr>
              <a:t> يصبح تركيز النواتج أقل من تركيز المتفاعلات </a:t>
            </a:r>
            <a:endParaRPr lang="en-US" dirty="0">
              <a:solidFill>
                <a:srgbClr val="FF6600"/>
              </a:solidFill>
            </a:endParaRPr>
          </a:p>
        </p:txBody>
      </p:sp>
    </p:spTree>
    <p:extLst>
      <p:ext uri="{BB962C8B-B14F-4D97-AF65-F5344CB8AC3E}">
        <p14:creationId xmlns:p14="http://schemas.microsoft.com/office/powerpoint/2010/main" val="1252285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barn(inVertical)">
                                      <p:cBhvr>
                                        <p:cTn id="46" dur="500"/>
                                        <p:tgtEl>
                                          <p:spTgt spid="2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down)">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circle(in)">
                                      <p:cBhvr>
                                        <p:cTn id="56"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8" grpId="0"/>
      <p:bldP spid="20" grpId="0"/>
      <p:bldP spid="30" grpId="0"/>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28</a:t>
            </a:fld>
            <a:endParaRPr lang="en-US" b="1" dirty="0"/>
          </a:p>
        </p:txBody>
      </p:sp>
      <p:sp>
        <p:nvSpPr>
          <p:cNvPr id="9" name="مربع نص 8">
            <a:extLst>
              <a:ext uri="{FF2B5EF4-FFF2-40B4-BE49-F238E27FC236}">
                <a16:creationId xmlns:a16="http://schemas.microsoft.com/office/drawing/2014/main" id="{06E8263F-678E-46BA-AE25-99EC1E2A93DD}"/>
              </a:ext>
            </a:extLst>
          </p:cNvPr>
          <p:cNvSpPr txBox="1"/>
          <p:nvPr/>
        </p:nvSpPr>
        <p:spPr>
          <a:xfrm>
            <a:off x="3322040" y="46817"/>
            <a:ext cx="3993160" cy="530145"/>
          </a:xfrm>
          <a:prstGeom prst="rect">
            <a:avLst/>
          </a:prstGeom>
          <a:noFill/>
        </p:spPr>
        <p:txBody>
          <a:bodyPr wrap="square">
            <a:spAutoFit/>
          </a:bodyPr>
          <a:lstStyle/>
          <a:p>
            <a:pPr marL="0" marR="0" algn="r" rtl="1">
              <a:lnSpc>
                <a:spcPct val="107000"/>
              </a:lnSpc>
              <a:spcBef>
                <a:spcPts val="0"/>
              </a:spcBef>
              <a:spcAft>
                <a:spcPts val="800"/>
              </a:spcAft>
            </a:pPr>
            <a:r>
              <a:rPr lang="ar-AE" sz="2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تعابير الاتزان غير المتجانس</a:t>
            </a:r>
            <a:endParaRPr lang="en-US" sz="2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مربع نص 9">
            <a:extLst>
              <a:ext uri="{FF2B5EF4-FFF2-40B4-BE49-F238E27FC236}">
                <a16:creationId xmlns:a16="http://schemas.microsoft.com/office/drawing/2014/main" id="{90227704-100E-470C-BFAC-6F485482B027}"/>
              </a:ext>
            </a:extLst>
          </p:cNvPr>
          <p:cNvSpPr txBox="1"/>
          <p:nvPr/>
        </p:nvSpPr>
        <p:spPr>
          <a:xfrm>
            <a:off x="2441546" y="505308"/>
            <a:ext cx="7354697" cy="373757"/>
          </a:xfrm>
          <a:prstGeom prst="rect">
            <a:avLst/>
          </a:prstGeom>
          <a:noFill/>
        </p:spPr>
        <p:txBody>
          <a:bodyPr wrap="square">
            <a:spAutoFit/>
          </a:bodyPr>
          <a:lstStyle/>
          <a:p>
            <a:pPr marL="0" marR="0" algn="r" rtl="1">
              <a:lnSpc>
                <a:spcPct val="107000"/>
              </a:lnSpc>
              <a:spcBef>
                <a:spcPts val="0"/>
              </a:spcBef>
              <a:spcAft>
                <a:spcPts val="800"/>
              </a:spcAft>
            </a:pPr>
            <a:r>
              <a:rPr lang="ar-AE" sz="18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الاتزان غير المتجانس : </a:t>
            </a:r>
            <a:r>
              <a:rPr lang="ar-AE" sz="18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هو الاتزان الذي تكون فيه المتفاعلات والنواتج في أكثر من حالة فيزيائية                   </a:t>
            </a:r>
            <a:endParaRPr lang="en-US" sz="1400"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2" name="مربع نص 11">
            <a:extLst>
              <a:ext uri="{FF2B5EF4-FFF2-40B4-BE49-F238E27FC236}">
                <a16:creationId xmlns:a16="http://schemas.microsoft.com/office/drawing/2014/main" id="{A09F8F17-2640-4804-BEAF-21252E5E3A47}"/>
              </a:ext>
            </a:extLst>
          </p:cNvPr>
          <p:cNvSpPr txBox="1"/>
          <p:nvPr/>
        </p:nvSpPr>
        <p:spPr>
          <a:xfrm>
            <a:off x="2538718" y="889076"/>
            <a:ext cx="7193557" cy="862800"/>
          </a:xfrm>
          <a:prstGeom prst="rect">
            <a:avLst/>
          </a:prstGeom>
          <a:noFill/>
        </p:spPr>
        <p:txBody>
          <a:bodyPr wrap="square">
            <a:spAutoFit/>
          </a:bodyPr>
          <a:lstStyle/>
          <a:p>
            <a:pPr marL="0" marR="0" algn="r" rtl="1">
              <a:lnSpc>
                <a:spcPct val="107000"/>
              </a:lnSpc>
              <a:spcBef>
                <a:spcPts val="0"/>
              </a:spcBef>
              <a:spcAft>
                <a:spcPts val="800"/>
              </a:spcAft>
            </a:pP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ملاحظة : </a:t>
            </a:r>
            <a:r>
              <a:rPr lang="ar-AE"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تراكيز المواد السائلة النقية والصلبة النقية لا تكتب ضمن تعابير ثابت الاتزان لأن لها تراكيز ثابته لا تتغير </a:t>
            </a:r>
            <a:endParaRPr lang="en-US"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3" name="صورة 2" descr="صورة تحتوي على نص&#10;&#10;تم إنشاء الوصف تلقائياً">
            <a:extLst>
              <a:ext uri="{FF2B5EF4-FFF2-40B4-BE49-F238E27FC236}">
                <a16:creationId xmlns:a16="http://schemas.microsoft.com/office/drawing/2014/main" id="{DD40C269-65BF-448E-9701-49D1938BC488}"/>
              </a:ext>
            </a:extLst>
          </p:cNvPr>
          <p:cNvPicPr>
            <a:picLocks noChangeAspect="1"/>
          </p:cNvPicPr>
          <p:nvPr/>
        </p:nvPicPr>
        <p:blipFill>
          <a:blip r:embed="rId6"/>
          <a:stretch>
            <a:fillRect/>
          </a:stretch>
        </p:blipFill>
        <p:spPr>
          <a:xfrm>
            <a:off x="117446" y="600075"/>
            <a:ext cx="2324100" cy="5657850"/>
          </a:xfrm>
          <a:prstGeom prst="rect">
            <a:avLst/>
          </a:prstGeom>
        </p:spPr>
      </p:pic>
      <p:pic>
        <p:nvPicPr>
          <p:cNvPr id="6" name="صورة 5">
            <a:extLst>
              <a:ext uri="{FF2B5EF4-FFF2-40B4-BE49-F238E27FC236}">
                <a16:creationId xmlns:a16="http://schemas.microsoft.com/office/drawing/2014/main" id="{11BCB181-8D1D-42AE-8667-AAB12771868C}"/>
              </a:ext>
            </a:extLst>
          </p:cNvPr>
          <p:cNvPicPr>
            <a:picLocks noChangeAspect="1"/>
          </p:cNvPicPr>
          <p:nvPr/>
        </p:nvPicPr>
        <p:blipFill>
          <a:blip r:embed="rId7"/>
          <a:stretch>
            <a:fillRect/>
          </a:stretch>
        </p:blipFill>
        <p:spPr>
          <a:xfrm>
            <a:off x="2588525" y="2899008"/>
            <a:ext cx="7143750" cy="2400300"/>
          </a:xfrm>
          <a:prstGeom prst="rect">
            <a:avLst/>
          </a:prstGeom>
        </p:spPr>
      </p:pic>
      <p:sp>
        <p:nvSpPr>
          <p:cNvPr id="15" name="مربع نص 14">
            <a:extLst>
              <a:ext uri="{FF2B5EF4-FFF2-40B4-BE49-F238E27FC236}">
                <a16:creationId xmlns:a16="http://schemas.microsoft.com/office/drawing/2014/main" id="{DF3C9758-6876-4E3A-B5D4-30E00D331182}"/>
              </a:ext>
            </a:extLst>
          </p:cNvPr>
          <p:cNvSpPr txBox="1"/>
          <p:nvPr/>
        </p:nvSpPr>
        <p:spPr>
          <a:xfrm>
            <a:off x="5939384" y="1708431"/>
            <a:ext cx="3717369" cy="461665"/>
          </a:xfrm>
          <a:prstGeom prst="rect">
            <a:avLst/>
          </a:prstGeom>
          <a:noFill/>
        </p:spPr>
        <p:txBody>
          <a:bodyPr wrap="square">
            <a:spAutoFit/>
          </a:bodyPr>
          <a:lstStyle/>
          <a:p>
            <a:pPr algn="r" rtl="1"/>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اكتب تعبير ثابت الاتزان</a:t>
            </a:r>
            <a:r>
              <a:rPr lang="ar-AE" sz="2400" b="1" dirty="0">
                <a:solidFill>
                  <a:srgbClr val="FF0000"/>
                </a:solidFill>
                <a:effectLst/>
                <a:ea typeface="Calibri" panose="020F0502020204030204" pitchFamily="34" charset="0"/>
                <a:cs typeface="Calibri" panose="020F0502020204030204" pitchFamily="34" charset="0"/>
              </a:rPr>
              <a:t> </a:t>
            </a: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للتفاعلات </a:t>
            </a:r>
            <a:endParaRPr lang="en-US" sz="2400" dirty="0">
              <a:solidFill>
                <a:srgbClr val="FF0000"/>
              </a:solidFill>
            </a:endParaRPr>
          </a:p>
        </p:txBody>
      </p:sp>
      <p:pic>
        <p:nvPicPr>
          <p:cNvPr id="16" name="Picture 26">
            <a:extLst>
              <a:ext uri="{FF2B5EF4-FFF2-40B4-BE49-F238E27FC236}">
                <a16:creationId xmlns:a16="http://schemas.microsoft.com/office/drawing/2014/main" id="{823472F6-339D-4F31-8B1C-9D3755C86D42}"/>
              </a:ext>
            </a:extLst>
          </p:cNvPr>
          <p:cNvPicPr/>
          <p:nvPr/>
        </p:nvPicPr>
        <p:blipFill>
          <a:blip r:embed="rId8">
            <a:lum bright="-20000" contrast="40000"/>
            <a:extLst>
              <a:ext uri="{28A0092B-C50C-407E-A947-70E740481C1C}">
                <a14:useLocalDpi xmlns:a14="http://schemas.microsoft.com/office/drawing/2010/main" val="0"/>
              </a:ext>
            </a:extLst>
          </a:blip>
          <a:srcRect/>
          <a:stretch>
            <a:fillRect/>
          </a:stretch>
        </p:blipFill>
        <p:spPr bwMode="auto">
          <a:xfrm>
            <a:off x="8359780" y="2238406"/>
            <a:ext cx="1296973" cy="575023"/>
          </a:xfrm>
          <a:prstGeom prst="rect">
            <a:avLst/>
          </a:prstGeom>
          <a:noFill/>
          <a:ln>
            <a:noFill/>
          </a:ln>
        </p:spPr>
      </p:pic>
      <p:pic>
        <p:nvPicPr>
          <p:cNvPr id="30" name="صورة 29" descr="صورة تحتوي على نص&#10;&#10;تم إنشاء الوصف تلقائياً">
            <a:extLst>
              <a:ext uri="{FF2B5EF4-FFF2-40B4-BE49-F238E27FC236}">
                <a16:creationId xmlns:a16="http://schemas.microsoft.com/office/drawing/2014/main" id="{FB058F02-5080-4C52-B5AF-4B6FF69FEEA0}"/>
              </a:ext>
            </a:extLst>
          </p:cNvPr>
          <p:cNvPicPr>
            <a:picLocks noChangeAspect="1"/>
          </p:cNvPicPr>
          <p:nvPr/>
        </p:nvPicPr>
        <p:blipFill>
          <a:blip r:embed="rId9"/>
          <a:stretch>
            <a:fillRect/>
          </a:stretch>
        </p:blipFill>
        <p:spPr>
          <a:xfrm>
            <a:off x="5393815" y="2180577"/>
            <a:ext cx="1448017" cy="550615"/>
          </a:xfrm>
          <a:prstGeom prst="rect">
            <a:avLst/>
          </a:prstGeom>
        </p:spPr>
      </p:pic>
      <p:pic>
        <p:nvPicPr>
          <p:cNvPr id="32" name="صورة 31">
            <a:extLst>
              <a:ext uri="{FF2B5EF4-FFF2-40B4-BE49-F238E27FC236}">
                <a16:creationId xmlns:a16="http://schemas.microsoft.com/office/drawing/2014/main" id="{5D06BD3E-94CF-4AF4-BF3B-09ACDB0637F6}"/>
              </a:ext>
            </a:extLst>
          </p:cNvPr>
          <p:cNvPicPr>
            <a:picLocks noChangeAspect="1"/>
          </p:cNvPicPr>
          <p:nvPr/>
        </p:nvPicPr>
        <p:blipFill>
          <a:blip r:embed="rId10"/>
          <a:stretch>
            <a:fillRect/>
          </a:stretch>
        </p:blipFill>
        <p:spPr>
          <a:xfrm>
            <a:off x="5393815" y="5387429"/>
            <a:ext cx="2466975" cy="1047750"/>
          </a:xfrm>
          <a:prstGeom prst="rect">
            <a:avLst/>
          </a:prstGeom>
        </p:spPr>
      </p:pic>
      <p:sp>
        <p:nvSpPr>
          <p:cNvPr id="33" name="مربع نص 32">
            <a:extLst>
              <a:ext uri="{FF2B5EF4-FFF2-40B4-BE49-F238E27FC236}">
                <a16:creationId xmlns:a16="http://schemas.microsoft.com/office/drawing/2014/main" id="{A7A65FD9-E634-4A1A-9D29-B9DEC162AB42}"/>
              </a:ext>
            </a:extLst>
          </p:cNvPr>
          <p:cNvSpPr txBox="1"/>
          <p:nvPr/>
        </p:nvSpPr>
        <p:spPr>
          <a:xfrm>
            <a:off x="5939384" y="4251104"/>
            <a:ext cx="3717369" cy="461665"/>
          </a:xfrm>
          <a:prstGeom prst="rect">
            <a:avLst/>
          </a:prstGeom>
          <a:noFill/>
        </p:spPr>
        <p:txBody>
          <a:bodyPr wrap="square">
            <a:spAutoFit/>
          </a:bodyPr>
          <a:lstStyle/>
          <a:p>
            <a:pPr algn="r" rtl="1"/>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اكتب تعبير ثابت الاتزان</a:t>
            </a:r>
            <a:r>
              <a:rPr lang="ar-AE" sz="2400" b="1" dirty="0">
                <a:solidFill>
                  <a:srgbClr val="FF0000"/>
                </a:solidFill>
                <a:effectLst/>
                <a:ea typeface="Calibri" panose="020F0502020204030204" pitchFamily="34" charset="0"/>
                <a:cs typeface="Calibri" panose="020F0502020204030204" pitchFamily="34" charset="0"/>
              </a:rPr>
              <a:t> </a:t>
            </a:r>
            <a:r>
              <a:rPr lang="ar-AE" sz="2400" b="1" dirty="0">
                <a:solidFill>
                  <a:srgbClr val="FF0000"/>
                </a:solidFill>
                <a:effectLst/>
                <a:latin typeface="Calibri" panose="020F0502020204030204" pitchFamily="34" charset="0"/>
                <a:ea typeface="Calibri" panose="020F0502020204030204" pitchFamily="34" charset="0"/>
                <a:cs typeface="Arial" panose="020B0604020202020204" pitchFamily="34" charset="0"/>
              </a:rPr>
              <a:t>للتفاعلات </a:t>
            </a:r>
            <a:endParaRPr lang="en-US" sz="2400" dirty="0">
              <a:solidFill>
                <a:srgbClr val="FF0000"/>
              </a:solidFill>
            </a:endParaRPr>
          </a:p>
        </p:txBody>
      </p:sp>
      <p:pic>
        <p:nvPicPr>
          <p:cNvPr id="35" name="صورة 34">
            <a:extLst>
              <a:ext uri="{FF2B5EF4-FFF2-40B4-BE49-F238E27FC236}">
                <a16:creationId xmlns:a16="http://schemas.microsoft.com/office/drawing/2014/main" id="{6DB6B233-5B28-4509-A693-C9A3F678DDBE}"/>
              </a:ext>
            </a:extLst>
          </p:cNvPr>
          <p:cNvPicPr>
            <a:picLocks noChangeAspect="1"/>
          </p:cNvPicPr>
          <p:nvPr/>
        </p:nvPicPr>
        <p:blipFill>
          <a:blip r:embed="rId11"/>
          <a:stretch>
            <a:fillRect/>
          </a:stretch>
        </p:blipFill>
        <p:spPr>
          <a:xfrm>
            <a:off x="5807975" y="4729697"/>
            <a:ext cx="3924300" cy="628650"/>
          </a:xfrm>
          <a:prstGeom prst="rect">
            <a:avLst/>
          </a:prstGeom>
        </p:spPr>
      </p:pic>
    </p:spTree>
    <p:extLst>
      <p:ext uri="{BB962C8B-B14F-4D97-AF65-F5344CB8AC3E}">
        <p14:creationId xmlns:p14="http://schemas.microsoft.com/office/powerpoint/2010/main" val="301110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000"/>
                                        <p:tgtEl>
                                          <p:spTgt spid="10">
                                            <p:txEl>
                                              <p:pRg st="0" end="0"/>
                                            </p:txEl>
                                          </p:spTgt>
                                        </p:tgtEl>
                                      </p:cBhvr>
                                    </p:animEffect>
                                    <p:anim calcmode="lin" valueType="num">
                                      <p:cBhvr>
                                        <p:cTn id="1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animEffect transition="in" filter="barn(inVertical)">
                                      <p:cBhvr>
                                        <p:cTn id="20" dur="500"/>
                                        <p:tgtEl>
                                          <p:spTgt spid="1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Effect transition="in" filter="barn(inVertical)">
                                      <p:cBhvr>
                                        <p:cTn id="25" dur="500"/>
                                        <p:tgtEl>
                                          <p:spTgt spid="15">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31"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1000" fill="hold"/>
                                        <p:tgtEl>
                                          <p:spTgt spid="3"/>
                                        </p:tgtEl>
                                        <p:attrNameLst>
                                          <p:attrName>ppt_w</p:attrName>
                                        </p:attrNameLst>
                                      </p:cBhvr>
                                      <p:tavLst>
                                        <p:tav tm="0">
                                          <p:val>
                                            <p:fltVal val="0"/>
                                          </p:val>
                                        </p:tav>
                                        <p:tav tm="100000">
                                          <p:val>
                                            <p:strVal val="#ppt_w"/>
                                          </p:val>
                                        </p:tav>
                                      </p:tavLst>
                                    </p:anim>
                                    <p:anim calcmode="lin" valueType="num">
                                      <p:cBhvr>
                                        <p:cTn id="45" dur="1000" fill="hold"/>
                                        <p:tgtEl>
                                          <p:spTgt spid="3"/>
                                        </p:tgtEl>
                                        <p:attrNameLst>
                                          <p:attrName>ppt_h</p:attrName>
                                        </p:attrNameLst>
                                      </p:cBhvr>
                                      <p:tavLst>
                                        <p:tav tm="0">
                                          <p:val>
                                            <p:fltVal val="0"/>
                                          </p:val>
                                        </p:tav>
                                        <p:tav tm="100000">
                                          <p:val>
                                            <p:strVal val="#ppt_h"/>
                                          </p:val>
                                        </p:tav>
                                      </p:tavLst>
                                    </p:anim>
                                    <p:anim calcmode="lin" valueType="num">
                                      <p:cBhvr>
                                        <p:cTn id="46" dur="1000" fill="hold"/>
                                        <p:tgtEl>
                                          <p:spTgt spid="3"/>
                                        </p:tgtEl>
                                        <p:attrNameLst>
                                          <p:attrName>style.rotation</p:attrName>
                                        </p:attrNameLst>
                                      </p:cBhvr>
                                      <p:tavLst>
                                        <p:tav tm="0">
                                          <p:val>
                                            <p:fltVal val="90"/>
                                          </p:val>
                                        </p:tav>
                                        <p:tav tm="100000">
                                          <p:val>
                                            <p:fltVal val="0"/>
                                          </p:val>
                                        </p:tav>
                                      </p:tavLst>
                                    </p:anim>
                                    <p:animEffect transition="in" filter="fade">
                                      <p:cBhvr>
                                        <p:cTn id="47" dur="1000"/>
                                        <p:tgtEl>
                                          <p:spTgt spid="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wipe(down)">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33">
                                            <p:txEl>
                                              <p:pRg st="0" end="0"/>
                                            </p:txEl>
                                          </p:spTgt>
                                        </p:tgtEl>
                                        <p:attrNameLst>
                                          <p:attrName>style.visibility</p:attrName>
                                        </p:attrNameLst>
                                      </p:cBhvr>
                                      <p:to>
                                        <p:strVal val="visible"/>
                                      </p:to>
                                    </p:set>
                                    <p:anim calcmode="lin" valueType="num">
                                      <p:cBhvr additive="base">
                                        <p:cTn id="57" dur="500" fill="hold"/>
                                        <p:tgtEl>
                                          <p:spTgt spid="33">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35"/>
                                        </p:tgtEl>
                                        <p:attrNameLst>
                                          <p:attrName>style.visibility</p:attrName>
                                        </p:attrNameLst>
                                      </p:cBhvr>
                                      <p:to>
                                        <p:strVal val="visible"/>
                                      </p:to>
                                    </p:set>
                                    <p:anim calcmode="lin" valueType="num">
                                      <p:cBhvr additive="base">
                                        <p:cTn id="63" dur="500" fill="hold"/>
                                        <p:tgtEl>
                                          <p:spTgt spid="35"/>
                                        </p:tgtEl>
                                        <p:attrNameLst>
                                          <p:attrName>ppt_x</p:attrName>
                                        </p:attrNameLst>
                                      </p:cBhvr>
                                      <p:tavLst>
                                        <p:tav tm="0">
                                          <p:val>
                                            <p:strVal val="#ppt_x"/>
                                          </p:val>
                                        </p:tav>
                                        <p:tav tm="100000">
                                          <p:val>
                                            <p:strVal val="#ppt_x"/>
                                          </p:val>
                                        </p:tav>
                                      </p:tavLst>
                                    </p:anim>
                                    <p:anim calcmode="lin" valueType="num">
                                      <p:cBhvr additive="base">
                                        <p:cTn id="6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fade">
                                      <p:cBhvr>
                                        <p:cTn id="69" dur="1000"/>
                                        <p:tgtEl>
                                          <p:spTgt spid="32"/>
                                        </p:tgtEl>
                                      </p:cBhvr>
                                    </p:animEffect>
                                    <p:anim calcmode="lin" valueType="num">
                                      <p:cBhvr>
                                        <p:cTn id="70" dur="1000" fill="hold"/>
                                        <p:tgtEl>
                                          <p:spTgt spid="32"/>
                                        </p:tgtEl>
                                        <p:attrNameLst>
                                          <p:attrName>ppt_x</p:attrName>
                                        </p:attrNameLst>
                                      </p:cBhvr>
                                      <p:tavLst>
                                        <p:tav tm="0">
                                          <p:val>
                                            <p:strVal val="#ppt_x"/>
                                          </p:val>
                                        </p:tav>
                                        <p:tav tm="100000">
                                          <p:val>
                                            <p:strVal val="#ppt_x"/>
                                          </p:val>
                                        </p:tav>
                                      </p:tavLst>
                                    </p:anim>
                                    <p:anim calcmode="lin" valueType="num">
                                      <p:cBhvr>
                                        <p:cTn id="7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29</a:t>
            </a:fld>
            <a:endParaRPr lang="en-US" b="1" dirty="0"/>
          </a:p>
        </p:txBody>
      </p:sp>
      <p:pic>
        <p:nvPicPr>
          <p:cNvPr id="3" name="صورة 2">
            <a:extLst>
              <a:ext uri="{FF2B5EF4-FFF2-40B4-BE49-F238E27FC236}">
                <a16:creationId xmlns:a16="http://schemas.microsoft.com/office/drawing/2014/main" id="{C09794CA-046A-4D35-AC4E-37F23AB42CC7}"/>
              </a:ext>
            </a:extLst>
          </p:cNvPr>
          <p:cNvPicPr>
            <a:picLocks noChangeAspect="1"/>
          </p:cNvPicPr>
          <p:nvPr/>
        </p:nvPicPr>
        <p:blipFill>
          <a:blip r:embed="rId6"/>
          <a:stretch>
            <a:fillRect/>
          </a:stretch>
        </p:blipFill>
        <p:spPr>
          <a:xfrm>
            <a:off x="922789" y="584369"/>
            <a:ext cx="8120543" cy="5516394"/>
          </a:xfrm>
          <a:prstGeom prst="rect">
            <a:avLst/>
          </a:prstGeom>
        </p:spPr>
      </p:pic>
    </p:spTree>
    <p:extLst>
      <p:ext uri="{BB962C8B-B14F-4D97-AF65-F5344CB8AC3E}">
        <p14:creationId xmlns:p14="http://schemas.microsoft.com/office/powerpoint/2010/main" val="1019704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4" cstate="print">
            <a:extLst>
              <a:ext uri="{28A0092B-C50C-407E-A947-70E740481C1C}">
                <a14:useLocalDpi xmlns:a14="http://schemas.microsoft.com/office/drawing/2010/main" val="0"/>
              </a:ext>
            </a:extLst>
          </a:blip>
          <a:srcRect t="87590"/>
          <a:stretch/>
        </p:blipFill>
        <p:spPr>
          <a:xfrm rot="10800000">
            <a:off x="0" y="-1"/>
            <a:ext cx="9906000"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21597"/>
            <a:ext cx="2920693" cy="665912"/>
          </a:xfrm>
          <a:prstGeom prst="rect">
            <a:avLst/>
          </a:prstGeom>
        </p:spPr>
      </p:pic>
      <p:sp>
        <p:nvSpPr>
          <p:cNvPr id="14" name="مربع نص 13">
            <a:extLst>
              <a:ext uri="{FF2B5EF4-FFF2-40B4-BE49-F238E27FC236}">
                <a16:creationId xmlns:a16="http://schemas.microsoft.com/office/drawing/2014/main" id="{93222EA8-8132-48D6-97F2-38FCB955EBF5}"/>
              </a:ext>
            </a:extLst>
          </p:cNvPr>
          <p:cNvSpPr txBox="1"/>
          <p:nvPr/>
        </p:nvSpPr>
        <p:spPr>
          <a:xfrm>
            <a:off x="467665" y="727647"/>
            <a:ext cx="9052079" cy="707886"/>
          </a:xfrm>
          <a:prstGeom prst="rect">
            <a:avLst/>
          </a:prstGeom>
          <a:noFill/>
        </p:spPr>
        <p:txBody>
          <a:bodyPr wrap="square" rtlCol="0">
            <a:spAutoFit/>
          </a:bodyPr>
          <a:lstStyle/>
          <a:p>
            <a:pPr marL="0" marR="0" lvl="0" indent="0" algn="ctr" defTabSz="457200" rtl="1" eaLnBrk="1" fontAlgn="auto" latinLnBrk="0" hangingPunct="1">
              <a:lnSpc>
                <a:spcPct val="100000"/>
              </a:lnSpc>
              <a:spcBef>
                <a:spcPts val="0"/>
              </a:spcBef>
              <a:spcAft>
                <a:spcPts val="0"/>
              </a:spcAft>
              <a:buClrTx/>
              <a:buSzTx/>
              <a:buFontTx/>
              <a:buNone/>
              <a:tabLst/>
              <a:defRPr/>
            </a:pPr>
            <a:r>
              <a:rPr kumimoji="0" lang="ar-AE" sz="4000" b="1" i="0" u="none" strike="noStrike" kern="1200" cap="none" spc="0" normalizeH="0" baseline="0" noProof="0" dirty="0">
                <a:ln>
                  <a:noFill/>
                </a:ln>
                <a:solidFill>
                  <a:srgbClr val="C00000"/>
                </a:solidFill>
                <a:effectLst/>
                <a:uLnTx/>
                <a:uFillTx/>
                <a:latin typeface="Sakkal Majalla" panose="02000000000000000000" pitchFamily="2" charset="-78"/>
                <a:ea typeface="+mn-ea"/>
                <a:cs typeface="Sakkal Majalla" panose="02000000000000000000" pitchFamily="2" charset="-78"/>
              </a:rPr>
              <a:t>العودة الآمنة للمدارس .... نحن قدها </a:t>
            </a:r>
            <a:endParaRPr kumimoji="0" lang="en-US" sz="4000" b="1" i="0" u="none" strike="noStrike" kern="1200" cap="none" spc="0" normalizeH="0" baseline="0" noProof="0" dirty="0">
              <a:ln>
                <a:noFill/>
              </a:ln>
              <a:solidFill>
                <a:srgbClr val="C00000"/>
              </a:solidFill>
              <a:effectLst/>
              <a:uLnTx/>
              <a:uFillTx/>
              <a:latin typeface="Sakkal Majalla" panose="02000000000000000000" pitchFamily="2" charset="-78"/>
              <a:ea typeface="+mn-ea"/>
              <a:cs typeface="Sakkal Majalla" panose="02000000000000000000" pitchFamily="2" charset="-78"/>
            </a:endParaRPr>
          </a:p>
        </p:txBody>
      </p:sp>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6945" y="49271"/>
            <a:ext cx="885464" cy="877044"/>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492" y="6209214"/>
            <a:ext cx="10246984" cy="692331"/>
          </a:xfrm>
          <a:prstGeom prst="rect">
            <a:avLst/>
          </a:prstGeom>
        </p:spPr>
      </p:pic>
      <p:pic>
        <p:nvPicPr>
          <p:cNvPr id="2" name="العودة الآمنة">
            <a:hlinkClick r:id="" action="ppaction://media"/>
            <a:extLst>
              <a:ext uri="{FF2B5EF4-FFF2-40B4-BE49-F238E27FC236}">
                <a16:creationId xmlns:a16="http://schemas.microsoft.com/office/drawing/2014/main" id="{BB7FA40A-C817-48B1-B218-7B8C00A1B66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85226" y="1435532"/>
            <a:ext cx="9234518" cy="48900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8092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30</a:t>
            </a:fld>
            <a:endParaRPr lang="en-US" b="1" dirty="0"/>
          </a:p>
        </p:txBody>
      </p:sp>
      <p:pic>
        <p:nvPicPr>
          <p:cNvPr id="6" name="صورة 5">
            <a:extLst>
              <a:ext uri="{FF2B5EF4-FFF2-40B4-BE49-F238E27FC236}">
                <a16:creationId xmlns:a16="http://schemas.microsoft.com/office/drawing/2014/main" id="{BFBEA141-1579-4291-AA5D-A3A6FA317C11}"/>
              </a:ext>
            </a:extLst>
          </p:cNvPr>
          <p:cNvPicPr>
            <a:picLocks noChangeAspect="1"/>
          </p:cNvPicPr>
          <p:nvPr/>
        </p:nvPicPr>
        <p:blipFill>
          <a:blip r:embed="rId6"/>
          <a:stretch>
            <a:fillRect/>
          </a:stretch>
        </p:blipFill>
        <p:spPr>
          <a:xfrm>
            <a:off x="173725" y="445264"/>
            <a:ext cx="9558552" cy="2591552"/>
          </a:xfrm>
          <a:prstGeom prst="rect">
            <a:avLst/>
          </a:prstGeom>
        </p:spPr>
      </p:pic>
      <p:pic>
        <p:nvPicPr>
          <p:cNvPr id="10" name="صورة 9">
            <a:extLst>
              <a:ext uri="{FF2B5EF4-FFF2-40B4-BE49-F238E27FC236}">
                <a16:creationId xmlns:a16="http://schemas.microsoft.com/office/drawing/2014/main" id="{4B48B526-D4AE-4081-AC01-41CA697BF729}"/>
              </a:ext>
            </a:extLst>
          </p:cNvPr>
          <p:cNvPicPr>
            <a:picLocks noChangeAspect="1"/>
          </p:cNvPicPr>
          <p:nvPr/>
        </p:nvPicPr>
        <p:blipFill>
          <a:blip r:embed="rId7"/>
          <a:stretch>
            <a:fillRect/>
          </a:stretch>
        </p:blipFill>
        <p:spPr>
          <a:xfrm>
            <a:off x="5721291" y="3133153"/>
            <a:ext cx="3943261" cy="327958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صورة 13">
            <a:extLst>
              <a:ext uri="{FF2B5EF4-FFF2-40B4-BE49-F238E27FC236}">
                <a16:creationId xmlns:a16="http://schemas.microsoft.com/office/drawing/2014/main" id="{2FF07E0F-85D8-4C45-9E55-12907BD7E31C}"/>
              </a:ext>
            </a:extLst>
          </p:cNvPr>
          <p:cNvPicPr>
            <a:picLocks noChangeAspect="1"/>
          </p:cNvPicPr>
          <p:nvPr/>
        </p:nvPicPr>
        <p:blipFill>
          <a:blip r:embed="rId8"/>
          <a:stretch>
            <a:fillRect/>
          </a:stretch>
        </p:blipFill>
        <p:spPr>
          <a:xfrm>
            <a:off x="241448" y="3158225"/>
            <a:ext cx="5315424" cy="3254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2686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31</a:t>
            </a:fld>
            <a:endParaRPr lang="en-US" b="1" dirty="0"/>
          </a:p>
        </p:txBody>
      </p:sp>
      <p:pic>
        <p:nvPicPr>
          <p:cNvPr id="6" name="صورة 5">
            <a:extLst>
              <a:ext uri="{FF2B5EF4-FFF2-40B4-BE49-F238E27FC236}">
                <a16:creationId xmlns:a16="http://schemas.microsoft.com/office/drawing/2014/main" id="{BBEF8291-0202-4286-BCA7-083861CF5836}"/>
              </a:ext>
            </a:extLst>
          </p:cNvPr>
          <p:cNvPicPr>
            <a:picLocks noChangeAspect="1"/>
          </p:cNvPicPr>
          <p:nvPr/>
        </p:nvPicPr>
        <p:blipFill>
          <a:blip r:embed="rId6"/>
          <a:stretch>
            <a:fillRect/>
          </a:stretch>
        </p:blipFill>
        <p:spPr>
          <a:xfrm>
            <a:off x="352338" y="1533497"/>
            <a:ext cx="3280095" cy="476250"/>
          </a:xfrm>
          <a:prstGeom prst="rect">
            <a:avLst/>
          </a:prstGeom>
        </p:spPr>
      </p:pic>
      <p:pic>
        <p:nvPicPr>
          <p:cNvPr id="14" name="صورة 13">
            <a:extLst>
              <a:ext uri="{FF2B5EF4-FFF2-40B4-BE49-F238E27FC236}">
                <a16:creationId xmlns:a16="http://schemas.microsoft.com/office/drawing/2014/main" id="{A8254F18-A3C4-4D79-A699-8BC54BE2A106}"/>
              </a:ext>
            </a:extLst>
          </p:cNvPr>
          <p:cNvPicPr>
            <a:picLocks noChangeAspect="1"/>
          </p:cNvPicPr>
          <p:nvPr/>
        </p:nvPicPr>
        <p:blipFill>
          <a:blip r:embed="rId7"/>
          <a:stretch>
            <a:fillRect/>
          </a:stretch>
        </p:blipFill>
        <p:spPr>
          <a:xfrm>
            <a:off x="352338" y="2142245"/>
            <a:ext cx="3640823" cy="581025"/>
          </a:xfrm>
          <a:prstGeom prst="rect">
            <a:avLst/>
          </a:prstGeom>
        </p:spPr>
      </p:pic>
      <p:pic>
        <p:nvPicPr>
          <p:cNvPr id="16" name="صورة 15">
            <a:extLst>
              <a:ext uri="{FF2B5EF4-FFF2-40B4-BE49-F238E27FC236}">
                <a16:creationId xmlns:a16="http://schemas.microsoft.com/office/drawing/2014/main" id="{7FCF099B-9E39-4DEF-B063-41D94B6F15B7}"/>
              </a:ext>
            </a:extLst>
          </p:cNvPr>
          <p:cNvPicPr>
            <a:picLocks noChangeAspect="1"/>
          </p:cNvPicPr>
          <p:nvPr/>
        </p:nvPicPr>
        <p:blipFill>
          <a:blip r:embed="rId8"/>
          <a:stretch>
            <a:fillRect/>
          </a:stretch>
        </p:blipFill>
        <p:spPr>
          <a:xfrm>
            <a:off x="352338" y="2723270"/>
            <a:ext cx="3280095" cy="533400"/>
          </a:xfrm>
          <a:prstGeom prst="rect">
            <a:avLst/>
          </a:prstGeom>
        </p:spPr>
      </p:pic>
      <p:pic>
        <p:nvPicPr>
          <p:cNvPr id="18" name="صورة 17">
            <a:extLst>
              <a:ext uri="{FF2B5EF4-FFF2-40B4-BE49-F238E27FC236}">
                <a16:creationId xmlns:a16="http://schemas.microsoft.com/office/drawing/2014/main" id="{91771C3B-A56E-416D-8B08-C625E78E219C}"/>
              </a:ext>
            </a:extLst>
          </p:cNvPr>
          <p:cNvPicPr>
            <a:picLocks noChangeAspect="1"/>
          </p:cNvPicPr>
          <p:nvPr/>
        </p:nvPicPr>
        <p:blipFill>
          <a:blip r:embed="rId9"/>
          <a:stretch>
            <a:fillRect/>
          </a:stretch>
        </p:blipFill>
        <p:spPr>
          <a:xfrm>
            <a:off x="352338" y="3373628"/>
            <a:ext cx="3280095" cy="676275"/>
          </a:xfrm>
          <a:prstGeom prst="rect">
            <a:avLst/>
          </a:prstGeom>
        </p:spPr>
      </p:pic>
      <p:pic>
        <p:nvPicPr>
          <p:cNvPr id="20" name="صورة 19">
            <a:extLst>
              <a:ext uri="{FF2B5EF4-FFF2-40B4-BE49-F238E27FC236}">
                <a16:creationId xmlns:a16="http://schemas.microsoft.com/office/drawing/2014/main" id="{0C9D3F17-82A7-45CA-B129-275324033A38}"/>
              </a:ext>
            </a:extLst>
          </p:cNvPr>
          <p:cNvPicPr>
            <a:picLocks noChangeAspect="1"/>
          </p:cNvPicPr>
          <p:nvPr/>
        </p:nvPicPr>
        <p:blipFill>
          <a:blip r:embed="rId10"/>
          <a:stretch>
            <a:fillRect/>
          </a:stretch>
        </p:blipFill>
        <p:spPr>
          <a:xfrm>
            <a:off x="352338" y="4029358"/>
            <a:ext cx="3280095" cy="571500"/>
          </a:xfrm>
          <a:prstGeom prst="rect">
            <a:avLst/>
          </a:prstGeom>
        </p:spPr>
      </p:pic>
      <p:pic>
        <p:nvPicPr>
          <p:cNvPr id="22" name="صورة 21">
            <a:extLst>
              <a:ext uri="{FF2B5EF4-FFF2-40B4-BE49-F238E27FC236}">
                <a16:creationId xmlns:a16="http://schemas.microsoft.com/office/drawing/2014/main" id="{579F230B-1748-4AA1-9B00-03A5FC61260D}"/>
              </a:ext>
            </a:extLst>
          </p:cNvPr>
          <p:cNvPicPr>
            <a:picLocks noChangeAspect="1"/>
          </p:cNvPicPr>
          <p:nvPr/>
        </p:nvPicPr>
        <p:blipFill>
          <a:blip r:embed="rId11"/>
          <a:stretch>
            <a:fillRect/>
          </a:stretch>
        </p:blipFill>
        <p:spPr>
          <a:xfrm>
            <a:off x="352338" y="4707185"/>
            <a:ext cx="3460459" cy="1200150"/>
          </a:xfrm>
          <a:prstGeom prst="rect">
            <a:avLst/>
          </a:prstGeom>
        </p:spPr>
      </p:pic>
      <p:pic>
        <p:nvPicPr>
          <p:cNvPr id="5" name="صورة 4">
            <a:extLst>
              <a:ext uri="{FF2B5EF4-FFF2-40B4-BE49-F238E27FC236}">
                <a16:creationId xmlns:a16="http://schemas.microsoft.com/office/drawing/2014/main" id="{4B2E0DE0-7EE1-409A-9917-701CF450DF54}"/>
              </a:ext>
            </a:extLst>
          </p:cNvPr>
          <p:cNvPicPr>
            <a:picLocks noChangeAspect="1"/>
          </p:cNvPicPr>
          <p:nvPr/>
        </p:nvPicPr>
        <p:blipFill>
          <a:blip r:embed="rId12"/>
          <a:stretch>
            <a:fillRect/>
          </a:stretch>
        </p:blipFill>
        <p:spPr>
          <a:xfrm>
            <a:off x="3993161" y="670632"/>
            <a:ext cx="5560501" cy="4991937"/>
          </a:xfrm>
          <a:prstGeom prst="rect">
            <a:avLst/>
          </a:prstGeom>
        </p:spPr>
      </p:pic>
    </p:spTree>
    <p:extLst>
      <p:ext uri="{BB962C8B-B14F-4D97-AF65-F5344CB8AC3E}">
        <p14:creationId xmlns:p14="http://schemas.microsoft.com/office/powerpoint/2010/main" val="79116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down)">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circle(in)">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ppt_x"/>
                                          </p:val>
                                        </p:tav>
                                        <p:tav tm="100000">
                                          <p:val>
                                            <p:strVal val="#ppt_x"/>
                                          </p:val>
                                        </p:tav>
                                      </p:tavLst>
                                    </p:anim>
                                    <p:anim calcmode="lin" valueType="num">
                                      <p:cBhvr additive="base">
                                        <p:cTn id="4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32</a:t>
            </a:fld>
            <a:endParaRPr lang="en-US" b="1" dirty="0"/>
          </a:p>
        </p:txBody>
      </p:sp>
      <p:sp>
        <p:nvSpPr>
          <p:cNvPr id="9" name="مربع نص 8">
            <a:extLst>
              <a:ext uri="{FF2B5EF4-FFF2-40B4-BE49-F238E27FC236}">
                <a16:creationId xmlns:a16="http://schemas.microsoft.com/office/drawing/2014/main" id="{385BAB64-BC2D-49E2-833E-41974D3CC434}"/>
              </a:ext>
            </a:extLst>
          </p:cNvPr>
          <p:cNvSpPr txBox="1"/>
          <p:nvPr/>
        </p:nvSpPr>
        <p:spPr>
          <a:xfrm>
            <a:off x="4706225" y="60184"/>
            <a:ext cx="1761687" cy="530145"/>
          </a:xfrm>
          <a:prstGeom prst="rect">
            <a:avLst/>
          </a:prstGeom>
          <a:noFill/>
        </p:spPr>
        <p:txBody>
          <a:bodyPr wrap="square">
            <a:spAutoFit/>
          </a:bodyPr>
          <a:lstStyle/>
          <a:p>
            <a:pPr marL="0" marR="0" algn="r" rtl="1">
              <a:lnSpc>
                <a:spcPct val="107000"/>
              </a:lnSpc>
              <a:spcBef>
                <a:spcPts val="0"/>
              </a:spcBef>
              <a:spcAft>
                <a:spcPts val="800"/>
              </a:spcAft>
            </a:pPr>
            <a:r>
              <a:rPr lang="ar-AE" sz="2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ثوابت الاتزان</a:t>
            </a:r>
            <a:endParaRPr lang="en-US" sz="2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مربع نص 9">
            <a:extLst>
              <a:ext uri="{FF2B5EF4-FFF2-40B4-BE49-F238E27FC236}">
                <a16:creationId xmlns:a16="http://schemas.microsoft.com/office/drawing/2014/main" id="{2C1A53EB-B33F-4030-9E52-40F74E5D365C}"/>
              </a:ext>
            </a:extLst>
          </p:cNvPr>
          <p:cNvSpPr txBox="1"/>
          <p:nvPr/>
        </p:nvSpPr>
        <p:spPr>
          <a:xfrm>
            <a:off x="83890" y="607228"/>
            <a:ext cx="9648386" cy="1569660"/>
          </a:xfrm>
          <a:prstGeom prst="rect">
            <a:avLst/>
          </a:prstGeom>
          <a:noFill/>
        </p:spPr>
        <p:txBody>
          <a:bodyPr wrap="square">
            <a:spAutoFit/>
          </a:bodyPr>
          <a:lstStyle/>
          <a:p>
            <a:pPr algn="r" rtl="1"/>
            <a:r>
              <a:rPr lang="ar-AE"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a:t>
            </a:r>
            <a:r>
              <a:rPr lang="en-US"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 </a:t>
            </a:r>
            <a:r>
              <a:rPr lang="ar-AE" sz="24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بالتجربة تبين أن قيمة</a:t>
            </a:r>
            <a:r>
              <a:rPr lang="ar-AE" sz="2400" b="1" baseline="-25000"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 </a:t>
            </a:r>
            <a:r>
              <a:rPr lang="en-US" sz="24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K</a:t>
            </a:r>
            <a:r>
              <a:rPr lang="en-US" sz="2400" b="1" baseline="-25000"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eq</a:t>
            </a:r>
            <a:r>
              <a:rPr lang="ar-AE" sz="24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 تبقى ثابته </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لتفاعل معين في الظروف نفسها (إذا لم تتغير درجة الحرارة أو يتغير الضغط) بغض النظر عن التراكيز الابتدائية للنواتج والمتفاعلات كما يتضح في الجدول التالي والذي يعبر عن تفاعل الهيدروجين مع اليود لتكوين يوديد الهيدروجين ولتوضيح ذلك تم تنفيذ ثلاث تجارب للتفاعل </a:t>
            </a:r>
            <a:endParaRPr lang="en-US" sz="2400" b="1" dirty="0">
              <a:solidFill>
                <a:srgbClr val="3333FF"/>
              </a:solidFill>
            </a:endParaRPr>
          </a:p>
        </p:txBody>
      </p:sp>
      <p:pic>
        <p:nvPicPr>
          <p:cNvPr id="6" name="صورة 5" descr="صورة تحتوي على منضدة&#10;&#10;تم إنشاء الوصف تلقائياً">
            <a:extLst>
              <a:ext uri="{FF2B5EF4-FFF2-40B4-BE49-F238E27FC236}">
                <a16:creationId xmlns:a16="http://schemas.microsoft.com/office/drawing/2014/main" id="{D61D9689-B25C-4DCA-87F9-964AED1D55CA}"/>
              </a:ext>
            </a:extLst>
          </p:cNvPr>
          <p:cNvPicPr>
            <a:picLocks noChangeAspect="1"/>
          </p:cNvPicPr>
          <p:nvPr/>
        </p:nvPicPr>
        <p:blipFill>
          <a:blip r:embed="rId6"/>
          <a:stretch>
            <a:fillRect/>
          </a:stretch>
        </p:blipFill>
        <p:spPr>
          <a:xfrm>
            <a:off x="173724" y="2176887"/>
            <a:ext cx="6205752" cy="4245091"/>
          </a:xfrm>
          <a:prstGeom prst="rect">
            <a:avLst/>
          </a:prstGeom>
        </p:spPr>
      </p:pic>
      <p:sp>
        <p:nvSpPr>
          <p:cNvPr id="14" name="مربع نص 13">
            <a:extLst>
              <a:ext uri="{FF2B5EF4-FFF2-40B4-BE49-F238E27FC236}">
                <a16:creationId xmlns:a16="http://schemas.microsoft.com/office/drawing/2014/main" id="{A7C2CF29-F07B-4126-AD56-04B5252CDCB0}"/>
              </a:ext>
            </a:extLst>
          </p:cNvPr>
          <p:cNvSpPr txBox="1"/>
          <p:nvPr/>
        </p:nvSpPr>
        <p:spPr>
          <a:xfrm>
            <a:off x="6467912" y="2283481"/>
            <a:ext cx="3376568" cy="4024179"/>
          </a:xfrm>
          <a:prstGeom prst="rect">
            <a:avLst/>
          </a:prstGeom>
          <a:noFill/>
        </p:spPr>
        <p:txBody>
          <a:bodyPr wrap="square">
            <a:spAutoFit/>
          </a:bodyPr>
          <a:lstStyle/>
          <a:p>
            <a:pPr marL="342900" marR="0" lvl="0" indent="-342900" algn="r" rtl="1">
              <a:lnSpc>
                <a:spcPct val="107000"/>
              </a:lnSpc>
              <a:spcBef>
                <a:spcPts val="0"/>
              </a:spcBef>
              <a:spcAft>
                <a:spcPts val="0"/>
              </a:spcAft>
              <a:buFont typeface="Arial" panose="020B0604020202020204" pitchFamily="34" charset="0"/>
              <a:buChar char="-"/>
            </a:pP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يلاحظ من الجدول أن تراكيز الاتزان ليست نفسها في التجارب الثلاث ، لكن عندما يتم التعويض بقيم التراكيز في تعبير ثابت الاتزان. فإن قيمة </a:t>
            </a:r>
            <a:r>
              <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K</a:t>
            </a:r>
            <a:r>
              <a:rPr lang="en-US" sz="2400" b="1" baseline="-25000" dirty="0">
                <a:solidFill>
                  <a:srgbClr val="FF6600"/>
                </a:solidFill>
                <a:effectLst/>
                <a:latin typeface="Calibri" panose="020F0502020204030204" pitchFamily="34" charset="0"/>
                <a:ea typeface="Calibri" panose="020F0502020204030204" pitchFamily="34" charset="0"/>
                <a:cs typeface="Arial" panose="020B0604020202020204" pitchFamily="34" charset="0"/>
              </a:rPr>
              <a:t>eq</a:t>
            </a:r>
            <a:r>
              <a:rPr lang="en-US" sz="2400" b="1" baseline="-25000" dirty="0">
                <a:solidFill>
                  <a:srgbClr val="FF6600"/>
                </a:solidFill>
                <a:effectLst/>
                <a:latin typeface="Arial" panose="020B0604020202020204" pitchFamily="34" charset="0"/>
                <a:ea typeface="Calibri" panose="020F0502020204030204" pitchFamily="34" charset="0"/>
                <a:cs typeface="Arial" panose="020B0604020202020204" pitchFamily="34" charset="0"/>
              </a:rPr>
              <a:t> </a:t>
            </a:r>
            <a:r>
              <a:rPr lang="ar-AE" sz="2400" b="1" baseline="-25000" dirty="0">
                <a:solidFill>
                  <a:srgbClr val="FF6600"/>
                </a:solidFill>
                <a:effectLst/>
                <a:latin typeface="Arial" panose="020B0604020202020204" pitchFamily="34" charset="0"/>
                <a:ea typeface="Calibri" panose="020F0502020204030204" pitchFamily="34" charset="0"/>
                <a:cs typeface="Arial" panose="020B0604020202020204" pitchFamily="34" charset="0"/>
              </a:rPr>
              <a:t>  </a:t>
            </a:r>
            <a:r>
              <a:rPr lang="ar-AE"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تكون نفسها في التجارب الثلاث وبالتالي تمثل هذه التراكيز وضع الاتزان </a:t>
            </a:r>
            <a:endParaRPr lang="en-US" sz="2400" b="1" dirty="0">
              <a:solidFill>
                <a:srgbClr val="FF6600"/>
              </a:solid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gn="r" rtl="1">
              <a:lnSpc>
                <a:spcPct val="107000"/>
              </a:lnSpc>
              <a:spcBef>
                <a:spcPts val="0"/>
              </a:spcBef>
              <a:spcAft>
                <a:spcPts val="800"/>
              </a:spcAft>
              <a:buFont typeface="Arial" panose="020B0604020202020204" pitchFamily="34" charset="0"/>
              <a:buChar char="-"/>
            </a:pPr>
            <a:r>
              <a:rPr lang="ar-AE"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تم تنفيذ التجارب الثلاث عند درجة حرارة </a:t>
            </a:r>
            <a:r>
              <a:rPr lang="en-US" sz="24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731K</a:t>
            </a:r>
            <a:r>
              <a:rPr lang="en-US" sz="2400" b="1" dirty="0">
                <a:effectLst/>
                <a:latin typeface="Calibri" panose="020F0502020204030204" pitchFamily="34" charset="0"/>
                <a:ea typeface="Calibri" panose="020F0502020204030204" pitchFamily="34" charset="0"/>
                <a:cs typeface="Arial" panose="020B0604020202020204" pitchFamily="34" charset="0"/>
              </a:rPr>
              <a:t> </a:t>
            </a:r>
            <a:r>
              <a:rPr lang="en-US" sz="2400" b="1" dirty="0">
                <a:effectLst/>
                <a:latin typeface="Arial" panose="020B0604020202020204" pitchFamily="34" charset="0"/>
                <a:ea typeface="Calibri" panose="020F0502020204030204" pitchFamily="34" charset="0"/>
                <a:cs typeface="Arial" panose="020B0604020202020204" pitchFamily="34" charset="0"/>
              </a:rPr>
              <a:t> </a:t>
            </a:r>
            <a:endParaRPr lang="en-US" sz="2400" b="1"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29000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fade">
                                      <p:cBhvr>
                                        <p:cTn id="13" dur="1000"/>
                                        <p:tgtEl>
                                          <p:spTgt spid="10">
                                            <p:txEl>
                                              <p:pRg st="0" end="0"/>
                                            </p:txEl>
                                          </p:spTgt>
                                        </p:tgtEl>
                                      </p:cBhvr>
                                    </p:animEffect>
                                    <p:anim calcmode="lin" valueType="num">
                                      <p:cBhvr>
                                        <p:cTn id="14"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circle(in)">
                                      <p:cBhvr>
                                        <p:cTn id="28" dur="20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xEl>
                                              <p:pRg st="1" end="1"/>
                                            </p:txEl>
                                          </p:spTgt>
                                        </p:tgtEl>
                                        <p:attrNameLst>
                                          <p:attrName>style.visibility</p:attrName>
                                        </p:attrNameLst>
                                      </p:cBhvr>
                                      <p:to>
                                        <p:strVal val="visible"/>
                                      </p:to>
                                    </p:set>
                                    <p:animEffect transition="in" filter="barn(inVertical)">
                                      <p:cBhvr>
                                        <p:cTn id="33"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33</a:t>
            </a:fld>
            <a:endParaRPr lang="en-US" b="1" dirty="0"/>
          </a:p>
        </p:txBody>
      </p:sp>
      <p:sp>
        <p:nvSpPr>
          <p:cNvPr id="9" name="مربع نص 8">
            <a:extLst>
              <a:ext uri="{FF2B5EF4-FFF2-40B4-BE49-F238E27FC236}">
                <a16:creationId xmlns:a16="http://schemas.microsoft.com/office/drawing/2014/main" id="{102EAB97-6FEF-49A1-B4EC-2F58DC36674B}"/>
              </a:ext>
            </a:extLst>
          </p:cNvPr>
          <p:cNvSpPr txBox="1"/>
          <p:nvPr/>
        </p:nvSpPr>
        <p:spPr>
          <a:xfrm>
            <a:off x="2567031" y="49494"/>
            <a:ext cx="5914239" cy="467629"/>
          </a:xfrm>
          <a:prstGeom prst="rect">
            <a:avLst/>
          </a:prstGeom>
          <a:noFill/>
        </p:spPr>
        <p:txBody>
          <a:bodyPr wrap="square">
            <a:spAutoFit/>
          </a:bodyPr>
          <a:lstStyle/>
          <a:p>
            <a:pPr marL="0" marR="0" algn="r" rtl="1">
              <a:lnSpc>
                <a:spcPct val="107000"/>
              </a:lnSpc>
              <a:spcBef>
                <a:spcPts val="0"/>
              </a:spcBef>
              <a:spcAft>
                <a:spcPts val="800"/>
              </a:spcAft>
            </a:pPr>
            <a:r>
              <a:rPr lang="ar-AE"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خصائص التفاعلات الكيميائية التي تصل الى حالة الاتزان</a:t>
            </a:r>
            <a:endParaRPr lang="en-US" sz="24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مربع نص 9">
            <a:extLst>
              <a:ext uri="{FF2B5EF4-FFF2-40B4-BE49-F238E27FC236}">
                <a16:creationId xmlns:a16="http://schemas.microsoft.com/office/drawing/2014/main" id="{8CF18DA5-C063-46DD-9CD7-83FC238B5138}"/>
              </a:ext>
            </a:extLst>
          </p:cNvPr>
          <p:cNvSpPr txBox="1"/>
          <p:nvPr/>
        </p:nvSpPr>
        <p:spPr>
          <a:xfrm>
            <a:off x="26214" y="448057"/>
            <a:ext cx="9807777" cy="1268874"/>
          </a:xfrm>
          <a:prstGeom prst="rect">
            <a:avLst/>
          </a:prstGeom>
          <a:noFill/>
        </p:spPr>
        <p:txBody>
          <a:bodyPr wrap="square">
            <a:spAutoFit/>
          </a:bodyPr>
          <a:lstStyle/>
          <a:p>
            <a:pPr marL="0" marR="0" algn="r" rtl="1">
              <a:lnSpc>
                <a:spcPct val="107000"/>
              </a:lnSpc>
              <a:spcBef>
                <a:spcPts val="0"/>
              </a:spcBef>
              <a:spcAft>
                <a:spcPts val="800"/>
              </a:spcAft>
            </a:pPr>
            <a:r>
              <a:rPr lang="en-US" sz="20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1</a:t>
            </a:r>
            <a:r>
              <a:rPr lang="ar-AE" sz="20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-يجب أن يتم التفاعل في وعاء مغلق </a:t>
            </a:r>
            <a:r>
              <a:rPr lang="ar-AE" sz="2000" b="1" dirty="0">
                <a:solidFill>
                  <a:srgbClr val="3333FF"/>
                </a:solidFill>
                <a:latin typeface="Calibri" panose="020F0502020204030204" pitchFamily="34" charset="0"/>
                <a:ea typeface="Calibri" panose="020F0502020204030204" pitchFamily="34" charset="0"/>
                <a:cs typeface="Arial" panose="020B0604020202020204" pitchFamily="34" charset="0"/>
              </a:rPr>
              <a:t>(</a:t>
            </a:r>
            <a:r>
              <a:rPr lang="ar-AE" sz="20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لا يخرج من النظام أو يدخله أي من النواتج أو المتفاعلات)</a:t>
            </a:r>
            <a:endParaRPr lang="en-US" sz="20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20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2</a:t>
            </a:r>
            <a:r>
              <a:rPr lang="ar-AE" sz="2000" b="1" dirty="0">
                <a:solidFill>
                  <a:srgbClr val="FF6600"/>
                </a:solidFill>
                <a:effectLst/>
                <a:latin typeface="Calibri" panose="020F0502020204030204" pitchFamily="34" charset="0"/>
                <a:ea typeface="Calibri" panose="020F0502020204030204" pitchFamily="34" charset="0"/>
                <a:cs typeface="Arial" panose="020B0604020202020204" pitchFamily="34" charset="0"/>
              </a:rPr>
              <a:t>- يجب أن تبقى درجة الحرارة ثابته </a:t>
            </a:r>
            <a:endParaRPr lang="en-US" sz="2000" b="1" dirty="0">
              <a:solidFill>
                <a:srgbClr val="FF6600"/>
              </a:solidFill>
              <a:effectLst/>
              <a:latin typeface="Calibri" panose="020F0502020204030204" pitchFamily="34" charset="0"/>
              <a:ea typeface="Calibri" panose="020F0502020204030204" pitchFamily="34" charset="0"/>
              <a:cs typeface="Arial" panose="020B0604020202020204" pitchFamily="34" charset="0"/>
            </a:endParaRPr>
          </a:p>
          <a:p>
            <a:pPr marL="0" marR="0" algn="r" rtl="1">
              <a:lnSpc>
                <a:spcPct val="107000"/>
              </a:lnSpc>
              <a:spcBef>
                <a:spcPts val="0"/>
              </a:spcBef>
              <a:spcAft>
                <a:spcPts val="800"/>
              </a:spcAft>
            </a:pPr>
            <a:r>
              <a:rPr lang="en-US" sz="20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3</a:t>
            </a:r>
            <a:r>
              <a:rPr lang="ar-AE" sz="20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 توجد النواتج والمتفاعلات معا وهي في حركة ديناميكية ثابته وهذا يعني أن الاتزان ديناميكي وليس ساكنا</a:t>
            </a:r>
            <a:endParaRPr lang="en-US" sz="2000" b="1"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6" name="صورة 5">
            <a:extLst>
              <a:ext uri="{FF2B5EF4-FFF2-40B4-BE49-F238E27FC236}">
                <a16:creationId xmlns:a16="http://schemas.microsoft.com/office/drawing/2014/main" id="{CC6B4386-1B3B-4452-B79A-1119359DC0EE}"/>
              </a:ext>
            </a:extLst>
          </p:cNvPr>
          <p:cNvPicPr>
            <a:picLocks noChangeAspect="1"/>
          </p:cNvPicPr>
          <p:nvPr/>
        </p:nvPicPr>
        <p:blipFill>
          <a:blip r:embed="rId6"/>
          <a:stretch>
            <a:fillRect/>
          </a:stretch>
        </p:blipFill>
        <p:spPr>
          <a:xfrm>
            <a:off x="320876" y="1708770"/>
            <a:ext cx="9292907" cy="1623483"/>
          </a:xfrm>
          <a:prstGeom prst="rect">
            <a:avLst/>
          </a:prstGeom>
        </p:spPr>
      </p:pic>
      <p:pic>
        <p:nvPicPr>
          <p:cNvPr id="14" name="صورة 13">
            <a:extLst>
              <a:ext uri="{FF2B5EF4-FFF2-40B4-BE49-F238E27FC236}">
                <a16:creationId xmlns:a16="http://schemas.microsoft.com/office/drawing/2014/main" id="{68E0FC16-488E-4FBA-B6F9-FDBC664701FD}"/>
              </a:ext>
            </a:extLst>
          </p:cNvPr>
          <p:cNvPicPr>
            <a:picLocks noChangeAspect="1"/>
          </p:cNvPicPr>
          <p:nvPr/>
        </p:nvPicPr>
        <p:blipFill>
          <a:blip r:embed="rId7"/>
          <a:stretch>
            <a:fillRect/>
          </a:stretch>
        </p:blipFill>
        <p:spPr>
          <a:xfrm>
            <a:off x="320876" y="3554882"/>
            <a:ext cx="9292907" cy="11453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صورة 15">
            <a:extLst>
              <a:ext uri="{FF2B5EF4-FFF2-40B4-BE49-F238E27FC236}">
                <a16:creationId xmlns:a16="http://schemas.microsoft.com/office/drawing/2014/main" id="{594A38C1-93D3-4C10-80C8-EDDFC95473D9}"/>
              </a:ext>
            </a:extLst>
          </p:cNvPr>
          <p:cNvPicPr>
            <a:picLocks noChangeAspect="1"/>
          </p:cNvPicPr>
          <p:nvPr/>
        </p:nvPicPr>
        <p:blipFill>
          <a:blip r:embed="rId8"/>
          <a:stretch>
            <a:fillRect/>
          </a:stretch>
        </p:blipFill>
        <p:spPr>
          <a:xfrm>
            <a:off x="320876" y="4902890"/>
            <a:ext cx="9292907" cy="13906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6061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circle(in)">
                                      <p:cBhvr>
                                        <p:cTn id="25" dur="20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1000"/>
                                        <p:tgtEl>
                                          <p:spTgt spid="16"/>
                                        </p:tgtEl>
                                      </p:cBhvr>
                                    </p:animEffect>
                                    <p:anim calcmode="lin" valueType="num">
                                      <p:cBhvr>
                                        <p:cTn id="31" dur="1000" fill="hold"/>
                                        <p:tgtEl>
                                          <p:spTgt spid="16"/>
                                        </p:tgtEl>
                                        <p:attrNameLst>
                                          <p:attrName>ppt_x</p:attrName>
                                        </p:attrNameLst>
                                      </p:cBhvr>
                                      <p:tavLst>
                                        <p:tav tm="0">
                                          <p:val>
                                            <p:strVal val="#ppt_x"/>
                                          </p:val>
                                        </p:tav>
                                        <p:tav tm="100000">
                                          <p:val>
                                            <p:strVal val="#ppt_x"/>
                                          </p:val>
                                        </p:tav>
                                      </p:tavLst>
                                    </p:anim>
                                    <p:anim calcmode="lin" valueType="num">
                                      <p:cBhvr>
                                        <p:cTn id="3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34</a:t>
            </a:fld>
            <a:endParaRPr lang="en-US" b="1" dirty="0"/>
          </a:p>
        </p:txBody>
      </p:sp>
      <p:pic>
        <p:nvPicPr>
          <p:cNvPr id="3" name="صورة 2">
            <a:extLst>
              <a:ext uri="{FF2B5EF4-FFF2-40B4-BE49-F238E27FC236}">
                <a16:creationId xmlns:a16="http://schemas.microsoft.com/office/drawing/2014/main" id="{42332BEA-8E20-4297-BCD9-3DF1E66449C8}"/>
              </a:ext>
            </a:extLst>
          </p:cNvPr>
          <p:cNvPicPr>
            <a:picLocks noChangeAspect="1"/>
          </p:cNvPicPr>
          <p:nvPr/>
        </p:nvPicPr>
        <p:blipFill>
          <a:blip r:embed="rId6"/>
          <a:stretch>
            <a:fillRect/>
          </a:stretch>
        </p:blipFill>
        <p:spPr>
          <a:xfrm>
            <a:off x="192947" y="579797"/>
            <a:ext cx="9539329" cy="2630287"/>
          </a:xfrm>
          <a:prstGeom prst="rect">
            <a:avLst/>
          </a:prstGeom>
        </p:spPr>
      </p:pic>
      <p:pic>
        <p:nvPicPr>
          <p:cNvPr id="9" name="صورة 8">
            <a:extLst>
              <a:ext uri="{FF2B5EF4-FFF2-40B4-BE49-F238E27FC236}">
                <a16:creationId xmlns:a16="http://schemas.microsoft.com/office/drawing/2014/main" id="{FCF25FF2-541F-4933-BE88-952AF2DFF2BA}"/>
              </a:ext>
            </a:extLst>
          </p:cNvPr>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786694" y="3295684"/>
            <a:ext cx="2945582" cy="2829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صورة 9">
            <a:extLst>
              <a:ext uri="{FF2B5EF4-FFF2-40B4-BE49-F238E27FC236}">
                <a16:creationId xmlns:a16="http://schemas.microsoft.com/office/drawing/2014/main" id="{998801FB-A7C3-42D0-A774-993026CEB6A4}"/>
              </a:ext>
            </a:extLst>
          </p:cNvPr>
          <p:cNvPicPr/>
          <p:nvPr/>
        </p:nvPicPr>
        <p:blipFill>
          <a:blip r:embed="rId9">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443820" y="3295684"/>
            <a:ext cx="3018358" cy="2829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صورة 11">
            <a:extLst>
              <a:ext uri="{FF2B5EF4-FFF2-40B4-BE49-F238E27FC236}">
                <a16:creationId xmlns:a16="http://schemas.microsoft.com/office/drawing/2014/main" id="{1D5A8858-36C9-498A-A56E-9F657BE19B18}"/>
              </a:ext>
            </a:extLst>
          </p:cNvPr>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70692" y="3295684"/>
            <a:ext cx="2959070" cy="28297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821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0" y="-1"/>
            <a:ext cx="9906000"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70"/>
            <a:ext cx="2920693" cy="665912"/>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3055" y="299208"/>
            <a:ext cx="885464" cy="877044"/>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09214"/>
            <a:ext cx="10246984" cy="692331"/>
          </a:xfrm>
          <a:prstGeom prst="rect">
            <a:avLst/>
          </a:prstGeom>
        </p:spPr>
      </p:pic>
      <p:sp>
        <p:nvSpPr>
          <p:cNvPr id="6" name="عنصر نائب لرقم الشريحة 1">
            <a:extLst>
              <a:ext uri="{FF2B5EF4-FFF2-40B4-BE49-F238E27FC236}">
                <a16:creationId xmlns:a16="http://schemas.microsoft.com/office/drawing/2014/main" id="{AD76B38E-409E-44A4-B416-9293CFA8BC49}"/>
              </a:ext>
            </a:extLst>
          </p:cNvPr>
          <p:cNvSpPr>
            <a:spLocks noGrp="1"/>
          </p:cNvSpPr>
          <p:nvPr>
            <p:ph type="sldNum" sz="quarter" idx="12"/>
          </p:nvPr>
        </p:nvSpPr>
        <p:spPr>
          <a:xfrm>
            <a:off x="6553200" y="6356350"/>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FE5322-C97B-4E97-A420-CDFC49B7A84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9" name="Text Box 6">
            <a:extLst>
              <a:ext uri="{FF2B5EF4-FFF2-40B4-BE49-F238E27FC236}">
                <a16:creationId xmlns:a16="http://schemas.microsoft.com/office/drawing/2014/main" id="{B5ECBDA2-7C24-4F76-85FE-1F34491D1EF9}"/>
              </a:ext>
            </a:extLst>
          </p:cNvPr>
          <p:cNvSpPr txBox="1">
            <a:spLocks noChangeArrowheads="1"/>
          </p:cNvSpPr>
          <p:nvPr/>
        </p:nvSpPr>
        <p:spPr bwMode="auto">
          <a:xfrm>
            <a:off x="1315386" y="1085675"/>
            <a:ext cx="6997189" cy="707886"/>
          </a:xfrm>
          <a:prstGeom prst="rect">
            <a:avLst/>
          </a:prstGeom>
          <a:solidFill>
            <a:srgbClr val="FFFF00">
              <a:alpha val="50000"/>
            </a:srgbClr>
          </a:solidFill>
          <a:ln>
            <a:noFill/>
          </a:ln>
        </p:spPr>
        <p:txBody>
          <a:bodyPr wrap="square">
            <a:spAutoFit/>
          </a:bodyPr>
          <a:lstStyle>
            <a:lvl1pPr algn="l" rtl="0" eaLnBrk="0" hangingPunct="0">
              <a:spcBef>
                <a:spcPct val="20000"/>
              </a:spcBef>
              <a:buFont typeface="Arial" panose="020B0604020202020204" pitchFamily="34" charset="0"/>
              <a:buChar char="•"/>
              <a:defRPr sz="3200">
                <a:solidFill>
                  <a:schemeClr val="tx1"/>
                </a:solidFill>
                <a:latin typeface="Calibri" panose="020F0502020204030204" pitchFamily="34" charset="0"/>
                <a:cs typeface="Arial" panose="020B0604020202020204" pitchFamily="34" charset="0"/>
              </a:defRPr>
            </a:lvl1pPr>
            <a:lvl2pPr marL="742950" indent="-285750" algn="l" rtl="0" eaLnBrk="0" hangingPunct="0">
              <a:spcBef>
                <a:spcPct val="20000"/>
              </a:spcBef>
              <a:buFont typeface="Arial" panose="020B0604020202020204" pitchFamily="34" charset="0"/>
              <a:buChar char="–"/>
              <a:defRPr sz="2800">
                <a:solidFill>
                  <a:schemeClr val="tx1"/>
                </a:solidFill>
                <a:latin typeface="Calibri" panose="020F0502020204030204" pitchFamily="34" charset="0"/>
                <a:cs typeface="Arial" panose="020B0604020202020204" pitchFamily="34" charset="0"/>
              </a:defRPr>
            </a:lvl2pPr>
            <a:lvl3pPr marL="1143000" indent="-228600" algn="l" rtl="0" eaLnBrk="0" hangingPunct="0">
              <a:spcBef>
                <a:spcPct val="20000"/>
              </a:spcBef>
              <a:buFont typeface="Arial" panose="020B0604020202020204" pitchFamily="34" charset="0"/>
              <a:buChar char="•"/>
              <a:defRPr sz="2400">
                <a:solidFill>
                  <a:schemeClr val="tx1"/>
                </a:solidFill>
                <a:latin typeface="Calibri" panose="020F0502020204030204" pitchFamily="34" charset="0"/>
                <a:cs typeface="Arial" panose="020B0604020202020204" pitchFamily="34" charset="0"/>
              </a:defRPr>
            </a:lvl3pPr>
            <a:lvl4pPr marL="1600200" indent="-228600" algn="l" rtl="0" eaLnBrk="0" hangingPunct="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lgn="l" rtl="0" eaLnBrk="0" hangingPunct="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marL="0" marR="0" lvl="0" indent="0" algn="r" defTabSz="457200" rtl="1" eaLnBrk="1" fontAlgn="auto" latinLnBrk="0" hangingPunct="1">
              <a:lnSpc>
                <a:spcPct val="100000"/>
              </a:lnSpc>
              <a:spcBef>
                <a:spcPct val="50000"/>
              </a:spcBef>
              <a:spcAft>
                <a:spcPts val="0"/>
              </a:spcAft>
              <a:buClrTx/>
              <a:buSzTx/>
              <a:buFontTx/>
              <a:buNone/>
              <a:tabLst/>
              <a:defRPr/>
            </a:pPr>
            <a:r>
              <a:rPr kumimoji="0" lang="ar-AE"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والآن مع المسابقة </a:t>
            </a:r>
            <a:r>
              <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play Kahoot</a:t>
            </a:r>
            <a:r>
              <a:rPr kumimoji="0" lang="ar-AE"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ar-SA"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endParaRPr kumimoji="0" lang="en-US" alt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pic>
        <p:nvPicPr>
          <p:cNvPr id="10" name="صورة 9" descr="صورة تحتوي على رسم&#10;&#10;تم إنشاء الوصف تلقائياً">
            <a:extLst>
              <a:ext uri="{FF2B5EF4-FFF2-40B4-BE49-F238E27FC236}">
                <a16:creationId xmlns:a16="http://schemas.microsoft.com/office/drawing/2014/main" id="{EB246446-5BAB-481A-A8D3-5934A10D67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091" y="1926452"/>
            <a:ext cx="8407127" cy="4427332"/>
          </a:xfrm>
          <a:prstGeom prst="rect">
            <a:avLst/>
          </a:prstGeom>
        </p:spPr>
      </p:pic>
    </p:spTree>
    <p:extLst>
      <p:ext uri="{BB962C8B-B14F-4D97-AF65-F5344CB8AC3E}">
        <p14:creationId xmlns:p14="http://schemas.microsoft.com/office/powerpoint/2010/main" val="327559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09899"/>
            <a:ext cx="990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29074" y="2522437"/>
            <a:ext cx="4225136" cy="34329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Freeform: Shape 22">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738" y="2065197"/>
            <a:ext cx="5353835" cy="4349991"/>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solidFill>
            </a:endParaRPr>
          </a:p>
        </p:txBody>
      </p:sp>
      <p:sp>
        <p:nvSpPr>
          <p:cNvPr id="14" name="مربع نص 13">
            <a:extLst>
              <a:ext uri="{FF2B5EF4-FFF2-40B4-BE49-F238E27FC236}">
                <a16:creationId xmlns:a16="http://schemas.microsoft.com/office/drawing/2014/main" id="{93222EA8-8132-48D6-97F2-38FCB955EBF5}"/>
              </a:ext>
            </a:extLst>
          </p:cNvPr>
          <p:cNvSpPr txBox="1"/>
          <p:nvPr/>
        </p:nvSpPr>
        <p:spPr>
          <a:xfrm>
            <a:off x="907319" y="3262425"/>
            <a:ext cx="3451758" cy="1952947"/>
          </a:xfrm>
          <a:prstGeom prst="rect">
            <a:avLst/>
          </a:prstGeom>
          <a:noFill/>
        </p:spPr>
        <p:txBody>
          <a:bodyPr vert="horz" lIns="91440" tIns="45720" rIns="91440" bIns="45720" rtlCol="0" anchor="ctr">
            <a:normAutofit/>
          </a:bodyPr>
          <a:lstStyle/>
          <a:p>
            <a:pPr algn="ctr" defTabSz="914400">
              <a:lnSpc>
                <a:spcPct val="90000"/>
              </a:lnSpc>
              <a:spcBef>
                <a:spcPct val="0"/>
              </a:spcBef>
              <a:spcAft>
                <a:spcPts val="600"/>
              </a:spcAft>
            </a:pPr>
            <a:endParaRPr lang="en-US" sz="3000" dirty="0">
              <a:solidFill>
                <a:srgbClr val="080808"/>
              </a:solidFill>
              <a:latin typeface="+mj-lt"/>
              <a:ea typeface="+mj-ea"/>
              <a:cs typeface="+mj-cs"/>
            </a:endParaRPr>
          </a:p>
        </p:txBody>
      </p:sp>
      <p:sp>
        <p:nvSpPr>
          <p:cNvPr id="25" name="Isosceles Triangle 24">
            <a:extLst>
              <a:ext uri="{FF2B5EF4-FFF2-40B4-BE49-F238E27FC236}">
                <a16:creationId xmlns:a16="http://schemas.microsoft.com/office/drawing/2014/main" id="{CB64814D-A361-44E1-8D97-B83E41C8B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018" y="926915"/>
            <a:ext cx="1248189" cy="1014154"/>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852A6879-032A-4946-9CCA-44D38BEDF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41176" y="1056545"/>
            <a:ext cx="469000"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550" y="2011525"/>
            <a:ext cx="2886976" cy="656787"/>
          </a:xfrm>
          <a:prstGeom prst="rect">
            <a:avLst/>
          </a:prstGeom>
        </p:spPr>
      </p:pic>
      <p:sp>
        <p:nvSpPr>
          <p:cNvPr id="29" name="Rectangle 28">
            <a:extLst>
              <a:ext uri="{FF2B5EF4-FFF2-40B4-BE49-F238E27FC236}">
                <a16:creationId xmlns:a16="http://schemas.microsoft.com/office/drawing/2014/main" id="{56AB08D7-F0FB-4965-B730-8B874214C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675681" y="1270764"/>
            <a:ext cx="999162" cy="81181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148D9297-49FA-43ED-AC6B-E2F153B3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627513" y="1789925"/>
            <a:ext cx="352820" cy="28666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 name="Group 32">
            <a:extLst>
              <a:ext uri="{FF2B5EF4-FFF2-40B4-BE49-F238E27FC236}">
                <a16:creationId xmlns:a16="http://schemas.microsoft.com/office/drawing/2014/main" id="{693B4105-989A-4A79-A881-75F3602AEE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4366" y="5293409"/>
            <a:ext cx="3858545" cy="2374490"/>
            <a:chOff x="4857523" y="4483510"/>
            <a:chExt cx="4748979" cy="2374490"/>
          </a:xfrm>
        </p:grpSpPr>
        <p:sp>
          <p:nvSpPr>
            <p:cNvPr id="34" name="Isosceles Triangle 33">
              <a:extLst>
                <a:ext uri="{FF2B5EF4-FFF2-40B4-BE49-F238E27FC236}">
                  <a16:creationId xmlns:a16="http://schemas.microsoft.com/office/drawing/2014/main" id="{D89F965B-7F23-48AC-830E-2272A40CD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57523" y="4483510"/>
              <a:ext cx="4748979" cy="237449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C57518E5-4332-4F59-9B89-B658B6BFD1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735188" y="4982817"/>
              <a:ext cx="1009255" cy="10092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87" y="3690617"/>
            <a:ext cx="4269979" cy="1198105"/>
          </a:xfrm>
          <a:prstGeom prst="rect">
            <a:avLst/>
          </a:prstGeom>
        </p:spPr>
      </p:pic>
      <p:pic>
        <p:nvPicPr>
          <p:cNvPr id="4" name="Picture 2">
            <a:extLst>
              <a:ext uri="{FF2B5EF4-FFF2-40B4-BE49-F238E27FC236}">
                <a16:creationId xmlns:a16="http://schemas.microsoft.com/office/drawing/2014/main" id="{284123A2-D2E8-4D8C-B6D8-1F5B27A324B6}"/>
              </a:ext>
            </a:extLst>
          </p:cNvPr>
          <p:cNvPicPr/>
          <p:nvPr/>
        </p:nvPicPr>
        <p:blipFill rotWithShape="1">
          <a:blip r:embed="rId4" cstate="print">
            <a:extLst>
              <a:ext uri="{28A0092B-C50C-407E-A947-70E740481C1C}">
                <a14:useLocalDpi xmlns:a14="http://schemas.microsoft.com/office/drawing/2010/main" val="0"/>
              </a:ext>
            </a:extLst>
          </a:blip>
          <a:srcRect t="87590"/>
          <a:stretch/>
        </p:blipFill>
        <p:spPr>
          <a:xfrm rot="10800000">
            <a:off x="0" y="-1"/>
            <a:ext cx="9906000" cy="809897"/>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3055" y="299208"/>
            <a:ext cx="885464" cy="877044"/>
          </a:xfrm>
          <a:prstGeom prst="rect">
            <a:avLst/>
          </a:prstGeom>
        </p:spPr>
      </p:pic>
      <p:sp>
        <p:nvSpPr>
          <p:cNvPr id="17" name="Rectangle 1">
            <a:extLst>
              <a:ext uri="{FF2B5EF4-FFF2-40B4-BE49-F238E27FC236}">
                <a16:creationId xmlns:a16="http://schemas.microsoft.com/office/drawing/2014/main" id="{5B4C3CFF-3F2B-4F0F-98E7-93B124D17CEF}"/>
              </a:ext>
            </a:extLst>
          </p:cNvPr>
          <p:cNvSpPr>
            <a:spLocks noChangeArrowheads="1"/>
          </p:cNvSpPr>
          <p:nvPr/>
        </p:nvSpPr>
        <p:spPr bwMode="auto">
          <a:xfrm>
            <a:off x="581025" y="2561688"/>
            <a:ext cx="3749585" cy="1323439"/>
          </a:xfrm>
          <a:prstGeom prst="rect">
            <a:avLst/>
          </a:prstGeom>
          <a:solidFill>
            <a:srgbClr val="FFFF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defTabSz="914400" rtl="1" eaLnBrk="0" fontAlgn="base" hangingPunct="0">
              <a:spcBef>
                <a:spcPct val="0"/>
              </a:spcBef>
              <a:spcAft>
                <a:spcPct val="0"/>
              </a:spcAft>
            </a:pPr>
            <a:r>
              <a:rPr kumimoji="0" lang="ar-SA" sz="4000" b="1" i="0" u="none" strike="noStrike" cap="none" normalizeH="0" baseline="0" dirty="0">
                <a:ln>
                  <a:noFill/>
                </a:ln>
                <a:solidFill>
                  <a:srgbClr val="C00000"/>
                </a:solidFill>
                <a:effectLst/>
                <a:latin typeface="Calibri" pitchFamily="34" charset="0"/>
                <a:ea typeface="Calibri" pitchFamily="34" charset="0"/>
                <a:cs typeface="Arial" pitchFamily="34" charset="0"/>
              </a:rPr>
              <a:t>القسم</a:t>
            </a:r>
            <a:r>
              <a:rPr lang="ar-AE" sz="4000" b="1" dirty="0">
                <a:solidFill>
                  <a:srgbClr val="C00000"/>
                </a:solidFill>
                <a:latin typeface="Calibri" pitchFamily="34" charset="0"/>
                <a:ea typeface="Calibri" pitchFamily="34" charset="0"/>
                <a:cs typeface="Arial" pitchFamily="34" charset="0"/>
              </a:rPr>
              <a:t> </a:t>
            </a:r>
            <a:r>
              <a:rPr lang="en-US" sz="4000" b="1" dirty="0">
                <a:solidFill>
                  <a:srgbClr val="C00000"/>
                </a:solidFill>
                <a:latin typeface="Calibri" pitchFamily="34" charset="0"/>
                <a:ea typeface="Calibri" pitchFamily="34" charset="0"/>
                <a:cs typeface="Arial" pitchFamily="34" charset="0"/>
              </a:rPr>
              <a:t>1</a:t>
            </a:r>
            <a:r>
              <a:rPr lang="ar-EG" sz="4000" b="1" dirty="0">
                <a:solidFill>
                  <a:srgbClr val="C00000"/>
                </a:solidFill>
                <a:latin typeface="Calibri" pitchFamily="34" charset="0"/>
                <a:ea typeface="Calibri" pitchFamily="34" charset="0"/>
                <a:cs typeface="Arial" pitchFamily="34" charset="0"/>
              </a:rPr>
              <a:t>- </a:t>
            </a:r>
            <a:r>
              <a:rPr lang="ar-AE" sz="4000" b="1" dirty="0">
                <a:solidFill>
                  <a:srgbClr val="002060"/>
                </a:solidFill>
                <a:latin typeface="Calibri" pitchFamily="34" charset="0"/>
                <a:ea typeface="Calibri" pitchFamily="34" charset="0"/>
                <a:cs typeface="Arial" pitchFamily="34" charset="0"/>
              </a:rPr>
              <a:t>حالة الاتزان الكيميائي</a:t>
            </a:r>
            <a:endParaRPr kumimoji="0" lang="ar-SA" sz="4000" b="1" i="0" u="none" strike="noStrike" cap="none" normalizeH="0" baseline="0" dirty="0">
              <a:ln>
                <a:noFill/>
              </a:ln>
              <a:solidFill>
                <a:srgbClr val="002060"/>
              </a:solidFill>
              <a:effectLst/>
              <a:latin typeface="Arial" pitchFamily="34" charset="0"/>
              <a:cs typeface="Arial" pitchFamily="34" charset="0"/>
            </a:endParaRPr>
          </a:p>
        </p:txBody>
      </p:sp>
      <p:sp>
        <p:nvSpPr>
          <p:cNvPr id="20" name="Rectangle 1">
            <a:extLst>
              <a:ext uri="{FF2B5EF4-FFF2-40B4-BE49-F238E27FC236}">
                <a16:creationId xmlns:a16="http://schemas.microsoft.com/office/drawing/2014/main" id="{E12B6329-5AA4-4D00-B6D8-AE1FB9E42FC1}"/>
              </a:ext>
            </a:extLst>
          </p:cNvPr>
          <p:cNvSpPr>
            <a:spLocks noChangeArrowheads="1"/>
          </p:cNvSpPr>
          <p:nvPr/>
        </p:nvSpPr>
        <p:spPr bwMode="auto">
          <a:xfrm>
            <a:off x="4078751" y="4489402"/>
            <a:ext cx="5736790" cy="2308324"/>
          </a:xfrm>
          <a:prstGeom prst="rect">
            <a:avLst/>
          </a:prstGeom>
          <a:solidFill>
            <a:srgbClr val="FFFF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0" fontAlgn="base" latinLnBrk="0" hangingPunct="0">
              <a:lnSpc>
                <a:spcPct val="100000"/>
              </a:lnSpc>
              <a:spcBef>
                <a:spcPct val="0"/>
              </a:spcBef>
              <a:spcAft>
                <a:spcPct val="0"/>
              </a:spcAft>
              <a:buClrTx/>
              <a:buSzTx/>
              <a:buFontTx/>
              <a:buNone/>
              <a:tabLst/>
            </a:pPr>
            <a:r>
              <a:rPr kumimoji="0" lang="ar-AE" sz="2400" b="1" i="0" u="none" strike="noStrike" cap="none" normalizeH="0" baseline="0" dirty="0">
                <a:ln>
                  <a:noFill/>
                </a:ln>
                <a:solidFill>
                  <a:srgbClr val="C00000"/>
                </a:solidFill>
                <a:effectLst/>
                <a:latin typeface="Calibri" pitchFamily="34" charset="0"/>
                <a:ea typeface="Calibri" pitchFamily="34" charset="0"/>
                <a:cs typeface="Arial" pitchFamily="34" charset="0"/>
              </a:rPr>
              <a:t>اليوم   :  </a:t>
            </a:r>
            <a:endParaRPr kumimoji="0" lang="en-US" sz="2400" b="1" i="0" u="none" strike="noStrike" cap="none" normalizeH="0" baseline="0" dirty="0">
              <a:ln>
                <a:noFill/>
              </a:ln>
              <a:solidFill>
                <a:srgbClr val="C00000"/>
              </a:solidFill>
              <a:effectLst/>
              <a:latin typeface="Calibri" pitchFamily="34" charset="0"/>
              <a:ea typeface="Calibri" pitchFamily="34" charset="0"/>
              <a:cs typeface="Arial" pitchFamily="34" charset="0"/>
            </a:endParaRPr>
          </a:p>
          <a:p>
            <a:pPr marL="0" marR="0" lvl="0" indent="0" algn="r" defTabSz="914400" rtl="1" eaLnBrk="0" fontAlgn="base" latinLnBrk="0" hangingPunct="0">
              <a:lnSpc>
                <a:spcPct val="100000"/>
              </a:lnSpc>
              <a:spcBef>
                <a:spcPct val="0"/>
              </a:spcBef>
              <a:spcAft>
                <a:spcPct val="0"/>
              </a:spcAft>
              <a:buClrTx/>
              <a:buSzTx/>
              <a:buFontTx/>
              <a:buNone/>
              <a:tabLst/>
            </a:pPr>
            <a:r>
              <a:rPr lang="ar-AE" sz="2400" b="1" dirty="0">
                <a:solidFill>
                  <a:srgbClr val="C00000"/>
                </a:solidFill>
                <a:latin typeface="Calibri" pitchFamily="34" charset="0"/>
                <a:cs typeface="Arial" pitchFamily="34" charset="0"/>
              </a:rPr>
              <a:t>التاريخ : </a:t>
            </a:r>
            <a:r>
              <a:rPr lang="en-US" sz="2400" b="1" dirty="0">
                <a:solidFill>
                  <a:srgbClr val="00B0F0"/>
                </a:solidFill>
                <a:latin typeface="Calibri" pitchFamily="34" charset="0"/>
                <a:cs typeface="Arial" pitchFamily="34" charset="0"/>
              </a:rPr>
              <a:t> </a:t>
            </a:r>
            <a:r>
              <a:rPr lang="en-US" sz="2400" b="1" dirty="0">
                <a:solidFill>
                  <a:srgbClr val="002060"/>
                </a:solidFill>
                <a:latin typeface="Calibri" pitchFamily="34" charset="0"/>
                <a:cs typeface="Arial" pitchFamily="34" charset="0"/>
              </a:rPr>
              <a:t>/9/2021</a:t>
            </a:r>
            <a:endParaRPr lang="ar-AE" sz="2400" b="1" dirty="0">
              <a:solidFill>
                <a:srgbClr val="002060"/>
              </a:solidFill>
              <a:latin typeface="Calibri" pitchFamily="34" charset="0"/>
              <a:cs typeface="Arial" pitchFamily="34" charset="0"/>
            </a:endParaRPr>
          </a:p>
          <a:p>
            <a:pPr lvl="0" algn="r" defTabSz="914400" rtl="1" eaLnBrk="0" fontAlgn="base" hangingPunct="0">
              <a:spcBef>
                <a:spcPct val="0"/>
              </a:spcBef>
              <a:spcAft>
                <a:spcPct val="0"/>
              </a:spcAft>
            </a:pPr>
            <a:r>
              <a:rPr kumimoji="0" lang="ar-AE" sz="2400" b="1" i="0" u="none" strike="noStrike" cap="none" normalizeH="0" baseline="0" dirty="0">
                <a:ln>
                  <a:noFill/>
                </a:ln>
                <a:solidFill>
                  <a:srgbClr val="C00000"/>
                </a:solidFill>
                <a:effectLst/>
                <a:latin typeface="Calibri" pitchFamily="34" charset="0"/>
                <a:cs typeface="Arial" pitchFamily="34" charset="0"/>
              </a:rPr>
              <a:t>الحصه :</a:t>
            </a:r>
            <a:r>
              <a:rPr kumimoji="0" lang="en-US" sz="2400" b="1" i="0" u="none" strike="noStrike" cap="none" normalizeH="0" baseline="0" dirty="0">
                <a:ln>
                  <a:noFill/>
                </a:ln>
                <a:solidFill>
                  <a:srgbClr val="C00000"/>
                </a:solidFill>
                <a:effectLst/>
                <a:latin typeface="Calibri" pitchFamily="34" charset="0"/>
                <a:cs typeface="Arial" pitchFamily="34" charset="0"/>
              </a:rPr>
              <a:t> </a:t>
            </a:r>
            <a:r>
              <a:rPr kumimoji="0" lang="ar-AE" sz="2400" b="1" i="0" u="none" strike="noStrike" cap="none" normalizeH="0" baseline="0" dirty="0">
                <a:ln>
                  <a:noFill/>
                </a:ln>
                <a:solidFill>
                  <a:srgbClr val="C00000"/>
                </a:solidFill>
                <a:effectLst/>
                <a:latin typeface="Calibri" pitchFamily="34" charset="0"/>
                <a:cs typeface="Arial" pitchFamily="34" charset="0"/>
              </a:rPr>
              <a:t>  </a:t>
            </a:r>
            <a:endParaRPr kumimoji="0" lang="en-US" sz="2400" b="1" i="0" u="none" strike="noStrike" cap="none" normalizeH="0" baseline="0" dirty="0">
              <a:ln>
                <a:noFill/>
              </a:ln>
              <a:solidFill>
                <a:srgbClr val="C00000"/>
              </a:solidFill>
              <a:effectLst/>
              <a:latin typeface="Calibri" pitchFamily="34" charset="0"/>
              <a:cs typeface="Arial" pitchFamily="34" charset="0"/>
            </a:endParaRPr>
          </a:p>
          <a:p>
            <a:pPr lvl="0" algn="r" defTabSz="914400" rtl="1" eaLnBrk="0" fontAlgn="base" hangingPunct="0">
              <a:spcBef>
                <a:spcPct val="0"/>
              </a:spcBef>
              <a:spcAft>
                <a:spcPct val="0"/>
              </a:spcAft>
            </a:pPr>
            <a:r>
              <a:rPr lang="ar-SA" sz="2400" b="1" dirty="0">
                <a:solidFill>
                  <a:srgbClr val="C00000"/>
                </a:solidFill>
                <a:latin typeface="Calibri" pitchFamily="34" charset="0"/>
                <a:ea typeface="Calibri" pitchFamily="34" charset="0"/>
              </a:rPr>
              <a:t>ال</a:t>
            </a:r>
            <a:r>
              <a:rPr lang="ar-AE" sz="2400" b="1" dirty="0">
                <a:solidFill>
                  <a:srgbClr val="C00000"/>
                </a:solidFill>
                <a:latin typeface="Calibri" pitchFamily="34" charset="0"/>
                <a:ea typeface="Calibri" pitchFamily="34" charset="0"/>
              </a:rPr>
              <a:t>درس </a:t>
            </a:r>
            <a:r>
              <a:rPr lang="en-US" sz="2400" b="1" dirty="0">
                <a:solidFill>
                  <a:srgbClr val="C00000"/>
                </a:solidFill>
                <a:latin typeface="Calibri" pitchFamily="34" charset="0"/>
                <a:ea typeface="Calibri" pitchFamily="34" charset="0"/>
                <a:cs typeface="Arial" pitchFamily="34" charset="0"/>
              </a:rPr>
              <a:t>:</a:t>
            </a:r>
            <a:r>
              <a:rPr lang="ar-AE" sz="2400" b="1" dirty="0">
                <a:solidFill>
                  <a:srgbClr val="002060"/>
                </a:solidFill>
                <a:latin typeface="Arial" pitchFamily="34" charset="0"/>
                <a:ea typeface="Calibri" pitchFamily="34" charset="0"/>
              </a:rPr>
              <a:t> حالة الاتزان الكيميائي </a:t>
            </a:r>
            <a:endParaRPr lang="en-US" sz="2400" b="1" dirty="0">
              <a:solidFill>
                <a:srgbClr val="002060"/>
              </a:solidFill>
              <a:latin typeface="Arial" pitchFamily="34" charset="0"/>
              <a:ea typeface="Calibri" pitchFamily="34" charset="0"/>
            </a:endParaRPr>
          </a:p>
          <a:p>
            <a:pPr lvl="0" algn="r" defTabSz="914400" rtl="1" eaLnBrk="0" fontAlgn="base" hangingPunct="0">
              <a:spcBef>
                <a:spcPct val="0"/>
              </a:spcBef>
              <a:spcAft>
                <a:spcPct val="0"/>
              </a:spcAft>
            </a:pPr>
            <a:r>
              <a:rPr lang="en-US" sz="2400" b="1" dirty="0">
                <a:solidFill>
                  <a:srgbClr val="002060"/>
                </a:solidFill>
                <a:latin typeface="Calibri" pitchFamily="34" charset="0"/>
                <a:cs typeface="Arial" pitchFamily="34" charset="0"/>
              </a:rPr>
              <a:t> </a:t>
            </a:r>
            <a:r>
              <a:rPr lang="ar-AE" sz="2400" b="1" dirty="0">
                <a:solidFill>
                  <a:srgbClr val="C00000"/>
                </a:solidFill>
                <a:latin typeface="Calibri" pitchFamily="34" charset="0"/>
                <a:ea typeface="Calibri" pitchFamily="34" charset="0"/>
              </a:rPr>
              <a:t>الاستراتيجية : </a:t>
            </a:r>
            <a:r>
              <a:rPr lang="ar-AE" sz="2400" b="1" dirty="0">
                <a:solidFill>
                  <a:srgbClr val="0070C0"/>
                </a:solidFill>
                <a:latin typeface="Calibri" pitchFamily="34" charset="0"/>
                <a:ea typeface="Calibri" pitchFamily="34" charset="0"/>
              </a:rPr>
              <a:t>عرض ومناقشة الدرس من خلال البوربوينت ومنصة ألف</a:t>
            </a:r>
            <a:endParaRPr lang="ar-SA" sz="2400" b="1" dirty="0">
              <a:solidFill>
                <a:srgbClr val="0070C0"/>
              </a:solidFill>
              <a:latin typeface="Arial" pitchFamily="34" charset="0"/>
            </a:endParaRPr>
          </a:p>
        </p:txBody>
      </p:sp>
    </p:spTree>
    <p:extLst>
      <p:ext uri="{BB962C8B-B14F-4D97-AF65-F5344CB8AC3E}">
        <p14:creationId xmlns:p14="http://schemas.microsoft.com/office/powerpoint/2010/main" val="169614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0" y="-1"/>
            <a:ext cx="9906000"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1060" y="299208"/>
            <a:ext cx="2920693" cy="665912"/>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3055" y="299208"/>
            <a:ext cx="885464" cy="877044"/>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09214"/>
            <a:ext cx="10246984" cy="692331"/>
          </a:xfrm>
          <a:prstGeom prst="rect">
            <a:avLst/>
          </a:prstGeom>
        </p:spPr>
      </p:pic>
      <p:sp>
        <p:nvSpPr>
          <p:cNvPr id="10" name="Rectangle 1">
            <a:extLst>
              <a:ext uri="{FF2B5EF4-FFF2-40B4-BE49-F238E27FC236}">
                <a16:creationId xmlns:a16="http://schemas.microsoft.com/office/drawing/2014/main" id="{31C57E2B-5229-46C6-9B77-1D00EE33EADE}"/>
              </a:ext>
            </a:extLst>
          </p:cNvPr>
          <p:cNvSpPr>
            <a:spLocks noChangeArrowheads="1"/>
          </p:cNvSpPr>
          <p:nvPr/>
        </p:nvSpPr>
        <p:spPr bwMode="auto">
          <a:xfrm>
            <a:off x="184559" y="1463252"/>
            <a:ext cx="9363960" cy="3785652"/>
          </a:xfrm>
          <a:prstGeom prst="rect">
            <a:avLst/>
          </a:prstGeom>
          <a:solidFill>
            <a:schemeClr val="accent3">
              <a:lumMod val="20000"/>
              <a:lumOff val="80000"/>
            </a:schemeClr>
          </a:solidFill>
          <a:ln w="9525">
            <a:noFill/>
            <a:miter lim="800000"/>
            <a:headEnd/>
            <a:tailEnd/>
          </a:ln>
          <a:effectLst/>
        </p:spPr>
        <p:txBody>
          <a:bodyPr vert="horz" wrap="square" lIns="71415" tIns="45720" rIns="71415"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ar-SA" sz="4000" b="1" i="0" u="sng" strike="noStrike" cap="none" normalizeH="0" baseline="0" dirty="0">
                <a:ln>
                  <a:noFill/>
                </a:ln>
                <a:solidFill>
                  <a:srgbClr val="1F497D"/>
                </a:solidFill>
                <a:effectLst/>
                <a:latin typeface="Arial" pitchFamily="34" charset="0"/>
                <a:ea typeface="Calibri" pitchFamily="34" charset="0"/>
                <a:cs typeface="Arial" pitchFamily="34" charset="0"/>
              </a:rPr>
              <a:t>مؤشرات</a:t>
            </a:r>
            <a:r>
              <a:rPr kumimoji="0" lang="ar-SA" sz="4000" b="1" i="0" u="sng" strike="noStrike" cap="none" normalizeH="0" baseline="0" dirty="0">
                <a:ln>
                  <a:noFill/>
                </a:ln>
                <a:solidFill>
                  <a:srgbClr val="1F497D"/>
                </a:solidFill>
                <a:effectLst/>
                <a:latin typeface="Calibri" pitchFamily="34" charset="0"/>
                <a:ea typeface="Calibri" pitchFamily="34" charset="0"/>
                <a:cs typeface="Arial" pitchFamily="34" charset="0"/>
              </a:rPr>
              <a:t> </a:t>
            </a:r>
            <a:r>
              <a:rPr kumimoji="0" lang="ar-SA" sz="4000" b="1" i="0" u="sng" strike="noStrike" cap="none" normalizeH="0" baseline="0" dirty="0">
                <a:ln>
                  <a:noFill/>
                </a:ln>
                <a:solidFill>
                  <a:srgbClr val="1F497D"/>
                </a:solidFill>
                <a:effectLst/>
                <a:latin typeface="Arial" pitchFamily="34" charset="0"/>
                <a:ea typeface="Calibri" pitchFamily="34" charset="0"/>
                <a:cs typeface="Arial" pitchFamily="34" charset="0"/>
              </a:rPr>
              <a:t>الأداء</a:t>
            </a:r>
            <a:r>
              <a:rPr kumimoji="0" lang="ar-SA" sz="4000" b="1" i="0" u="none" strike="noStrike" cap="none" normalizeH="0" baseline="0" dirty="0">
                <a:ln>
                  <a:noFill/>
                </a:ln>
                <a:solidFill>
                  <a:srgbClr val="1F497D"/>
                </a:solidFill>
                <a:effectLst/>
                <a:latin typeface="Calibri" pitchFamily="34" charset="0"/>
                <a:ea typeface="Calibri" pitchFamily="34" charset="0"/>
                <a:cs typeface="Arial" pitchFamily="34" charset="0"/>
              </a:rPr>
              <a:t>:</a:t>
            </a:r>
            <a:endParaRPr kumimoji="0" lang="ar-AE" sz="4000" b="1" i="0" u="none" strike="noStrike" cap="none" normalizeH="0" baseline="0" dirty="0">
              <a:ln>
                <a:noFill/>
              </a:ln>
              <a:solidFill>
                <a:srgbClr val="1F497D"/>
              </a:solidFill>
              <a:effectLst/>
              <a:latin typeface="Calibri" pitchFamily="34" charset="0"/>
              <a:ea typeface="Calibri" pitchFamily="34" charset="0"/>
              <a:cs typeface="Arial" pitchFamily="34" charset="0"/>
            </a:endParaRPr>
          </a:p>
          <a:p>
            <a:pPr marL="571500" marR="0" lvl="0" indent="-571500" algn="r" defTabSz="914400" rtl="1" eaLnBrk="1" fontAlgn="base" latinLnBrk="0" hangingPunct="1">
              <a:lnSpc>
                <a:spcPct val="100000"/>
              </a:lnSpc>
              <a:spcBef>
                <a:spcPct val="0"/>
              </a:spcBef>
              <a:spcAft>
                <a:spcPct val="0"/>
              </a:spcAft>
              <a:buClrTx/>
              <a:buSzTx/>
              <a:buFontTx/>
              <a:buChar char="-"/>
              <a:tabLst/>
            </a:pPr>
            <a:r>
              <a:rPr kumimoji="0" lang="ar-SA" sz="4000" b="1" i="0" u="none" strike="noStrike" cap="none" normalizeH="0" baseline="0" dirty="0">
                <a:ln>
                  <a:noFill/>
                </a:ln>
                <a:solidFill>
                  <a:srgbClr val="1F497D"/>
                </a:solidFill>
                <a:effectLst/>
                <a:latin typeface="Arial" pitchFamily="34" charset="0"/>
                <a:ea typeface="Calibri" pitchFamily="34" charset="0"/>
                <a:cs typeface="Arial" pitchFamily="34" charset="0"/>
              </a:rPr>
              <a:t>ي</a:t>
            </a:r>
            <a:r>
              <a:rPr kumimoji="0" lang="ar-AE" sz="4000" b="1" i="0" u="none" strike="noStrike" cap="none" normalizeH="0" baseline="0" dirty="0">
                <a:ln>
                  <a:noFill/>
                </a:ln>
                <a:solidFill>
                  <a:srgbClr val="1F497D"/>
                </a:solidFill>
                <a:effectLst/>
                <a:latin typeface="Arial" pitchFamily="34" charset="0"/>
                <a:ea typeface="Calibri" pitchFamily="34" charset="0"/>
                <a:cs typeface="Arial" pitchFamily="34" charset="0"/>
              </a:rPr>
              <a:t>تعرف علي مفاهيم الاتزان ’ التفاعل المكتمل , التفاعل الانعكاسي</a:t>
            </a:r>
            <a:endParaRPr kumimoji="0" lang="ar-EG" sz="4000" b="1" i="0" u="none" strike="noStrike" cap="none" normalizeH="0" baseline="0" dirty="0">
              <a:ln>
                <a:noFill/>
              </a:ln>
              <a:solidFill>
                <a:srgbClr val="1F497D"/>
              </a:solidFill>
              <a:effectLst/>
              <a:latin typeface="Arial" pitchFamily="34" charset="0"/>
              <a:ea typeface="Calibri" pitchFamily="34" charset="0"/>
              <a:cs typeface="Arial" pitchFamily="34" charset="0"/>
            </a:endParaRPr>
          </a:p>
          <a:p>
            <a:pPr marL="571500" marR="0" lvl="0" indent="-571500" algn="r" defTabSz="914400" rtl="1" eaLnBrk="1" fontAlgn="base" latinLnBrk="0" hangingPunct="1">
              <a:lnSpc>
                <a:spcPct val="100000"/>
              </a:lnSpc>
              <a:spcBef>
                <a:spcPct val="0"/>
              </a:spcBef>
              <a:spcAft>
                <a:spcPct val="0"/>
              </a:spcAft>
              <a:buClrTx/>
              <a:buSzTx/>
              <a:buFontTx/>
              <a:buChar char="-"/>
              <a:tabLst/>
            </a:pPr>
            <a:r>
              <a:rPr lang="ar-AE" sz="4000" b="1" dirty="0">
                <a:solidFill>
                  <a:srgbClr val="1F497D"/>
                </a:solidFill>
                <a:latin typeface="Arial" pitchFamily="34" charset="0"/>
                <a:ea typeface="Calibri" pitchFamily="34" charset="0"/>
                <a:cs typeface="Arial" pitchFamily="34" charset="0"/>
              </a:rPr>
              <a:t>يفرق بين الاتزان المتجانس وغير المتجانس </a:t>
            </a:r>
          </a:p>
          <a:p>
            <a:pPr marL="571500" marR="0" lvl="0" indent="-571500" algn="r" defTabSz="914400" rtl="1" eaLnBrk="1" fontAlgn="base" latinLnBrk="0" hangingPunct="1">
              <a:lnSpc>
                <a:spcPct val="100000"/>
              </a:lnSpc>
              <a:spcBef>
                <a:spcPct val="0"/>
              </a:spcBef>
              <a:spcAft>
                <a:spcPct val="0"/>
              </a:spcAft>
              <a:buClrTx/>
              <a:buSzTx/>
              <a:buFontTx/>
              <a:buChar char="-"/>
              <a:tabLst/>
            </a:pPr>
            <a:r>
              <a:rPr kumimoji="0" lang="ar-AE" sz="4000" b="1" i="0" u="none" strike="noStrike" cap="none" normalizeH="0" baseline="0" dirty="0">
                <a:ln>
                  <a:noFill/>
                </a:ln>
                <a:solidFill>
                  <a:srgbClr val="1F497D"/>
                </a:solidFill>
                <a:effectLst/>
                <a:latin typeface="Arial" pitchFamily="34" charset="0"/>
                <a:ea typeface="Calibri" pitchFamily="34" charset="0"/>
                <a:cs typeface="Arial" pitchFamily="34" charset="0"/>
              </a:rPr>
              <a:t>يطبق العلاقة الرياضية لثابت الاتزان في حل المسائل</a:t>
            </a:r>
            <a:endParaRPr lang="ar-EG" sz="4000" b="1" dirty="0">
              <a:solidFill>
                <a:srgbClr val="1F497D"/>
              </a:solidFill>
              <a:latin typeface="Arial" pitchFamily="34" charset="0"/>
              <a:ea typeface="Calibri" pitchFamily="34" charset="0"/>
              <a:cs typeface="Arial" pitchFamily="34" charset="0"/>
            </a:endParaRPr>
          </a:p>
          <a:p>
            <a:pPr marL="571500" marR="0" lvl="0" indent="-571500" algn="r" defTabSz="914400" rtl="1" eaLnBrk="1" fontAlgn="base" latinLnBrk="0" hangingPunct="1">
              <a:lnSpc>
                <a:spcPct val="100000"/>
              </a:lnSpc>
              <a:spcBef>
                <a:spcPct val="0"/>
              </a:spcBef>
              <a:spcAft>
                <a:spcPct val="0"/>
              </a:spcAft>
              <a:buClrTx/>
              <a:buSzTx/>
              <a:buFontTx/>
              <a:buChar char="-"/>
              <a:tabLst/>
            </a:pPr>
            <a:r>
              <a:rPr lang="ar-EG" sz="4000" b="1" dirty="0">
                <a:solidFill>
                  <a:srgbClr val="1F497D"/>
                </a:solidFill>
                <a:latin typeface="Arial" pitchFamily="34" charset="0"/>
                <a:ea typeface="Calibri" pitchFamily="34" charset="0"/>
                <a:cs typeface="Arial" pitchFamily="34" charset="0"/>
              </a:rPr>
              <a:t>ي</a:t>
            </a:r>
            <a:r>
              <a:rPr lang="ar-AE" sz="4000" b="1" dirty="0">
                <a:solidFill>
                  <a:srgbClr val="1F497D"/>
                </a:solidFill>
                <a:latin typeface="Arial" pitchFamily="34" charset="0"/>
                <a:ea typeface="Calibri" pitchFamily="34" charset="0"/>
                <a:cs typeface="Arial" pitchFamily="34" charset="0"/>
              </a:rPr>
              <a:t>دلل بأمثلة علي أهمية الاتزان في </a:t>
            </a:r>
            <a:r>
              <a:rPr lang="ar-EG" sz="4000" b="1" dirty="0">
                <a:solidFill>
                  <a:srgbClr val="1F497D"/>
                </a:solidFill>
                <a:latin typeface="Arial" pitchFamily="34" charset="0"/>
                <a:ea typeface="Calibri" pitchFamily="34" charset="0"/>
                <a:cs typeface="Arial" pitchFamily="34" charset="0"/>
              </a:rPr>
              <a:t> في حياتنا </a:t>
            </a:r>
          </a:p>
        </p:txBody>
      </p:sp>
    </p:spTree>
    <p:extLst>
      <p:ext uri="{BB962C8B-B14F-4D97-AF65-F5344CB8AC3E}">
        <p14:creationId xmlns:p14="http://schemas.microsoft.com/office/powerpoint/2010/main" val="1628106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09899"/>
            <a:ext cx="990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5707F116-8EC0-4822-9067-186AC8C96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529074" y="2522437"/>
            <a:ext cx="4225136" cy="343292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Freeform: Shape 22">
            <a:extLst>
              <a:ext uri="{FF2B5EF4-FFF2-40B4-BE49-F238E27FC236}">
                <a16:creationId xmlns:a16="http://schemas.microsoft.com/office/drawing/2014/main" id="{49F1A7E4-819D-4D21-8E8B-32671A9F9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3738" y="2065197"/>
            <a:ext cx="5353835" cy="4349991"/>
          </a:xfrm>
          <a:custGeom>
            <a:avLst/>
            <a:gdLst>
              <a:gd name="connsiteX0" fmla="*/ 690507 w 5353835"/>
              <a:gd name="connsiteY0" fmla="*/ 5273742 h 5353835"/>
              <a:gd name="connsiteX1" fmla="*/ 4938299 w 5353835"/>
              <a:gd name="connsiteY1" fmla="*/ 5273742 h 5353835"/>
              <a:gd name="connsiteX2" fmla="*/ 4858206 w 5353835"/>
              <a:gd name="connsiteY2" fmla="*/ 5353835 h 5353835"/>
              <a:gd name="connsiteX3" fmla="*/ 770600 w 5353835"/>
              <a:gd name="connsiteY3" fmla="*/ 5353835 h 5353835"/>
              <a:gd name="connsiteX4" fmla="*/ 433255 w 5353835"/>
              <a:gd name="connsiteY4" fmla="*/ 80093 h 5353835"/>
              <a:gd name="connsiteX5" fmla="*/ 513348 w 5353835"/>
              <a:gd name="connsiteY5" fmla="*/ 0 h 5353835"/>
              <a:gd name="connsiteX6" fmla="*/ 5353835 w 5353835"/>
              <a:gd name="connsiteY6" fmla="*/ 0 h 5353835"/>
              <a:gd name="connsiteX7" fmla="*/ 5353835 w 5353835"/>
              <a:gd name="connsiteY7" fmla="*/ 4858206 h 5353835"/>
              <a:gd name="connsiteX8" fmla="*/ 5273742 w 5353835"/>
              <a:gd name="connsiteY8" fmla="*/ 4938299 h 5353835"/>
              <a:gd name="connsiteX9" fmla="*/ 5273742 w 5353835"/>
              <a:gd name="connsiteY9" fmla="*/ 80093 h 5353835"/>
              <a:gd name="connsiteX10" fmla="*/ 0 w 5353835"/>
              <a:gd name="connsiteY10" fmla="*/ 513348 h 5353835"/>
              <a:gd name="connsiteX11" fmla="*/ 80093 w 5353835"/>
              <a:gd name="connsiteY11" fmla="*/ 433255 h 5353835"/>
              <a:gd name="connsiteX12" fmla="*/ 80093 w 5353835"/>
              <a:gd name="connsiteY12" fmla="*/ 4663328 h 5353835"/>
              <a:gd name="connsiteX13" fmla="*/ 0 w 5353835"/>
              <a:gd name="connsiteY13" fmla="*/ 4583235 h 5353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53835" h="5353835">
                <a:moveTo>
                  <a:pt x="690507" y="5273742"/>
                </a:moveTo>
                <a:lnTo>
                  <a:pt x="4938299" y="5273742"/>
                </a:lnTo>
                <a:lnTo>
                  <a:pt x="4858206" y="5353835"/>
                </a:lnTo>
                <a:lnTo>
                  <a:pt x="770600" y="5353835"/>
                </a:lnTo>
                <a:close/>
                <a:moveTo>
                  <a:pt x="433255" y="80093"/>
                </a:moveTo>
                <a:lnTo>
                  <a:pt x="513348" y="0"/>
                </a:lnTo>
                <a:lnTo>
                  <a:pt x="5353835" y="0"/>
                </a:lnTo>
                <a:lnTo>
                  <a:pt x="5353835" y="4858206"/>
                </a:lnTo>
                <a:lnTo>
                  <a:pt x="5273742" y="4938299"/>
                </a:lnTo>
                <a:lnTo>
                  <a:pt x="5273742" y="80093"/>
                </a:lnTo>
                <a:close/>
                <a:moveTo>
                  <a:pt x="0" y="513348"/>
                </a:moveTo>
                <a:lnTo>
                  <a:pt x="80093" y="433255"/>
                </a:lnTo>
                <a:lnTo>
                  <a:pt x="80093" y="4663328"/>
                </a:lnTo>
                <a:lnTo>
                  <a:pt x="0" y="4583235"/>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مربع نص 13">
            <a:extLst>
              <a:ext uri="{FF2B5EF4-FFF2-40B4-BE49-F238E27FC236}">
                <a16:creationId xmlns:a16="http://schemas.microsoft.com/office/drawing/2014/main" id="{93222EA8-8132-48D6-97F2-38FCB955EBF5}"/>
              </a:ext>
            </a:extLst>
          </p:cNvPr>
          <p:cNvSpPr txBox="1"/>
          <p:nvPr/>
        </p:nvSpPr>
        <p:spPr>
          <a:xfrm>
            <a:off x="907319" y="3262425"/>
            <a:ext cx="3451758" cy="1952947"/>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endParaRPr kumimoji="0" lang="en-US" sz="3000" b="0" i="0" u="none" strike="noStrike" kern="1200" cap="none" spc="0" normalizeH="0" baseline="0" noProof="0" dirty="0">
              <a:ln>
                <a:noFill/>
              </a:ln>
              <a:solidFill>
                <a:srgbClr val="080808"/>
              </a:solidFill>
              <a:effectLst/>
              <a:uLnTx/>
              <a:uFillTx/>
              <a:latin typeface="Calibri Light" panose="020F0302020204030204"/>
              <a:ea typeface="+mn-ea"/>
              <a:cs typeface="+mn-cs"/>
            </a:endParaRPr>
          </a:p>
        </p:txBody>
      </p:sp>
      <p:sp>
        <p:nvSpPr>
          <p:cNvPr id="25" name="Isosceles Triangle 24">
            <a:extLst>
              <a:ext uri="{FF2B5EF4-FFF2-40B4-BE49-F238E27FC236}">
                <a16:creationId xmlns:a16="http://schemas.microsoft.com/office/drawing/2014/main" id="{CB64814D-A361-44E1-8D97-B83E41C8B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17018" y="926915"/>
            <a:ext cx="1248189" cy="1014154"/>
          </a:xfrm>
          <a:prstGeom prst="triangle">
            <a:avLst>
              <a:gd name="adj" fmla="val 10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26">
            <a:extLst>
              <a:ext uri="{FF2B5EF4-FFF2-40B4-BE49-F238E27FC236}">
                <a16:creationId xmlns:a16="http://schemas.microsoft.com/office/drawing/2014/main" id="{852A6879-032A-4946-9CCA-44D38BEDF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41176" y="1056545"/>
            <a:ext cx="469000" cy="577231"/>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9550" y="2011525"/>
            <a:ext cx="2886976" cy="656787"/>
          </a:xfrm>
          <a:prstGeom prst="rect">
            <a:avLst/>
          </a:prstGeom>
        </p:spPr>
      </p:pic>
      <p:sp>
        <p:nvSpPr>
          <p:cNvPr id="29" name="Rectangle 28">
            <a:extLst>
              <a:ext uri="{FF2B5EF4-FFF2-40B4-BE49-F238E27FC236}">
                <a16:creationId xmlns:a16="http://schemas.microsoft.com/office/drawing/2014/main" id="{56AB08D7-F0FB-4965-B730-8B874214C2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675681" y="1270764"/>
            <a:ext cx="999162" cy="811819"/>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148D9297-49FA-43ED-AC6B-E2F153B3A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627513" y="1789925"/>
            <a:ext cx="352820" cy="28666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3" name="Group 32">
            <a:extLst>
              <a:ext uri="{FF2B5EF4-FFF2-40B4-BE49-F238E27FC236}">
                <a16:creationId xmlns:a16="http://schemas.microsoft.com/office/drawing/2014/main" id="{693B4105-989A-4A79-A881-75F3602AEEE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104366" y="5293409"/>
            <a:ext cx="3858545" cy="2374490"/>
            <a:chOff x="4857523" y="4483510"/>
            <a:chExt cx="4748979" cy="2374490"/>
          </a:xfrm>
        </p:grpSpPr>
        <p:sp>
          <p:nvSpPr>
            <p:cNvPr id="34" name="Isosceles Triangle 33">
              <a:extLst>
                <a:ext uri="{FF2B5EF4-FFF2-40B4-BE49-F238E27FC236}">
                  <a16:creationId xmlns:a16="http://schemas.microsoft.com/office/drawing/2014/main" id="{D89F965B-7F23-48AC-830E-2272A40CD2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57523" y="4483510"/>
              <a:ext cx="4748979" cy="2374490"/>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C57518E5-4332-4F59-9B89-B658B6BFD1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7735188" y="4982817"/>
              <a:ext cx="1009255" cy="1009255"/>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955" y="4578183"/>
            <a:ext cx="3451758" cy="519655"/>
          </a:xfrm>
          <a:prstGeom prst="rect">
            <a:avLst/>
          </a:prstGeom>
        </p:spPr>
      </p:pic>
      <p:pic>
        <p:nvPicPr>
          <p:cNvPr id="4" name="Picture 2">
            <a:extLst>
              <a:ext uri="{FF2B5EF4-FFF2-40B4-BE49-F238E27FC236}">
                <a16:creationId xmlns:a16="http://schemas.microsoft.com/office/drawing/2014/main" id="{284123A2-D2E8-4D8C-B6D8-1F5B27A324B6}"/>
              </a:ext>
            </a:extLst>
          </p:cNvPr>
          <p:cNvPicPr/>
          <p:nvPr/>
        </p:nvPicPr>
        <p:blipFill rotWithShape="1">
          <a:blip r:embed="rId4" cstate="print">
            <a:extLst>
              <a:ext uri="{28A0092B-C50C-407E-A947-70E740481C1C}">
                <a14:useLocalDpi xmlns:a14="http://schemas.microsoft.com/office/drawing/2010/main" val="0"/>
              </a:ext>
            </a:extLst>
          </a:blip>
          <a:srcRect t="87590"/>
          <a:stretch/>
        </p:blipFill>
        <p:spPr>
          <a:xfrm rot="10800000">
            <a:off x="0" y="-1"/>
            <a:ext cx="9906000" cy="809897"/>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3055" y="299208"/>
            <a:ext cx="885464" cy="877044"/>
          </a:xfrm>
          <a:prstGeom prst="rect">
            <a:avLst/>
          </a:prstGeom>
        </p:spPr>
      </p:pic>
      <p:sp>
        <p:nvSpPr>
          <p:cNvPr id="17" name="Rectangle 1">
            <a:extLst>
              <a:ext uri="{FF2B5EF4-FFF2-40B4-BE49-F238E27FC236}">
                <a16:creationId xmlns:a16="http://schemas.microsoft.com/office/drawing/2014/main" id="{5B4C3CFF-3F2B-4F0F-98E7-93B124D17CEF}"/>
              </a:ext>
            </a:extLst>
          </p:cNvPr>
          <p:cNvSpPr>
            <a:spLocks noChangeArrowheads="1"/>
          </p:cNvSpPr>
          <p:nvPr/>
        </p:nvSpPr>
        <p:spPr bwMode="auto">
          <a:xfrm>
            <a:off x="845575" y="3784251"/>
            <a:ext cx="3442138" cy="707886"/>
          </a:xfrm>
          <a:prstGeom prst="rect">
            <a:avLst/>
          </a:prstGeom>
          <a:solidFill>
            <a:srgbClr val="FFFF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AE" sz="4000" b="1" dirty="0">
                <a:solidFill>
                  <a:srgbClr val="CC00FF"/>
                </a:solidFill>
                <a:latin typeface="Calibri" pitchFamily="34" charset="0"/>
                <a:cs typeface="Arial" pitchFamily="34" charset="0"/>
              </a:rPr>
              <a:t>التهيئة الحافزة </a:t>
            </a:r>
            <a:endParaRPr kumimoji="0" lang="ar-SA" sz="4000" b="1" i="0" u="none" strike="noStrike" kern="1200" cap="none" spc="0" normalizeH="0" baseline="0" noProof="0" dirty="0">
              <a:ln>
                <a:noFill/>
              </a:ln>
              <a:solidFill>
                <a:srgbClr val="CC00FF"/>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1789405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4" cstate="print">
            <a:extLst>
              <a:ext uri="{28A0092B-C50C-407E-A947-70E740481C1C}">
                <a14:useLocalDpi xmlns:a14="http://schemas.microsoft.com/office/drawing/2010/main" val="0"/>
              </a:ext>
            </a:extLst>
          </a:blip>
          <a:srcRect t="87590"/>
          <a:stretch/>
        </p:blipFill>
        <p:spPr>
          <a:xfrm rot="10800000">
            <a:off x="0" y="-31533"/>
            <a:ext cx="9906000"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82" y="40459"/>
            <a:ext cx="2920693" cy="665912"/>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96477" y="112453"/>
            <a:ext cx="885464" cy="665912"/>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7</a:t>
            </a:fld>
            <a:endParaRPr lang="en-US" b="1" dirty="0"/>
          </a:p>
        </p:txBody>
      </p:sp>
      <p:sp>
        <p:nvSpPr>
          <p:cNvPr id="9" name="Rectangle 1">
            <a:extLst>
              <a:ext uri="{FF2B5EF4-FFF2-40B4-BE49-F238E27FC236}">
                <a16:creationId xmlns:a16="http://schemas.microsoft.com/office/drawing/2014/main" id="{88E13877-9E3E-4B0C-AA4E-BBD9C5A3E680}"/>
              </a:ext>
            </a:extLst>
          </p:cNvPr>
          <p:cNvSpPr>
            <a:spLocks noChangeArrowheads="1"/>
          </p:cNvSpPr>
          <p:nvPr/>
        </p:nvSpPr>
        <p:spPr bwMode="auto">
          <a:xfrm>
            <a:off x="7852189" y="778366"/>
            <a:ext cx="1888576" cy="2246769"/>
          </a:xfrm>
          <a:prstGeom prst="rect">
            <a:avLst/>
          </a:prstGeom>
          <a:solidFill>
            <a:srgbClr val="FFFF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EG" sz="2800" b="1" dirty="0">
                <a:solidFill>
                  <a:srgbClr val="C00000"/>
                </a:solidFill>
                <a:latin typeface="Calibri" pitchFamily="34" charset="0"/>
                <a:cs typeface="Arial" pitchFamily="34" charset="0"/>
              </a:rPr>
              <a:t>بعد مشاهدة المقطع : ما</a:t>
            </a:r>
            <a:r>
              <a:rPr lang="ar-AE" sz="2800" b="1" dirty="0">
                <a:solidFill>
                  <a:srgbClr val="C00000"/>
                </a:solidFill>
                <a:latin typeface="Calibri" pitchFamily="34" charset="0"/>
                <a:cs typeface="Arial" pitchFamily="34" charset="0"/>
              </a:rPr>
              <a:t> المقصود بحالة الاتزان الكيميائي؟</a:t>
            </a:r>
            <a:endParaRPr kumimoji="0" lang="ar-SA" sz="2800" b="1" i="0" u="none" strike="noStrike" kern="1200" cap="none" spc="0" normalizeH="0" baseline="0" noProof="0" dirty="0">
              <a:ln>
                <a:noFill/>
              </a:ln>
              <a:solidFill>
                <a:srgbClr val="C00000"/>
              </a:solidFill>
              <a:effectLst/>
              <a:uLnTx/>
              <a:uFillTx/>
              <a:latin typeface="Arial" pitchFamily="34" charset="0"/>
              <a:cs typeface="Arial" pitchFamily="34" charset="0"/>
            </a:endParaRPr>
          </a:p>
        </p:txBody>
      </p:sp>
      <p:sp>
        <p:nvSpPr>
          <p:cNvPr id="6" name="مستطيل 5">
            <a:extLst>
              <a:ext uri="{FF2B5EF4-FFF2-40B4-BE49-F238E27FC236}">
                <a16:creationId xmlns:a16="http://schemas.microsoft.com/office/drawing/2014/main" id="{23F347FF-BC07-4CB3-A9AA-E15FEB0B710C}"/>
              </a:ext>
            </a:extLst>
          </p:cNvPr>
          <p:cNvSpPr/>
          <p:nvPr/>
        </p:nvSpPr>
        <p:spPr>
          <a:xfrm>
            <a:off x="4133850" y="19472"/>
            <a:ext cx="2566670" cy="707886"/>
          </a:xfrm>
          <a:prstGeom prst="rect">
            <a:avLst/>
          </a:prstGeom>
        </p:spPr>
        <p:txBody>
          <a:bodyPr wrap="square">
            <a:spAutoFit/>
          </a:bodyPr>
          <a:lstStyle/>
          <a:p>
            <a:pPr algn="r" rtl="1"/>
            <a:r>
              <a:rPr lang="ar-AE" sz="4000" b="1" dirty="0">
                <a:solidFill>
                  <a:srgbClr val="C00000"/>
                </a:solidFill>
              </a:rPr>
              <a:t>حالة الاتزان </a:t>
            </a:r>
            <a:endParaRPr lang="en-US" sz="4000" dirty="0">
              <a:solidFill>
                <a:srgbClr val="C00000"/>
              </a:solidFill>
            </a:endParaRPr>
          </a:p>
        </p:txBody>
      </p:sp>
      <p:pic>
        <p:nvPicPr>
          <p:cNvPr id="2" name="Dynamic Equilibrium _ University Of Surrey">
            <a:hlinkClick r:id="" action="ppaction://media"/>
            <a:extLst>
              <a:ext uri="{FF2B5EF4-FFF2-40B4-BE49-F238E27FC236}">
                <a16:creationId xmlns:a16="http://schemas.microsoft.com/office/drawing/2014/main" id="{E7C65098-AEF5-4C14-8A98-F3C1860F367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165235" y="874701"/>
            <a:ext cx="7217077" cy="53133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مربع نص 13">
            <a:extLst>
              <a:ext uri="{FF2B5EF4-FFF2-40B4-BE49-F238E27FC236}">
                <a16:creationId xmlns:a16="http://schemas.microsoft.com/office/drawing/2014/main" id="{910D6C96-C0DF-470C-9EC8-C600A0075C88}"/>
              </a:ext>
            </a:extLst>
          </p:cNvPr>
          <p:cNvSpPr txBox="1"/>
          <p:nvPr/>
        </p:nvSpPr>
        <p:spPr>
          <a:xfrm>
            <a:off x="7448551" y="3194486"/>
            <a:ext cx="2292214" cy="2546082"/>
          </a:xfrm>
          <a:prstGeom prst="rect">
            <a:avLst/>
          </a:prstGeom>
          <a:noFill/>
        </p:spPr>
        <p:txBody>
          <a:bodyPr wrap="square">
            <a:spAutoFit/>
          </a:bodyPr>
          <a:lstStyle/>
          <a:p>
            <a:pPr algn="r" rtl="1">
              <a:lnSpc>
                <a:spcPct val="107000"/>
              </a:lnSpc>
              <a:spcAft>
                <a:spcPts val="800"/>
              </a:spcAft>
            </a:pPr>
            <a:r>
              <a:rPr lang="ar-AE"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الاتزان الكيميائي :</a:t>
            </a:r>
          </a:p>
          <a:p>
            <a:pPr algn="r" rtl="1">
              <a:lnSpc>
                <a:spcPct val="107000"/>
              </a:lnSpc>
              <a:spcAft>
                <a:spcPts val="800"/>
              </a:spcAft>
            </a:pPr>
            <a:r>
              <a:rPr lang="ar-AE" sz="24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 </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هو حالة يوازن فيها التفاعل الأمامي التفاعل العكسي لأنهما يحدثا بالسرعة نفسها</a:t>
            </a:r>
            <a:endParaRPr lang="en-US" sz="2400"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766504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childTnLst>
        </p:cTn>
      </p:par>
    </p:tnLst>
    <p:bldLst>
      <p:bldP spid="9" grpId="0" animBg="1"/>
      <p:bldP spid="6"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8</a:t>
            </a:fld>
            <a:endParaRPr lang="en-US" b="1" dirty="0"/>
          </a:p>
        </p:txBody>
      </p:sp>
      <p:sp>
        <p:nvSpPr>
          <p:cNvPr id="75" name="مستطيل 74">
            <a:extLst>
              <a:ext uri="{FF2B5EF4-FFF2-40B4-BE49-F238E27FC236}">
                <a16:creationId xmlns:a16="http://schemas.microsoft.com/office/drawing/2014/main" id="{9BAAADD4-3FD8-4324-A34B-652225735EF9}"/>
              </a:ext>
            </a:extLst>
          </p:cNvPr>
          <p:cNvSpPr/>
          <p:nvPr/>
        </p:nvSpPr>
        <p:spPr>
          <a:xfrm>
            <a:off x="58111" y="615652"/>
            <a:ext cx="9789776" cy="2042547"/>
          </a:xfrm>
          <a:prstGeom prst="rect">
            <a:avLst/>
          </a:prstGeom>
        </p:spPr>
        <p:txBody>
          <a:bodyPr wrap="square">
            <a:spAutoFit/>
          </a:bodyPr>
          <a:lstStyle/>
          <a:p>
            <a:pPr algn="r" rtl="1">
              <a:lnSpc>
                <a:spcPct val="115000"/>
              </a:lnSpc>
              <a:spcAft>
                <a:spcPts val="1000"/>
              </a:spcAft>
            </a:pPr>
            <a:r>
              <a:rPr lang="ar-SA" sz="2800" b="1" dirty="0">
                <a:solidFill>
                  <a:srgbClr val="00B050"/>
                </a:solidFill>
                <a:latin typeface="Calibri" panose="020F0502020204030204" pitchFamily="34" charset="0"/>
                <a:ea typeface="Calibri" panose="020F0502020204030204" pitchFamily="34" charset="0"/>
              </a:rPr>
              <a:t>الكيمياء في حياتك</a:t>
            </a:r>
            <a:r>
              <a:rPr lang="ar-SA" sz="2400" b="1" dirty="0">
                <a:solidFill>
                  <a:srgbClr val="0070C0"/>
                </a:solidFill>
                <a:latin typeface="Calibri" panose="020F0502020204030204" pitchFamily="34" charset="0"/>
                <a:ea typeface="Calibri" panose="020F0502020204030204" pitchFamily="34" charset="0"/>
              </a:rPr>
              <a:t> : </a:t>
            </a:r>
            <a:r>
              <a:rPr lang="ar-SA" sz="2800" b="1" dirty="0">
                <a:solidFill>
                  <a:srgbClr val="0070C0"/>
                </a:solidFill>
                <a:latin typeface="Calibri" panose="020F0502020204030204" pitchFamily="34" charset="0"/>
                <a:ea typeface="Calibri" panose="020F0502020204030204" pitchFamily="34" charset="0"/>
              </a:rPr>
              <a:t>تخيل لعبة شد الحبل بين فريقين فقد يبدو لك أن أيا من الفريقين لا يسحب الحبل. لأن الحبل بينهما لا يتحرك أما في الحقيقة فإن كلا الفريقين يسحب الأخر. إلا أن القوة المبذولة من كلا الفريقين متساوية ومتعاكسة. لذا يكونان في حالة اتزان تام</a:t>
            </a:r>
            <a:endParaRPr lang="en-US" sz="2800" b="1" dirty="0">
              <a:solidFill>
                <a:srgbClr val="0070C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76" name="مستطيل 75">
            <a:extLst>
              <a:ext uri="{FF2B5EF4-FFF2-40B4-BE49-F238E27FC236}">
                <a16:creationId xmlns:a16="http://schemas.microsoft.com/office/drawing/2014/main" id="{A8BF2EF7-B231-4C3B-A855-B8F7F99D811F}"/>
              </a:ext>
            </a:extLst>
          </p:cNvPr>
          <p:cNvSpPr/>
          <p:nvPr/>
        </p:nvSpPr>
        <p:spPr>
          <a:xfrm>
            <a:off x="3448049" y="122097"/>
            <a:ext cx="3457575" cy="646331"/>
          </a:xfrm>
          <a:prstGeom prst="rect">
            <a:avLst/>
          </a:prstGeom>
        </p:spPr>
        <p:txBody>
          <a:bodyPr wrap="square">
            <a:spAutoFit/>
          </a:bodyPr>
          <a:lstStyle/>
          <a:p>
            <a:pPr algn="r" rtl="1"/>
            <a:r>
              <a:rPr lang="ar-AE" sz="3600" b="1" dirty="0">
                <a:solidFill>
                  <a:srgbClr val="C00000"/>
                </a:solidFill>
                <a:latin typeface="Calibri" panose="020F0502020204030204" pitchFamily="34" charset="0"/>
                <a:ea typeface="Calibri" panose="020F0502020204030204" pitchFamily="34" charset="0"/>
              </a:rPr>
              <a:t>حالة الاتزان الكيميائي</a:t>
            </a:r>
            <a:endParaRPr lang="en-US" sz="3600" dirty="0">
              <a:solidFill>
                <a:srgbClr val="C00000"/>
              </a:solidFill>
            </a:endParaRPr>
          </a:p>
        </p:txBody>
      </p:sp>
      <p:sp>
        <p:nvSpPr>
          <p:cNvPr id="16" name="مربع نص 15">
            <a:extLst>
              <a:ext uri="{FF2B5EF4-FFF2-40B4-BE49-F238E27FC236}">
                <a16:creationId xmlns:a16="http://schemas.microsoft.com/office/drawing/2014/main" id="{16A6C783-68BC-4C89-AC59-7D02A0ED648D}"/>
              </a:ext>
            </a:extLst>
          </p:cNvPr>
          <p:cNvSpPr txBox="1"/>
          <p:nvPr/>
        </p:nvSpPr>
        <p:spPr>
          <a:xfrm>
            <a:off x="7028488" y="2723971"/>
            <a:ext cx="2819399" cy="530145"/>
          </a:xfrm>
          <a:prstGeom prst="rect">
            <a:avLst/>
          </a:prstGeom>
          <a:noFill/>
        </p:spPr>
        <p:txBody>
          <a:bodyPr wrap="square">
            <a:spAutoFit/>
          </a:bodyPr>
          <a:lstStyle/>
          <a:p>
            <a:pPr algn="r" rtl="1">
              <a:lnSpc>
                <a:spcPct val="107000"/>
              </a:lnSpc>
              <a:spcAft>
                <a:spcPts val="800"/>
              </a:spcAft>
            </a:pPr>
            <a:r>
              <a:rPr lang="ar-AE" sz="2800" b="1"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rPr>
              <a:t>ما المقصود بالاتزان ؟ </a:t>
            </a:r>
            <a:endParaRPr lang="en-US" sz="2800"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8" name="مربع نص 17">
            <a:extLst>
              <a:ext uri="{FF2B5EF4-FFF2-40B4-BE49-F238E27FC236}">
                <a16:creationId xmlns:a16="http://schemas.microsoft.com/office/drawing/2014/main" id="{6123C338-F30D-4212-88BA-52B467EE77AE}"/>
              </a:ext>
            </a:extLst>
          </p:cNvPr>
          <p:cNvSpPr txBox="1"/>
          <p:nvPr/>
        </p:nvSpPr>
        <p:spPr>
          <a:xfrm>
            <a:off x="152400" y="3319888"/>
            <a:ext cx="9753600" cy="991169"/>
          </a:xfrm>
          <a:prstGeom prst="rect">
            <a:avLst/>
          </a:prstGeom>
          <a:noFill/>
        </p:spPr>
        <p:txBody>
          <a:bodyPr wrap="square">
            <a:spAutoFit/>
          </a:bodyPr>
          <a:lstStyle/>
          <a:p>
            <a:pPr algn="r" rtl="1">
              <a:lnSpc>
                <a:spcPct val="107000"/>
              </a:lnSpc>
              <a:spcAft>
                <a:spcPts val="800"/>
              </a:spcAft>
            </a:pPr>
            <a:r>
              <a:rPr lang="ar-AE" sz="28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تصل التفاعلات الكيميائية إلى نقطة توازن أو اتزان عندما تحدث بنفس السرعة في اتجاهين متعاكسين </a:t>
            </a:r>
            <a:endParaRPr lang="en-US" sz="28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0" name="مربع نص 19">
            <a:extLst>
              <a:ext uri="{FF2B5EF4-FFF2-40B4-BE49-F238E27FC236}">
                <a16:creationId xmlns:a16="http://schemas.microsoft.com/office/drawing/2014/main" id="{A75C1A93-5F3C-4685-AE4B-CC82B29E9764}"/>
              </a:ext>
            </a:extLst>
          </p:cNvPr>
          <p:cNvSpPr txBox="1"/>
          <p:nvPr/>
        </p:nvSpPr>
        <p:spPr>
          <a:xfrm>
            <a:off x="428625" y="4376829"/>
            <a:ext cx="9477375" cy="991169"/>
          </a:xfrm>
          <a:prstGeom prst="rect">
            <a:avLst/>
          </a:prstGeom>
          <a:noFill/>
        </p:spPr>
        <p:txBody>
          <a:bodyPr wrap="square">
            <a:spAutoFit/>
          </a:bodyPr>
          <a:lstStyle/>
          <a:p>
            <a:pPr algn="r" rtl="1">
              <a:lnSpc>
                <a:spcPct val="107000"/>
              </a:lnSpc>
              <a:spcAft>
                <a:spcPts val="800"/>
              </a:spcAft>
            </a:pPr>
            <a:r>
              <a:rPr lang="ar-AE" sz="2800" b="1" dirty="0">
                <a:solidFill>
                  <a:srgbClr val="ED0314"/>
                </a:solidFill>
                <a:effectLst/>
                <a:latin typeface="Calibri" panose="020F0502020204030204" pitchFamily="34" charset="0"/>
                <a:ea typeface="Calibri" panose="020F0502020204030204" pitchFamily="34" charset="0"/>
                <a:cs typeface="Arial" panose="020B0604020202020204" pitchFamily="34" charset="0"/>
              </a:rPr>
              <a:t>مثال تحضير الامونيا : </a:t>
            </a:r>
            <a:r>
              <a:rPr lang="ar-AE" sz="2800" b="1" dirty="0">
                <a:solidFill>
                  <a:srgbClr val="00B0F0"/>
                </a:solidFill>
                <a:effectLst/>
                <a:latin typeface="Calibri" panose="020F0502020204030204" pitchFamily="34" charset="0"/>
                <a:ea typeface="Calibri" panose="020F0502020204030204" pitchFamily="34" charset="0"/>
                <a:cs typeface="Arial" panose="020B0604020202020204" pitchFamily="34" charset="0"/>
              </a:rPr>
              <a:t>يحضر غاز الأمونيا من تفاعل غاز النيتروجين مع غاز الهيدروجين باستعمال طريقة هابر</a:t>
            </a:r>
            <a:endParaRPr lang="en-US" sz="2800" b="1" dirty="0">
              <a:solidFill>
                <a:srgbClr val="00B0F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21" name="Picture 15">
            <a:extLst>
              <a:ext uri="{FF2B5EF4-FFF2-40B4-BE49-F238E27FC236}">
                <a16:creationId xmlns:a16="http://schemas.microsoft.com/office/drawing/2014/main" id="{E3A717C9-F7A3-4BC0-BB46-D2B0013FB642}"/>
              </a:ext>
            </a:extLst>
          </p:cNvPr>
          <p:cNvPicPr/>
          <p:nvPr/>
        </p:nvPicPr>
        <p:blipFill>
          <a:blip r:embed="rId6">
            <a:lum bright="-20000" contrast="40000"/>
            <a:extLst>
              <a:ext uri="{28A0092B-C50C-407E-A947-70E740481C1C}">
                <a14:useLocalDpi xmlns:a14="http://schemas.microsoft.com/office/drawing/2010/main" val="0"/>
              </a:ext>
            </a:extLst>
          </a:blip>
          <a:srcRect/>
          <a:stretch>
            <a:fillRect/>
          </a:stretch>
        </p:blipFill>
        <p:spPr bwMode="auto">
          <a:xfrm>
            <a:off x="976311" y="4972746"/>
            <a:ext cx="4943475" cy="505890"/>
          </a:xfrm>
          <a:prstGeom prst="rect">
            <a:avLst/>
          </a:prstGeom>
          <a:noFill/>
          <a:ln>
            <a:noFill/>
          </a:ln>
        </p:spPr>
      </p:pic>
      <p:sp>
        <p:nvSpPr>
          <p:cNvPr id="25" name="مربع نص 24">
            <a:extLst>
              <a:ext uri="{FF2B5EF4-FFF2-40B4-BE49-F238E27FC236}">
                <a16:creationId xmlns:a16="http://schemas.microsoft.com/office/drawing/2014/main" id="{94D9C4BD-22E4-4840-AFBD-BB1CF17B0E06}"/>
              </a:ext>
            </a:extLst>
          </p:cNvPr>
          <p:cNvSpPr txBox="1"/>
          <p:nvPr/>
        </p:nvSpPr>
        <p:spPr>
          <a:xfrm>
            <a:off x="152400" y="5370465"/>
            <a:ext cx="9695487" cy="1093761"/>
          </a:xfrm>
          <a:prstGeom prst="rect">
            <a:avLst/>
          </a:prstGeom>
          <a:noFill/>
        </p:spPr>
        <p:txBody>
          <a:bodyPr wrap="square">
            <a:spAutoFit/>
          </a:bodyPr>
          <a:lstStyle/>
          <a:p>
            <a:pPr algn="r" rtl="1">
              <a:lnSpc>
                <a:spcPct val="107000"/>
              </a:lnSpc>
              <a:spcAft>
                <a:spcPts val="800"/>
              </a:spcAft>
            </a:pPr>
            <a:r>
              <a:rPr lang="ar-AE" sz="2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أهمية الأمونيا في الزراعة : </a:t>
            </a:r>
            <a:r>
              <a:rPr lang="ar-AE" sz="28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تستخدم كسماد ومادة تضاف الى الأعلاف الحيوانية </a:t>
            </a:r>
            <a:endParaRPr lang="en-US" sz="28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ar-AE" sz="2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أهمية الأمونيا في الصناعة : </a:t>
            </a:r>
            <a:r>
              <a:rPr lang="ar-AE" sz="28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مادة خام في صناعة العديد من المنتجات مثل النايلون </a:t>
            </a:r>
            <a:endParaRPr lang="en-US" sz="28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956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1000"/>
                                        <p:tgtEl>
                                          <p:spTgt spid="76"/>
                                        </p:tgtEl>
                                      </p:cBhvr>
                                    </p:animEffect>
                                    <p:anim calcmode="lin" valueType="num">
                                      <p:cBhvr>
                                        <p:cTn id="8" dur="1000" fill="hold"/>
                                        <p:tgtEl>
                                          <p:spTgt spid="76"/>
                                        </p:tgtEl>
                                        <p:attrNameLst>
                                          <p:attrName>ppt_x</p:attrName>
                                        </p:attrNameLst>
                                      </p:cBhvr>
                                      <p:tavLst>
                                        <p:tav tm="0">
                                          <p:val>
                                            <p:strVal val="#ppt_x"/>
                                          </p:val>
                                        </p:tav>
                                        <p:tav tm="100000">
                                          <p:val>
                                            <p:strVal val="#ppt_x"/>
                                          </p:val>
                                        </p:tav>
                                      </p:tavLst>
                                    </p:anim>
                                    <p:anim calcmode="lin" valueType="num">
                                      <p:cBhvr>
                                        <p:cTn id="9" dur="1000" fill="hold"/>
                                        <p:tgtEl>
                                          <p:spTgt spid="7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5"/>
                                        </p:tgtEl>
                                        <p:attrNameLst>
                                          <p:attrName>style.visibility</p:attrName>
                                        </p:attrNameLst>
                                      </p:cBhvr>
                                      <p:to>
                                        <p:strVal val="visible"/>
                                      </p:to>
                                    </p:set>
                                    <p:animEffect transition="in" filter="fade">
                                      <p:cBhvr>
                                        <p:cTn id="14" dur="1000"/>
                                        <p:tgtEl>
                                          <p:spTgt spid="75"/>
                                        </p:tgtEl>
                                      </p:cBhvr>
                                    </p:animEffect>
                                    <p:anim calcmode="lin" valueType="num">
                                      <p:cBhvr>
                                        <p:cTn id="15" dur="1000" fill="hold"/>
                                        <p:tgtEl>
                                          <p:spTgt spid="75"/>
                                        </p:tgtEl>
                                        <p:attrNameLst>
                                          <p:attrName>ppt_x</p:attrName>
                                        </p:attrNameLst>
                                      </p:cBhvr>
                                      <p:tavLst>
                                        <p:tav tm="0">
                                          <p:val>
                                            <p:strVal val="#ppt_x"/>
                                          </p:val>
                                        </p:tav>
                                        <p:tav tm="100000">
                                          <p:val>
                                            <p:strVal val="#ppt_x"/>
                                          </p:val>
                                        </p:tav>
                                      </p:tavLst>
                                    </p:anim>
                                    <p:anim calcmode="lin" valueType="num">
                                      <p:cBhvr>
                                        <p:cTn id="16" dur="1000" fill="hold"/>
                                        <p:tgtEl>
                                          <p:spTgt spid="7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down)">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6" grpId="0"/>
      <p:bldP spid="16" grpId="0"/>
      <p:bldP spid="18" grpId="0"/>
      <p:bldP spid="20"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284123A2-D2E8-4D8C-B6D8-1F5B27A324B6}"/>
              </a:ext>
            </a:extLst>
          </p:cNvPr>
          <p:cNvPicPr/>
          <p:nvPr/>
        </p:nvPicPr>
        <p:blipFill rotWithShape="1">
          <a:blip r:embed="rId2" cstate="print">
            <a:extLst>
              <a:ext uri="{28A0092B-C50C-407E-A947-70E740481C1C}">
                <a14:useLocalDpi xmlns:a14="http://schemas.microsoft.com/office/drawing/2010/main" val="0"/>
              </a:ext>
            </a:extLst>
          </a:blip>
          <a:srcRect t="87590"/>
          <a:stretch/>
        </p:blipFill>
        <p:spPr>
          <a:xfrm rot="10800000">
            <a:off x="-1" y="-31534"/>
            <a:ext cx="9906001" cy="809897"/>
          </a:xfrm>
          <a:prstGeom prst="rect">
            <a:avLst/>
          </a:prstGeom>
        </p:spPr>
      </p:pic>
      <p:pic>
        <p:nvPicPr>
          <p:cNvPr id="13" name="صورة 12">
            <a:extLst>
              <a:ext uri="{FF2B5EF4-FFF2-40B4-BE49-F238E27FC236}">
                <a16:creationId xmlns:a16="http://schemas.microsoft.com/office/drawing/2014/main" id="{6E48DE1B-644D-4818-B572-30A924BA97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9494"/>
            <a:ext cx="2734810" cy="395769"/>
          </a:xfrm>
          <a:prstGeom prst="rect">
            <a:avLst/>
          </a:prstGeom>
        </p:spPr>
      </p:pic>
      <p:pic>
        <p:nvPicPr>
          <p:cNvPr id="7" name="Picture 7">
            <a:extLst>
              <a:ext uri="{FF2B5EF4-FFF2-40B4-BE49-F238E27FC236}">
                <a16:creationId xmlns:a16="http://schemas.microsoft.com/office/drawing/2014/main" id="{592BAC4F-3784-47A9-85C1-131D50AA83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0327" y="0"/>
            <a:ext cx="1141949" cy="503339"/>
          </a:xfrm>
          <a:prstGeom prst="rect">
            <a:avLst/>
          </a:prstGeom>
        </p:spPr>
      </p:pic>
      <p:pic>
        <p:nvPicPr>
          <p:cNvPr id="8" name="Picture 4">
            <a:extLst>
              <a:ext uri="{FF2B5EF4-FFF2-40B4-BE49-F238E27FC236}">
                <a16:creationId xmlns:a16="http://schemas.microsoft.com/office/drawing/2014/main" id="{A52E4F66-8765-456F-B142-D530C21ED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92" y="6260014"/>
            <a:ext cx="10246984" cy="692331"/>
          </a:xfrm>
          <a:prstGeom prst="rect">
            <a:avLst/>
          </a:prstGeom>
        </p:spPr>
      </p:pic>
      <p:sp>
        <p:nvSpPr>
          <p:cNvPr id="11" name="عنصر نائب لرقم الشريحة 4">
            <a:extLst>
              <a:ext uri="{FF2B5EF4-FFF2-40B4-BE49-F238E27FC236}">
                <a16:creationId xmlns:a16="http://schemas.microsoft.com/office/drawing/2014/main" id="{4B939E39-CBA4-4164-BF50-763A99995655}"/>
              </a:ext>
            </a:extLst>
          </p:cNvPr>
          <p:cNvSpPr>
            <a:spLocks noGrp="1"/>
          </p:cNvSpPr>
          <p:nvPr>
            <p:ph type="sldNum" sz="quarter" idx="12"/>
          </p:nvPr>
        </p:nvSpPr>
        <p:spPr>
          <a:xfrm>
            <a:off x="6553200" y="6356350"/>
            <a:ext cx="2133600" cy="365125"/>
          </a:xfrm>
        </p:spPr>
        <p:txBody>
          <a:bodyPr/>
          <a:lstStyle/>
          <a:p>
            <a:fld id="{01FE5322-C97B-4E97-A420-CDFC49B7A84C}" type="slidenum">
              <a:rPr lang="en-US" b="1" smtClean="0"/>
              <a:pPr/>
              <a:t>9</a:t>
            </a:fld>
            <a:endParaRPr lang="en-US" b="1" dirty="0"/>
          </a:p>
        </p:txBody>
      </p:sp>
      <p:sp>
        <p:nvSpPr>
          <p:cNvPr id="12" name="مربع نص 11">
            <a:extLst>
              <a:ext uri="{FF2B5EF4-FFF2-40B4-BE49-F238E27FC236}">
                <a16:creationId xmlns:a16="http://schemas.microsoft.com/office/drawing/2014/main" id="{4FBB1A32-ED86-4013-8B81-73E190FBB329}"/>
              </a:ext>
            </a:extLst>
          </p:cNvPr>
          <p:cNvSpPr txBox="1"/>
          <p:nvPr/>
        </p:nvSpPr>
        <p:spPr>
          <a:xfrm>
            <a:off x="190500" y="3946099"/>
            <a:ext cx="9363075" cy="530145"/>
          </a:xfrm>
          <a:prstGeom prst="rect">
            <a:avLst/>
          </a:prstGeom>
          <a:noFill/>
        </p:spPr>
        <p:txBody>
          <a:bodyPr wrap="square">
            <a:spAutoFit/>
          </a:bodyPr>
          <a:lstStyle/>
          <a:p>
            <a:pPr algn="r" rtl="1">
              <a:lnSpc>
                <a:spcPct val="107000"/>
              </a:lnSpc>
              <a:spcAft>
                <a:spcPts val="800"/>
              </a:spcAft>
            </a:pPr>
            <a:r>
              <a:rPr lang="ar-AE" sz="2800" b="1" dirty="0">
                <a:solidFill>
                  <a:srgbClr val="C00000"/>
                </a:solidFill>
                <a:effectLst/>
                <a:latin typeface="Calibri" panose="020F0502020204030204" pitchFamily="34" charset="0"/>
                <a:ea typeface="Calibri" panose="020F0502020204030204" pitchFamily="34" charset="0"/>
                <a:cs typeface="Arial" panose="020B0604020202020204" pitchFamily="34" charset="0"/>
              </a:rPr>
              <a:t>يحدث تفاعل تحضير الأمونيا بصورة تلقائية في ظل ظروف قياسية </a:t>
            </a:r>
            <a:endParaRPr lang="en-US" sz="2800"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4" name="مربع نص 13">
            <a:extLst>
              <a:ext uri="{FF2B5EF4-FFF2-40B4-BE49-F238E27FC236}">
                <a16:creationId xmlns:a16="http://schemas.microsoft.com/office/drawing/2014/main" id="{EF0715D6-0F7E-4224-B9CC-799C577D5353}"/>
              </a:ext>
            </a:extLst>
          </p:cNvPr>
          <p:cNvSpPr txBox="1"/>
          <p:nvPr/>
        </p:nvSpPr>
        <p:spPr>
          <a:xfrm>
            <a:off x="123825" y="4630310"/>
            <a:ext cx="9608451" cy="467629"/>
          </a:xfrm>
          <a:prstGeom prst="rect">
            <a:avLst/>
          </a:prstGeom>
          <a:noFill/>
        </p:spPr>
        <p:txBody>
          <a:bodyPr wrap="square">
            <a:spAutoFit/>
          </a:bodyPr>
          <a:lstStyle/>
          <a:p>
            <a:pPr algn="r" rtl="1">
              <a:lnSpc>
                <a:spcPct val="107000"/>
              </a:lnSpc>
              <a:spcAft>
                <a:spcPts val="800"/>
              </a:spcAft>
            </a:pP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 الظروف القياسية تعرف بأنها </a:t>
            </a:r>
            <a:r>
              <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298 k </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  </a:t>
            </a:r>
            <a:r>
              <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a:t>
            </a:r>
            <a:r>
              <a:rPr lang="ar-AE"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  </a:t>
            </a:r>
            <a:r>
              <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rPr>
              <a:t>1atm </a:t>
            </a:r>
            <a:r>
              <a:rPr lang="en-US" sz="2400" b="1" dirty="0">
                <a:solidFill>
                  <a:srgbClr val="3333FF"/>
                </a:solidFill>
                <a:effectLst/>
                <a:latin typeface="Arial" panose="020B0604020202020204" pitchFamily="34" charset="0"/>
                <a:ea typeface="Calibri" panose="020F0502020204030204" pitchFamily="34" charset="0"/>
                <a:cs typeface="Arial" panose="020B0604020202020204" pitchFamily="34" charset="0"/>
              </a:rPr>
              <a:t> </a:t>
            </a:r>
            <a:r>
              <a:rPr lang="ar-AE" sz="2400" b="1" dirty="0">
                <a:solidFill>
                  <a:srgbClr val="3333FF"/>
                </a:solidFill>
                <a:effectLst/>
                <a:latin typeface="Arial" panose="020B0604020202020204" pitchFamily="34" charset="0"/>
                <a:ea typeface="Calibri" panose="020F0502020204030204" pitchFamily="34" charset="0"/>
                <a:cs typeface="Arial" panose="020B0604020202020204" pitchFamily="34" charset="0"/>
              </a:rPr>
              <a:t> ولكن التفاعلات التلقائية ليست سريعة دائما </a:t>
            </a:r>
            <a:endParaRPr lang="en-US" sz="2400" b="1" dirty="0">
              <a:solidFill>
                <a:srgbClr val="3333FF"/>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6" name="مربع نص 15">
            <a:extLst>
              <a:ext uri="{FF2B5EF4-FFF2-40B4-BE49-F238E27FC236}">
                <a16:creationId xmlns:a16="http://schemas.microsoft.com/office/drawing/2014/main" id="{E60C8508-6BA6-4749-B72A-00108BB2A78A}"/>
              </a:ext>
            </a:extLst>
          </p:cNvPr>
          <p:cNvSpPr txBox="1"/>
          <p:nvPr/>
        </p:nvSpPr>
        <p:spPr>
          <a:xfrm>
            <a:off x="123825" y="5097939"/>
            <a:ext cx="9608451" cy="991169"/>
          </a:xfrm>
          <a:prstGeom prst="rect">
            <a:avLst/>
          </a:prstGeom>
          <a:noFill/>
        </p:spPr>
        <p:txBody>
          <a:bodyPr wrap="square">
            <a:spAutoFit/>
          </a:bodyPr>
          <a:lstStyle/>
          <a:p>
            <a:pPr algn="r" rtl="1">
              <a:lnSpc>
                <a:spcPct val="107000"/>
              </a:lnSpc>
              <a:spcAft>
                <a:spcPts val="800"/>
              </a:spcAft>
            </a:pPr>
            <a:r>
              <a:rPr lang="ar-AE" sz="2800" b="1" dirty="0">
                <a:solidFill>
                  <a:srgbClr val="00B050"/>
                </a:solidFill>
                <a:effectLst/>
                <a:latin typeface="Calibri" panose="020F0502020204030204" pitchFamily="34" charset="0"/>
                <a:ea typeface="Calibri" panose="020F0502020204030204" pitchFamily="34" charset="0"/>
                <a:cs typeface="Arial" panose="020B0604020202020204" pitchFamily="34" charset="0"/>
              </a:rPr>
              <a:t>- عند إجراء هذا التفاعل في ظل الظروف القياسية تتكون الأمونيا ببطْ شديد ولإنتاج الامونيا بسرعة عملية لابد من إجراء التفاعل عند درجة حرارة أعلى وضغط أكبر </a:t>
            </a:r>
            <a:endParaRPr lang="en-US" sz="2800" b="1" dirty="0">
              <a:solidFill>
                <a:srgbClr val="00B050"/>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5" name="صورة 4">
            <a:extLst>
              <a:ext uri="{FF2B5EF4-FFF2-40B4-BE49-F238E27FC236}">
                <a16:creationId xmlns:a16="http://schemas.microsoft.com/office/drawing/2014/main" id="{102CB0A3-F982-4FD8-BDA5-0C84000EE50A}"/>
              </a:ext>
            </a:extLst>
          </p:cNvPr>
          <p:cNvPicPr>
            <a:picLocks noChangeAspect="1"/>
          </p:cNvPicPr>
          <p:nvPr/>
        </p:nvPicPr>
        <p:blipFill>
          <a:blip r:embed="rId6"/>
          <a:stretch>
            <a:fillRect/>
          </a:stretch>
        </p:blipFill>
        <p:spPr>
          <a:xfrm>
            <a:off x="337787" y="503339"/>
            <a:ext cx="9068499" cy="3426489"/>
          </a:xfrm>
          <a:prstGeom prst="rect">
            <a:avLst/>
          </a:prstGeom>
        </p:spPr>
      </p:pic>
    </p:spTree>
    <p:extLst>
      <p:ext uri="{BB962C8B-B14F-4D97-AF65-F5344CB8AC3E}">
        <p14:creationId xmlns:p14="http://schemas.microsoft.com/office/powerpoint/2010/main" val="1357782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 calcmode="lin" valueType="num">
                                      <p:cBhvr additive="base">
                                        <p:cTn id="15"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1000"/>
                                        <p:tgtEl>
                                          <p:spTgt spid="14">
                                            <p:txEl>
                                              <p:pRg st="0" end="0"/>
                                            </p:txEl>
                                          </p:spTgt>
                                        </p:tgtEl>
                                      </p:cBhvr>
                                    </p:animEffect>
                                    <p:anim calcmode="lin" valueType="num">
                                      <p:cBhvr>
                                        <p:cTn id="2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16">
                                            <p:txEl>
                                              <p:pRg st="0" end="0"/>
                                            </p:txEl>
                                          </p:spTgt>
                                        </p:tgtEl>
                                        <p:attrNameLst>
                                          <p:attrName>style.visibility</p:attrName>
                                        </p:attrNameLst>
                                      </p:cBhvr>
                                      <p:to>
                                        <p:strVal val="visible"/>
                                      </p:to>
                                    </p:set>
                                    <p:anim calcmode="lin" valueType="num">
                                      <p:cBhvr additive="base">
                                        <p:cTn id="28"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E0BE282347E6428AD35CDBDE691A31" ma:contentTypeVersion="8" ma:contentTypeDescription="Create a new document." ma:contentTypeScope="" ma:versionID="5b8637eef2cc6e3292af78c9025f4196">
  <xsd:schema xmlns:xsd="http://www.w3.org/2001/XMLSchema" xmlns:xs="http://www.w3.org/2001/XMLSchema" xmlns:p="http://schemas.microsoft.com/office/2006/metadata/properties" xmlns:ns2="ad322399-e21b-4be2-a902-8004f0554c95" targetNamespace="http://schemas.microsoft.com/office/2006/metadata/properties" ma:root="true" ma:fieldsID="de649a1053c1805469af7332ed7c406b" ns2:_="">
    <xsd:import namespace="ad322399-e21b-4be2-a902-8004f0554c9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322399-e21b-4be2-a902-8004f0554c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7E487EB-3146-4BDE-8653-EE05385033B1}"/>
</file>

<file path=customXml/itemProps2.xml><?xml version="1.0" encoding="utf-8"?>
<ds:datastoreItem xmlns:ds="http://schemas.openxmlformats.org/officeDocument/2006/customXml" ds:itemID="{0F968B21-2492-4185-9D37-B334D31F4A5F}"/>
</file>

<file path=customXml/itemProps3.xml><?xml version="1.0" encoding="utf-8"?>
<ds:datastoreItem xmlns:ds="http://schemas.openxmlformats.org/officeDocument/2006/customXml" ds:itemID="{E0239321-E468-4488-B3EB-FDC6A0DBEFD0}"/>
</file>

<file path=docProps/app.xml><?xml version="1.0" encoding="utf-8"?>
<Properties xmlns="http://schemas.openxmlformats.org/officeDocument/2006/extended-properties" xmlns:vt="http://schemas.openxmlformats.org/officeDocument/2006/docPropsVTypes">
  <TotalTime>5864</TotalTime>
  <Words>1875</Words>
  <Application>Microsoft Office PowerPoint</Application>
  <PresentationFormat>A4 Paper (210x297 mm)‎</PresentationFormat>
  <Paragraphs>164</Paragraphs>
  <Slides>35</Slides>
  <Notes>0</Notes>
  <HiddenSlides>0</HiddenSlides>
  <MMClips>3</MMClips>
  <ScaleCrop>false</ScaleCrop>
  <HeadingPairs>
    <vt:vector size="6" baseType="variant">
      <vt:variant>
        <vt:lpstr>الخطوط المستخدمة</vt:lpstr>
      </vt:variant>
      <vt:variant>
        <vt:i4>5</vt:i4>
      </vt:variant>
      <vt:variant>
        <vt:lpstr>نسق</vt:lpstr>
      </vt:variant>
      <vt:variant>
        <vt:i4>1</vt:i4>
      </vt:variant>
      <vt:variant>
        <vt:lpstr>عناوين الشرائح</vt:lpstr>
      </vt:variant>
      <vt:variant>
        <vt:i4>35</vt:i4>
      </vt:variant>
    </vt:vector>
  </HeadingPairs>
  <TitlesOfParts>
    <vt:vector size="41" baseType="lpstr">
      <vt:lpstr>Arial</vt:lpstr>
      <vt:lpstr>Calibri</vt:lpstr>
      <vt:lpstr>Calibri Light</vt:lpstr>
      <vt:lpstr>Sakkal Majalla</vt:lpstr>
      <vt:lpstr>Times New Roman</vt:lpstr>
      <vt:lpstr>Office Theme</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عرض تقديمي في PowerPoint</dc:title>
  <dc:creator>محمود رياض محمد</dc:creator>
  <cp:lastModifiedBy>ياسر الصيري</cp:lastModifiedBy>
  <cp:revision>486</cp:revision>
  <dcterms:created xsi:type="dcterms:W3CDTF">2020-03-29T09:35:44Z</dcterms:created>
  <dcterms:modified xsi:type="dcterms:W3CDTF">2021-10-04T05:03:52Z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0x01010038E0BE282347E6428AD35CDBDE691A31</vt:lpwstr>
  </property>
</Properties>
</file>