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70" r:id="rId11"/>
    <p:sldId id="266" r:id="rId12"/>
    <p:sldId id="267" r:id="rId13"/>
    <p:sldId id="268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C6"/>
    <a:srgbClr val="EF82D2"/>
    <a:srgbClr val="C3E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51" d="100"/>
          <a:sy n="51" d="100"/>
        </p:scale>
        <p:origin x="1032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1488-56C3-4C30-8F42-824FC9FE4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0F459-5AED-4A3D-B963-E0C058365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6F559-4736-4429-A506-8F55D179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9ECCC-8330-4B78-8AFA-AF9C91A4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671A-E46A-4A31-AFF5-7479BAFA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5333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D779-7B1F-4E33-83DD-973BFF65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738FE-039B-4961-B822-49C55F650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B8B3-8429-4C00-881C-F0EAE0F7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CFD2-0044-47FF-A52E-7707CCF2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8F44-80AF-4356-ABA1-C5BA1E03F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0513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27F2B-54F7-48E0-A721-343C302D4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078DE-DCFB-4849-83B1-83B6980FD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2CF93-1BAA-45C4-B21D-31083EB7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49A8A-EC05-4735-8660-4C1D5FCB6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D72F3-E0F8-4E62-A3F0-5A21B44F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3913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8733-C8F1-44FE-AE3A-9C114727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1DB3-AE47-40BF-A82D-DACAAEBB7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5F0C5-D0B2-4EB3-830E-1121300B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D16F4-E5D7-4101-8107-7F955748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8D5F-F2C8-4646-A7B4-D86818C6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0609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7EEE-7AE1-4B0F-BF1E-E75F354C6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D9778-5337-4BE2-A248-FD5CDB381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F327-32B9-4C70-AFCE-D087605E8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08F7F-00D5-429C-A359-861AB0C7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9DA0-F166-4C52-AB04-0034F0DA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7098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8F2F3-E53D-46A7-869B-F49DA080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A03F-9391-4128-8099-A86E403DA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A8F39-A2FC-4B93-8348-8BF3187F2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3F467-D522-477C-BB14-A0EBB696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CE0D6-2251-4B5C-B4F5-995FD8F4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35E31-6FBC-4F91-8165-0DB45A4C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1391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D48A-1E9F-4C3B-A7A5-F90548F4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4171-BA2B-436A-A93B-4E682386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990F-4F44-40FB-AEEC-4EFBD83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2A055-E739-41D1-BCB8-5D609C8EB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8F996-085E-41CF-BB46-FD82BF2A4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9E647-2F22-4D1E-B443-1CD8985C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AEE20E-B4F3-4452-8555-EFB5EF334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E4863-CE31-4DCE-ABF1-609BD843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5394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B1CC-7682-435C-BB27-AE38AB3A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DA6AC-2AEA-4DCD-A859-D8A5777A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9AE62A-C017-40AE-B0F9-8A7262D1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4930-43C4-47E7-9C19-EBBA3158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6144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95AF0-693A-44B2-A75B-F79A0CC2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E3F634-8BE7-45C5-83A9-42359BE65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63C45-BEC2-4F68-A22F-32B42924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1377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57BB-CBBA-44E8-BF95-18A4389F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A4275-E973-4D10-A437-3CA134B6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0FD26-CA70-4608-B679-8807BC483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B39C8-6404-4BDB-91DD-2CE0707B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F1460-8A5C-4334-AE52-BFBDA5DD4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619CB-9ABD-4E48-83D4-6AE9EA3D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4220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6BA9-36BC-4965-9393-A5EA6BCF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1E48A-CE52-49CA-A393-4B212B2D3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740CD-2AAC-4F2F-B72D-6D0799AE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009E9-A499-4C8F-AB75-DB7FA6AF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3CE22-D6AF-41E4-A7B5-FC0DAD0C4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AFAA4-5BA9-44C6-9036-657B71FA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4292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0239D-558A-49B8-8429-B76F73C9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43E74-CD86-4E9B-9C7A-50B1CFBAB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3842A-BF8E-4F82-9B4B-0E744AFB6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F3C1-762B-4BFF-BDBB-4A3EFB4C039E}" type="datetimeFigureOut">
              <a:rPr lang="en-AE" smtClean="0"/>
              <a:t>11/10/2021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B222F-2E5D-4696-93F3-111619339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0EE6D-5041-4B9B-8499-D540FC28D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AC28-BFC5-4593-A335-45A4369EAE2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1150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21.jpeg"/><Relationship Id="rId5" Type="http://schemas.openxmlformats.org/officeDocument/2006/relationships/image" Target="../media/image4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24.jpeg"/><Relationship Id="rId5" Type="http://schemas.openxmlformats.org/officeDocument/2006/relationships/image" Target="../media/image4.sv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27.jpeg"/><Relationship Id="rId5" Type="http://schemas.openxmlformats.org/officeDocument/2006/relationships/image" Target="../media/image4.sv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15" Type="http://schemas.microsoft.com/office/2007/relationships/hdphoto" Target="../media/hdphoto1.wdp"/><Relationship Id="rId10" Type="http://schemas.openxmlformats.org/officeDocument/2006/relationships/image" Target="../media/image5.emf"/><Relationship Id="rId4" Type="http://schemas.openxmlformats.org/officeDocument/2006/relationships/audio" Target="../media/media2.wav"/><Relationship Id="rId9" Type="http://schemas.openxmlformats.org/officeDocument/2006/relationships/image" Target="../media/image4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3.jpeg"/><Relationship Id="rId10" Type="http://schemas.openxmlformats.org/officeDocument/2006/relationships/image" Target="../media/image5.emf"/><Relationship Id="rId4" Type="http://schemas.openxmlformats.org/officeDocument/2006/relationships/audio" Target="../media/media2.wav"/><Relationship Id="rId9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17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microsoft.com/office/2007/relationships/hdphoto" Target="../media/hdphoto2.wdp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4.png"/><Relationship Id="rId10" Type="http://schemas.openxmlformats.org/officeDocument/2006/relationships/image" Target="../media/image5.emf"/><Relationship Id="rId4" Type="http://schemas.openxmlformats.org/officeDocument/2006/relationships/audio" Target="../media/media2.wav"/><Relationship Id="rId9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jpeg"/><Relationship Id="rId10" Type="http://schemas.openxmlformats.org/officeDocument/2006/relationships/image" Target="../media/image5.emf"/><Relationship Id="rId4" Type="http://schemas.openxmlformats.org/officeDocument/2006/relationships/audio" Target="../media/media2.wav"/><Relationship Id="rId9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6.jpeg"/><Relationship Id="rId10" Type="http://schemas.openxmlformats.org/officeDocument/2006/relationships/image" Target="../media/image5.emf"/><Relationship Id="rId4" Type="http://schemas.openxmlformats.org/officeDocument/2006/relationships/audio" Target="../media/media2.wav"/><Relationship Id="rId9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7.jpeg"/><Relationship Id="rId10" Type="http://schemas.openxmlformats.org/officeDocument/2006/relationships/image" Target="../media/image5.emf"/><Relationship Id="rId4" Type="http://schemas.openxmlformats.org/officeDocument/2006/relationships/audio" Target="../media/media2.wav"/><Relationship Id="rId9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8.png"/><Relationship Id="rId10" Type="http://schemas.openxmlformats.org/officeDocument/2006/relationships/image" Target="../media/image5.emf"/><Relationship Id="rId4" Type="http://schemas.openxmlformats.org/officeDocument/2006/relationships/audio" Target="../media/media2.wav"/><Relationship Id="rId9" Type="http://schemas.openxmlformats.org/officeDocument/2006/relationships/image" Target="../media/image4.sv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B584BE3-B418-4A60-843D-E4E574BD3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D0F3F1F-4798-490A-9A44-38D66447D3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E1B182-15E2-4215-9C00-D89F17C292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6DF6E-D50F-498C-9D8C-8D0B4527C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3508" y="1961769"/>
            <a:ext cx="3825033" cy="4223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A8A49E-9049-4A37-A5D5-7D15DFBA5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D9AD79-CBB7-4015-87A3-1DA964AF5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606" y="488409"/>
            <a:ext cx="8071804" cy="3712786"/>
          </a:xfrm>
          <a:prstGeom prst="rect">
            <a:avLst/>
          </a:prstGeom>
        </p:spPr>
      </p:pic>
      <p:sp>
        <p:nvSpPr>
          <p:cNvPr id="12" name="Rectangle: Rounded Corners 11">
            <a:hlinkClick r:id="rId10" action="ppaction://hlinksldjump"/>
            <a:extLst>
              <a:ext uri="{FF2B5EF4-FFF2-40B4-BE49-F238E27FC236}">
                <a16:creationId xmlns:a16="http://schemas.microsoft.com/office/drawing/2014/main" id="{2FC59588-2307-4CDF-9143-54E288BBD344}"/>
              </a:ext>
            </a:extLst>
          </p:cNvPr>
          <p:cNvSpPr/>
          <p:nvPr/>
        </p:nvSpPr>
        <p:spPr>
          <a:xfrm>
            <a:off x="4537276" y="5636871"/>
            <a:ext cx="2303362" cy="836834"/>
          </a:xfrm>
          <a:custGeom>
            <a:avLst/>
            <a:gdLst>
              <a:gd name="connsiteX0" fmla="*/ 0 w 2303362"/>
              <a:gd name="connsiteY0" fmla="*/ 139475 h 836834"/>
              <a:gd name="connsiteX1" fmla="*/ 139475 w 2303362"/>
              <a:gd name="connsiteY1" fmla="*/ 0 h 836834"/>
              <a:gd name="connsiteX2" fmla="*/ 605090 w 2303362"/>
              <a:gd name="connsiteY2" fmla="*/ 0 h 836834"/>
              <a:gd name="connsiteX3" fmla="*/ 1050460 w 2303362"/>
              <a:gd name="connsiteY3" fmla="*/ 0 h 836834"/>
              <a:gd name="connsiteX4" fmla="*/ 1576808 w 2303362"/>
              <a:gd name="connsiteY4" fmla="*/ 0 h 836834"/>
              <a:gd name="connsiteX5" fmla="*/ 2163887 w 2303362"/>
              <a:gd name="connsiteY5" fmla="*/ 0 h 836834"/>
              <a:gd name="connsiteX6" fmla="*/ 2303362 w 2303362"/>
              <a:gd name="connsiteY6" fmla="*/ 139475 h 836834"/>
              <a:gd name="connsiteX7" fmla="*/ 2303362 w 2303362"/>
              <a:gd name="connsiteY7" fmla="*/ 697359 h 836834"/>
              <a:gd name="connsiteX8" fmla="*/ 2163887 w 2303362"/>
              <a:gd name="connsiteY8" fmla="*/ 836834 h 836834"/>
              <a:gd name="connsiteX9" fmla="*/ 1617296 w 2303362"/>
              <a:gd name="connsiteY9" fmla="*/ 836834 h 836834"/>
              <a:gd name="connsiteX10" fmla="*/ 1111193 w 2303362"/>
              <a:gd name="connsiteY10" fmla="*/ 836834 h 836834"/>
              <a:gd name="connsiteX11" fmla="*/ 665822 w 2303362"/>
              <a:gd name="connsiteY11" fmla="*/ 836834 h 836834"/>
              <a:gd name="connsiteX12" fmla="*/ 139475 w 2303362"/>
              <a:gd name="connsiteY12" fmla="*/ 836834 h 836834"/>
              <a:gd name="connsiteX13" fmla="*/ 0 w 2303362"/>
              <a:gd name="connsiteY13" fmla="*/ 697359 h 836834"/>
              <a:gd name="connsiteX14" fmla="*/ 0 w 2303362"/>
              <a:gd name="connsiteY14" fmla="*/ 139475 h 83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03362" h="836834" fill="none" extrusionOk="0">
                <a:moveTo>
                  <a:pt x="0" y="139475"/>
                </a:moveTo>
                <a:cubicBezTo>
                  <a:pt x="-3128" y="59562"/>
                  <a:pt x="63073" y="-3271"/>
                  <a:pt x="139475" y="0"/>
                </a:cubicBezTo>
                <a:cubicBezTo>
                  <a:pt x="261117" y="-24259"/>
                  <a:pt x="386726" y="29240"/>
                  <a:pt x="605090" y="0"/>
                </a:cubicBezTo>
                <a:cubicBezTo>
                  <a:pt x="823454" y="-29240"/>
                  <a:pt x="878745" y="52559"/>
                  <a:pt x="1050460" y="0"/>
                </a:cubicBezTo>
                <a:cubicBezTo>
                  <a:pt x="1222175" y="-52559"/>
                  <a:pt x="1411104" y="185"/>
                  <a:pt x="1576808" y="0"/>
                </a:cubicBezTo>
                <a:cubicBezTo>
                  <a:pt x="1742512" y="-185"/>
                  <a:pt x="2025322" y="66456"/>
                  <a:pt x="2163887" y="0"/>
                </a:cubicBezTo>
                <a:cubicBezTo>
                  <a:pt x="2221643" y="2467"/>
                  <a:pt x="2307362" y="75394"/>
                  <a:pt x="2303362" y="139475"/>
                </a:cubicBezTo>
                <a:cubicBezTo>
                  <a:pt x="2339811" y="340841"/>
                  <a:pt x="2259083" y="468332"/>
                  <a:pt x="2303362" y="697359"/>
                </a:cubicBezTo>
                <a:cubicBezTo>
                  <a:pt x="2296356" y="757871"/>
                  <a:pt x="2258975" y="846820"/>
                  <a:pt x="2163887" y="836834"/>
                </a:cubicBezTo>
                <a:cubicBezTo>
                  <a:pt x="1995195" y="863808"/>
                  <a:pt x="1736043" y="805621"/>
                  <a:pt x="1617296" y="836834"/>
                </a:cubicBezTo>
                <a:cubicBezTo>
                  <a:pt x="1498549" y="868047"/>
                  <a:pt x="1223234" y="782542"/>
                  <a:pt x="1111193" y="836834"/>
                </a:cubicBezTo>
                <a:cubicBezTo>
                  <a:pt x="999152" y="891126"/>
                  <a:pt x="767756" y="802404"/>
                  <a:pt x="665822" y="836834"/>
                </a:cubicBezTo>
                <a:cubicBezTo>
                  <a:pt x="563888" y="871264"/>
                  <a:pt x="308810" y="777378"/>
                  <a:pt x="139475" y="836834"/>
                </a:cubicBezTo>
                <a:cubicBezTo>
                  <a:pt x="68441" y="835406"/>
                  <a:pt x="3020" y="769272"/>
                  <a:pt x="0" y="697359"/>
                </a:cubicBezTo>
                <a:cubicBezTo>
                  <a:pt x="-42897" y="489251"/>
                  <a:pt x="42145" y="341191"/>
                  <a:pt x="0" y="139475"/>
                </a:cubicBezTo>
                <a:close/>
              </a:path>
              <a:path w="2303362" h="836834" stroke="0" extrusionOk="0">
                <a:moveTo>
                  <a:pt x="0" y="139475"/>
                </a:moveTo>
                <a:cubicBezTo>
                  <a:pt x="5956" y="50610"/>
                  <a:pt x="76032" y="5538"/>
                  <a:pt x="139475" y="0"/>
                </a:cubicBezTo>
                <a:cubicBezTo>
                  <a:pt x="331975" y="-29476"/>
                  <a:pt x="502690" y="62447"/>
                  <a:pt x="665822" y="0"/>
                </a:cubicBezTo>
                <a:cubicBezTo>
                  <a:pt x="828954" y="-62447"/>
                  <a:pt x="978961" y="7123"/>
                  <a:pt x="1151681" y="0"/>
                </a:cubicBezTo>
                <a:cubicBezTo>
                  <a:pt x="1324401" y="-7123"/>
                  <a:pt x="1489883" y="7667"/>
                  <a:pt x="1657784" y="0"/>
                </a:cubicBezTo>
                <a:cubicBezTo>
                  <a:pt x="1825685" y="-7667"/>
                  <a:pt x="1974533" y="19134"/>
                  <a:pt x="2163887" y="0"/>
                </a:cubicBezTo>
                <a:cubicBezTo>
                  <a:pt x="2232341" y="-9326"/>
                  <a:pt x="2307804" y="64355"/>
                  <a:pt x="2303362" y="139475"/>
                </a:cubicBezTo>
                <a:cubicBezTo>
                  <a:pt x="2347670" y="273475"/>
                  <a:pt x="2280713" y="478010"/>
                  <a:pt x="2303362" y="697359"/>
                </a:cubicBezTo>
                <a:cubicBezTo>
                  <a:pt x="2300887" y="760058"/>
                  <a:pt x="2231886" y="855738"/>
                  <a:pt x="2163887" y="836834"/>
                </a:cubicBezTo>
                <a:cubicBezTo>
                  <a:pt x="2018641" y="885195"/>
                  <a:pt x="1856729" y="783408"/>
                  <a:pt x="1698272" y="836834"/>
                </a:cubicBezTo>
                <a:cubicBezTo>
                  <a:pt x="1539816" y="890260"/>
                  <a:pt x="1311026" y="826815"/>
                  <a:pt x="1212413" y="836834"/>
                </a:cubicBezTo>
                <a:cubicBezTo>
                  <a:pt x="1113800" y="846853"/>
                  <a:pt x="867770" y="836455"/>
                  <a:pt x="686066" y="836834"/>
                </a:cubicBezTo>
                <a:cubicBezTo>
                  <a:pt x="504362" y="837213"/>
                  <a:pt x="266787" y="777225"/>
                  <a:pt x="139475" y="836834"/>
                </a:cubicBezTo>
                <a:cubicBezTo>
                  <a:pt x="55200" y="835895"/>
                  <a:pt x="-5965" y="784819"/>
                  <a:pt x="0" y="697359"/>
                </a:cubicBezTo>
                <a:cubicBezTo>
                  <a:pt x="-27281" y="419686"/>
                  <a:pt x="44353" y="297460"/>
                  <a:pt x="0" y="139475"/>
                </a:cubicBezTo>
                <a:close/>
              </a:path>
            </a:pathLst>
          </a:custGeom>
          <a:solidFill>
            <a:srgbClr val="FFD3C6"/>
          </a:solidFill>
          <a:ln>
            <a:extLst>
              <a:ext uri="{C807C97D-BFC1-408E-A445-0C87EB9F89A2}">
                <ask:lineSketchStyleProps xmlns:ask="http://schemas.microsoft.com/office/drawing/2018/sketchyshapes" sd="301160671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800" b="1" dirty="0">
                <a:solidFill>
                  <a:schemeClr val="tx1"/>
                </a:solidFill>
                <a:cs typeface="Akhbar MT" pitchFamily="2" charset="-78"/>
              </a:rPr>
              <a:t>ابدأ</a:t>
            </a:r>
            <a:endParaRPr lang="en-AE" sz="4800" b="1" dirty="0">
              <a:solidFill>
                <a:schemeClr val="tx1"/>
              </a:solidFill>
              <a:cs typeface="Akhbar MT" pitchFamily="2" charset="-78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FE5F3A6-8D45-4121-998D-D345B22818D6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مراجعة قبلية</a:t>
            </a:r>
            <a:endParaRPr lang="en-A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CC06166-70DC-41DA-99BF-6D4AA2C75734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الأهداف</a:t>
            </a:r>
            <a:endParaRPr lang="en-AE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5DBAEA-EC08-4C2F-AC76-87217D68C084}"/>
              </a:ext>
            </a:extLst>
          </p:cNvPr>
          <p:cNvSpPr txBox="1"/>
          <p:nvPr/>
        </p:nvSpPr>
        <p:spPr>
          <a:xfrm>
            <a:off x="-229464" y="2045510"/>
            <a:ext cx="835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/>
              <a:t>أن يميز المتعلّم حرف الحاء في مواقعه المختلفة من الكلمة. </a:t>
            </a:r>
            <a:endParaRPr lang="en-US" sz="13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B2087-CCF8-4A61-A120-3A9E8348AEFF}"/>
              </a:ext>
            </a:extLst>
          </p:cNvPr>
          <p:cNvSpPr txBox="1"/>
          <p:nvPr/>
        </p:nvSpPr>
        <p:spPr>
          <a:xfrm>
            <a:off x="-229464" y="3026046"/>
            <a:ext cx="8358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/>
              <a:t>أن يكتب المتعلّم حرف الحاء في مواقعه المختلفة من الكلمة.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7985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3807" y="3326466"/>
            <a:ext cx="2870518" cy="3169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CC06166-70DC-41DA-99BF-6D4AA2C75734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j0235199">
            <a:extLst>
              <a:ext uri="{FF2B5EF4-FFF2-40B4-BE49-F238E27FC236}">
                <a16:creationId xmlns:a16="http://schemas.microsoft.com/office/drawing/2014/main" id="{EC7ED56E-C74A-4BB8-BE24-1CC303B4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82631" y="500685"/>
            <a:ext cx="2281698" cy="18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القيود الشوك سهل القراءة صور شوز كرتوني - isa-coiffureadomicile.com">
            <a:extLst>
              <a:ext uri="{FF2B5EF4-FFF2-40B4-BE49-F238E27FC236}">
                <a16:creationId xmlns:a16="http://schemas.microsoft.com/office/drawing/2014/main" id="{E086A003-6D71-4995-AD11-2813EBA7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17" y="1202726"/>
            <a:ext cx="1815745" cy="12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حبر ، ريشة ، اكتب ، محبرة ، كرتون ، رسم ، مضحك ، الأطفال ، أطفال ، طفل |  Pikist">
            <a:extLst>
              <a:ext uri="{FF2B5EF4-FFF2-40B4-BE49-F238E27FC236}">
                <a16:creationId xmlns:a16="http://schemas.microsoft.com/office/drawing/2014/main" id="{A63CB1B6-13E6-44DB-A6B9-A36A4649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79" y="-101352"/>
            <a:ext cx="1835759" cy="25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5789CF-4E07-4481-8346-11BB74E5E56F}"/>
              </a:ext>
            </a:extLst>
          </p:cNvPr>
          <p:cNvSpPr/>
          <p:nvPr/>
        </p:nvSpPr>
        <p:spPr>
          <a:xfrm>
            <a:off x="9935572" y="2643082"/>
            <a:ext cx="20826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حِــصانٌ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7B09AE-CF59-4AC3-AF8D-6FB1767E3828}"/>
              </a:ext>
            </a:extLst>
          </p:cNvPr>
          <p:cNvSpPr/>
          <p:nvPr/>
        </p:nvSpPr>
        <p:spPr>
          <a:xfrm>
            <a:off x="11273013" y="2643082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A9841-EDA9-4337-BE3D-79608E830B92}"/>
              </a:ext>
            </a:extLst>
          </p:cNvPr>
          <p:cNvSpPr/>
          <p:nvPr/>
        </p:nvSpPr>
        <p:spPr>
          <a:xfrm>
            <a:off x="6997550" y="2639060"/>
            <a:ext cx="18357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حِـــذاءٌ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FFF54-0A8B-4007-80DA-CA5A84D74524}"/>
              </a:ext>
            </a:extLst>
          </p:cNvPr>
          <p:cNvSpPr/>
          <p:nvPr/>
        </p:nvSpPr>
        <p:spPr>
          <a:xfrm>
            <a:off x="8094112" y="2639060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4391D7-62C5-4FA3-A6E4-145CF3289139}"/>
              </a:ext>
            </a:extLst>
          </p:cNvPr>
          <p:cNvSpPr/>
          <p:nvPr/>
        </p:nvSpPr>
        <p:spPr>
          <a:xfrm>
            <a:off x="4218264" y="2668924"/>
            <a:ext cx="17379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حِــبْــرٌ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0C151A-591E-4A76-B72F-5ECFCC1ABE99}"/>
              </a:ext>
            </a:extLst>
          </p:cNvPr>
          <p:cNvSpPr/>
          <p:nvPr/>
        </p:nvSpPr>
        <p:spPr>
          <a:xfrm>
            <a:off x="5215830" y="2668924"/>
            <a:ext cx="739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حِـ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C8C402-46C8-4125-AB27-B849C34FF6C8}"/>
              </a:ext>
            </a:extLst>
          </p:cNvPr>
          <p:cNvSpPr txBox="1"/>
          <p:nvPr/>
        </p:nvSpPr>
        <p:spPr>
          <a:xfrm>
            <a:off x="5534138" y="105356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الكلمات التالية ولاحظ موقع حرف الحاء: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00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2.08333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3807" y="3326466"/>
            <a:ext cx="2870518" cy="3169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CC06166-70DC-41DA-99BF-6D4AA2C75734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5789CF-4E07-4481-8346-11BB74E5E56F}"/>
              </a:ext>
            </a:extLst>
          </p:cNvPr>
          <p:cNvSpPr/>
          <p:nvPr/>
        </p:nvSpPr>
        <p:spPr>
          <a:xfrm>
            <a:off x="9706343" y="2643082"/>
            <a:ext cx="25410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سُـلَـحْــفاة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7B09AE-CF59-4AC3-AF8D-6FB1767E3828}"/>
              </a:ext>
            </a:extLst>
          </p:cNvPr>
          <p:cNvSpPr/>
          <p:nvPr/>
        </p:nvSpPr>
        <p:spPr>
          <a:xfrm>
            <a:off x="10404971" y="2646457"/>
            <a:ext cx="1196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ــحْــ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A9841-EDA9-4337-BE3D-79608E830B92}"/>
              </a:ext>
            </a:extLst>
          </p:cNvPr>
          <p:cNvSpPr/>
          <p:nvPr/>
        </p:nvSpPr>
        <p:spPr>
          <a:xfrm>
            <a:off x="6970300" y="2639060"/>
            <a:ext cx="189026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بَــحْـــرٌ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FFF54-0A8B-4007-80DA-CA5A84D74524}"/>
              </a:ext>
            </a:extLst>
          </p:cNvPr>
          <p:cNvSpPr/>
          <p:nvPr/>
        </p:nvSpPr>
        <p:spPr>
          <a:xfrm>
            <a:off x="7604510" y="2639060"/>
            <a:ext cx="10438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ــحْـ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4391D7-62C5-4FA3-A6E4-145CF3289139}"/>
              </a:ext>
            </a:extLst>
          </p:cNvPr>
          <p:cNvSpPr/>
          <p:nvPr/>
        </p:nvSpPr>
        <p:spPr>
          <a:xfrm>
            <a:off x="4107657" y="2668924"/>
            <a:ext cx="19591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لَـــحْـــمٌ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0C151A-591E-4A76-B72F-5ECFCC1ABE99}"/>
              </a:ext>
            </a:extLst>
          </p:cNvPr>
          <p:cNvSpPr/>
          <p:nvPr/>
        </p:nvSpPr>
        <p:spPr>
          <a:xfrm>
            <a:off x="4544795" y="2668924"/>
            <a:ext cx="11961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ــحْــ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C8C402-46C8-4125-AB27-B849C34FF6C8}"/>
              </a:ext>
            </a:extLst>
          </p:cNvPr>
          <p:cNvSpPr txBox="1"/>
          <p:nvPr/>
        </p:nvSpPr>
        <p:spPr>
          <a:xfrm>
            <a:off x="5534138" y="105356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الكلمات التالية ولاحظ موقع حرف الحاء: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1" name="Picture 4" descr="j0151209">
            <a:extLst>
              <a:ext uri="{FF2B5EF4-FFF2-40B4-BE49-F238E27FC236}">
                <a16:creationId xmlns:a16="http://schemas.microsoft.com/office/drawing/2014/main" id="{7FD4EFC8-8E18-4C24-9F33-D51C63F7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05666" y="1441954"/>
            <a:ext cx="1781620" cy="10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62171-4354-46C3-B3CC-50FAD1C623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7807" y="850731"/>
            <a:ext cx="1920853" cy="1920853"/>
          </a:xfrm>
          <a:prstGeom prst="rect">
            <a:avLst/>
          </a:prstGeom>
        </p:spPr>
      </p:pic>
      <p:pic>
        <p:nvPicPr>
          <p:cNvPr id="6" name="Picture 4" descr="ساق دجاج لحم كرتون ساق دجاج كرتون دجاج ساق دجاج, اللحوم, لذيذ, لحم الدجاج  الساق لذيذ PNG والمتجهات للتحميل مجانا">
            <a:extLst>
              <a:ext uri="{FF2B5EF4-FFF2-40B4-BE49-F238E27FC236}">
                <a16:creationId xmlns:a16="http://schemas.microsoft.com/office/drawing/2014/main" id="{33689818-4BE0-4BAC-AD85-33ABF668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71" y="859773"/>
            <a:ext cx="1989116" cy="19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3.54167E-6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-4.79167E-6 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3807" y="3326466"/>
            <a:ext cx="2870518" cy="3169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CC06166-70DC-41DA-99BF-6D4AA2C75734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5789CF-4E07-4481-8346-11BB74E5E56F}"/>
              </a:ext>
            </a:extLst>
          </p:cNvPr>
          <p:cNvSpPr/>
          <p:nvPr/>
        </p:nvSpPr>
        <p:spPr>
          <a:xfrm>
            <a:off x="10115110" y="2643082"/>
            <a:ext cx="17235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مِــلْــحٌ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7B09AE-CF59-4AC3-AF8D-6FB1767E3828}"/>
              </a:ext>
            </a:extLst>
          </p:cNvPr>
          <p:cNvSpPr/>
          <p:nvPr/>
        </p:nvSpPr>
        <p:spPr>
          <a:xfrm>
            <a:off x="10117299" y="2646457"/>
            <a:ext cx="7665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ـحٌ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5A9841-EDA9-4337-BE3D-79608E830B92}"/>
              </a:ext>
            </a:extLst>
          </p:cNvPr>
          <p:cNvSpPr/>
          <p:nvPr/>
        </p:nvSpPr>
        <p:spPr>
          <a:xfrm>
            <a:off x="6969499" y="2639060"/>
            <a:ext cx="18918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مِـفْـتاحٌ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3FFF54-0A8B-4007-80DA-CA5A84D74524}"/>
              </a:ext>
            </a:extLst>
          </p:cNvPr>
          <p:cNvSpPr/>
          <p:nvPr/>
        </p:nvSpPr>
        <p:spPr>
          <a:xfrm>
            <a:off x="6977790" y="2639060"/>
            <a:ext cx="6286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حٌ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4391D7-62C5-4FA3-A6E4-145CF3289139}"/>
              </a:ext>
            </a:extLst>
          </p:cNvPr>
          <p:cNvSpPr/>
          <p:nvPr/>
        </p:nvSpPr>
        <p:spPr>
          <a:xfrm>
            <a:off x="3969799" y="2668924"/>
            <a:ext cx="2234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مِـصْـباحٌ</a:t>
            </a:r>
            <a:endParaRPr lang="en-US" sz="6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0C151A-591E-4A76-B72F-5ECFCC1ABE99}"/>
              </a:ext>
            </a:extLst>
          </p:cNvPr>
          <p:cNvSpPr/>
          <p:nvPr/>
        </p:nvSpPr>
        <p:spPr>
          <a:xfrm>
            <a:off x="3969441" y="2668924"/>
            <a:ext cx="6286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1"/>
            <a:r>
              <a:rPr lang="ar-AE" sz="6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حٌ</a:t>
            </a:r>
            <a:endParaRPr lang="en-US" sz="6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C8C402-46C8-4125-AB27-B849C34FF6C8}"/>
              </a:ext>
            </a:extLst>
          </p:cNvPr>
          <p:cNvSpPr txBox="1"/>
          <p:nvPr/>
        </p:nvSpPr>
        <p:spPr>
          <a:xfrm>
            <a:off x="5534138" y="105356"/>
            <a:ext cx="583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الكلمات التالية ولاحظ موقع حرف الحاء: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10" descr="MCj02958140000[1]">
            <a:extLst>
              <a:ext uri="{FF2B5EF4-FFF2-40B4-BE49-F238E27FC236}">
                <a16:creationId xmlns:a16="http://schemas.microsoft.com/office/drawing/2014/main" id="{6D42B0F5-CA0F-4D67-B0F8-949B4DA7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327679" y="1073184"/>
            <a:ext cx="1700292" cy="1323976"/>
          </a:xfrm>
          <a:prstGeom prst="rect">
            <a:avLst/>
          </a:prstGeom>
          <a:noFill/>
        </p:spPr>
      </p:pic>
      <p:pic>
        <p:nvPicPr>
          <p:cNvPr id="2050" name="Picture 2" descr="صور مجانية للمفتاح ، تنزيل قصاصات فنية مجانية ، قصاصة فنية مجانية - آخر">
            <a:extLst>
              <a:ext uri="{FF2B5EF4-FFF2-40B4-BE49-F238E27FC236}">
                <a16:creationId xmlns:a16="http://schemas.microsoft.com/office/drawing/2014/main" id="{5C3E2FBD-971F-42B5-9FBE-D4690B76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61" y="1177665"/>
            <a:ext cx="1497887" cy="14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idées de Photo de logo | photo de logo, logo du jeu, logo d&amp;#39;art">
            <a:extLst>
              <a:ext uri="{FF2B5EF4-FFF2-40B4-BE49-F238E27FC236}">
                <a16:creationId xmlns:a16="http://schemas.microsoft.com/office/drawing/2014/main" id="{C9337F42-1CD0-4BFD-A0B2-6616C86CF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22" y="487635"/>
            <a:ext cx="2486138" cy="24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2.08333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2.08333E-6 0.2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3807" y="3326466"/>
            <a:ext cx="2870518" cy="3169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CC06166-70DC-41DA-99BF-6D4AA2C75734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عرض الدرس</a:t>
            </a:r>
            <a:endParaRPr lang="en-A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AC0F861-0B3F-41F6-8CA1-335CDC138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921284"/>
              </p:ext>
            </p:extLst>
          </p:nvPr>
        </p:nvGraphicFramePr>
        <p:xfrm>
          <a:off x="3218132" y="3020602"/>
          <a:ext cx="8606280" cy="348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60">
                  <a:extLst>
                    <a:ext uri="{9D8B030D-6E8A-4147-A177-3AD203B41FA5}">
                      <a16:colId xmlns:a16="http://schemas.microsoft.com/office/drawing/2014/main" val="3396064995"/>
                    </a:ext>
                  </a:extLst>
                </a:gridCol>
                <a:gridCol w="2868760">
                  <a:extLst>
                    <a:ext uri="{9D8B030D-6E8A-4147-A177-3AD203B41FA5}">
                      <a16:colId xmlns:a16="http://schemas.microsoft.com/office/drawing/2014/main" val="1965663674"/>
                    </a:ext>
                  </a:extLst>
                </a:gridCol>
                <a:gridCol w="2868760">
                  <a:extLst>
                    <a:ext uri="{9D8B030D-6E8A-4147-A177-3AD203B41FA5}">
                      <a16:colId xmlns:a16="http://schemas.microsoft.com/office/drawing/2014/main" val="2154517401"/>
                    </a:ext>
                  </a:extLst>
                </a:gridCol>
              </a:tblGrid>
              <a:tr h="388062"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آخر الكلمة </a:t>
                      </a:r>
                      <a:endParaRPr lang="en-AE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EF8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وسط الكلمة </a:t>
                      </a:r>
                      <a:endParaRPr lang="en-AE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EF8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أول الكلمة  </a:t>
                      </a:r>
                      <a:endParaRPr lang="en-AE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EF8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694900"/>
                  </a:ext>
                </a:extLst>
              </a:tr>
              <a:tr h="2966280"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FFD3C6"/>
                    </a:solidFill>
                  </a:tcPr>
                </a:tc>
                <a:tc>
                  <a:txBody>
                    <a:bodyPr/>
                    <a:lstStyle/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  <a:p>
                      <a:endParaRPr lang="ar-AE" dirty="0"/>
                    </a:p>
                  </a:txBody>
                  <a:tcPr>
                    <a:solidFill>
                      <a:srgbClr val="FFD3C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E" dirty="0"/>
                    </a:p>
                  </a:txBody>
                  <a:tcPr>
                    <a:solidFill>
                      <a:srgbClr val="FFD3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896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D103E1-D205-4BFF-9DFB-DB219D3ED7B8}"/>
              </a:ext>
            </a:extLst>
          </p:cNvPr>
          <p:cNvSpPr txBox="1"/>
          <p:nvPr/>
        </p:nvSpPr>
        <p:spPr>
          <a:xfrm>
            <a:off x="5425141" y="105356"/>
            <a:ext cx="6048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صنف الصور التالية حسب موقع حرف الحاء :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C34168-3778-4C8A-82BD-B5F473E872F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43" y="1094483"/>
            <a:ext cx="1307408" cy="1037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25BA9E-A1A0-42AD-9401-DF18C68B4D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83" y="1110858"/>
            <a:ext cx="1140132" cy="11490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137DC1-9733-4987-825C-D85714260D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6572" y="1055806"/>
            <a:ext cx="1256702" cy="1045638"/>
          </a:xfrm>
          <a:prstGeom prst="rect">
            <a:avLst/>
          </a:prstGeom>
        </p:spPr>
      </p:pic>
      <p:pic>
        <p:nvPicPr>
          <p:cNvPr id="3074" name="Picture 2" descr="تفسير حلم شراء التمر , حلمت انى اكل بلح - عجيب وغريب">
            <a:extLst>
              <a:ext uri="{FF2B5EF4-FFF2-40B4-BE49-F238E27FC236}">
                <a16:creationId xmlns:a16="http://schemas.microsoft.com/office/drawing/2014/main" id="{7FBD69F4-7FA9-491D-B856-CA2667EE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86" y="1138529"/>
            <a:ext cx="1640544" cy="10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st Food Dishes Plate Clipart | i2Clipart - Royalty Free Public Domain  Clipart">
            <a:extLst>
              <a:ext uri="{FF2B5EF4-FFF2-40B4-BE49-F238E27FC236}">
                <a16:creationId xmlns:a16="http://schemas.microsoft.com/office/drawing/2014/main" id="{93685BF3-DB2F-4C92-B930-E4FE42AA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727" y="1340674"/>
            <a:ext cx="1640544" cy="79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02786 0.3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0.58255 0.53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93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4675 0.3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899 0.482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8984 0.544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73807" y="3326466"/>
            <a:ext cx="2870518" cy="31693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CC06166-70DC-41DA-99BF-6D4AA2C75734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التقويم الختامي</a:t>
            </a:r>
            <a:endParaRPr lang="en-AE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12710-265C-471A-BEF2-26F6EAC7F2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5810" y="33696"/>
            <a:ext cx="5174352" cy="66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815363-988E-4160-941B-0AFC9282BF0C}"/>
              </a:ext>
            </a:extLst>
          </p:cNvPr>
          <p:cNvSpPr/>
          <p:nvPr/>
        </p:nvSpPr>
        <p:spPr>
          <a:xfrm>
            <a:off x="1126302" y="155937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حَ</a:t>
            </a:r>
            <a:endParaRPr lang="en-AE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6E8213-59A5-4C00-810E-6A04AEFA14CF}"/>
              </a:ext>
            </a:extLst>
          </p:cNvPr>
          <p:cNvSpPr/>
          <p:nvPr/>
        </p:nvSpPr>
        <p:spPr>
          <a:xfrm>
            <a:off x="1126302" y="2858337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حُ</a:t>
            </a:r>
            <a:endParaRPr lang="en-AE" sz="60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2FF8C-404B-44C0-9006-B7235D8C356D}"/>
              </a:ext>
            </a:extLst>
          </p:cNvPr>
          <p:cNvSpPr/>
          <p:nvPr/>
        </p:nvSpPr>
        <p:spPr>
          <a:xfrm>
            <a:off x="1126302" y="411557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حِ</a:t>
            </a:r>
            <a:endParaRPr lang="en-AE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C21-2C7E-40FB-BB03-CDA646D91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90" y="2730103"/>
            <a:ext cx="3367311" cy="3611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DBF0C-AF65-4966-9E4B-3D46FA42A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71" y="2676963"/>
            <a:ext cx="3645429" cy="3700616"/>
          </a:xfrm>
          <a:prstGeom prst="rect">
            <a:avLst/>
          </a:prstGeom>
        </p:spPr>
      </p:pic>
      <p:pic>
        <p:nvPicPr>
          <p:cNvPr id="40" name="Picture 4" descr="رسم كرتوني للحج – لبس رسمي">
            <a:extLst>
              <a:ext uri="{FF2B5EF4-FFF2-40B4-BE49-F238E27FC236}">
                <a16:creationId xmlns:a16="http://schemas.microsoft.com/office/drawing/2014/main" id="{3E6F10E2-C7F7-46CB-B5E3-A576767F6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E8EDE6"/>
              </a:clrFrom>
              <a:clrTo>
                <a:srgbClr val="E8ED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9091" b="92364" l="9333" r="83600">
                        <a14:foregroundMark x1="50667" y1="32848" x2="66133" y2="32848"/>
                        <a14:foregroundMark x1="56267" y1="29091" x2="54000" y2="29091"/>
                        <a14:foregroundMark x1="76400" y1="59394" x2="51600" y2="62667"/>
                        <a14:foregroundMark x1="9333" y1="62424" x2="9333" y2="6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7" t="24495" r="7167"/>
          <a:stretch/>
        </p:blipFill>
        <p:spPr bwMode="auto">
          <a:xfrm>
            <a:off x="4428362" y="2277742"/>
            <a:ext cx="3335276" cy="30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6212114" y="467913"/>
            <a:ext cx="5511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cs typeface="Akhbar MT" pitchFamily="2" charset="-78"/>
              </a:rPr>
              <a:t>اختر الصوت الذي تبدأ به الصورة:</a:t>
            </a:r>
            <a:endParaRPr lang="en-AE" sz="4000" b="1" dirty="0">
              <a:cs typeface="Akhbar MT" pitchFamily="2" charset="-78"/>
            </a:endParaRPr>
          </a:p>
        </p:txBody>
      </p:sp>
      <p:pic>
        <p:nvPicPr>
          <p:cNvPr id="42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2201CAFA-301E-4ACF-A1C4-4AC71B241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482330" y="7624918"/>
            <a:ext cx="406400" cy="406400"/>
          </a:xfrm>
          <a:prstGeom prst="rect">
            <a:avLst/>
          </a:prstGeom>
        </p:spPr>
      </p:pic>
      <p:pic>
        <p:nvPicPr>
          <p:cNvPr id="43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57743C38-B981-427A-8CAD-E658EA77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245592" y="7422219"/>
            <a:ext cx="406400" cy="406400"/>
          </a:xfrm>
          <a:prstGeom prst="rect">
            <a:avLst/>
          </a:prstGeom>
        </p:spPr>
      </p:pic>
      <p:pic>
        <p:nvPicPr>
          <p:cNvPr id="44" name="ممتاز-صغير-_2_">
            <a:hlinkClick r:id="" action="ppaction://media"/>
            <a:extLst>
              <a:ext uri="{FF2B5EF4-FFF2-40B4-BE49-F238E27FC236}">
                <a16:creationId xmlns:a16="http://schemas.microsoft.com/office/drawing/2014/main" id="{6CD9B4EA-2102-4795-BC87-55B3ADC89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57238" y="8031318"/>
            <a:ext cx="406400" cy="406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A75FC1E-759C-4D29-A5C1-3EDF21346D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815363-988E-4160-941B-0AFC9282BF0C}"/>
              </a:ext>
            </a:extLst>
          </p:cNvPr>
          <p:cNvSpPr/>
          <p:nvPr/>
        </p:nvSpPr>
        <p:spPr>
          <a:xfrm>
            <a:off x="1126302" y="2865393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حُ</a:t>
            </a:r>
            <a:endParaRPr lang="en-AE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6E8213-59A5-4C00-810E-6A04AEFA14CF}"/>
              </a:ext>
            </a:extLst>
          </p:cNvPr>
          <p:cNvSpPr/>
          <p:nvPr/>
        </p:nvSpPr>
        <p:spPr>
          <a:xfrm>
            <a:off x="1126302" y="1563717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حَ</a:t>
            </a:r>
            <a:endParaRPr lang="en-AE" sz="60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2FF8C-404B-44C0-9006-B7235D8C356D}"/>
              </a:ext>
            </a:extLst>
          </p:cNvPr>
          <p:cNvSpPr/>
          <p:nvPr/>
        </p:nvSpPr>
        <p:spPr>
          <a:xfrm>
            <a:off x="1126302" y="411557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حِ</a:t>
            </a:r>
            <a:endParaRPr lang="en-AE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C21-2C7E-40FB-BB03-CDA646D91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90" y="2730103"/>
            <a:ext cx="3367311" cy="3611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DBF0C-AF65-4966-9E4B-3D46FA42A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71" y="2676963"/>
            <a:ext cx="3645429" cy="37006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6212114" y="467913"/>
            <a:ext cx="5511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cs typeface="Akhbar MT" pitchFamily="2" charset="-78"/>
              </a:rPr>
              <a:t>اختر الصوت الذي تبدأ به الصورة:</a:t>
            </a:r>
            <a:endParaRPr lang="en-AE" sz="4000" b="1" dirty="0">
              <a:cs typeface="Akhbar MT" pitchFamily="2" charset="-78"/>
            </a:endParaRPr>
          </a:p>
        </p:txBody>
      </p:sp>
      <p:pic>
        <p:nvPicPr>
          <p:cNvPr id="42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2201CAFA-301E-4ACF-A1C4-4AC71B241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82330" y="7624918"/>
            <a:ext cx="406400" cy="406400"/>
          </a:xfrm>
          <a:prstGeom prst="rect">
            <a:avLst/>
          </a:prstGeom>
        </p:spPr>
      </p:pic>
      <p:pic>
        <p:nvPicPr>
          <p:cNvPr id="43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57743C38-B981-427A-8CAD-E658EA77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45592" y="7422219"/>
            <a:ext cx="406400" cy="406400"/>
          </a:xfrm>
          <a:prstGeom prst="rect">
            <a:avLst/>
          </a:prstGeom>
        </p:spPr>
      </p:pic>
      <p:pic>
        <p:nvPicPr>
          <p:cNvPr id="44" name="ممتاز-صغير-_2_">
            <a:hlinkClick r:id="" action="ppaction://media"/>
            <a:extLst>
              <a:ext uri="{FF2B5EF4-FFF2-40B4-BE49-F238E27FC236}">
                <a16:creationId xmlns:a16="http://schemas.microsoft.com/office/drawing/2014/main" id="{6CD9B4EA-2102-4795-BC87-55B3ADC89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57238" y="8031318"/>
            <a:ext cx="406400" cy="406400"/>
          </a:xfrm>
          <a:prstGeom prst="rect">
            <a:avLst/>
          </a:prstGeom>
        </p:spPr>
      </p:pic>
      <p:pic>
        <p:nvPicPr>
          <p:cNvPr id="16" name="Picture 4" descr="أوراق عمل مراجعة على الحروف الثاني الابتدائي الفصل الاول 1441 هـ - 2020 م -  ملتقى التعليم بالمملكة">
            <a:extLst>
              <a:ext uri="{FF2B5EF4-FFF2-40B4-BE49-F238E27FC236}">
                <a16:creationId xmlns:a16="http://schemas.microsoft.com/office/drawing/2014/main" id="{22871A34-BDC5-41B3-AEC7-436F6F10D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44" y="2420531"/>
            <a:ext cx="3097233" cy="160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4787EB-7F6D-4C5E-8A8A-4B2034985F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8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815363-988E-4160-941B-0AFC9282BF0C}"/>
              </a:ext>
            </a:extLst>
          </p:cNvPr>
          <p:cNvSpPr/>
          <p:nvPr/>
        </p:nvSpPr>
        <p:spPr>
          <a:xfrm>
            <a:off x="1139996" y="4115570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حِ</a:t>
            </a:r>
            <a:endParaRPr lang="en-AE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6E8213-59A5-4C00-810E-6A04AEFA14CF}"/>
              </a:ext>
            </a:extLst>
          </p:cNvPr>
          <p:cNvSpPr/>
          <p:nvPr/>
        </p:nvSpPr>
        <p:spPr>
          <a:xfrm>
            <a:off x="1126302" y="1563717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حَ</a:t>
            </a:r>
            <a:endParaRPr lang="en-AE" sz="60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2FF8C-404B-44C0-9006-B7235D8C356D}"/>
              </a:ext>
            </a:extLst>
          </p:cNvPr>
          <p:cNvSpPr/>
          <p:nvPr/>
        </p:nvSpPr>
        <p:spPr>
          <a:xfrm>
            <a:off x="1139996" y="281943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حُ</a:t>
            </a:r>
            <a:endParaRPr lang="en-AE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C21-2C7E-40FB-BB03-CDA646D91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90" y="2730103"/>
            <a:ext cx="3367311" cy="3611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DBF0C-AF65-4966-9E4B-3D46FA42A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71" y="2676963"/>
            <a:ext cx="3645429" cy="37006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6212114" y="467913"/>
            <a:ext cx="5511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cs typeface="Akhbar MT" pitchFamily="2" charset="-78"/>
              </a:rPr>
              <a:t>اختر الصوت الذي تبدأ به الصورة:</a:t>
            </a:r>
            <a:endParaRPr lang="en-AE" sz="4000" b="1" dirty="0">
              <a:cs typeface="Akhbar MT" pitchFamily="2" charset="-78"/>
            </a:endParaRPr>
          </a:p>
        </p:txBody>
      </p:sp>
      <p:pic>
        <p:nvPicPr>
          <p:cNvPr id="42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2201CAFA-301E-4ACF-A1C4-4AC71B241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82330" y="7624918"/>
            <a:ext cx="406400" cy="406400"/>
          </a:xfrm>
          <a:prstGeom prst="rect">
            <a:avLst/>
          </a:prstGeom>
        </p:spPr>
      </p:pic>
      <p:pic>
        <p:nvPicPr>
          <p:cNvPr id="43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57743C38-B981-427A-8CAD-E658EA77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45592" y="7422219"/>
            <a:ext cx="406400" cy="406400"/>
          </a:xfrm>
          <a:prstGeom prst="rect">
            <a:avLst/>
          </a:prstGeom>
        </p:spPr>
      </p:pic>
      <p:pic>
        <p:nvPicPr>
          <p:cNvPr id="44" name="ممتاز-صغير-_2_">
            <a:hlinkClick r:id="" action="ppaction://media"/>
            <a:extLst>
              <a:ext uri="{FF2B5EF4-FFF2-40B4-BE49-F238E27FC236}">
                <a16:creationId xmlns:a16="http://schemas.microsoft.com/office/drawing/2014/main" id="{6CD9B4EA-2102-4795-BC87-55B3ADC89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57238" y="8031318"/>
            <a:ext cx="406400" cy="406400"/>
          </a:xfrm>
          <a:prstGeom prst="rect">
            <a:avLst/>
          </a:prstGeom>
        </p:spPr>
      </p:pic>
      <p:pic>
        <p:nvPicPr>
          <p:cNvPr id="18" name="Picture 4" descr="الحرباء, الكرتون, Royaltyfree صورة بابوا نيو غينيا">
            <a:extLst>
              <a:ext uri="{FF2B5EF4-FFF2-40B4-BE49-F238E27FC236}">
                <a16:creationId xmlns:a16="http://schemas.microsoft.com/office/drawing/2014/main" id="{2C283547-64E2-4487-A8C4-04BB211A3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5333" r="93222">
                        <a14:foregroundMark x1="8889" y1="32111" x2="8556" y2="36444"/>
                        <a14:foregroundMark x1="5444" y1="35667" x2="5444" y2="35667"/>
                        <a14:foregroundMark x1="90778" y1="38111" x2="93222" y2="51111"/>
                        <a14:foregroundMark x1="93222" y1="51111" x2="91778" y2="6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79" y="2118155"/>
            <a:ext cx="2262442" cy="22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2C33A5-2060-4AD1-AB6D-7D25DCCF6C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815363-988E-4160-941B-0AFC9282BF0C}"/>
              </a:ext>
            </a:extLst>
          </p:cNvPr>
          <p:cNvSpPr/>
          <p:nvPr/>
        </p:nvSpPr>
        <p:spPr>
          <a:xfrm>
            <a:off x="1126302" y="2865393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حُ</a:t>
            </a:r>
            <a:endParaRPr lang="en-AE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6E8213-59A5-4C00-810E-6A04AEFA14CF}"/>
              </a:ext>
            </a:extLst>
          </p:cNvPr>
          <p:cNvSpPr/>
          <p:nvPr/>
        </p:nvSpPr>
        <p:spPr>
          <a:xfrm>
            <a:off x="1126302" y="1563717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حَ</a:t>
            </a:r>
            <a:endParaRPr lang="en-AE" sz="60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2FF8C-404B-44C0-9006-B7235D8C356D}"/>
              </a:ext>
            </a:extLst>
          </p:cNvPr>
          <p:cNvSpPr/>
          <p:nvPr/>
        </p:nvSpPr>
        <p:spPr>
          <a:xfrm>
            <a:off x="1126302" y="411557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حِ</a:t>
            </a:r>
            <a:endParaRPr lang="en-AE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C21-2C7E-40FB-BB03-CDA646D91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90" y="2730103"/>
            <a:ext cx="3367311" cy="3611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DBF0C-AF65-4966-9E4B-3D46FA42A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71" y="2676963"/>
            <a:ext cx="3645429" cy="37006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6212114" y="467913"/>
            <a:ext cx="5511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cs typeface="Akhbar MT" pitchFamily="2" charset="-78"/>
              </a:rPr>
              <a:t>اختر الصوت الذي تبدأ به الصورة:</a:t>
            </a:r>
            <a:endParaRPr lang="en-AE" sz="4000" b="1" dirty="0">
              <a:cs typeface="Akhbar MT" pitchFamily="2" charset="-78"/>
            </a:endParaRPr>
          </a:p>
        </p:txBody>
      </p:sp>
      <p:pic>
        <p:nvPicPr>
          <p:cNvPr id="42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2201CAFA-301E-4ACF-A1C4-4AC71B241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82330" y="7624918"/>
            <a:ext cx="406400" cy="406400"/>
          </a:xfrm>
          <a:prstGeom prst="rect">
            <a:avLst/>
          </a:prstGeom>
        </p:spPr>
      </p:pic>
      <p:pic>
        <p:nvPicPr>
          <p:cNvPr id="43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57743C38-B981-427A-8CAD-E658EA77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45592" y="7422219"/>
            <a:ext cx="406400" cy="406400"/>
          </a:xfrm>
          <a:prstGeom prst="rect">
            <a:avLst/>
          </a:prstGeom>
        </p:spPr>
      </p:pic>
      <p:pic>
        <p:nvPicPr>
          <p:cNvPr id="44" name="ممتاز-صغير-_2_">
            <a:hlinkClick r:id="" action="ppaction://media"/>
            <a:extLst>
              <a:ext uri="{FF2B5EF4-FFF2-40B4-BE49-F238E27FC236}">
                <a16:creationId xmlns:a16="http://schemas.microsoft.com/office/drawing/2014/main" id="{6CD9B4EA-2102-4795-BC87-55B3ADC89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57238" y="8031318"/>
            <a:ext cx="406400" cy="406400"/>
          </a:xfrm>
          <a:prstGeom prst="rect">
            <a:avLst/>
          </a:prstGeom>
        </p:spPr>
      </p:pic>
      <p:pic>
        <p:nvPicPr>
          <p:cNvPr id="18" name="Picture 2" descr="ما هو جنين القمح - صباح كيوت">
            <a:extLst>
              <a:ext uri="{FF2B5EF4-FFF2-40B4-BE49-F238E27FC236}">
                <a16:creationId xmlns:a16="http://schemas.microsoft.com/office/drawing/2014/main" id="{B304B971-A3BF-4491-A001-5D4C775E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528" y="2322990"/>
            <a:ext cx="2143125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341EB-0F7D-4CC7-B6F7-BDC23E71734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815363-988E-4160-941B-0AFC9282BF0C}"/>
              </a:ext>
            </a:extLst>
          </p:cNvPr>
          <p:cNvSpPr/>
          <p:nvPr/>
        </p:nvSpPr>
        <p:spPr>
          <a:xfrm>
            <a:off x="1126302" y="155937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 err="1"/>
              <a:t>حا</a:t>
            </a:r>
            <a:endParaRPr lang="en-AE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6E8213-59A5-4C00-810E-6A04AEFA14CF}"/>
              </a:ext>
            </a:extLst>
          </p:cNvPr>
          <p:cNvSpPr/>
          <p:nvPr/>
        </p:nvSpPr>
        <p:spPr>
          <a:xfrm>
            <a:off x="1126302" y="2858337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حو</a:t>
            </a:r>
            <a:endParaRPr lang="en-AE" sz="60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2FF8C-404B-44C0-9006-B7235D8C356D}"/>
              </a:ext>
            </a:extLst>
          </p:cNvPr>
          <p:cNvSpPr/>
          <p:nvPr/>
        </p:nvSpPr>
        <p:spPr>
          <a:xfrm>
            <a:off x="1126302" y="411557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حي</a:t>
            </a:r>
            <a:endParaRPr lang="en-AE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C21-2C7E-40FB-BB03-CDA646D91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90" y="2730103"/>
            <a:ext cx="3367311" cy="3611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DBF0C-AF65-4966-9E4B-3D46FA42A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71" y="2676963"/>
            <a:ext cx="3645429" cy="37006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6037387" y="467913"/>
            <a:ext cx="5686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cs typeface="Akhbar MT" pitchFamily="2" charset="-78"/>
              </a:rPr>
              <a:t>اختر صوت الحاء الطويل في الصورة:</a:t>
            </a:r>
            <a:endParaRPr lang="en-AE" sz="4000" b="1" dirty="0">
              <a:cs typeface="Akhbar MT" pitchFamily="2" charset="-78"/>
            </a:endParaRPr>
          </a:p>
        </p:txBody>
      </p:sp>
      <p:pic>
        <p:nvPicPr>
          <p:cNvPr id="42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2201CAFA-301E-4ACF-A1C4-4AC71B241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82330" y="7624918"/>
            <a:ext cx="406400" cy="406400"/>
          </a:xfrm>
          <a:prstGeom prst="rect">
            <a:avLst/>
          </a:prstGeom>
        </p:spPr>
      </p:pic>
      <p:pic>
        <p:nvPicPr>
          <p:cNvPr id="43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57743C38-B981-427A-8CAD-E658EA77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45592" y="7422219"/>
            <a:ext cx="406400" cy="406400"/>
          </a:xfrm>
          <a:prstGeom prst="rect">
            <a:avLst/>
          </a:prstGeom>
        </p:spPr>
      </p:pic>
      <p:pic>
        <p:nvPicPr>
          <p:cNvPr id="44" name="ممتاز-صغير-_2_">
            <a:hlinkClick r:id="" action="ppaction://media"/>
            <a:extLst>
              <a:ext uri="{FF2B5EF4-FFF2-40B4-BE49-F238E27FC236}">
                <a16:creationId xmlns:a16="http://schemas.microsoft.com/office/drawing/2014/main" id="{6CD9B4EA-2102-4795-BC87-55B3ADC89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57238" y="8031318"/>
            <a:ext cx="406400" cy="406400"/>
          </a:xfrm>
          <a:prstGeom prst="rect">
            <a:avLst/>
          </a:prstGeom>
        </p:spPr>
      </p:pic>
      <p:pic>
        <p:nvPicPr>
          <p:cNvPr id="1028" name="Picture 4" descr="لعبة حارس مرمي الكرات الملونة">
            <a:extLst>
              <a:ext uri="{FF2B5EF4-FFF2-40B4-BE49-F238E27FC236}">
                <a16:creationId xmlns:a16="http://schemas.microsoft.com/office/drawing/2014/main" id="{2C941923-926C-43D2-A6BA-38EB9A996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80" y="2117549"/>
            <a:ext cx="2857500" cy="2095500"/>
          </a:xfrm>
          <a:custGeom>
            <a:avLst/>
            <a:gdLst>
              <a:gd name="connsiteX0" fmla="*/ 0 w 2857500"/>
              <a:gd name="connsiteY0" fmla="*/ 0 h 2095500"/>
              <a:gd name="connsiteX1" fmla="*/ 514350 w 2857500"/>
              <a:gd name="connsiteY1" fmla="*/ 0 h 2095500"/>
              <a:gd name="connsiteX2" fmla="*/ 1143000 w 2857500"/>
              <a:gd name="connsiteY2" fmla="*/ 0 h 2095500"/>
              <a:gd name="connsiteX3" fmla="*/ 1743075 w 2857500"/>
              <a:gd name="connsiteY3" fmla="*/ 0 h 2095500"/>
              <a:gd name="connsiteX4" fmla="*/ 2228850 w 2857500"/>
              <a:gd name="connsiteY4" fmla="*/ 0 h 2095500"/>
              <a:gd name="connsiteX5" fmla="*/ 2857500 w 2857500"/>
              <a:gd name="connsiteY5" fmla="*/ 0 h 2095500"/>
              <a:gd name="connsiteX6" fmla="*/ 2857500 w 2857500"/>
              <a:gd name="connsiteY6" fmla="*/ 523875 h 2095500"/>
              <a:gd name="connsiteX7" fmla="*/ 2857500 w 2857500"/>
              <a:gd name="connsiteY7" fmla="*/ 1089660 h 2095500"/>
              <a:gd name="connsiteX8" fmla="*/ 2857500 w 2857500"/>
              <a:gd name="connsiteY8" fmla="*/ 1550670 h 2095500"/>
              <a:gd name="connsiteX9" fmla="*/ 2857500 w 2857500"/>
              <a:gd name="connsiteY9" fmla="*/ 2095500 h 2095500"/>
              <a:gd name="connsiteX10" fmla="*/ 2343150 w 2857500"/>
              <a:gd name="connsiteY10" fmla="*/ 2095500 h 2095500"/>
              <a:gd name="connsiteX11" fmla="*/ 1714500 w 2857500"/>
              <a:gd name="connsiteY11" fmla="*/ 2095500 h 2095500"/>
              <a:gd name="connsiteX12" fmla="*/ 1085850 w 2857500"/>
              <a:gd name="connsiteY12" fmla="*/ 2095500 h 2095500"/>
              <a:gd name="connsiteX13" fmla="*/ 542925 w 2857500"/>
              <a:gd name="connsiteY13" fmla="*/ 2095500 h 2095500"/>
              <a:gd name="connsiteX14" fmla="*/ 0 w 2857500"/>
              <a:gd name="connsiteY14" fmla="*/ 2095500 h 2095500"/>
              <a:gd name="connsiteX15" fmla="*/ 0 w 2857500"/>
              <a:gd name="connsiteY15" fmla="*/ 1592580 h 2095500"/>
              <a:gd name="connsiteX16" fmla="*/ 0 w 2857500"/>
              <a:gd name="connsiteY16" fmla="*/ 1131570 h 2095500"/>
              <a:gd name="connsiteX17" fmla="*/ 0 w 2857500"/>
              <a:gd name="connsiteY17" fmla="*/ 628650 h 2095500"/>
              <a:gd name="connsiteX18" fmla="*/ 0 w 2857500"/>
              <a:gd name="connsiteY18" fmla="*/ 0 h 20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7500" h="2095500" extrusionOk="0">
                <a:moveTo>
                  <a:pt x="0" y="0"/>
                </a:moveTo>
                <a:cubicBezTo>
                  <a:pt x="234409" y="-52022"/>
                  <a:pt x="326167" y="44369"/>
                  <a:pt x="514350" y="0"/>
                </a:cubicBezTo>
                <a:cubicBezTo>
                  <a:pt x="702533" y="-44369"/>
                  <a:pt x="831101" y="52416"/>
                  <a:pt x="1143000" y="0"/>
                </a:cubicBezTo>
                <a:cubicBezTo>
                  <a:pt x="1454899" y="-52416"/>
                  <a:pt x="1510144" y="61558"/>
                  <a:pt x="1743075" y="0"/>
                </a:cubicBezTo>
                <a:cubicBezTo>
                  <a:pt x="1976006" y="-61558"/>
                  <a:pt x="2000606" y="17391"/>
                  <a:pt x="2228850" y="0"/>
                </a:cubicBezTo>
                <a:cubicBezTo>
                  <a:pt x="2457095" y="-17391"/>
                  <a:pt x="2613869" y="72743"/>
                  <a:pt x="2857500" y="0"/>
                </a:cubicBezTo>
                <a:cubicBezTo>
                  <a:pt x="2918067" y="238748"/>
                  <a:pt x="2836139" y="363455"/>
                  <a:pt x="2857500" y="523875"/>
                </a:cubicBezTo>
                <a:cubicBezTo>
                  <a:pt x="2878861" y="684295"/>
                  <a:pt x="2850917" y="841655"/>
                  <a:pt x="2857500" y="1089660"/>
                </a:cubicBezTo>
                <a:cubicBezTo>
                  <a:pt x="2864083" y="1337665"/>
                  <a:pt x="2851208" y="1362639"/>
                  <a:pt x="2857500" y="1550670"/>
                </a:cubicBezTo>
                <a:cubicBezTo>
                  <a:pt x="2863792" y="1738701"/>
                  <a:pt x="2805465" y="1846112"/>
                  <a:pt x="2857500" y="2095500"/>
                </a:cubicBezTo>
                <a:cubicBezTo>
                  <a:pt x="2605190" y="2147986"/>
                  <a:pt x="2488981" y="2078041"/>
                  <a:pt x="2343150" y="2095500"/>
                </a:cubicBezTo>
                <a:cubicBezTo>
                  <a:pt x="2197319" y="2112959"/>
                  <a:pt x="1943731" y="2045005"/>
                  <a:pt x="1714500" y="2095500"/>
                </a:cubicBezTo>
                <a:cubicBezTo>
                  <a:pt x="1485269" y="2145995"/>
                  <a:pt x="1365615" y="2039800"/>
                  <a:pt x="1085850" y="2095500"/>
                </a:cubicBezTo>
                <a:cubicBezTo>
                  <a:pt x="806085" y="2151200"/>
                  <a:pt x="703590" y="2041679"/>
                  <a:pt x="542925" y="2095500"/>
                </a:cubicBezTo>
                <a:cubicBezTo>
                  <a:pt x="382261" y="2149321"/>
                  <a:pt x="248864" y="2069936"/>
                  <a:pt x="0" y="2095500"/>
                </a:cubicBezTo>
                <a:cubicBezTo>
                  <a:pt x="-29521" y="1896464"/>
                  <a:pt x="50764" y="1816018"/>
                  <a:pt x="0" y="1592580"/>
                </a:cubicBezTo>
                <a:cubicBezTo>
                  <a:pt x="-50764" y="1369142"/>
                  <a:pt x="44396" y="1343507"/>
                  <a:pt x="0" y="1131570"/>
                </a:cubicBezTo>
                <a:cubicBezTo>
                  <a:pt x="-44396" y="919633"/>
                  <a:pt x="33981" y="799511"/>
                  <a:pt x="0" y="628650"/>
                </a:cubicBezTo>
                <a:cubicBezTo>
                  <a:pt x="-33981" y="457789"/>
                  <a:pt x="6934" y="24096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898205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782366-0EE2-4A3B-99EA-97CDE03B7E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815363-988E-4160-941B-0AFC9282BF0C}"/>
              </a:ext>
            </a:extLst>
          </p:cNvPr>
          <p:cNvSpPr/>
          <p:nvPr/>
        </p:nvSpPr>
        <p:spPr>
          <a:xfrm>
            <a:off x="1139996" y="4115570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حي</a:t>
            </a:r>
            <a:endParaRPr lang="en-AE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6E8213-59A5-4C00-810E-6A04AEFA14CF}"/>
              </a:ext>
            </a:extLst>
          </p:cNvPr>
          <p:cNvSpPr/>
          <p:nvPr/>
        </p:nvSpPr>
        <p:spPr>
          <a:xfrm>
            <a:off x="1126302" y="1563717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 err="1"/>
              <a:t>حا</a:t>
            </a:r>
            <a:endParaRPr lang="en-AE" sz="60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2FF8C-404B-44C0-9006-B7235D8C356D}"/>
              </a:ext>
            </a:extLst>
          </p:cNvPr>
          <p:cNvSpPr/>
          <p:nvPr/>
        </p:nvSpPr>
        <p:spPr>
          <a:xfrm>
            <a:off x="1139996" y="281943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حو</a:t>
            </a:r>
            <a:endParaRPr lang="en-AE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C21-2C7E-40FB-BB03-CDA646D91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90" y="2730103"/>
            <a:ext cx="3367311" cy="3611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DBF0C-AF65-4966-9E4B-3D46FA42A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71" y="2676963"/>
            <a:ext cx="3645429" cy="37006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6212114" y="467913"/>
            <a:ext cx="5511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cs typeface="Akhbar MT" pitchFamily="2" charset="-78"/>
              </a:rPr>
              <a:t>اختر الصوت الذي تبدأ به الصورة:</a:t>
            </a:r>
            <a:endParaRPr lang="en-AE" sz="4000" b="1" dirty="0">
              <a:cs typeface="Akhbar MT" pitchFamily="2" charset="-78"/>
            </a:endParaRPr>
          </a:p>
        </p:txBody>
      </p:sp>
      <p:pic>
        <p:nvPicPr>
          <p:cNvPr id="42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2201CAFA-301E-4ACF-A1C4-4AC71B241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82330" y="7624918"/>
            <a:ext cx="406400" cy="406400"/>
          </a:xfrm>
          <a:prstGeom prst="rect">
            <a:avLst/>
          </a:prstGeom>
        </p:spPr>
      </p:pic>
      <p:pic>
        <p:nvPicPr>
          <p:cNvPr id="43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57743C38-B981-427A-8CAD-E658EA77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45592" y="7422219"/>
            <a:ext cx="406400" cy="406400"/>
          </a:xfrm>
          <a:prstGeom prst="rect">
            <a:avLst/>
          </a:prstGeom>
        </p:spPr>
      </p:pic>
      <p:pic>
        <p:nvPicPr>
          <p:cNvPr id="44" name="ممتاز-صغير-_2_">
            <a:hlinkClick r:id="" action="ppaction://media"/>
            <a:extLst>
              <a:ext uri="{FF2B5EF4-FFF2-40B4-BE49-F238E27FC236}">
                <a16:creationId xmlns:a16="http://schemas.microsoft.com/office/drawing/2014/main" id="{6CD9B4EA-2102-4795-BC87-55B3ADC89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57238" y="8031318"/>
            <a:ext cx="406400" cy="406400"/>
          </a:xfrm>
          <a:prstGeom prst="rect">
            <a:avLst/>
          </a:prstGeom>
        </p:spPr>
      </p:pic>
      <p:pic>
        <p:nvPicPr>
          <p:cNvPr id="3074" name="Picture 2" descr="Cartoon Whale Images, Stock Photos &amp;amp; Vectors | Shutterstock">
            <a:extLst>
              <a:ext uri="{FF2B5EF4-FFF2-40B4-BE49-F238E27FC236}">
                <a16:creationId xmlns:a16="http://schemas.microsoft.com/office/drawing/2014/main" id="{BD496B07-5D9F-40A3-8F49-1A57FC412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7"/>
          <a:stretch/>
        </p:blipFill>
        <p:spPr bwMode="auto">
          <a:xfrm>
            <a:off x="4686136" y="1896541"/>
            <a:ext cx="2476500" cy="24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2F7578-9F2F-497B-8867-CC17B640F43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8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2815363-988E-4160-941B-0AFC9282BF0C}"/>
              </a:ext>
            </a:extLst>
          </p:cNvPr>
          <p:cNvSpPr/>
          <p:nvPr/>
        </p:nvSpPr>
        <p:spPr>
          <a:xfrm>
            <a:off x="1126302" y="2865393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حو</a:t>
            </a:r>
            <a:endParaRPr lang="en-AE" sz="2800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16E8213-59A5-4C00-810E-6A04AEFA14CF}"/>
              </a:ext>
            </a:extLst>
          </p:cNvPr>
          <p:cNvSpPr/>
          <p:nvPr/>
        </p:nvSpPr>
        <p:spPr>
          <a:xfrm>
            <a:off x="1126302" y="1563717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 err="1"/>
              <a:t>حا</a:t>
            </a:r>
            <a:endParaRPr lang="en-AE" sz="6000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2D2FF8C-404B-44C0-9006-B7235D8C356D}"/>
              </a:ext>
            </a:extLst>
          </p:cNvPr>
          <p:cNvSpPr/>
          <p:nvPr/>
        </p:nvSpPr>
        <p:spPr>
          <a:xfrm>
            <a:off x="1126302" y="4115571"/>
            <a:ext cx="2836098" cy="1077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6000" b="1" dirty="0"/>
              <a:t>حي</a:t>
            </a:r>
            <a:endParaRPr lang="en-AE" sz="6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57C21-2C7E-40FB-BB03-CDA646D91C5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9990" y="2730103"/>
            <a:ext cx="3367311" cy="3611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9DBF0C-AF65-4966-9E4B-3D46FA42A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BAEBF7"/>
              </a:clrFrom>
              <a:clrTo>
                <a:srgbClr val="BAEB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971" y="2676963"/>
            <a:ext cx="3645429" cy="370061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6037387" y="467913"/>
            <a:ext cx="5686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AE" sz="4000" b="1" dirty="0">
                <a:cs typeface="Akhbar MT" pitchFamily="2" charset="-78"/>
              </a:rPr>
              <a:t>اختر صوت الحاء الطويل في الصورة:</a:t>
            </a:r>
            <a:endParaRPr lang="en-AE" sz="4000" b="1" dirty="0">
              <a:cs typeface="Akhbar MT" pitchFamily="2" charset="-78"/>
            </a:endParaRPr>
          </a:p>
        </p:txBody>
      </p:sp>
      <p:pic>
        <p:nvPicPr>
          <p:cNvPr id="42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2201CAFA-301E-4ACF-A1C4-4AC71B2411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482330" y="7624918"/>
            <a:ext cx="406400" cy="406400"/>
          </a:xfrm>
          <a:prstGeom prst="rect">
            <a:avLst/>
          </a:prstGeom>
        </p:spPr>
      </p:pic>
      <p:pic>
        <p:nvPicPr>
          <p:cNvPr id="43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57743C38-B981-427A-8CAD-E658EA770E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45592" y="7422219"/>
            <a:ext cx="406400" cy="406400"/>
          </a:xfrm>
          <a:prstGeom prst="rect">
            <a:avLst/>
          </a:prstGeom>
        </p:spPr>
      </p:pic>
      <p:pic>
        <p:nvPicPr>
          <p:cNvPr id="44" name="ممتاز-صغير-_2_">
            <a:hlinkClick r:id="" action="ppaction://media"/>
            <a:extLst>
              <a:ext uri="{FF2B5EF4-FFF2-40B4-BE49-F238E27FC236}">
                <a16:creationId xmlns:a16="http://schemas.microsoft.com/office/drawing/2014/main" id="{6CD9B4EA-2102-4795-BC87-55B3ADC89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357238" y="8031318"/>
            <a:ext cx="406400" cy="406400"/>
          </a:xfrm>
          <a:prstGeom prst="rect">
            <a:avLst/>
          </a:prstGeom>
        </p:spPr>
      </p:pic>
      <p:pic>
        <p:nvPicPr>
          <p:cNvPr id="2050" name="Picture 2" descr="هل لحوم الدجاج والأسماك أفضل من لحم الضأن أو البقر؟ - الجمال.نت">
            <a:extLst>
              <a:ext uri="{FF2B5EF4-FFF2-40B4-BE49-F238E27FC236}">
                <a16:creationId xmlns:a16="http://schemas.microsoft.com/office/drawing/2014/main" id="{5A8D1050-C6B3-4B1C-8763-2E42BC525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06"/>
          <a:stretch/>
        </p:blipFill>
        <p:spPr bwMode="auto">
          <a:xfrm>
            <a:off x="4476750" y="1581150"/>
            <a:ext cx="3238500" cy="2361354"/>
          </a:xfrm>
          <a:custGeom>
            <a:avLst/>
            <a:gdLst>
              <a:gd name="connsiteX0" fmla="*/ 0 w 3238500"/>
              <a:gd name="connsiteY0" fmla="*/ 0 h 2361354"/>
              <a:gd name="connsiteX1" fmla="*/ 572135 w 3238500"/>
              <a:gd name="connsiteY1" fmla="*/ 0 h 2361354"/>
              <a:gd name="connsiteX2" fmla="*/ 1144270 w 3238500"/>
              <a:gd name="connsiteY2" fmla="*/ 0 h 2361354"/>
              <a:gd name="connsiteX3" fmla="*/ 1651635 w 3238500"/>
              <a:gd name="connsiteY3" fmla="*/ 0 h 2361354"/>
              <a:gd name="connsiteX4" fmla="*/ 2223770 w 3238500"/>
              <a:gd name="connsiteY4" fmla="*/ 0 h 2361354"/>
              <a:gd name="connsiteX5" fmla="*/ 2698750 w 3238500"/>
              <a:gd name="connsiteY5" fmla="*/ 0 h 2361354"/>
              <a:gd name="connsiteX6" fmla="*/ 3238500 w 3238500"/>
              <a:gd name="connsiteY6" fmla="*/ 0 h 2361354"/>
              <a:gd name="connsiteX7" fmla="*/ 3238500 w 3238500"/>
              <a:gd name="connsiteY7" fmla="*/ 543111 h 2361354"/>
              <a:gd name="connsiteX8" fmla="*/ 3238500 w 3238500"/>
              <a:gd name="connsiteY8" fmla="*/ 1086223 h 2361354"/>
              <a:gd name="connsiteX9" fmla="*/ 3238500 w 3238500"/>
              <a:gd name="connsiteY9" fmla="*/ 1629334 h 2361354"/>
              <a:gd name="connsiteX10" fmla="*/ 3238500 w 3238500"/>
              <a:gd name="connsiteY10" fmla="*/ 2361354 h 2361354"/>
              <a:gd name="connsiteX11" fmla="*/ 2666365 w 3238500"/>
              <a:gd name="connsiteY11" fmla="*/ 2361354 h 2361354"/>
              <a:gd name="connsiteX12" fmla="*/ 2094230 w 3238500"/>
              <a:gd name="connsiteY12" fmla="*/ 2361354 h 2361354"/>
              <a:gd name="connsiteX13" fmla="*/ 1651635 w 3238500"/>
              <a:gd name="connsiteY13" fmla="*/ 2361354 h 2361354"/>
              <a:gd name="connsiteX14" fmla="*/ 1176655 w 3238500"/>
              <a:gd name="connsiteY14" fmla="*/ 2361354 h 2361354"/>
              <a:gd name="connsiteX15" fmla="*/ 734060 w 3238500"/>
              <a:gd name="connsiteY15" fmla="*/ 2361354 h 2361354"/>
              <a:gd name="connsiteX16" fmla="*/ 0 w 3238500"/>
              <a:gd name="connsiteY16" fmla="*/ 2361354 h 2361354"/>
              <a:gd name="connsiteX17" fmla="*/ 0 w 3238500"/>
              <a:gd name="connsiteY17" fmla="*/ 1818243 h 2361354"/>
              <a:gd name="connsiteX18" fmla="*/ 0 w 3238500"/>
              <a:gd name="connsiteY18" fmla="*/ 1227904 h 2361354"/>
              <a:gd name="connsiteX19" fmla="*/ 0 w 3238500"/>
              <a:gd name="connsiteY19" fmla="*/ 708406 h 2361354"/>
              <a:gd name="connsiteX20" fmla="*/ 0 w 3238500"/>
              <a:gd name="connsiteY20" fmla="*/ 0 h 236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38500" h="2361354" extrusionOk="0">
                <a:moveTo>
                  <a:pt x="0" y="0"/>
                </a:moveTo>
                <a:cubicBezTo>
                  <a:pt x="159206" y="-67834"/>
                  <a:pt x="433797" y="62484"/>
                  <a:pt x="572135" y="0"/>
                </a:cubicBezTo>
                <a:cubicBezTo>
                  <a:pt x="710473" y="-62484"/>
                  <a:pt x="1013081" y="44370"/>
                  <a:pt x="1144270" y="0"/>
                </a:cubicBezTo>
                <a:cubicBezTo>
                  <a:pt x="1275460" y="-44370"/>
                  <a:pt x="1542555" y="50739"/>
                  <a:pt x="1651635" y="0"/>
                </a:cubicBezTo>
                <a:cubicBezTo>
                  <a:pt x="1760715" y="-50739"/>
                  <a:pt x="2035677" y="54940"/>
                  <a:pt x="2223770" y="0"/>
                </a:cubicBezTo>
                <a:cubicBezTo>
                  <a:pt x="2411864" y="-54940"/>
                  <a:pt x="2586625" y="51907"/>
                  <a:pt x="2698750" y="0"/>
                </a:cubicBezTo>
                <a:cubicBezTo>
                  <a:pt x="2810875" y="-51907"/>
                  <a:pt x="2984898" y="9272"/>
                  <a:pt x="3238500" y="0"/>
                </a:cubicBezTo>
                <a:cubicBezTo>
                  <a:pt x="3252770" y="167299"/>
                  <a:pt x="3233615" y="330614"/>
                  <a:pt x="3238500" y="543111"/>
                </a:cubicBezTo>
                <a:cubicBezTo>
                  <a:pt x="3243385" y="755608"/>
                  <a:pt x="3182934" y="918099"/>
                  <a:pt x="3238500" y="1086223"/>
                </a:cubicBezTo>
                <a:cubicBezTo>
                  <a:pt x="3294066" y="1254347"/>
                  <a:pt x="3202257" y="1402030"/>
                  <a:pt x="3238500" y="1629334"/>
                </a:cubicBezTo>
                <a:cubicBezTo>
                  <a:pt x="3274743" y="1856638"/>
                  <a:pt x="3187571" y="2177404"/>
                  <a:pt x="3238500" y="2361354"/>
                </a:cubicBezTo>
                <a:cubicBezTo>
                  <a:pt x="3112714" y="2395913"/>
                  <a:pt x="2923209" y="2314141"/>
                  <a:pt x="2666365" y="2361354"/>
                </a:cubicBezTo>
                <a:cubicBezTo>
                  <a:pt x="2409522" y="2408567"/>
                  <a:pt x="2369577" y="2318216"/>
                  <a:pt x="2094230" y="2361354"/>
                </a:cubicBezTo>
                <a:cubicBezTo>
                  <a:pt x="1818883" y="2404492"/>
                  <a:pt x="1819013" y="2325729"/>
                  <a:pt x="1651635" y="2361354"/>
                </a:cubicBezTo>
                <a:cubicBezTo>
                  <a:pt x="1484257" y="2396979"/>
                  <a:pt x="1275341" y="2350970"/>
                  <a:pt x="1176655" y="2361354"/>
                </a:cubicBezTo>
                <a:cubicBezTo>
                  <a:pt x="1077969" y="2371738"/>
                  <a:pt x="868036" y="2322624"/>
                  <a:pt x="734060" y="2361354"/>
                </a:cubicBezTo>
                <a:cubicBezTo>
                  <a:pt x="600085" y="2400084"/>
                  <a:pt x="177660" y="2274261"/>
                  <a:pt x="0" y="2361354"/>
                </a:cubicBezTo>
                <a:cubicBezTo>
                  <a:pt x="-6612" y="2176046"/>
                  <a:pt x="15001" y="1962745"/>
                  <a:pt x="0" y="1818243"/>
                </a:cubicBezTo>
                <a:cubicBezTo>
                  <a:pt x="-15001" y="1673741"/>
                  <a:pt x="47041" y="1454664"/>
                  <a:pt x="0" y="1227904"/>
                </a:cubicBezTo>
                <a:cubicBezTo>
                  <a:pt x="-47041" y="1001144"/>
                  <a:pt x="41861" y="910537"/>
                  <a:pt x="0" y="708406"/>
                </a:cubicBezTo>
                <a:cubicBezTo>
                  <a:pt x="-41861" y="506275"/>
                  <a:pt x="78061" y="28785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4758887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6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5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c 38">
            <a:extLst>
              <a:ext uri="{FF2B5EF4-FFF2-40B4-BE49-F238E27FC236}">
                <a16:creationId xmlns:a16="http://schemas.microsoft.com/office/drawing/2014/main" id="{C4096F8B-C5E5-4F7C-A30C-3B3AF48EAC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559"/>
          <a:stretch/>
        </p:blipFill>
        <p:spPr>
          <a:xfrm>
            <a:off x="10623481" y="488409"/>
            <a:ext cx="1568519" cy="1390547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B6C8810-7351-4894-977D-328885DA4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500" b="53446"/>
          <a:stretch/>
        </p:blipFill>
        <p:spPr>
          <a:xfrm>
            <a:off x="0" y="33697"/>
            <a:ext cx="5685530" cy="229997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45FC5E-A9E1-42D7-8344-7D0BB547B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96231"/>
            <a:ext cx="12192000" cy="1971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65E6-4A06-4BA9-9A99-F7F97CC421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0067" y="2659616"/>
            <a:ext cx="3489846" cy="385312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21D7AE2-9EC4-4896-A1D7-C72F8AA55E89}"/>
              </a:ext>
            </a:extLst>
          </p:cNvPr>
          <p:cNvSpPr txBox="1"/>
          <p:nvPr/>
        </p:nvSpPr>
        <p:spPr>
          <a:xfrm>
            <a:off x="4760508" y="507035"/>
            <a:ext cx="7083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ctr" rtl="1">
              <a:buFont typeface="Arial" panose="020B0604020202020204" pitchFamily="34" charset="0"/>
              <a:buChar char="•"/>
            </a:pPr>
            <a:r>
              <a:rPr lang="ar-AE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الكلمات التالية ولاحظ موقع حرف الحاء: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98F2C26-B69E-4644-81F8-51E706ECF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6504" y="6473705"/>
            <a:ext cx="2691740" cy="548205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5CC06166-70DC-41DA-99BF-6D4AA2C75734}"/>
              </a:ext>
            </a:extLst>
          </p:cNvPr>
          <p:cNvSpPr/>
          <p:nvPr/>
        </p:nvSpPr>
        <p:spPr>
          <a:xfrm>
            <a:off x="0" y="362207"/>
            <a:ext cx="2161309" cy="653712"/>
          </a:xfrm>
          <a:custGeom>
            <a:avLst/>
            <a:gdLst>
              <a:gd name="connsiteX0" fmla="*/ 0 w 2161309"/>
              <a:gd name="connsiteY0" fmla="*/ 0 h 653712"/>
              <a:gd name="connsiteX1" fmla="*/ 458613 w 2161309"/>
              <a:gd name="connsiteY1" fmla="*/ 0 h 653712"/>
              <a:gd name="connsiteX2" fmla="*/ 917227 w 2161309"/>
              <a:gd name="connsiteY2" fmla="*/ 0 h 653712"/>
              <a:gd name="connsiteX3" fmla="*/ 1394184 w 2161309"/>
              <a:gd name="connsiteY3" fmla="*/ 0 h 653712"/>
              <a:gd name="connsiteX4" fmla="*/ 1834453 w 2161309"/>
              <a:gd name="connsiteY4" fmla="*/ 0 h 653712"/>
              <a:gd name="connsiteX5" fmla="*/ 2161309 w 2161309"/>
              <a:gd name="connsiteY5" fmla="*/ 326856 h 653712"/>
              <a:gd name="connsiteX6" fmla="*/ 1834453 w 2161309"/>
              <a:gd name="connsiteY6" fmla="*/ 653712 h 653712"/>
              <a:gd name="connsiteX7" fmla="*/ 1412529 w 2161309"/>
              <a:gd name="connsiteY7" fmla="*/ 653712 h 653712"/>
              <a:gd name="connsiteX8" fmla="*/ 935571 w 2161309"/>
              <a:gd name="connsiteY8" fmla="*/ 653712 h 653712"/>
              <a:gd name="connsiteX9" fmla="*/ 458613 w 2161309"/>
              <a:gd name="connsiteY9" fmla="*/ 653712 h 653712"/>
              <a:gd name="connsiteX10" fmla="*/ 0 w 2161309"/>
              <a:gd name="connsiteY10" fmla="*/ 653712 h 653712"/>
              <a:gd name="connsiteX11" fmla="*/ 0 w 2161309"/>
              <a:gd name="connsiteY11" fmla="*/ 320319 h 653712"/>
              <a:gd name="connsiteX12" fmla="*/ 0 w 2161309"/>
              <a:gd name="connsiteY12" fmla="*/ 0 h 65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61309" h="653712" fill="none" extrusionOk="0">
                <a:moveTo>
                  <a:pt x="0" y="0"/>
                </a:moveTo>
                <a:cubicBezTo>
                  <a:pt x="145785" y="-39939"/>
                  <a:pt x="270474" y="52769"/>
                  <a:pt x="458613" y="0"/>
                </a:cubicBezTo>
                <a:cubicBezTo>
                  <a:pt x="646752" y="-52769"/>
                  <a:pt x="712341" y="27238"/>
                  <a:pt x="917227" y="0"/>
                </a:cubicBezTo>
                <a:cubicBezTo>
                  <a:pt x="1122113" y="-27238"/>
                  <a:pt x="1197511" y="17821"/>
                  <a:pt x="1394184" y="0"/>
                </a:cubicBezTo>
                <a:cubicBezTo>
                  <a:pt x="1590857" y="-17821"/>
                  <a:pt x="1667410" y="27934"/>
                  <a:pt x="1834453" y="0"/>
                </a:cubicBezTo>
                <a:cubicBezTo>
                  <a:pt x="1984109" y="94522"/>
                  <a:pt x="2030397" y="200117"/>
                  <a:pt x="2161309" y="326856"/>
                </a:cubicBezTo>
                <a:cubicBezTo>
                  <a:pt x="2092135" y="449023"/>
                  <a:pt x="1932457" y="500765"/>
                  <a:pt x="1834453" y="653712"/>
                </a:cubicBezTo>
                <a:cubicBezTo>
                  <a:pt x="1710328" y="666022"/>
                  <a:pt x="1560026" y="624974"/>
                  <a:pt x="1412529" y="653712"/>
                </a:cubicBezTo>
                <a:cubicBezTo>
                  <a:pt x="1265032" y="682450"/>
                  <a:pt x="1117592" y="620585"/>
                  <a:pt x="935571" y="653712"/>
                </a:cubicBezTo>
                <a:cubicBezTo>
                  <a:pt x="753550" y="686839"/>
                  <a:pt x="575739" y="651819"/>
                  <a:pt x="458613" y="653712"/>
                </a:cubicBezTo>
                <a:cubicBezTo>
                  <a:pt x="341487" y="655605"/>
                  <a:pt x="183864" y="641111"/>
                  <a:pt x="0" y="653712"/>
                </a:cubicBezTo>
                <a:cubicBezTo>
                  <a:pt x="-12954" y="546899"/>
                  <a:pt x="26188" y="401551"/>
                  <a:pt x="0" y="320319"/>
                </a:cubicBezTo>
                <a:cubicBezTo>
                  <a:pt x="-26188" y="239087"/>
                  <a:pt x="1194" y="84233"/>
                  <a:pt x="0" y="0"/>
                </a:cubicBezTo>
                <a:close/>
              </a:path>
              <a:path w="2161309" h="653712" stroke="0" extrusionOk="0">
                <a:moveTo>
                  <a:pt x="0" y="0"/>
                </a:moveTo>
                <a:cubicBezTo>
                  <a:pt x="111189" y="-3879"/>
                  <a:pt x="286821" y="10897"/>
                  <a:pt x="476958" y="0"/>
                </a:cubicBezTo>
                <a:cubicBezTo>
                  <a:pt x="667095" y="-10897"/>
                  <a:pt x="700450" y="22228"/>
                  <a:pt x="880537" y="0"/>
                </a:cubicBezTo>
                <a:cubicBezTo>
                  <a:pt x="1060624" y="-22228"/>
                  <a:pt x="1207765" y="32666"/>
                  <a:pt x="1320806" y="0"/>
                </a:cubicBezTo>
                <a:cubicBezTo>
                  <a:pt x="1433847" y="-32666"/>
                  <a:pt x="1635844" y="56647"/>
                  <a:pt x="1834453" y="0"/>
                </a:cubicBezTo>
                <a:cubicBezTo>
                  <a:pt x="1936901" y="65186"/>
                  <a:pt x="2012529" y="210439"/>
                  <a:pt x="2161309" y="326856"/>
                </a:cubicBezTo>
                <a:cubicBezTo>
                  <a:pt x="2003859" y="492118"/>
                  <a:pt x="1901899" y="564355"/>
                  <a:pt x="1834453" y="653712"/>
                </a:cubicBezTo>
                <a:cubicBezTo>
                  <a:pt x="1729552" y="655440"/>
                  <a:pt x="1602215" y="650726"/>
                  <a:pt x="1412529" y="653712"/>
                </a:cubicBezTo>
                <a:cubicBezTo>
                  <a:pt x="1222843" y="656698"/>
                  <a:pt x="1118909" y="615422"/>
                  <a:pt x="990605" y="653712"/>
                </a:cubicBezTo>
                <a:cubicBezTo>
                  <a:pt x="862301" y="692002"/>
                  <a:pt x="676555" y="602545"/>
                  <a:pt x="550336" y="653712"/>
                </a:cubicBezTo>
                <a:cubicBezTo>
                  <a:pt x="424117" y="704879"/>
                  <a:pt x="273828" y="653253"/>
                  <a:pt x="0" y="653712"/>
                </a:cubicBezTo>
                <a:cubicBezTo>
                  <a:pt x="-2383" y="573023"/>
                  <a:pt x="25283" y="438197"/>
                  <a:pt x="0" y="339930"/>
                </a:cubicBezTo>
                <a:cubicBezTo>
                  <a:pt x="-25283" y="241663"/>
                  <a:pt x="3707" y="93857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96744343">
                  <a:prstGeom prst="homePlat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800" b="1" dirty="0">
                <a:solidFill>
                  <a:schemeClr val="bg1"/>
                </a:solidFill>
              </a:rPr>
              <a:t>التهيئة </a:t>
            </a:r>
            <a:endParaRPr lang="en-AE" sz="28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060EE8-EFBA-45AA-8F2B-368EA9145CD4}"/>
              </a:ext>
            </a:extLst>
          </p:cNvPr>
          <p:cNvSpPr/>
          <p:nvPr/>
        </p:nvSpPr>
        <p:spPr>
          <a:xfrm>
            <a:off x="6530782" y="2291511"/>
            <a:ext cx="12955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حَ</a:t>
            </a:r>
            <a:r>
              <a:rPr lang="ar-AE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جٌ</a:t>
            </a:r>
            <a:endParaRPr lang="en-US" sz="8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4C364A-E1EA-4440-85F8-13C286B46B90}"/>
              </a:ext>
            </a:extLst>
          </p:cNvPr>
          <p:cNvSpPr/>
          <p:nvPr/>
        </p:nvSpPr>
        <p:spPr>
          <a:xfrm>
            <a:off x="1553333" y="2291511"/>
            <a:ext cx="12955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</a:t>
            </a:r>
            <a:r>
              <a:rPr lang="ar-AE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حَ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89A423-1071-4369-93C1-4B3C46920775}"/>
              </a:ext>
            </a:extLst>
          </p:cNvPr>
          <p:cNvSpPr/>
          <p:nvPr/>
        </p:nvSpPr>
        <p:spPr>
          <a:xfrm>
            <a:off x="3603236" y="2291511"/>
            <a:ext cx="22589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8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بَ</a:t>
            </a:r>
            <a:r>
              <a:rPr lang="ar-AE" sz="8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ــحــ</a:t>
            </a:r>
            <a:r>
              <a:rPr lang="ar-AE" sz="8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رٌ</a:t>
            </a:r>
            <a:endParaRPr lang="en-US" sz="80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8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174</Words>
  <Application>Microsoft Office PowerPoint</Application>
  <PresentationFormat>Widescreen</PresentationFormat>
  <Paragraphs>76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مريم المسافري</dc:creator>
  <cp:lastModifiedBy>مريم المسافري</cp:lastModifiedBy>
  <cp:revision>27</cp:revision>
  <dcterms:created xsi:type="dcterms:W3CDTF">2021-10-11T07:36:35Z</dcterms:created>
  <dcterms:modified xsi:type="dcterms:W3CDTF">2021-10-11T11:40:37Z</dcterms:modified>
</cp:coreProperties>
</file>