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6" r:id="rId2"/>
    <p:sldId id="267" r:id="rId3"/>
    <p:sldId id="370" r:id="rId4"/>
    <p:sldId id="371" r:id="rId5"/>
  </p:sldIdLst>
  <p:sldSz cx="6858000" cy="941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06" autoAdjust="0"/>
    <p:restoredTop sz="94660"/>
  </p:normalViewPr>
  <p:slideViewPr>
    <p:cSldViewPr snapToGrid="0">
      <p:cViewPr varScale="1">
        <p:scale>
          <a:sx n="46" d="100"/>
          <a:sy n="46" d="100"/>
        </p:scale>
        <p:origin x="264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BA9141-596C-4987-9751-2F9D6EF483AF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05050" y="1143000"/>
            <a:ext cx="22479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C4D576-DE10-4719-AC5E-8C424D664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735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A28D4-3030-4761-A03F-F8919E9934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541431"/>
            <a:ext cx="5143500" cy="3279081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D0AB72-B916-4E5C-B19D-7B08DDDE51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4946966"/>
            <a:ext cx="5143500" cy="2273990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4829AF-9883-4827-9F15-3B141B411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2801E-10C4-4D08-A267-AC545C0C8408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97782B-D6F4-4B1A-A30F-AEB3A9CA7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83226-57B3-417F-ADB9-DF76477A1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50351-597A-4C14-9ADC-9DB1DF5FD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539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39E5D-64EF-43BD-BE3D-656005D2D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B52325-1CDE-41A8-9DFA-D626AEC969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BBF243-78D6-47F5-9B66-9D904A177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2801E-10C4-4D08-A267-AC545C0C8408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93373B-BC42-47DD-941A-2CC93CD60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6D2E8A-0A68-4008-963E-B5FADE273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50351-597A-4C14-9ADC-9DB1DF5FD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943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2AED3D-0B14-4DF6-A0B0-5E8758660B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01455"/>
            <a:ext cx="1478756" cy="79818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F3F652-7CD6-4923-8C2E-1A1710BE70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01455"/>
            <a:ext cx="4350544" cy="79818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3FD0D-A50A-4D21-B840-45D7D25CD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2801E-10C4-4D08-A267-AC545C0C8408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F4A8D9-37EA-4C44-97B2-6843B527A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DF0B21-651F-40CF-9E68-9131BD92E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50351-597A-4C14-9ADC-9DB1DF5FD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351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4948E-38D1-4983-80BF-8CBBE6BD5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3FBB68-E1E5-4849-B082-985E1D785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7C7E21-0951-419B-8EED-2B7AC1F4E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2801E-10C4-4D08-A267-AC545C0C8408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480946-1457-42D7-B1E0-B6BE4011A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41E39D-B5EB-4351-AB0C-0A1B7C556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50351-597A-4C14-9ADC-9DB1DF5FD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73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8B172-F7FB-464E-94FD-B74D643B2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348120"/>
            <a:ext cx="5915025" cy="3917891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282EA1-C50C-462A-8730-9B5DC21E5F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303076"/>
            <a:ext cx="5915025" cy="2060326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9C451C-90E4-4F1A-87C0-1F98B9298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2801E-10C4-4D08-A267-AC545C0C8408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1B09E5-FE83-4E27-B984-95F290327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BF47AC-EE51-4BEF-BC70-311A231BA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50351-597A-4C14-9ADC-9DB1DF5FD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723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DEF17-B06D-45E8-B130-CE991907A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C33D8A-6A6D-4CC5-9DE4-AC0B219530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507276"/>
            <a:ext cx="2914650" cy="59760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9B85E7-E320-4004-B995-D671D726AB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507276"/>
            <a:ext cx="2914650" cy="59760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C417AB-E0BF-4F1F-AD96-62FC6DA12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2801E-10C4-4D08-A267-AC545C0C8408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F5CE9D-3238-4417-9AB2-6AA2A2026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0BF891-C5C7-43C1-894C-DF2EFF30A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50351-597A-4C14-9ADC-9DB1DF5FD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666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81615-98BC-4887-90CD-E65F7ABF5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01456"/>
            <a:ext cx="5915025" cy="182050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256AB6-12EC-4E25-9844-0B4457870B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308875"/>
            <a:ext cx="2901255" cy="1131544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038D6B-3176-4B91-AD78-C5D71675B7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440419"/>
            <a:ext cx="2901255" cy="5060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94A96C-4EA9-43AF-9E8C-EEC35A98CF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308875"/>
            <a:ext cx="2915543" cy="1131544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0EE7EB-4BF3-4088-8F29-9BA585F671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440419"/>
            <a:ext cx="2915543" cy="5060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CC25C9-C495-4E54-AB88-C01510E77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2801E-10C4-4D08-A267-AC545C0C8408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471AAB-C378-47F0-BEEE-7112EAE76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02870F-9D5A-475E-87E4-5FCFDBC44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50351-597A-4C14-9ADC-9DB1DF5FD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911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B1C68-77AD-47B7-9885-B5DBE6A31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0AE6EE-732D-4E6D-BC41-992DACAB3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2801E-10C4-4D08-A267-AC545C0C8408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67870E-F65B-40C0-A6A5-E05A94419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190B13-9CAE-4CF0-909A-BD48EE776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50351-597A-4C14-9ADC-9DB1DF5FD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007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087349-D0CE-44B9-980B-7753E64B6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2801E-10C4-4D08-A267-AC545C0C8408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B03564-594D-4C1E-9666-2F3CA4E75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514FA7-9475-4BA4-8899-B45703ED0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50351-597A-4C14-9ADC-9DB1DF5FD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90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DABB0-F7FF-4499-9CAE-AD04B04C6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27909"/>
            <a:ext cx="2211883" cy="2197682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324584-6B00-4304-90DF-5196680AD4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356110"/>
            <a:ext cx="3471863" cy="6693338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5983B8-C2EE-4207-BF30-4B3C14FD77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825591"/>
            <a:ext cx="2211883" cy="523475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8D1EA5-EF28-4C4F-AAC1-7CA7C261C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2801E-10C4-4D08-A267-AC545C0C8408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C8CECC-3D84-4D20-B57C-602101EBB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85E7D6-DC0D-47CE-B273-992CEB9A7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50351-597A-4C14-9ADC-9DB1DF5FD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427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3543C-D597-49DA-8CF1-635EFA9F7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27909"/>
            <a:ext cx="2211883" cy="2197682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E956EF-95A1-4FB5-B83C-8D08C240E2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356110"/>
            <a:ext cx="3471863" cy="6693338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BDD0E3-935D-4F76-A40D-8FC4A26D11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825591"/>
            <a:ext cx="2211883" cy="523475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C430BB-5A22-4C90-A333-330BB6AF6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2801E-10C4-4D08-A267-AC545C0C8408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6525AF-ED00-41E4-B592-8B3EF6F4F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5D3587-7C9A-4C1C-8C3B-4A9C961FC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50351-597A-4C14-9ADC-9DB1DF5FD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958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198D49-BFCC-4F8B-B23A-7112F774A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01456"/>
            <a:ext cx="5915025" cy="18205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E33C6A-D9E7-4916-B3BB-DF6B8943FF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507276"/>
            <a:ext cx="5915025" cy="59760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DB0FCF-A4D6-4253-B5EB-343FD04F41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8729683"/>
            <a:ext cx="1543050" cy="5014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2801E-10C4-4D08-A267-AC545C0C8408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6B551F-8126-40E0-9D38-990EC3C400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8729683"/>
            <a:ext cx="2314575" cy="5014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080B2D-2B1C-4519-9301-7C8B2C0203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8729683"/>
            <a:ext cx="1543050" cy="5014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50351-597A-4C14-9ADC-9DB1DF5FD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71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1.png"/><Relationship Id="rId7" Type="http://schemas.openxmlformats.org/officeDocument/2006/relationships/image" Target="../media/image1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16.jpeg"/><Relationship Id="rId10" Type="http://schemas.openxmlformats.org/officeDocument/2006/relationships/image" Target="../media/image20.png"/><Relationship Id="rId4" Type="http://schemas.openxmlformats.org/officeDocument/2006/relationships/image" Target="../media/image15.gif"/><Relationship Id="rId9" Type="http://schemas.openxmlformats.org/officeDocument/2006/relationships/image" Target="../media/image19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3" Type="http://schemas.openxmlformats.org/officeDocument/2006/relationships/image" Target="../media/image21.jpeg"/><Relationship Id="rId7" Type="http://schemas.openxmlformats.org/officeDocument/2006/relationships/image" Target="../media/image2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eg"/><Relationship Id="rId5" Type="http://schemas.openxmlformats.org/officeDocument/2006/relationships/image" Target="../media/image23.png"/><Relationship Id="rId4" Type="http://schemas.openxmlformats.org/officeDocument/2006/relationships/image" Target="../media/image22.jpeg"/><Relationship Id="rId9" Type="http://schemas.openxmlformats.org/officeDocument/2006/relationships/image" Target="../media/image2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7" Type="http://schemas.openxmlformats.org/officeDocument/2006/relationships/image" Target="../media/image33.jpe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jpeg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1" y="238776"/>
            <a:ext cx="6705600" cy="8915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6" tIns="45707" rIns="91416" bIns="45707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1" y="254230"/>
            <a:ext cx="3276600" cy="433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657598" y="214186"/>
            <a:ext cx="2971802" cy="415985"/>
          </a:xfrm>
          <a:prstGeom prst="rect">
            <a:avLst/>
          </a:prstGeom>
          <a:noFill/>
        </p:spPr>
        <p:txBody>
          <a:bodyPr wrap="square" lIns="91416" tIns="45707" rIns="91416" bIns="45707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AE" sz="1600" b="1" dirty="0"/>
              <a:t>الاسم:......................</a:t>
            </a:r>
          </a:p>
        </p:txBody>
      </p:sp>
      <p:sp>
        <p:nvSpPr>
          <p:cNvPr id="8" name="Rectangle 7"/>
          <p:cNvSpPr/>
          <p:nvPr/>
        </p:nvSpPr>
        <p:spPr>
          <a:xfrm>
            <a:off x="304710" y="214186"/>
            <a:ext cx="1295499" cy="421821"/>
          </a:xfrm>
          <a:prstGeom prst="rect">
            <a:avLst/>
          </a:prstGeom>
        </p:spPr>
        <p:txBody>
          <a:bodyPr wrap="none" lIns="91416" tIns="45707" rIns="91416" bIns="45707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AE" sz="1600" b="1" dirty="0"/>
              <a:t>الصف: أول .....</a:t>
            </a:r>
            <a:endParaRPr lang="en-US" sz="16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286000" y="670719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b="1" dirty="0"/>
              <a:t>اختر الإجابة الصحيحة </a:t>
            </a:r>
            <a:endParaRPr lang="en-US" b="1" dirty="0"/>
          </a:p>
        </p:txBody>
      </p:sp>
      <p:grpSp>
        <p:nvGrpSpPr>
          <p:cNvPr id="19" name="Group 18"/>
          <p:cNvGrpSpPr/>
          <p:nvPr/>
        </p:nvGrpSpPr>
        <p:grpSpPr>
          <a:xfrm>
            <a:off x="152400" y="1051719"/>
            <a:ext cx="6553201" cy="838200"/>
            <a:chOff x="152400" y="533400"/>
            <a:chExt cx="6553201" cy="838200"/>
          </a:xfrm>
        </p:grpSpPr>
        <p:sp>
          <p:nvSpPr>
            <p:cNvPr id="20" name="TextBox 19"/>
            <p:cNvSpPr txBox="1"/>
            <p:nvPr/>
          </p:nvSpPr>
          <p:spPr>
            <a:xfrm>
              <a:off x="2971800" y="533400"/>
              <a:ext cx="3429001" cy="8204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>
                <a:lnSpc>
                  <a:spcPct val="200000"/>
                </a:lnSpc>
              </a:pPr>
              <a:r>
                <a:rPr lang="ar-AE" sz="2800" b="1" dirty="0"/>
                <a:t>تَـ           تِـ            تُـ</a:t>
              </a:r>
              <a:endParaRPr lang="ar-AE" sz="2000" b="1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52400" y="826533"/>
              <a:ext cx="6553201" cy="54506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6389783" y="960120"/>
              <a:ext cx="239617" cy="25908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5170583" y="990600"/>
              <a:ext cx="239617" cy="25908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3798983" y="914400"/>
              <a:ext cx="239617" cy="25908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1676400" y="987187"/>
            <a:ext cx="3728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AE" b="1" dirty="0">
                <a:solidFill>
                  <a:srgbClr val="FF0000"/>
                </a:solidFill>
              </a:rPr>
              <a:t>ميز الصوت </a:t>
            </a:r>
            <a:r>
              <a:rPr lang="ar-AE" b="1" u="sng" dirty="0">
                <a:solidFill>
                  <a:srgbClr val="FF0000"/>
                </a:solidFill>
              </a:rPr>
              <a:t>القصير المشترك </a:t>
            </a:r>
            <a:r>
              <a:rPr lang="ar-AE" b="1" dirty="0">
                <a:solidFill>
                  <a:srgbClr val="FF0000"/>
                </a:solidFill>
              </a:rPr>
              <a:t>في أسماء الصور: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38" name="Picture 5" descr="G:\ \تلفاز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5847"/>
          <a:stretch>
            <a:fillRect/>
          </a:stretch>
        </p:blipFill>
        <p:spPr bwMode="auto">
          <a:xfrm>
            <a:off x="152400" y="1356519"/>
            <a:ext cx="838200" cy="533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140268" y="1343074"/>
            <a:ext cx="857788" cy="54195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0" name="Picture 8" descr="G:\ \تمساح.jpg"/>
          <p:cNvPicPr>
            <a:picLocks noChangeAspect="1" noChangeArrowheads="1"/>
          </p:cNvPicPr>
          <p:nvPr/>
        </p:nvPicPr>
        <p:blipFill>
          <a:blip r:embed="rId5"/>
          <a:srcRect b="12721"/>
          <a:stretch>
            <a:fillRect/>
          </a:stretch>
        </p:blipFill>
        <p:spPr bwMode="auto">
          <a:xfrm>
            <a:off x="1199612" y="1356519"/>
            <a:ext cx="857788" cy="533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6" name="Picture 55" descr="G:\ \تاج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2206387"/>
            <a:ext cx="1219200" cy="609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grpSp>
        <p:nvGrpSpPr>
          <p:cNvPr id="57" name="Group 56"/>
          <p:cNvGrpSpPr/>
          <p:nvPr/>
        </p:nvGrpSpPr>
        <p:grpSpPr>
          <a:xfrm>
            <a:off x="152400" y="1977787"/>
            <a:ext cx="6553201" cy="855984"/>
            <a:chOff x="152400" y="609600"/>
            <a:chExt cx="6553201" cy="855984"/>
          </a:xfrm>
        </p:grpSpPr>
        <p:sp>
          <p:nvSpPr>
            <p:cNvPr id="58" name="TextBox 57"/>
            <p:cNvSpPr txBox="1"/>
            <p:nvPr/>
          </p:nvSpPr>
          <p:spPr>
            <a:xfrm>
              <a:off x="2590801" y="609600"/>
              <a:ext cx="3429001" cy="8204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>
                <a:lnSpc>
                  <a:spcPct val="200000"/>
                </a:lnSpc>
              </a:pPr>
              <a:r>
                <a:rPr lang="ar-AE" sz="2800" b="1" dirty="0"/>
                <a:t>تـا           تـو           تـيـ</a:t>
              </a:r>
              <a:endParaRPr lang="ar-AE" sz="2000" b="1" dirty="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152400" y="826534"/>
              <a:ext cx="6553201" cy="639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6008784" y="990600"/>
              <a:ext cx="239617" cy="25908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4648201" y="1066800"/>
              <a:ext cx="239617" cy="25908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3265584" y="1066800"/>
              <a:ext cx="239617" cy="25908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1981200" y="1889919"/>
            <a:ext cx="3416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AE" b="1" dirty="0">
                <a:solidFill>
                  <a:srgbClr val="FF0000"/>
                </a:solidFill>
              </a:rPr>
              <a:t>ماالصوت الطويل الذي تبدأ به اسم الصورة؟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65" name="Picture 3" descr="G:\ \تفاح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4709319"/>
            <a:ext cx="1231588" cy="609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7" name="Picture 6" descr="G:\ \تلميذة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2400" y="5482987"/>
            <a:ext cx="1219200" cy="56785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8" name="Picture 10" descr="G:\ \تين.jp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3730387"/>
            <a:ext cx="1219200" cy="609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9" name="Picture 9" descr="G:\ \توت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84484" y="2968387"/>
            <a:ext cx="1187116" cy="609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1" name="Picture 7" descr="G:\ \تمر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52400" y="6309519"/>
            <a:ext cx="1219200" cy="533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8" name="TextBox 107"/>
          <p:cNvSpPr txBox="1"/>
          <p:nvPr/>
        </p:nvSpPr>
        <p:spPr>
          <a:xfrm>
            <a:off x="2057401" y="4351655"/>
            <a:ext cx="3440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AE" b="1" dirty="0">
                <a:solidFill>
                  <a:srgbClr val="FF0000"/>
                </a:solidFill>
              </a:rPr>
              <a:t>ماالصوت القصير الذي تبدأ به اسم الصورة؟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35" name="Picture 4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495800" y="8595520"/>
            <a:ext cx="2209800" cy="533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6" name="TextBox 135"/>
          <p:cNvSpPr txBox="1"/>
          <p:nvPr/>
        </p:nvSpPr>
        <p:spPr>
          <a:xfrm>
            <a:off x="152400" y="8551839"/>
            <a:ext cx="434340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AE" sz="1050" dirty="0"/>
              <a:t>ملاحظات المعلمة:</a:t>
            </a:r>
          </a:p>
          <a:p>
            <a:pPr algn="r" rtl="1"/>
            <a:r>
              <a:rPr lang="ar-AE" sz="1050" dirty="0"/>
              <a:t>..........................................................................................................................................................................................................................</a:t>
            </a:r>
            <a:endParaRPr lang="en-US" sz="1050" dirty="0"/>
          </a:p>
        </p:txBody>
      </p:sp>
      <p:sp>
        <p:nvSpPr>
          <p:cNvPr id="137" name="Rectangle 136"/>
          <p:cNvSpPr/>
          <p:nvPr/>
        </p:nvSpPr>
        <p:spPr>
          <a:xfrm>
            <a:off x="5066944" y="442120"/>
            <a:ext cx="1486256" cy="421821"/>
          </a:xfrm>
          <a:prstGeom prst="rect">
            <a:avLst/>
          </a:prstGeom>
        </p:spPr>
        <p:txBody>
          <a:bodyPr wrap="none" lIns="91416" tIns="45707" rIns="91416" bIns="45707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AE" sz="1600" b="1" dirty="0"/>
              <a:t>مراجعة حرف التاء </a:t>
            </a:r>
            <a:endParaRPr lang="en-US" sz="1600" b="1" dirty="0"/>
          </a:p>
        </p:txBody>
      </p:sp>
      <p:grpSp>
        <p:nvGrpSpPr>
          <p:cNvPr id="64" name="Group 63"/>
          <p:cNvGrpSpPr/>
          <p:nvPr/>
        </p:nvGrpSpPr>
        <p:grpSpPr>
          <a:xfrm>
            <a:off x="152400" y="2722003"/>
            <a:ext cx="6553201" cy="855984"/>
            <a:chOff x="152400" y="609600"/>
            <a:chExt cx="6553201" cy="855984"/>
          </a:xfrm>
        </p:grpSpPr>
        <p:sp>
          <p:nvSpPr>
            <p:cNvPr id="66" name="TextBox 65"/>
            <p:cNvSpPr txBox="1"/>
            <p:nvPr/>
          </p:nvSpPr>
          <p:spPr>
            <a:xfrm>
              <a:off x="2590800" y="609600"/>
              <a:ext cx="3429001" cy="8204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>
                <a:lnSpc>
                  <a:spcPct val="200000"/>
                </a:lnSpc>
              </a:pPr>
              <a:r>
                <a:rPr lang="ar-AE" sz="2800" b="1" dirty="0"/>
                <a:t>تـا           تِـو           تـيـ</a:t>
              </a:r>
              <a:endParaRPr lang="ar-AE" sz="2000" b="1" dirty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152400" y="826534"/>
              <a:ext cx="6553201" cy="639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6008784" y="990600"/>
              <a:ext cx="239617" cy="25908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4648201" y="1066800"/>
              <a:ext cx="239617" cy="25908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>
              <a:off x="3276601" y="1066800"/>
              <a:ext cx="239617" cy="25908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152401" y="3484003"/>
            <a:ext cx="6553201" cy="855984"/>
            <a:chOff x="152400" y="609600"/>
            <a:chExt cx="6553201" cy="855984"/>
          </a:xfrm>
        </p:grpSpPr>
        <p:sp>
          <p:nvSpPr>
            <p:cNvPr id="82" name="TextBox 81"/>
            <p:cNvSpPr txBox="1"/>
            <p:nvPr/>
          </p:nvSpPr>
          <p:spPr>
            <a:xfrm>
              <a:off x="2590800" y="609600"/>
              <a:ext cx="3429001" cy="8204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>
                <a:lnSpc>
                  <a:spcPct val="200000"/>
                </a:lnSpc>
              </a:pPr>
              <a:r>
                <a:rPr lang="ar-AE" sz="2800" b="1" dirty="0"/>
                <a:t>تـا           تـو           تـيـ</a:t>
              </a:r>
              <a:endParaRPr lang="ar-AE" sz="2000" b="1" dirty="0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152400" y="826534"/>
              <a:ext cx="6553201" cy="639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>
              <a:off x="6008783" y="1008384"/>
              <a:ext cx="239617" cy="25908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>
              <a:off x="4648200" y="1008384"/>
              <a:ext cx="239617" cy="25908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3276600" y="1008384"/>
              <a:ext cx="239617" cy="25908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152401" y="4492387"/>
            <a:ext cx="6553201" cy="855984"/>
            <a:chOff x="152400" y="609600"/>
            <a:chExt cx="6553201" cy="855984"/>
          </a:xfrm>
        </p:grpSpPr>
        <p:sp>
          <p:nvSpPr>
            <p:cNvPr id="94" name="TextBox 93"/>
            <p:cNvSpPr txBox="1"/>
            <p:nvPr/>
          </p:nvSpPr>
          <p:spPr>
            <a:xfrm>
              <a:off x="2590800" y="609600"/>
              <a:ext cx="3429001" cy="8204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>
                <a:lnSpc>
                  <a:spcPct val="200000"/>
                </a:lnSpc>
              </a:pPr>
              <a:r>
                <a:rPr lang="ar-AE" sz="2800" b="1" dirty="0"/>
                <a:t>تَـ            تُـ             تِـ</a:t>
              </a:r>
              <a:endParaRPr lang="ar-AE" sz="2000" b="1" dirty="0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152400" y="826534"/>
              <a:ext cx="6553201" cy="639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6008783" y="1036320"/>
              <a:ext cx="239617" cy="25908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>
              <a:off x="4648200" y="1036320"/>
              <a:ext cx="239617" cy="25908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>
            <a:xfrm>
              <a:off x="3189383" y="1036320"/>
              <a:ext cx="239617" cy="25908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152400" y="5254387"/>
            <a:ext cx="6553201" cy="855984"/>
            <a:chOff x="152400" y="609600"/>
            <a:chExt cx="6553201" cy="855984"/>
          </a:xfrm>
        </p:grpSpPr>
        <p:sp>
          <p:nvSpPr>
            <p:cNvPr id="100" name="TextBox 99"/>
            <p:cNvSpPr txBox="1"/>
            <p:nvPr/>
          </p:nvSpPr>
          <p:spPr>
            <a:xfrm>
              <a:off x="2590800" y="609600"/>
              <a:ext cx="3429001" cy="8204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>
                <a:lnSpc>
                  <a:spcPct val="200000"/>
                </a:lnSpc>
              </a:pPr>
              <a:r>
                <a:rPr lang="ar-AE" sz="2800" b="1" dirty="0"/>
                <a:t>تَـ            تُـ             تِـ</a:t>
              </a:r>
              <a:endParaRPr lang="ar-AE" sz="2000" b="1" dirty="0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152400" y="826534"/>
              <a:ext cx="6553201" cy="639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/>
            <p:nvPr/>
          </p:nvSpPr>
          <p:spPr>
            <a:xfrm>
              <a:off x="6008784" y="990600"/>
              <a:ext cx="239617" cy="25908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>
              <a:off x="4637184" y="990600"/>
              <a:ext cx="239617" cy="25908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3200401" y="990600"/>
              <a:ext cx="239617" cy="25908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152400" y="5998603"/>
            <a:ext cx="6553201" cy="855984"/>
            <a:chOff x="152400" y="609600"/>
            <a:chExt cx="6553201" cy="855984"/>
          </a:xfrm>
        </p:grpSpPr>
        <p:sp>
          <p:nvSpPr>
            <p:cNvPr id="113" name="TextBox 112"/>
            <p:cNvSpPr txBox="1"/>
            <p:nvPr/>
          </p:nvSpPr>
          <p:spPr>
            <a:xfrm>
              <a:off x="2667000" y="609600"/>
              <a:ext cx="3429001" cy="8204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>
                <a:lnSpc>
                  <a:spcPct val="200000"/>
                </a:lnSpc>
              </a:pPr>
              <a:r>
                <a:rPr lang="ar-AE" sz="2800" b="1" dirty="0"/>
                <a:t>تَـ            تُـ             تِـ</a:t>
              </a:r>
              <a:endParaRPr lang="ar-AE" sz="2000" b="1" dirty="0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152400" y="826534"/>
              <a:ext cx="6553201" cy="639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>
            <a:xfrm>
              <a:off x="6084984" y="1008384"/>
              <a:ext cx="239617" cy="25908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>
            <a:xfrm>
              <a:off x="4724401" y="1008384"/>
              <a:ext cx="239617" cy="25908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/>
            <p:nvPr/>
          </p:nvSpPr>
          <p:spPr>
            <a:xfrm>
              <a:off x="3276601" y="1066800"/>
              <a:ext cx="239617" cy="25908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8" name="TextBox 117"/>
          <p:cNvSpPr txBox="1"/>
          <p:nvPr/>
        </p:nvSpPr>
        <p:spPr>
          <a:xfrm>
            <a:off x="2140268" y="6885365"/>
            <a:ext cx="28889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AE" sz="1600" b="1" dirty="0">
                <a:solidFill>
                  <a:srgbClr val="FF0000"/>
                </a:solidFill>
              </a:rPr>
              <a:t>ضع الحرف المناسب مع الحركة المناسبة</a:t>
            </a:r>
            <a:endParaRPr lang="en-US" sz="1600" b="1" dirty="0">
              <a:solidFill>
                <a:srgbClr val="FF0000"/>
              </a:solidFill>
            </a:endParaRPr>
          </a:p>
        </p:txBody>
      </p:sp>
      <p:pic>
        <p:nvPicPr>
          <p:cNvPr id="119" name="Picture 118"/>
          <p:cNvPicPr>
            <a:picLocks noChangeAspect="1"/>
          </p:cNvPicPr>
          <p:nvPr/>
        </p:nvPicPr>
        <p:blipFill rotWithShape="1">
          <a:blip r:embed="rId13" cstate="print"/>
          <a:srcRect b="9102"/>
          <a:stretch/>
        </p:blipFill>
        <p:spPr>
          <a:xfrm>
            <a:off x="5105400" y="7147720"/>
            <a:ext cx="1295400" cy="81642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0" name="Picture 119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2819400" y="7223919"/>
            <a:ext cx="1387929" cy="76200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/>
        </p:spPr>
      </p:pic>
      <p:pic>
        <p:nvPicPr>
          <p:cNvPr id="121" name="Picture 3" descr="G:\ \تفاح.jpg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7223919"/>
            <a:ext cx="1295400" cy="762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39" name="TextBox 138"/>
          <p:cNvSpPr txBox="1"/>
          <p:nvPr/>
        </p:nvSpPr>
        <p:spPr>
          <a:xfrm>
            <a:off x="5105400" y="8149987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dirty="0"/>
              <a:t>....................</a:t>
            </a:r>
            <a:endParaRPr lang="en-US" dirty="0"/>
          </a:p>
        </p:txBody>
      </p:sp>
      <p:sp>
        <p:nvSpPr>
          <p:cNvPr id="143" name="TextBox 142"/>
          <p:cNvSpPr txBox="1"/>
          <p:nvPr/>
        </p:nvSpPr>
        <p:spPr>
          <a:xfrm>
            <a:off x="2819400" y="8138319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dirty="0"/>
              <a:t>....................</a:t>
            </a:r>
            <a:endParaRPr lang="en-US" dirty="0"/>
          </a:p>
        </p:txBody>
      </p:sp>
      <p:sp>
        <p:nvSpPr>
          <p:cNvPr id="146" name="TextBox 145"/>
          <p:cNvSpPr txBox="1"/>
          <p:nvPr/>
        </p:nvSpPr>
        <p:spPr>
          <a:xfrm>
            <a:off x="609600" y="8138319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dirty="0"/>
              <a:t>....................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0169D75-532F-42D5-A550-CD93396F9E8D}"/>
              </a:ext>
            </a:extLst>
          </p:cNvPr>
          <p:cNvSpPr txBox="1"/>
          <p:nvPr/>
        </p:nvSpPr>
        <p:spPr>
          <a:xfrm>
            <a:off x="938917" y="5481498"/>
            <a:ext cx="6366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1400" dirty="0"/>
              <a:t>تلميذة</a:t>
            </a:r>
            <a:endParaRPr lang="en-US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1" y="238776"/>
            <a:ext cx="6705600" cy="8915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6" tIns="45707" rIns="91416" bIns="45707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1" y="254230"/>
            <a:ext cx="3276600" cy="433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657598" y="214186"/>
            <a:ext cx="2971802" cy="415985"/>
          </a:xfrm>
          <a:prstGeom prst="rect">
            <a:avLst/>
          </a:prstGeom>
          <a:noFill/>
        </p:spPr>
        <p:txBody>
          <a:bodyPr wrap="square" lIns="91416" tIns="45707" rIns="91416" bIns="45707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AE" sz="1600" b="1" dirty="0"/>
              <a:t>الاسم:......................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710" y="214186"/>
            <a:ext cx="1295499" cy="421821"/>
          </a:xfrm>
          <a:prstGeom prst="rect">
            <a:avLst/>
          </a:prstGeom>
        </p:spPr>
        <p:txBody>
          <a:bodyPr wrap="none" lIns="91416" tIns="45707" rIns="91416" bIns="45707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AE" sz="1600" b="1" dirty="0"/>
              <a:t>الصف: أول .....</a:t>
            </a:r>
            <a:endParaRPr lang="en-US" sz="1600" b="1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8595520"/>
            <a:ext cx="2209800" cy="533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52400" y="8551839"/>
            <a:ext cx="434340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AE" sz="1050" dirty="0"/>
              <a:t>ملاحظات المعلمة:</a:t>
            </a:r>
          </a:p>
          <a:p>
            <a:pPr algn="r" rtl="1"/>
            <a:r>
              <a:rPr lang="ar-AE" sz="1050" dirty="0"/>
              <a:t>..........................................................................................................................................................................................................................</a:t>
            </a:r>
            <a:endParaRPr lang="en-US" sz="1050" dirty="0"/>
          </a:p>
        </p:txBody>
      </p:sp>
      <p:sp>
        <p:nvSpPr>
          <p:cNvPr id="8" name="Rectangle 7"/>
          <p:cNvSpPr/>
          <p:nvPr/>
        </p:nvSpPr>
        <p:spPr>
          <a:xfrm>
            <a:off x="5066944" y="442120"/>
            <a:ext cx="1486256" cy="421821"/>
          </a:xfrm>
          <a:prstGeom prst="rect">
            <a:avLst/>
          </a:prstGeom>
        </p:spPr>
        <p:txBody>
          <a:bodyPr wrap="none" lIns="91416" tIns="45707" rIns="91416" bIns="45707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AE" sz="1600" b="1" dirty="0"/>
              <a:t>مراجعة حرف التاء </a:t>
            </a:r>
            <a:endParaRPr lang="en-US" sz="1600" b="1" dirty="0"/>
          </a:p>
        </p:txBody>
      </p:sp>
      <p:cxnSp>
        <p:nvCxnSpPr>
          <p:cNvPr id="28" name="Straight Connector 27"/>
          <p:cNvCxnSpPr/>
          <p:nvPr/>
        </p:nvCxnSpPr>
        <p:spPr>
          <a:xfrm rot="10800000">
            <a:off x="5943600" y="1812130"/>
            <a:ext cx="76200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676400" y="670719"/>
            <a:ext cx="32766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rtl="1"/>
            <a:r>
              <a:rPr lang="ar-AE" sz="1600" b="1" dirty="0">
                <a:solidFill>
                  <a:srgbClr val="FF0000"/>
                </a:solidFill>
              </a:rPr>
              <a:t>انسخ حرف ت بشكل مميز وجميل</a:t>
            </a:r>
            <a:endParaRPr lang="en-US" sz="1600" b="1" dirty="0">
              <a:solidFill>
                <a:srgbClr val="FF0000"/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5983112" y="1073371"/>
            <a:ext cx="646291" cy="584775"/>
            <a:chOff x="5906909" y="5892225"/>
            <a:chExt cx="646291" cy="584775"/>
          </a:xfrm>
        </p:grpSpPr>
        <p:sp>
          <p:nvSpPr>
            <p:cNvPr id="31" name="TextBox 30"/>
            <p:cNvSpPr txBox="1"/>
            <p:nvPr/>
          </p:nvSpPr>
          <p:spPr>
            <a:xfrm>
              <a:off x="5943600" y="5892225"/>
              <a:ext cx="533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AE" sz="3200" b="1" dirty="0"/>
                <a:t>تَـ</a:t>
              </a:r>
              <a:endParaRPr lang="en-US" sz="3200" b="1" dirty="0"/>
            </a:p>
          </p:txBody>
        </p:sp>
        <p:cxnSp>
          <p:nvCxnSpPr>
            <p:cNvPr id="32" name="Straight Connector 31"/>
            <p:cNvCxnSpPr/>
            <p:nvPr/>
          </p:nvCxnSpPr>
          <p:spPr>
            <a:xfrm rot="10800000" flipV="1">
              <a:off x="5906909" y="6247684"/>
              <a:ext cx="646291" cy="71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" name="Straight Connector 32"/>
          <p:cNvCxnSpPr/>
          <p:nvPr/>
        </p:nvCxnSpPr>
        <p:spPr>
          <a:xfrm rot="10800000">
            <a:off x="4953000" y="1810541"/>
            <a:ext cx="76200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4992512" y="1071782"/>
            <a:ext cx="646291" cy="584775"/>
            <a:chOff x="5906909" y="5892225"/>
            <a:chExt cx="646291" cy="584775"/>
          </a:xfrm>
        </p:grpSpPr>
        <p:sp>
          <p:nvSpPr>
            <p:cNvPr id="35" name="TextBox 34"/>
            <p:cNvSpPr txBox="1"/>
            <p:nvPr/>
          </p:nvSpPr>
          <p:spPr>
            <a:xfrm>
              <a:off x="5943600" y="5892225"/>
              <a:ext cx="533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AE" sz="3200" b="1" dirty="0"/>
                <a:t>تُ</a:t>
              </a:r>
              <a:endParaRPr lang="en-US" sz="3200" b="1" dirty="0"/>
            </a:p>
          </p:txBody>
        </p:sp>
        <p:cxnSp>
          <p:nvCxnSpPr>
            <p:cNvPr id="36" name="Straight Connector 35"/>
            <p:cNvCxnSpPr/>
            <p:nvPr/>
          </p:nvCxnSpPr>
          <p:spPr>
            <a:xfrm rot="10800000" flipV="1">
              <a:off x="5906909" y="6247684"/>
              <a:ext cx="646291" cy="71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7" name="Straight Connector 36"/>
          <p:cNvCxnSpPr/>
          <p:nvPr/>
        </p:nvCxnSpPr>
        <p:spPr>
          <a:xfrm rot="10800000">
            <a:off x="4038600" y="1812130"/>
            <a:ext cx="76200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37"/>
          <p:cNvGrpSpPr/>
          <p:nvPr/>
        </p:nvGrpSpPr>
        <p:grpSpPr>
          <a:xfrm>
            <a:off x="4038601" y="1073371"/>
            <a:ext cx="646291" cy="584775"/>
            <a:chOff x="5906909" y="5892225"/>
            <a:chExt cx="646291" cy="584775"/>
          </a:xfrm>
        </p:grpSpPr>
        <p:sp>
          <p:nvSpPr>
            <p:cNvPr id="39" name="TextBox 38"/>
            <p:cNvSpPr txBox="1"/>
            <p:nvPr/>
          </p:nvSpPr>
          <p:spPr>
            <a:xfrm>
              <a:off x="5943600" y="5892225"/>
              <a:ext cx="533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AE" sz="3200" b="1" dirty="0"/>
                <a:t>تِ</a:t>
              </a:r>
              <a:endParaRPr lang="en-US" sz="3200" b="1" dirty="0"/>
            </a:p>
          </p:txBody>
        </p:sp>
        <p:cxnSp>
          <p:nvCxnSpPr>
            <p:cNvPr id="40" name="Straight Connector 39"/>
            <p:cNvCxnSpPr/>
            <p:nvPr/>
          </p:nvCxnSpPr>
          <p:spPr>
            <a:xfrm rot="10800000" flipV="1">
              <a:off x="5906909" y="6247684"/>
              <a:ext cx="646291" cy="71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1" name="Straight Connector 40"/>
          <p:cNvCxnSpPr/>
          <p:nvPr/>
        </p:nvCxnSpPr>
        <p:spPr>
          <a:xfrm rot="10800000">
            <a:off x="2971800" y="1810541"/>
            <a:ext cx="76200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41"/>
          <p:cNvGrpSpPr/>
          <p:nvPr/>
        </p:nvGrpSpPr>
        <p:grpSpPr>
          <a:xfrm>
            <a:off x="3011312" y="1071782"/>
            <a:ext cx="646291" cy="584775"/>
            <a:chOff x="5906909" y="5892225"/>
            <a:chExt cx="646291" cy="584775"/>
          </a:xfrm>
        </p:grpSpPr>
        <p:sp>
          <p:nvSpPr>
            <p:cNvPr id="43" name="TextBox 42"/>
            <p:cNvSpPr txBox="1"/>
            <p:nvPr/>
          </p:nvSpPr>
          <p:spPr>
            <a:xfrm>
              <a:off x="5943600" y="5892225"/>
              <a:ext cx="533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AE" sz="3200" b="1" dirty="0"/>
                <a:t>تا</a:t>
              </a:r>
              <a:endParaRPr lang="en-US" sz="3200" b="1" dirty="0"/>
            </a:p>
          </p:txBody>
        </p:sp>
        <p:cxnSp>
          <p:nvCxnSpPr>
            <p:cNvPr id="44" name="Straight Connector 43"/>
            <p:cNvCxnSpPr/>
            <p:nvPr/>
          </p:nvCxnSpPr>
          <p:spPr>
            <a:xfrm rot="10800000" flipV="1">
              <a:off x="5906909" y="6247684"/>
              <a:ext cx="646291" cy="71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5" name="Straight Connector 44"/>
          <p:cNvCxnSpPr/>
          <p:nvPr/>
        </p:nvCxnSpPr>
        <p:spPr>
          <a:xfrm rot="10800000">
            <a:off x="1981200" y="1810541"/>
            <a:ext cx="76200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Group 45"/>
          <p:cNvGrpSpPr/>
          <p:nvPr/>
        </p:nvGrpSpPr>
        <p:grpSpPr>
          <a:xfrm>
            <a:off x="2020712" y="1071782"/>
            <a:ext cx="646291" cy="584775"/>
            <a:chOff x="5906909" y="5892225"/>
            <a:chExt cx="646291" cy="584775"/>
          </a:xfrm>
        </p:grpSpPr>
        <p:sp>
          <p:nvSpPr>
            <p:cNvPr id="47" name="TextBox 46"/>
            <p:cNvSpPr txBox="1"/>
            <p:nvPr/>
          </p:nvSpPr>
          <p:spPr>
            <a:xfrm>
              <a:off x="5943600" y="5892225"/>
              <a:ext cx="533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AE" sz="3200" b="1" dirty="0"/>
                <a:t>تو</a:t>
              </a:r>
              <a:endParaRPr lang="en-US" sz="3200" b="1" dirty="0"/>
            </a:p>
          </p:txBody>
        </p:sp>
        <p:cxnSp>
          <p:nvCxnSpPr>
            <p:cNvPr id="48" name="Straight Connector 47"/>
            <p:cNvCxnSpPr/>
            <p:nvPr/>
          </p:nvCxnSpPr>
          <p:spPr>
            <a:xfrm rot="10800000" flipV="1">
              <a:off x="5906909" y="6247684"/>
              <a:ext cx="646291" cy="71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9" name="Straight Connector 48"/>
          <p:cNvCxnSpPr/>
          <p:nvPr/>
        </p:nvCxnSpPr>
        <p:spPr>
          <a:xfrm rot="10800000">
            <a:off x="990601" y="1810541"/>
            <a:ext cx="76200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Group 49"/>
          <p:cNvGrpSpPr/>
          <p:nvPr/>
        </p:nvGrpSpPr>
        <p:grpSpPr>
          <a:xfrm>
            <a:off x="1030111" y="1071782"/>
            <a:ext cx="646291" cy="584775"/>
            <a:chOff x="5906909" y="5892225"/>
            <a:chExt cx="646291" cy="584775"/>
          </a:xfrm>
        </p:grpSpPr>
        <p:sp>
          <p:nvSpPr>
            <p:cNvPr id="51" name="TextBox 50"/>
            <p:cNvSpPr txBox="1"/>
            <p:nvPr/>
          </p:nvSpPr>
          <p:spPr>
            <a:xfrm>
              <a:off x="5943600" y="5892225"/>
              <a:ext cx="533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AE" sz="3200" b="1" dirty="0"/>
                <a:t>تيـ</a:t>
              </a:r>
              <a:endParaRPr lang="en-US" sz="3200" b="1" dirty="0"/>
            </a:p>
          </p:txBody>
        </p:sp>
        <p:cxnSp>
          <p:nvCxnSpPr>
            <p:cNvPr id="52" name="Straight Connector 51"/>
            <p:cNvCxnSpPr/>
            <p:nvPr/>
          </p:nvCxnSpPr>
          <p:spPr>
            <a:xfrm rot="10800000" flipV="1">
              <a:off x="5906909" y="6247684"/>
              <a:ext cx="646291" cy="71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3" name="Straight Connector 52"/>
          <p:cNvCxnSpPr/>
          <p:nvPr/>
        </p:nvCxnSpPr>
        <p:spPr>
          <a:xfrm rot="10800000">
            <a:off x="152400" y="1812129"/>
            <a:ext cx="76200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Group 53"/>
          <p:cNvGrpSpPr/>
          <p:nvPr/>
        </p:nvGrpSpPr>
        <p:grpSpPr>
          <a:xfrm>
            <a:off x="191910" y="1073370"/>
            <a:ext cx="646291" cy="584775"/>
            <a:chOff x="5906909" y="5892225"/>
            <a:chExt cx="646291" cy="584775"/>
          </a:xfrm>
        </p:grpSpPr>
        <p:sp>
          <p:nvSpPr>
            <p:cNvPr id="55" name="TextBox 54"/>
            <p:cNvSpPr txBox="1"/>
            <p:nvPr/>
          </p:nvSpPr>
          <p:spPr>
            <a:xfrm>
              <a:off x="5943600" y="5892225"/>
              <a:ext cx="533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AE" sz="3200" b="1" dirty="0"/>
                <a:t>تي</a:t>
              </a:r>
              <a:endParaRPr lang="en-US" sz="3200" b="1" dirty="0"/>
            </a:p>
          </p:txBody>
        </p:sp>
        <p:cxnSp>
          <p:nvCxnSpPr>
            <p:cNvPr id="56" name="Straight Connector 55"/>
            <p:cNvCxnSpPr/>
            <p:nvPr/>
          </p:nvCxnSpPr>
          <p:spPr>
            <a:xfrm rot="10800000" flipV="1">
              <a:off x="5906909" y="6247684"/>
              <a:ext cx="646291" cy="71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TextBox 56"/>
          <p:cNvSpPr txBox="1"/>
          <p:nvPr/>
        </p:nvSpPr>
        <p:spPr>
          <a:xfrm>
            <a:off x="1219200" y="1889920"/>
            <a:ext cx="40386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1"/>
            <a:r>
              <a:rPr lang="ar-AE" sz="1200" b="1" dirty="0"/>
              <a:t>أقرأ الحرف بجميع حركاته وارصدي لي يا أمي الدرجة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1524000" y="1889919"/>
            <a:ext cx="304800" cy="381000"/>
            <a:chOff x="838200" y="2057400"/>
            <a:chExt cx="304800" cy="381000"/>
          </a:xfrm>
        </p:grpSpPr>
        <p:sp>
          <p:nvSpPr>
            <p:cNvPr id="58" name="Rectangle 57"/>
            <p:cNvSpPr/>
            <p:nvPr/>
          </p:nvSpPr>
          <p:spPr>
            <a:xfrm>
              <a:off x="838200" y="2057400"/>
              <a:ext cx="30480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3" name="Group 62"/>
            <p:cNvGrpSpPr/>
            <p:nvPr/>
          </p:nvGrpSpPr>
          <p:grpSpPr>
            <a:xfrm>
              <a:off x="838200" y="2161401"/>
              <a:ext cx="304800" cy="276999"/>
              <a:chOff x="838200" y="2161401"/>
              <a:chExt cx="304800" cy="276999"/>
            </a:xfrm>
          </p:grpSpPr>
          <p:cxnSp>
            <p:nvCxnSpPr>
              <p:cNvPr id="60" name="Straight Connector 59"/>
              <p:cNvCxnSpPr/>
              <p:nvPr/>
            </p:nvCxnSpPr>
            <p:spPr>
              <a:xfrm>
                <a:off x="838200" y="2209799"/>
                <a:ext cx="304800" cy="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TextBox 60"/>
              <p:cNvSpPr txBox="1"/>
              <p:nvPr/>
            </p:nvSpPr>
            <p:spPr>
              <a:xfrm>
                <a:off x="838200" y="2161401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ar-AE" sz="1200" dirty="0"/>
                  <a:t>7</a:t>
                </a:r>
                <a:endParaRPr lang="en-US" sz="1200" dirty="0"/>
              </a:p>
            </p:txBody>
          </p:sp>
        </p:grpSp>
      </p:grpSp>
      <p:sp>
        <p:nvSpPr>
          <p:cNvPr id="65" name="TextBox 64"/>
          <p:cNvSpPr txBox="1"/>
          <p:nvPr/>
        </p:nvSpPr>
        <p:spPr>
          <a:xfrm>
            <a:off x="762000" y="2237165"/>
            <a:ext cx="51054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rtl="1"/>
            <a:r>
              <a:rPr lang="ar-AE" sz="1600" b="1" dirty="0">
                <a:solidFill>
                  <a:srgbClr val="FF0000"/>
                </a:solidFill>
              </a:rPr>
              <a:t>أكمل اسم الصورة بحرف التاء المناسب: ( تِ ، تُ ، تو ، تَـ ، تي، تِـ ، تِيـ)</a:t>
            </a:r>
            <a:endParaRPr lang="en-US" sz="1600" b="1" dirty="0">
              <a:solidFill>
                <a:srgbClr val="FF0000"/>
              </a:solidFill>
            </a:endParaRPr>
          </a:p>
        </p:txBody>
      </p:sp>
      <p:pic>
        <p:nvPicPr>
          <p:cNvPr id="66" name="Picture 6" descr="G:\ \تلميذة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0" y="2651919"/>
            <a:ext cx="914140" cy="762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7" name="Picture 10" descr="G:\ \تين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2651919"/>
            <a:ext cx="912582" cy="762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8" name="Picture 9" descr="G:\ \توت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438400" y="2651920"/>
            <a:ext cx="914140" cy="762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9" name="Picture 7" descr="G:\ \تمر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81401" y="2651919"/>
            <a:ext cx="936621" cy="762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4" name="Picture 4" descr="G:\ \بيت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24400" y="2651919"/>
            <a:ext cx="914400" cy="762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7" name="Rectangle 76"/>
          <p:cNvSpPr/>
          <p:nvPr/>
        </p:nvSpPr>
        <p:spPr>
          <a:xfrm>
            <a:off x="3657600" y="3337719"/>
            <a:ext cx="762000" cy="4572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2514600" y="3337719"/>
            <a:ext cx="762000" cy="4572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1371600" y="3337719"/>
            <a:ext cx="762000" cy="4572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228600" y="3337719"/>
            <a:ext cx="762000" cy="4572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4800600" y="3337719"/>
            <a:ext cx="762000" cy="4572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3429000" y="3337719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AE" sz="2000" b="1" dirty="0"/>
              <a:t>ـمر</a:t>
            </a:r>
            <a:endParaRPr lang="en-US" sz="2000" b="1" dirty="0"/>
          </a:p>
        </p:txBody>
      </p:sp>
      <p:sp>
        <p:nvSpPr>
          <p:cNvPr id="71" name="TextBox 70"/>
          <p:cNvSpPr txBox="1"/>
          <p:nvPr/>
        </p:nvSpPr>
        <p:spPr>
          <a:xfrm>
            <a:off x="2514600" y="3394809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AE" sz="2000" b="1" dirty="0"/>
              <a:t>ت</a:t>
            </a:r>
            <a:endParaRPr lang="en-US" sz="2000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1295400" y="3413919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AE" b="1" dirty="0"/>
              <a:t>ـلميذة</a:t>
            </a:r>
            <a:endParaRPr lang="en-US" b="1" dirty="0"/>
          </a:p>
        </p:txBody>
      </p:sp>
      <p:sp>
        <p:nvSpPr>
          <p:cNvPr id="81" name="TextBox 80"/>
          <p:cNvSpPr txBox="1"/>
          <p:nvPr/>
        </p:nvSpPr>
        <p:spPr>
          <a:xfrm>
            <a:off x="1295400" y="3913565"/>
            <a:ext cx="38862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rtl="1"/>
            <a:r>
              <a:rPr lang="ar-AE" sz="1600" b="1" dirty="0">
                <a:solidFill>
                  <a:srgbClr val="FF0000"/>
                </a:solidFill>
              </a:rPr>
              <a:t>أضع الحركة المناسبة على حرف ت (  َ ،  ِ ، ُ )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3352800" y="425212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AE" sz="3200" b="1" dirty="0"/>
              <a:t>برتقال </a:t>
            </a:r>
            <a:endParaRPr lang="en-US" sz="2800" b="1" dirty="0"/>
          </a:p>
        </p:txBody>
      </p:sp>
      <p:sp>
        <p:nvSpPr>
          <p:cNvPr id="83" name="TextBox 82"/>
          <p:cNvSpPr txBox="1"/>
          <p:nvPr/>
        </p:nvSpPr>
        <p:spPr>
          <a:xfrm>
            <a:off x="1371600" y="425212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AE" sz="3200" b="1" dirty="0"/>
              <a:t>تمر</a:t>
            </a:r>
            <a:endParaRPr lang="en-US" sz="28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-304800" y="4276945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AE" sz="3200" b="1" dirty="0"/>
              <a:t>تلميذة </a:t>
            </a:r>
            <a:endParaRPr lang="en-US" sz="2800" b="1" dirty="0"/>
          </a:p>
        </p:txBody>
      </p:sp>
      <p:sp>
        <p:nvSpPr>
          <p:cNvPr id="85" name="TextBox 84"/>
          <p:cNvSpPr txBox="1"/>
          <p:nvPr/>
        </p:nvSpPr>
        <p:spPr>
          <a:xfrm>
            <a:off x="1295400" y="4904165"/>
            <a:ext cx="38862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rtl="1"/>
            <a:r>
              <a:rPr lang="ar-AE" sz="1600" b="1" dirty="0">
                <a:solidFill>
                  <a:srgbClr val="FF0000"/>
                </a:solidFill>
              </a:rPr>
              <a:t>أكون من الحروف كلمات صحيحة بخط جميل:</a:t>
            </a:r>
            <a:endParaRPr lang="en-US" sz="1600" b="1" dirty="0">
              <a:solidFill>
                <a:srgbClr val="FF0000"/>
              </a:solidFill>
            </a:endParaRPr>
          </a:p>
        </p:txBody>
      </p:sp>
      <p:grpSp>
        <p:nvGrpSpPr>
          <p:cNvPr id="99" name="Group 98"/>
          <p:cNvGrpSpPr/>
          <p:nvPr/>
        </p:nvGrpSpPr>
        <p:grpSpPr>
          <a:xfrm>
            <a:off x="152400" y="5355651"/>
            <a:ext cx="6400800" cy="649069"/>
            <a:chOff x="152400" y="5334000"/>
            <a:chExt cx="6400800" cy="649069"/>
          </a:xfrm>
        </p:grpSpPr>
        <p:sp>
          <p:nvSpPr>
            <p:cNvPr id="86" name="Rectangle 85"/>
            <p:cNvSpPr/>
            <p:nvPr/>
          </p:nvSpPr>
          <p:spPr>
            <a:xfrm>
              <a:off x="228600" y="5334000"/>
              <a:ext cx="6324600" cy="609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152400" y="5336738"/>
              <a:ext cx="5791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AE" b="1" dirty="0"/>
                <a:t>أَ           تو               بَ                  تُ                 با</a:t>
              </a:r>
            </a:p>
            <a:p>
              <a:pPr algn="r" rtl="1"/>
              <a:r>
                <a:rPr lang="ar-AE" b="1" dirty="0"/>
                <a:t>   با                تا                 تَ                 بُ</a:t>
              </a:r>
              <a:endParaRPr lang="en-US" b="1" dirty="0"/>
            </a:p>
          </p:txBody>
        </p:sp>
      </p:grpSp>
      <p:sp>
        <p:nvSpPr>
          <p:cNvPr id="88" name="TextBox 87"/>
          <p:cNvSpPr txBox="1"/>
          <p:nvPr/>
        </p:nvSpPr>
        <p:spPr>
          <a:xfrm>
            <a:off x="152400" y="6006047"/>
            <a:ext cx="6400800" cy="1294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AE" dirty="0"/>
              <a:t>1- .................................               4-........................................</a:t>
            </a:r>
          </a:p>
          <a:p>
            <a:pPr algn="r" rtl="1">
              <a:lnSpc>
                <a:spcPct val="150000"/>
              </a:lnSpc>
            </a:pPr>
            <a:r>
              <a:rPr lang="ar-AE" dirty="0"/>
              <a:t>2- .................................               5-........................................</a:t>
            </a:r>
          </a:p>
          <a:p>
            <a:pPr algn="r" rtl="1">
              <a:lnSpc>
                <a:spcPct val="150000"/>
              </a:lnSpc>
            </a:pPr>
            <a:r>
              <a:rPr lang="ar-AE" dirty="0"/>
              <a:t>3-..................................               6-........................................</a:t>
            </a:r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1447800" y="7300120"/>
            <a:ext cx="40386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1"/>
            <a:r>
              <a:rPr lang="ar-AE" sz="1200" b="1" dirty="0"/>
              <a:t>أقرأ الكلمات بشكل صحيح وضعي لي يا أمي الدرجة</a:t>
            </a:r>
          </a:p>
        </p:txBody>
      </p:sp>
      <p:sp>
        <p:nvSpPr>
          <p:cNvPr id="96" name="Hexagon 95"/>
          <p:cNvSpPr/>
          <p:nvPr/>
        </p:nvSpPr>
        <p:spPr>
          <a:xfrm>
            <a:off x="762000" y="7909719"/>
            <a:ext cx="5334000" cy="533400"/>
          </a:xfrm>
          <a:prstGeom prst="hexagon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>
                <a:solidFill>
                  <a:schemeClr val="tx1"/>
                </a:solidFill>
              </a:rPr>
              <a:t>.................................................................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1600200" y="7604919"/>
            <a:ext cx="2971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AE" sz="1600" b="1" dirty="0">
                <a:solidFill>
                  <a:schemeClr val="accent5">
                    <a:lumMod val="75000"/>
                  </a:schemeClr>
                </a:solidFill>
              </a:rPr>
              <a:t>شجعيني يا أمي بعبارةٍ جميلة:</a:t>
            </a:r>
            <a:endParaRPr lang="en-US" sz="1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4724400" y="3337719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AE" sz="2000" b="1" dirty="0"/>
              <a:t>بيـ</a:t>
            </a:r>
            <a:endParaRPr lang="en-US" sz="2000" b="1" dirty="0"/>
          </a:p>
        </p:txBody>
      </p:sp>
      <p:pic>
        <p:nvPicPr>
          <p:cNvPr id="1026" name="Picture 2" descr="G:\ \هاتف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867400" y="2651919"/>
            <a:ext cx="838200" cy="736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2" name="Rectangle 101"/>
          <p:cNvSpPr/>
          <p:nvPr/>
        </p:nvSpPr>
        <p:spPr>
          <a:xfrm>
            <a:off x="5943600" y="3337719"/>
            <a:ext cx="762000" cy="4572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TextBox 102"/>
          <p:cNvSpPr txBox="1"/>
          <p:nvPr/>
        </p:nvSpPr>
        <p:spPr>
          <a:xfrm>
            <a:off x="5791200" y="3394809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AE" sz="2000" dirty="0"/>
              <a:t>ها    ـف</a:t>
            </a:r>
            <a:endParaRPr lang="en-US" sz="2000" b="1" dirty="0"/>
          </a:p>
        </p:txBody>
      </p:sp>
      <p:grpSp>
        <p:nvGrpSpPr>
          <p:cNvPr id="106" name="Group 105"/>
          <p:cNvGrpSpPr/>
          <p:nvPr/>
        </p:nvGrpSpPr>
        <p:grpSpPr>
          <a:xfrm>
            <a:off x="1828800" y="7300119"/>
            <a:ext cx="304800" cy="381000"/>
            <a:chOff x="838200" y="2057400"/>
            <a:chExt cx="304800" cy="381000"/>
          </a:xfrm>
        </p:grpSpPr>
        <p:sp>
          <p:nvSpPr>
            <p:cNvPr id="107" name="Rectangle 106"/>
            <p:cNvSpPr/>
            <p:nvPr/>
          </p:nvSpPr>
          <p:spPr>
            <a:xfrm>
              <a:off x="838200" y="2057400"/>
              <a:ext cx="30480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8" name="Group 62"/>
            <p:cNvGrpSpPr/>
            <p:nvPr/>
          </p:nvGrpSpPr>
          <p:grpSpPr>
            <a:xfrm>
              <a:off x="838200" y="2161401"/>
              <a:ext cx="304800" cy="276999"/>
              <a:chOff x="838200" y="2161401"/>
              <a:chExt cx="304800" cy="276999"/>
            </a:xfrm>
          </p:grpSpPr>
          <p:cxnSp>
            <p:nvCxnSpPr>
              <p:cNvPr id="109" name="Straight Connector 108"/>
              <p:cNvCxnSpPr/>
              <p:nvPr/>
            </p:nvCxnSpPr>
            <p:spPr>
              <a:xfrm>
                <a:off x="838200" y="2209799"/>
                <a:ext cx="304800" cy="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0" name="TextBox 109"/>
              <p:cNvSpPr txBox="1"/>
              <p:nvPr/>
            </p:nvSpPr>
            <p:spPr>
              <a:xfrm>
                <a:off x="838200" y="2161401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ar-AE" sz="1200" dirty="0"/>
                  <a:t>6</a:t>
                </a:r>
                <a:endParaRPr lang="en-US" sz="1200" dirty="0"/>
              </a:p>
            </p:txBody>
          </p:sp>
        </p:grp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0"/>
          <a:srcRect r="11905"/>
          <a:stretch>
            <a:fillRect/>
          </a:stretch>
        </p:blipFill>
        <p:spPr bwMode="auto">
          <a:xfrm>
            <a:off x="304800" y="3471585"/>
            <a:ext cx="228600" cy="247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4" name="Straight Connector 113"/>
          <p:cNvCxnSpPr/>
          <p:nvPr/>
        </p:nvCxnSpPr>
        <p:spPr>
          <a:xfrm rot="10800000">
            <a:off x="533400" y="3640937"/>
            <a:ext cx="304800" cy="1583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rot="10800000">
            <a:off x="1752600" y="3642520"/>
            <a:ext cx="304800" cy="1583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rot="10800000">
            <a:off x="3886200" y="3566320"/>
            <a:ext cx="457200" cy="1581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rot="10800000">
            <a:off x="2743201" y="3640938"/>
            <a:ext cx="457200" cy="1581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 rot="10800000">
            <a:off x="4876800" y="3566320"/>
            <a:ext cx="457200" cy="1581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 rot="10800000">
            <a:off x="6172200" y="3640937"/>
            <a:ext cx="304800" cy="1582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1418" y="156979"/>
            <a:ext cx="6395166" cy="91046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184" tIns="43591" rIns="87184" bIns="43591" rtlCol="0" anchor="ctr"/>
          <a:lstStyle/>
          <a:p>
            <a:pPr algn="ctr"/>
            <a:endParaRPr lang="en-US" sz="1717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537" y="181336"/>
            <a:ext cx="3124910" cy="525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574343" y="156978"/>
            <a:ext cx="2834223" cy="396772"/>
          </a:xfrm>
          <a:prstGeom prst="rect">
            <a:avLst/>
          </a:prstGeom>
          <a:noFill/>
        </p:spPr>
        <p:txBody>
          <a:bodyPr wrap="square" lIns="87184" tIns="43591" rIns="87184" bIns="43591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AE" sz="1526" b="1" dirty="0"/>
              <a:t>الاسم:.................</a:t>
            </a:r>
          </a:p>
        </p:txBody>
      </p:sp>
      <p:sp>
        <p:nvSpPr>
          <p:cNvPr id="5" name="Rectangle 4"/>
          <p:cNvSpPr/>
          <p:nvPr/>
        </p:nvSpPr>
        <p:spPr>
          <a:xfrm>
            <a:off x="528294" y="156978"/>
            <a:ext cx="1229244" cy="402350"/>
          </a:xfrm>
          <a:prstGeom prst="rect">
            <a:avLst/>
          </a:prstGeom>
        </p:spPr>
        <p:txBody>
          <a:bodyPr wrap="none" lIns="87184" tIns="43591" rIns="87184" bIns="43591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AE" sz="1526" b="1" dirty="0"/>
              <a:t>الصف: أول .....</a:t>
            </a:r>
            <a:endParaRPr lang="en-US" sz="1526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40124" y="863375"/>
            <a:ext cx="4796374" cy="327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AE" sz="1526" b="1" dirty="0"/>
              <a:t>استمع يا صغيري لقصة تمسوح ثم أجب على الأسئلة التالية :</a:t>
            </a:r>
            <a:endParaRPr lang="en-US" sz="1526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955119" y="549421"/>
            <a:ext cx="1962153" cy="356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1717" b="1" dirty="0"/>
              <a:t>تمسوح يحب التلوين</a:t>
            </a:r>
            <a:endParaRPr lang="en-US" sz="1717" b="1" dirty="0"/>
          </a:p>
        </p:txBody>
      </p:sp>
      <p:grpSp>
        <p:nvGrpSpPr>
          <p:cNvPr id="61" name="Group 60"/>
          <p:cNvGrpSpPr/>
          <p:nvPr/>
        </p:nvGrpSpPr>
        <p:grpSpPr>
          <a:xfrm>
            <a:off x="-131944" y="1208557"/>
            <a:ext cx="6322493" cy="8771953"/>
            <a:chOff x="-228600" y="1219200"/>
            <a:chExt cx="6629400" cy="8516172"/>
          </a:xfrm>
        </p:grpSpPr>
        <p:sp>
          <p:nvSpPr>
            <p:cNvPr id="7" name="TextBox 6"/>
            <p:cNvSpPr txBox="1"/>
            <p:nvPr/>
          </p:nvSpPr>
          <p:spPr>
            <a:xfrm>
              <a:off x="-228600" y="1219200"/>
              <a:ext cx="6553200" cy="85161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>
                <a:lnSpc>
                  <a:spcPct val="150000"/>
                </a:lnSpc>
              </a:pPr>
              <a:r>
                <a:rPr lang="ar-AE" sz="1717" b="1" dirty="0"/>
                <a:t>1- تمسوحٌ حيوانٌ يحبّ:</a:t>
              </a:r>
            </a:p>
            <a:p>
              <a:pPr algn="r" rtl="1">
                <a:lnSpc>
                  <a:spcPct val="150000"/>
                </a:lnSpc>
              </a:pPr>
              <a:r>
                <a:rPr lang="ar-AE" sz="1717" b="1" dirty="0"/>
                <a:t>  الطّبخ                                 التّلوين                        السّباحة</a:t>
              </a:r>
            </a:p>
            <a:p>
              <a:pPr algn="r" rtl="1">
                <a:lnSpc>
                  <a:spcPct val="150000"/>
                </a:lnSpc>
              </a:pPr>
              <a:endParaRPr lang="ar-AE" sz="1717" b="1" dirty="0"/>
            </a:p>
            <a:p>
              <a:pPr algn="r" rtl="1">
                <a:lnSpc>
                  <a:spcPct val="150000"/>
                </a:lnSpc>
              </a:pPr>
              <a:r>
                <a:rPr lang="ar-AE" sz="1717" b="1" dirty="0"/>
                <a:t>2- لديْهِ تِسْعةُ ألوان ٍمختلفةٍ ( ضد مختلفة):</a:t>
              </a:r>
            </a:p>
            <a:p>
              <a:pPr algn="r" rtl="1">
                <a:lnSpc>
                  <a:spcPct val="150000"/>
                </a:lnSpc>
              </a:pPr>
              <a:r>
                <a:rPr lang="ar-AE" sz="1717" b="1" dirty="0"/>
                <a:t>  مُنوّعةٌ                          مُتجانِسةٌ                                مُتشابِهةٌ</a:t>
              </a:r>
            </a:p>
            <a:p>
              <a:pPr algn="r" rtl="1">
                <a:lnSpc>
                  <a:spcPct val="150000"/>
                </a:lnSpc>
              </a:pPr>
              <a:endParaRPr lang="ar-AE" sz="1717" b="1" dirty="0"/>
            </a:p>
            <a:p>
              <a:pPr algn="r" rtl="1">
                <a:lnSpc>
                  <a:spcPct val="150000"/>
                </a:lnSpc>
              </a:pPr>
              <a:r>
                <a:rPr lang="ar-AE" sz="1717" b="1" dirty="0"/>
                <a:t>3- ما الشيء الّذي يفضل تمْسوح تلْوينهُ:</a:t>
              </a:r>
            </a:p>
            <a:p>
              <a:pPr algn="r" rtl="1">
                <a:lnSpc>
                  <a:spcPct val="150000"/>
                </a:lnSpc>
              </a:pPr>
              <a:endParaRPr lang="ar-AE" sz="1717" b="1" dirty="0"/>
            </a:p>
            <a:p>
              <a:pPr algn="r" rtl="1">
                <a:lnSpc>
                  <a:spcPct val="150000"/>
                </a:lnSpc>
              </a:pPr>
              <a:endParaRPr lang="ar-AE" sz="1717" b="1" dirty="0"/>
            </a:p>
            <a:p>
              <a:pPr algn="r" rtl="1">
                <a:lnSpc>
                  <a:spcPct val="150000"/>
                </a:lnSpc>
              </a:pPr>
              <a:endParaRPr lang="ar-AE" sz="1717" b="1" dirty="0"/>
            </a:p>
            <a:p>
              <a:pPr algn="r" rtl="1">
                <a:lnSpc>
                  <a:spcPct val="150000"/>
                </a:lnSpc>
              </a:pPr>
              <a:r>
                <a:rPr lang="ar-AE" sz="1717" b="1" dirty="0"/>
                <a:t>4- سمعَ تمْسوح صوتاً من التّلة ( التّلة ) هي :</a:t>
              </a:r>
            </a:p>
            <a:p>
              <a:pPr algn="r" rtl="1">
                <a:lnSpc>
                  <a:spcPct val="150000"/>
                </a:lnSpc>
              </a:pPr>
              <a:endParaRPr lang="ar-AE" sz="1717" b="1" dirty="0"/>
            </a:p>
            <a:p>
              <a:pPr algn="r" rtl="1">
                <a:lnSpc>
                  <a:spcPct val="150000"/>
                </a:lnSpc>
              </a:pPr>
              <a:r>
                <a:rPr lang="ar-AE" sz="1717" b="1" dirty="0"/>
                <a:t> </a:t>
              </a:r>
            </a:p>
            <a:p>
              <a:pPr algn="r" rtl="1">
                <a:lnSpc>
                  <a:spcPct val="150000"/>
                </a:lnSpc>
              </a:pPr>
              <a:endParaRPr lang="ar-AE" sz="1717" b="1" dirty="0"/>
            </a:p>
            <a:p>
              <a:pPr algn="r" rtl="1">
                <a:lnSpc>
                  <a:spcPct val="150000"/>
                </a:lnSpc>
              </a:pPr>
              <a:r>
                <a:rPr lang="ar-AE" sz="1717" b="1" dirty="0"/>
                <a:t>5- ضد كلمة ( يبكي) :</a:t>
              </a:r>
            </a:p>
            <a:p>
              <a:pPr algn="r" rtl="1">
                <a:lnSpc>
                  <a:spcPct val="150000"/>
                </a:lnSpc>
              </a:pPr>
              <a:r>
                <a:rPr lang="ar-AE" sz="1717" b="1" dirty="0"/>
                <a:t>    يَضْحكُ                           يَبْتسمُ                           يفْرحُ</a:t>
              </a:r>
            </a:p>
            <a:p>
              <a:pPr algn="r" rtl="1">
                <a:lnSpc>
                  <a:spcPct val="150000"/>
                </a:lnSpc>
              </a:pPr>
              <a:endParaRPr lang="ar-AE" sz="1717" b="1" dirty="0"/>
            </a:p>
            <a:p>
              <a:pPr algn="r" rtl="1">
                <a:lnSpc>
                  <a:spcPct val="150000"/>
                </a:lnSpc>
              </a:pPr>
              <a:r>
                <a:rPr lang="ar-AE" sz="1717" b="1" dirty="0"/>
                <a:t>6- كانَ التّنين يصيح بصوتٍ مرتفعٍ وَيقول:</a:t>
              </a:r>
            </a:p>
            <a:p>
              <a:pPr algn="r" rtl="1">
                <a:lnSpc>
                  <a:spcPct val="150000"/>
                </a:lnSpc>
              </a:pPr>
              <a:r>
                <a:rPr lang="ar-AE" sz="1717" b="1" dirty="0"/>
                <a:t>   أمي                           النّجدة                                أبي</a:t>
              </a:r>
            </a:p>
            <a:p>
              <a:pPr algn="r" rtl="1">
                <a:lnSpc>
                  <a:spcPct val="150000"/>
                </a:lnSpc>
              </a:pPr>
              <a:endParaRPr lang="ar-AE" sz="1717" b="1" dirty="0"/>
            </a:p>
            <a:p>
              <a:pPr algn="r" rtl="1">
                <a:lnSpc>
                  <a:spcPct val="150000"/>
                </a:lnSpc>
              </a:pPr>
              <a:endParaRPr lang="ar-AE" sz="1717" b="1" dirty="0"/>
            </a:p>
            <a:p>
              <a:pPr algn="r" rtl="1">
                <a:lnSpc>
                  <a:spcPct val="150000"/>
                </a:lnSpc>
              </a:pPr>
              <a:endParaRPr lang="en-US" sz="1717" b="1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6172200" y="175260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17"/>
            </a:p>
          </p:txBody>
        </p:sp>
        <p:sp>
          <p:nvSpPr>
            <p:cNvPr id="42" name="Oval 41"/>
            <p:cNvSpPr/>
            <p:nvPr/>
          </p:nvSpPr>
          <p:spPr>
            <a:xfrm>
              <a:off x="3810000" y="175260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17"/>
            </a:p>
          </p:txBody>
        </p:sp>
        <p:sp>
          <p:nvSpPr>
            <p:cNvPr id="43" name="Oval 42"/>
            <p:cNvSpPr/>
            <p:nvPr/>
          </p:nvSpPr>
          <p:spPr>
            <a:xfrm>
              <a:off x="1828800" y="175260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17"/>
            </a:p>
          </p:txBody>
        </p:sp>
        <p:sp>
          <p:nvSpPr>
            <p:cNvPr id="46" name="Oval 45"/>
            <p:cNvSpPr/>
            <p:nvPr/>
          </p:nvSpPr>
          <p:spPr>
            <a:xfrm>
              <a:off x="6172200" y="297180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17"/>
            </a:p>
          </p:txBody>
        </p:sp>
        <p:sp>
          <p:nvSpPr>
            <p:cNvPr id="47" name="Oval 46"/>
            <p:cNvSpPr/>
            <p:nvPr/>
          </p:nvSpPr>
          <p:spPr>
            <a:xfrm>
              <a:off x="4038600" y="304800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17"/>
            </a:p>
          </p:txBody>
        </p:sp>
        <p:sp>
          <p:nvSpPr>
            <p:cNvPr id="48" name="Oval 47"/>
            <p:cNvSpPr/>
            <p:nvPr/>
          </p:nvSpPr>
          <p:spPr>
            <a:xfrm>
              <a:off x="1447800" y="304800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17"/>
            </a:p>
          </p:txBody>
        </p:sp>
        <p:pic>
          <p:nvPicPr>
            <p:cNvPr id="11" name="Picture 2" descr="F:\ \صووووور\ارض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14400" y="5867400"/>
              <a:ext cx="1143000" cy="762000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12" name="Picture 3" descr="F:\ \صووووور\تفاح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38200" y="4267201"/>
              <a:ext cx="1143000" cy="762000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13" name="Picture 4" descr="F:\ \صووووور\تلة.png"/>
            <p:cNvPicPr>
              <a:picLocks noChangeAspect="1" noChangeArrowheads="1"/>
            </p:cNvPicPr>
            <p:nvPr/>
          </p:nvPicPr>
          <p:blipFill>
            <a:blip r:embed="rId5" cstate="print"/>
            <a:srcRect b="8466"/>
            <a:stretch>
              <a:fillRect/>
            </a:stretch>
          </p:blipFill>
          <p:spPr bwMode="auto">
            <a:xfrm>
              <a:off x="2895600" y="5867401"/>
              <a:ext cx="1143000" cy="762000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14" name="Picture 5" descr="F:\ \صووووور\تمر.jpg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895600" y="4267201"/>
              <a:ext cx="1143000" cy="762000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15" name="Picture 6" descr="F:\ \صووووور\جبل.jpg"/>
            <p:cNvPicPr>
              <a:picLocks noChangeAspect="1" noChangeArrowheads="1"/>
            </p:cNvPicPr>
            <p:nvPr/>
          </p:nvPicPr>
          <p:blipFill>
            <a:blip r:embed="rId7" cstate="print"/>
            <a:srcRect b="26852"/>
            <a:stretch>
              <a:fillRect/>
            </a:stretch>
          </p:blipFill>
          <p:spPr bwMode="auto">
            <a:xfrm>
              <a:off x="4724400" y="5867400"/>
              <a:ext cx="1152525" cy="762000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1031" name="Picture 7" descr="F:\ \صووووور\تيين.jpg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4724400" y="4267200"/>
              <a:ext cx="1168400" cy="762000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52" name="Oval 51"/>
            <p:cNvSpPr/>
            <p:nvPr/>
          </p:nvSpPr>
          <p:spPr>
            <a:xfrm>
              <a:off x="6019800" y="457200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17"/>
            </a:p>
          </p:txBody>
        </p:sp>
        <p:sp>
          <p:nvSpPr>
            <p:cNvPr id="53" name="Oval 52"/>
            <p:cNvSpPr/>
            <p:nvPr/>
          </p:nvSpPr>
          <p:spPr>
            <a:xfrm>
              <a:off x="4191000" y="457200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17"/>
            </a:p>
          </p:txBody>
        </p:sp>
        <p:sp>
          <p:nvSpPr>
            <p:cNvPr id="54" name="Oval 53"/>
            <p:cNvSpPr/>
            <p:nvPr/>
          </p:nvSpPr>
          <p:spPr>
            <a:xfrm>
              <a:off x="2133600" y="457200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17"/>
            </a:p>
          </p:txBody>
        </p:sp>
        <p:sp>
          <p:nvSpPr>
            <p:cNvPr id="55" name="Oval 54"/>
            <p:cNvSpPr/>
            <p:nvPr/>
          </p:nvSpPr>
          <p:spPr>
            <a:xfrm>
              <a:off x="6019800" y="617220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17"/>
            </a:p>
          </p:txBody>
        </p:sp>
        <p:sp>
          <p:nvSpPr>
            <p:cNvPr id="56" name="Oval 55"/>
            <p:cNvSpPr/>
            <p:nvPr/>
          </p:nvSpPr>
          <p:spPr>
            <a:xfrm>
              <a:off x="4191000" y="617220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17"/>
            </a:p>
          </p:txBody>
        </p:sp>
        <p:sp>
          <p:nvSpPr>
            <p:cNvPr id="57" name="Oval 56"/>
            <p:cNvSpPr/>
            <p:nvPr/>
          </p:nvSpPr>
          <p:spPr>
            <a:xfrm>
              <a:off x="2209800" y="617220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17"/>
            </a:p>
          </p:txBody>
        </p:sp>
        <p:sp>
          <p:nvSpPr>
            <p:cNvPr id="58" name="Oval 57"/>
            <p:cNvSpPr/>
            <p:nvPr/>
          </p:nvSpPr>
          <p:spPr>
            <a:xfrm>
              <a:off x="6019800" y="7047012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17"/>
            </a:p>
          </p:txBody>
        </p:sp>
        <p:sp>
          <p:nvSpPr>
            <p:cNvPr id="59" name="Oval 58"/>
            <p:cNvSpPr/>
            <p:nvPr/>
          </p:nvSpPr>
          <p:spPr>
            <a:xfrm>
              <a:off x="3886200" y="7047012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17"/>
            </a:p>
          </p:txBody>
        </p:sp>
        <p:sp>
          <p:nvSpPr>
            <p:cNvPr id="60" name="Oval 59"/>
            <p:cNvSpPr/>
            <p:nvPr/>
          </p:nvSpPr>
          <p:spPr>
            <a:xfrm>
              <a:off x="1752600" y="7047012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17"/>
            </a:p>
          </p:txBody>
        </p:sp>
        <p:sp>
          <p:nvSpPr>
            <p:cNvPr id="63" name="Oval 62"/>
            <p:cNvSpPr/>
            <p:nvPr/>
          </p:nvSpPr>
          <p:spPr>
            <a:xfrm>
              <a:off x="6096000" y="8216102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17"/>
            </a:p>
          </p:txBody>
        </p:sp>
        <p:sp>
          <p:nvSpPr>
            <p:cNvPr id="64" name="Oval 63"/>
            <p:cNvSpPr/>
            <p:nvPr/>
          </p:nvSpPr>
          <p:spPr>
            <a:xfrm>
              <a:off x="4114800" y="8145548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17"/>
            </a:p>
          </p:txBody>
        </p:sp>
      </p:grpSp>
      <p:cxnSp>
        <p:nvCxnSpPr>
          <p:cNvPr id="62" name="Straight Connector 61"/>
          <p:cNvCxnSpPr/>
          <p:nvPr/>
        </p:nvCxnSpPr>
        <p:spPr>
          <a:xfrm>
            <a:off x="376762" y="1255818"/>
            <a:ext cx="6104476" cy="16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 64"/>
          <p:cNvSpPr/>
          <p:nvPr/>
        </p:nvSpPr>
        <p:spPr>
          <a:xfrm>
            <a:off x="1684864" y="8398159"/>
            <a:ext cx="218017" cy="2354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17"/>
          </a:p>
        </p:txBody>
      </p:sp>
      <p:pic>
        <p:nvPicPr>
          <p:cNvPr id="1026" name="Picture 2" descr="C:\Users\User\Documents\img20181004_08251611.jpg"/>
          <p:cNvPicPr>
            <a:picLocks noChangeAspect="1" noChangeArrowheads="1"/>
          </p:cNvPicPr>
          <p:nvPr/>
        </p:nvPicPr>
        <p:blipFill>
          <a:blip r:embed="rId9" cstate="print"/>
          <a:srcRect l="8824" t="34848" r="18627" b="9091"/>
          <a:stretch>
            <a:fillRect/>
          </a:stretch>
        </p:blipFill>
        <p:spPr bwMode="auto">
          <a:xfrm>
            <a:off x="376762" y="686776"/>
            <a:ext cx="1090085" cy="88299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1418" y="156979"/>
            <a:ext cx="6395166" cy="91046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184" tIns="43591" rIns="87184" bIns="43591" rtlCol="0" anchor="ctr"/>
          <a:lstStyle/>
          <a:p>
            <a:pPr algn="ctr"/>
            <a:endParaRPr lang="en-US" sz="1717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785996" y="-313954"/>
            <a:ext cx="6903872" cy="4015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endParaRPr lang="ar-AE" sz="1717" b="1" dirty="0"/>
          </a:p>
          <a:p>
            <a:pPr algn="r" rtl="1">
              <a:lnSpc>
                <a:spcPct val="150000"/>
              </a:lnSpc>
            </a:pPr>
            <a:r>
              <a:rPr lang="ar-AE" sz="1717" b="1" dirty="0"/>
              <a:t>7- وجد تمْسوحٌ أم التّنين:</a:t>
            </a:r>
          </a:p>
          <a:p>
            <a:pPr algn="r" rtl="1">
              <a:lnSpc>
                <a:spcPct val="150000"/>
              </a:lnSpc>
            </a:pPr>
            <a:r>
              <a:rPr lang="ar-AE" sz="1717" b="1" dirty="0"/>
              <a:t>  تتناول الْغداء                    نائمةٌ تَحْتَ الشّجرة             تبْحثُ عنْ تَمْسوح</a:t>
            </a:r>
          </a:p>
          <a:p>
            <a:pPr algn="r" rtl="1">
              <a:lnSpc>
                <a:spcPct val="150000"/>
              </a:lnSpc>
            </a:pPr>
            <a:endParaRPr lang="ar-AE" sz="1717" b="1" dirty="0"/>
          </a:p>
          <a:p>
            <a:pPr algn="r" rtl="1">
              <a:lnSpc>
                <a:spcPct val="150000"/>
              </a:lnSpc>
            </a:pPr>
            <a:r>
              <a:rPr lang="ar-AE" sz="1717" b="1" dirty="0"/>
              <a:t>8- لَوّن  الْفوائِدَ الصّحيحة الّتي تَعَلّمْتَها منْ قٍصّة تَمْسوح</a:t>
            </a:r>
            <a:r>
              <a:rPr lang="ar-AE" sz="1717" b="1" dirty="0">
                <a:sym typeface="Wingdings" pitchFamily="2" charset="2"/>
              </a:rPr>
              <a:t>( أكثر من فائدة )</a:t>
            </a:r>
            <a:endParaRPr lang="ar-AE" sz="1717" b="1" dirty="0"/>
          </a:p>
          <a:p>
            <a:pPr algn="r" rtl="1">
              <a:lnSpc>
                <a:spcPct val="150000"/>
              </a:lnSpc>
            </a:pPr>
            <a:r>
              <a:rPr lang="ar-AE" sz="1717" b="1" dirty="0"/>
              <a:t> أنْ نَقْضي وَقْتاً في اللّعب                           أنْ نُمارِسَ هِواية مُفيدة.</a:t>
            </a:r>
          </a:p>
          <a:p>
            <a:pPr algn="r" rtl="1">
              <a:lnSpc>
                <a:spcPct val="150000"/>
              </a:lnSpc>
            </a:pPr>
            <a:r>
              <a:rPr lang="ar-AE" sz="1717" b="1" dirty="0"/>
              <a:t>أنْ نًبْتَعد عن الأم ولا نَسْمع كلامها.                أن لا نلْعب بعيداً حتى لا نضيع.</a:t>
            </a:r>
          </a:p>
          <a:p>
            <a:pPr algn="r" rtl="1">
              <a:lnSpc>
                <a:spcPct val="150000"/>
              </a:lnSpc>
            </a:pPr>
            <a:r>
              <a:rPr lang="ar-AE" sz="1717" b="1" dirty="0"/>
              <a:t>                                     أنْ نُساعِدَ الآخرين</a:t>
            </a:r>
          </a:p>
          <a:p>
            <a:pPr algn="r" rtl="1">
              <a:lnSpc>
                <a:spcPct val="150000"/>
              </a:lnSpc>
            </a:pPr>
            <a:endParaRPr lang="ar-AE" sz="1717" b="1" dirty="0"/>
          </a:p>
          <a:p>
            <a:pPr algn="r" rtl="1">
              <a:lnSpc>
                <a:spcPct val="150000"/>
              </a:lnSpc>
            </a:pPr>
            <a:endParaRPr lang="en-US" sz="1717" b="1" dirty="0"/>
          </a:p>
        </p:txBody>
      </p:sp>
      <p:sp>
        <p:nvSpPr>
          <p:cNvPr id="4" name="Oval 3"/>
          <p:cNvSpPr/>
          <p:nvPr/>
        </p:nvSpPr>
        <p:spPr>
          <a:xfrm>
            <a:off x="5972532" y="622219"/>
            <a:ext cx="218017" cy="2354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17"/>
          </a:p>
        </p:txBody>
      </p:sp>
      <p:sp>
        <p:nvSpPr>
          <p:cNvPr id="8" name="Oval 7"/>
          <p:cNvSpPr/>
          <p:nvPr/>
        </p:nvSpPr>
        <p:spPr>
          <a:xfrm>
            <a:off x="3865034" y="622219"/>
            <a:ext cx="218017" cy="2354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17"/>
          </a:p>
        </p:txBody>
      </p:sp>
      <p:sp>
        <p:nvSpPr>
          <p:cNvPr id="9" name="Oval 8"/>
          <p:cNvSpPr/>
          <p:nvPr/>
        </p:nvSpPr>
        <p:spPr>
          <a:xfrm>
            <a:off x="1830209" y="622219"/>
            <a:ext cx="218017" cy="2354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17"/>
          </a:p>
        </p:txBody>
      </p:sp>
      <p:sp>
        <p:nvSpPr>
          <p:cNvPr id="10" name="Oval 9"/>
          <p:cNvSpPr/>
          <p:nvPr/>
        </p:nvSpPr>
        <p:spPr>
          <a:xfrm>
            <a:off x="6045204" y="1729753"/>
            <a:ext cx="218017" cy="2354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17"/>
          </a:p>
        </p:txBody>
      </p:sp>
      <p:sp>
        <p:nvSpPr>
          <p:cNvPr id="11" name="Oval 10"/>
          <p:cNvSpPr/>
          <p:nvPr/>
        </p:nvSpPr>
        <p:spPr>
          <a:xfrm>
            <a:off x="2702277" y="1729753"/>
            <a:ext cx="218017" cy="2354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17"/>
          </a:p>
        </p:txBody>
      </p:sp>
      <p:sp>
        <p:nvSpPr>
          <p:cNvPr id="12" name="Oval 11"/>
          <p:cNvSpPr/>
          <p:nvPr/>
        </p:nvSpPr>
        <p:spPr>
          <a:xfrm>
            <a:off x="6045204" y="2122196"/>
            <a:ext cx="218017" cy="2354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17"/>
          </a:p>
        </p:txBody>
      </p:sp>
      <p:sp>
        <p:nvSpPr>
          <p:cNvPr id="13" name="Oval 12"/>
          <p:cNvSpPr/>
          <p:nvPr/>
        </p:nvSpPr>
        <p:spPr>
          <a:xfrm>
            <a:off x="2702277" y="2122196"/>
            <a:ext cx="218017" cy="2354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17"/>
          </a:p>
        </p:txBody>
      </p:sp>
      <p:sp>
        <p:nvSpPr>
          <p:cNvPr id="14" name="Oval 13"/>
          <p:cNvSpPr/>
          <p:nvPr/>
        </p:nvSpPr>
        <p:spPr>
          <a:xfrm>
            <a:off x="3865034" y="2593128"/>
            <a:ext cx="218017" cy="2354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17"/>
          </a:p>
        </p:txBody>
      </p:sp>
      <p:cxnSp>
        <p:nvCxnSpPr>
          <p:cNvPr id="16" name="Straight Connector 15"/>
          <p:cNvCxnSpPr/>
          <p:nvPr/>
        </p:nvCxnSpPr>
        <p:spPr>
          <a:xfrm>
            <a:off x="304090" y="3218035"/>
            <a:ext cx="6104476" cy="16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231417" y="3218036"/>
            <a:ext cx="4796374" cy="401953"/>
            <a:chOff x="762000" y="4614446"/>
            <a:chExt cx="5029200" cy="390233"/>
          </a:xfrm>
        </p:grpSpPr>
        <p:sp>
          <p:nvSpPr>
            <p:cNvPr id="17" name="TextBox 16"/>
            <p:cNvSpPr txBox="1"/>
            <p:nvPr/>
          </p:nvSpPr>
          <p:spPr>
            <a:xfrm>
              <a:off x="762000" y="4614446"/>
              <a:ext cx="5029200" cy="3176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AE" sz="1526" b="1" dirty="0"/>
                <a:t>السؤال الثاني : ضع علامة         أو      :    </a:t>
              </a:r>
              <a:endParaRPr lang="en-US" sz="1526" b="1" dirty="0"/>
            </a:p>
          </p:txBody>
        </p:sp>
        <p:sp>
          <p:nvSpPr>
            <p:cNvPr id="18" name="Rectangle 44"/>
            <p:cNvSpPr>
              <a:spLocks noChangeArrowheads="1"/>
            </p:cNvSpPr>
            <p:nvPr/>
          </p:nvSpPr>
          <p:spPr bwMode="auto">
            <a:xfrm>
              <a:off x="3505199" y="4648200"/>
              <a:ext cx="533401" cy="3564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spcAft>
                  <a:spcPts val="954"/>
                </a:spcAft>
              </a:pPr>
              <a:r>
                <a:rPr lang="en-US" sz="2289" b="1" dirty="0"/>
                <a:t> </a:t>
              </a:r>
              <a:r>
                <a:rPr lang="en-US" sz="2289" b="1" dirty="0">
                  <a:latin typeface="Wingdings 2" pitchFamily="18" charset="2"/>
                </a:rPr>
                <a:t>P</a:t>
              </a:r>
              <a:r>
                <a:rPr lang="ar-AE" sz="2289" b="1" dirty="0">
                  <a:latin typeface="Wingdings 2" pitchFamily="18" charset="2"/>
                </a:rPr>
                <a:t>  </a:t>
              </a:r>
              <a:endParaRPr lang="en-US" sz="1717" dirty="0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 flipH="1">
              <a:off x="2819400" y="4645223"/>
              <a:ext cx="460587" cy="2565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ar-AE" sz="1717" dirty="0">
                  <a:latin typeface="Wingdings" pitchFamily="2" charset="2"/>
                </a:rPr>
                <a:t>  </a:t>
              </a:r>
              <a:r>
                <a:rPr lang="en-US" sz="1717" dirty="0">
                  <a:latin typeface="Wingdings" pitchFamily="2" charset="2"/>
                </a:rPr>
                <a:t>û</a:t>
              </a:r>
              <a:endParaRPr lang="en-US" sz="1717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304089" y="3419334"/>
            <a:ext cx="5741115" cy="1635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AE" sz="1717" b="1" dirty="0"/>
              <a:t>1- مُساعَدةُ تَمْسوحٍ للتّنينِ تَصَرّفٍ خاطِئ              (          )</a:t>
            </a:r>
          </a:p>
          <a:p>
            <a:pPr algn="r" rtl="1">
              <a:lnSpc>
                <a:spcPct val="150000"/>
              </a:lnSpc>
            </a:pPr>
            <a:r>
              <a:rPr lang="ar-AE" sz="1717" b="1" dirty="0"/>
              <a:t>2- أَهْدى تَمْسوح التّنين ساعّةُ مُنَبّهَةً                  (          ) </a:t>
            </a:r>
          </a:p>
          <a:p>
            <a:pPr algn="r" rtl="1">
              <a:lnSpc>
                <a:spcPct val="150000"/>
              </a:lnSpc>
            </a:pPr>
            <a:r>
              <a:rPr lang="ar-AE" sz="1717" b="1" dirty="0"/>
              <a:t>3- تَلْبسُ أُمّ التّنين تاجاً على رَأْسها                    (          )</a:t>
            </a:r>
          </a:p>
          <a:p>
            <a:pPr algn="r" rtl="1">
              <a:lnSpc>
                <a:spcPct val="150000"/>
              </a:lnSpc>
            </a:pPr>
            <a:r>
              <a:rPr lang="ar-AE" sz="1717" b="1" dirty="0"/>
              <a:t>4- رَسَمَ تَمْسوح في نِهاية الْقصة تِنّيناً يَبْتَسم         (          )</a:t>
            </a:r>
            <a:endParaRPr lang="en-US" sz="1717" b="1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376762" y="5258740"/>
            <a:ext cx="6104476" cy="16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958141" y="5302461"/>
            <a:ext cx="4796374" cy="327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AE" sz="1526" b="1" dirty="0"/>
              <a:t>السؤال الثالث: انسخ يا صغيري حرف (ت) بطريقة جميلة وعلى السطر:</a:t>
            </a:r>
            <a:endParaRPr lang="en-US" sz="1526" b="1" dirty="0"/>
          </a:p>
        </p:txBody>
      </p:sp>
      <p:grpSp>
        <p:nvGrpSpPr>
          <p:cNvPr id="61" name="Group 60"/>
          <p:cNvGrpSpPr/>
          <p:nvPr/>
        </p:nvGrpSpPr>
        <p:grpSpPr>
          <a:xfrm>
            <a:off x="449434" y="5572692"/>
            <a:ext cx="6540510" cy="974804"/>
            <a:chOff x="304800" y="5410200"/>
            <a:chExt cx="6858000" cy="946381"/>
          </a:xfrm>
        </p:grpSpPr>
        <p:grpSp>
          <p:nvGrpSpPr>
            <p:cNvPr id="27" name="Group 26"/>
            <p:cNvGrpSpPr/>
            <p:nvPr/>
          </p:nvGrpSpPr>
          <p:grpSpPr>
            <a:xfrm>
              <a:off x="1600200" y="5410200"/>
              <a:ext cx="5562600" cy="921556"/>
              <a:chOff x="1600200" y="2006025"/>
              <a:chExt cx="5562600" cy="921556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5873260" y="2057400"/>
                <a:ext cx="451916" cy="541476"/>
              </a:xfrm>
              <a:prstGeom prst="rect">
                <a:avLst/>
              </a:prstGeom>
              <a:noFill/>
            </p:spPr>
            <p:txBody>
              <a:bodyPr wrap="none" lIns="87207" tIns="43603" rIns="87207" bIns="43603">
                <a:spAutoFit/>
              </a:bodyPr>
              <a:lstStyle/>
              <a:p>
                <a:pPr algn="ctr"/>
                <a:r>
                  <a:rPr lang="ar-AE" sz="3052" b="1" dirty="0">
                    <a:ln w="12700">
                      <a:solidFill>
                        <a:sysClr val="windowText" lastClr="000000"/>
                      </a:solidFill>
                      <a:prstDash val="solid"/>
                    </a:ln>
                  </a:rPr>
                  <a:t>تَ</a:t>
                </a:r>
                <a:endParaRPr lang="en-US" sz="3052" b="1" dirty="0">
                  <a:ln w="12700">
                    <a:solidFill>
                      <a:sysClr val="windowText" lastClr="000000"/>
                    </a:solidFill>
                    <a:prstDash val="solid"/>
                  </a:ln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5562600" y="2667000"/>
                <a:ext cx="1600200" cy="2605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ar-AE" sz="1144" dirty="0"/>
                  <a:t>......................</a:t>
                </a:r>
                <a:endParaRPr lang="en-US" sz="1144" dirty="0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4577859" y="2057400"/>
                <a:ext cx="451916" cy="541475"/>
              </a:xfrm>
              <a:prstGeom prst="rect">
                <a:avLst/>
              </a:prstGeom>
              <a:noFill/>
            </p:spPr>
            <p:txBody>
              <a:bodyPr wrap="none" lIns="87207" tIns="43603" rIns="87207" bIns="43603">
                <a:spAutoFit/>
              </a:bodyPr>
              <a:lstStyle/>
              <a:p>
                <a:pPr algn="ctr"/>
                <a:r>
                  <a:rPr lang="ar-AE" sz="3052" b="1" dirty="0">
                    <a:ln w="12700">
                      <a:solidFill>
                        <a:sysClr val="windowText" lastClr="000000"/>
                      </a:solidFill>
                      <a:prstDash val="solid"/>
                    </a:ln>
                  </a:rPr>
                  <a:t>تُ</a:t>
                </a:r>
                <a:endParaRPr lang="en-US" sz="3052" b="1" dirty="0">
                  <a:ln w="12700">
                    <a:solidFill>
                      <a:sysClr val="windowText" lastClr="000000"/>
                    </a:solidFill>
                    <a:prstDash val="solid"/>
                  </a:ln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4191000" y="2667000"/>
                <a:ext cx="1600200" cy="2605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ar-AE" sz="1144" dirty="0"/>
                  <a:t>......................</a:t>
                </a:r>
                <a:endParaRPr lang="en-US" sz="1144" dirty="0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3358660" y="2006025"/>
                <a:ext cx="451916" cy="541475"/>
              </a:xfrm>
              <a:prstGeom prst="rect">
                <a:avLst/>
              </a:prstGeom>
              <a:noFill/>
            </p:spPr>
            <p:txBody>
              <a:bodyPr wrap="none" lIns="87207" tIns="43603" rIns="87207" bIns="43603">
                <a:spAutoFit/>
              </a:bodyPr>
              <a:lstStyle/>
              <a:p>
                <a:pPr algn="ctr"/>
                <a:r>
                  <a:rPr lang="ar-AE" sz="3052" b="1" dirty="0">
                    <a:ln w="12700">
                      <a:solidFill>
                        <a:sysClr val="windowText" lastClr="000000"/>
                      </a:solidFill>
                      <a:prstDash val="solid"/>
                    </a:ln>
                  </a:rPr>
                  <a:t>تِ</a:t>
                </a:r>
                <a:endParaRPr lang="en-US" sz="3052" b="1" dirty="0">
                  <a:ln w="12700">
                    <a:solidFill>
                      <a:sysClr val="windowText" lastClr="000000"/>
                    </a:solidFill>
                    <a:prstDash val="solid"/>
                  </a:ln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2895600" y="2667000"/>
                <a:ext cx="1600200" cy="2605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ar-AE" sz="1144" dirty="0"/>
                  <a:t>......................</a:t>
                </a:r>
                <a:endParaRPr lang="en-US" sz="1144" dirty="0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1981495" y="2082225"/>
                <a:ext cx="379641" cy="541475"/>
              </a:xfrm>
              <a:prstGeom prst="rect">
                <a:avLst/>
              </a:prstGeom>
              <a:noFill/>
            </p:spPr>
            <p:txBody>
              <a:bodyPr wrap="none" lIns="87207" tIns="43603" rIns="87207" bIns="43603">
                <a:spAutoFit/>
              </a:bodyPr>
              <a:lstStyle/>
              <a:p>
                <a:pPr algn="ctr"/>
                <a:r>
                  <a:rPr lang="ar-AE" sz="3052" dirty="0">
                    <a:ln w="12700">
                      <a:solidFill>
                        <a:sysClr val="windowText" lastClr="000000"/>
                      </a:solidFill>
                      <a:prstDash val="solid"/>
                    </a:ln>
                  </a:rPr>
                  <a:t>تا</a:t>
                </a:r>
                <a:endParaRPr lang="en-US" sz="3052" dirty="0">
                  <a:ln w="12700">
                    <a:solidFill>
                      <a:sysClr val="windowText" lastClr="000000"/>
                    </a:solidFill>
                    <a:prstDash val="solid"/>
                  </a:ln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1600200" y="2667000"/>
                <a:ext cx="1600200" cy="2605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ar-AE" sz="1144" dirty="0"/>
                  <a:t>......................</a:t>
                </a:r>
                <a:endParaRPr lang="en-US" sz="1144" dirty="0"/>
              </a:p>
            </p:txBody>
          </p:sp>
        </p:grpSp>
        <p:sp>
          <p:nvSpPr>
            <p:cNvPr id="36" name="Rectangle 35"/>
            <p:cNvSpPr/>
            <p:nvPr/>
          </p:nvSpPr>
          <p:spPr>
            <a:xfrm>
              <a:off x="685753" y="5511225"/>
              <a:ext cx="463683" cy="541475"/>
            </a:xfrm>
            <a:prstGeom prst="rect">
              <a:avLst/>
            </a:prstGeom>
            <a:noFill/>
          </p:spPr>
          <p:txBody>
            <a:bodyPr wrap="none" lIns="87207" tIns="43603" rIns="87207" bIns="43603">
              <a:spAutoFit/>
            </a:bodyPr>
            <a:lstStyle/>
            <a:p>
              <a:pPr algn="ctr"/>
              <a:r>
                <a:rPr lang="ar-AE" sz="3052" dirty="0">
                  <a:ln w="12700">
                    <a:solidFill>
                      <a:sysClr val="windowText" lastClr="000000"/>
                    </a:solidFill>
                    <a:prstDash val="solid"/>
                  </a:ln>
                  <a:solidFill>
                    <a:sysClr val="windowText" lastClr="000000"/>
                  </a:solidFill>
                </a:rPr>
                <a:t>تو</a:t>
              </a:r>
              <a:endParaRPr lang="en-US" sz="3052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04800" y="6096000"/>
              <a:ext cx="1600200" cy="260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AE" sz="1144" dirty="0"/>
                <a:t>......................</a:t>
              </a:r>
              <a:endParaRPr lang="en-US" sz="1144" dirty="0"/>
            </a:p>
          </p:txBody>
        </p:sp>
      </p:grpSp>
      <p:cxnSp>
        <p:nvCxnSpPr>
          <p:cNvPr id="38" name="Straight Connector 37"/>
          <p:cNvCxnSpPr/>
          <p:nvPr/>
        </p:nvCxnSpPr>
        <p:spPr>
          <a:xfrm>
            <a:off x="376762" y="6669900"/>
            <a:ext cx="6104476" cy="16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04089" y="6750025"/>
            <a:ext cx="6031804" cy="738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AE" sz="1526" b="1" dirty="0"/>
              <a:t>السؤال الرابع: ضح حرف (ت) في مكانه المناسب في الكلمة (أول ، وسط ، آخر الكلمة ):</a:t>
            </a:r>
          </a:p>
          <a:p>
            <a:pPr algn="ctr" rtl="1"/>
            <a:r>
              <a:rPr lang="ar-AE" sz="2670" b="1" dirty="0"/>
              <a:t>تـ    ـتـ    ـت </a:t>
            </a:r>
            <a:endParaRPr lang="en-US" sz="2670" b="1" dirty="0"/>
          </a:p>
        </p:txBody>
      </p:sp>
      <p:pic>
        <p:nvPicPr>
          <p:cNvPr id="2050" name="Picture 2" descr="F:\ \صووووور\بنت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369" y="7765777"/>
            <a:ext cx="829135" cy="70639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52" name="Picture 4" descr="F:\ \صووووور\دفتر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354" y="7765777"/>
            <a:ext cx="849540" cy="70639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53" name="Picture 5" descr="F:\ \صووووور\زيت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28396" y="7765777"/>
            <a:ext cx="872068" cy="70639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4" name="Picture 3" descr="F:\ \صووووور\تفاح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57536" y="7765777"/>
            <a:ext cx="872068" cy="70639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5" name="Picture 5" descr="F:\ \صووووور\تمر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92966" y="7765777"/>
            <a:ext cx="872068" cy="70639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grpSp>
        <p:nvGrpSpPr>
          <p:cNvPr id="48" name="Group 47"/>
          <p:cNvGrpSpPr/>
          <p:nvPr/>
        </p:nvGrpSpPr>
        <p:grpSpPr>
          <a:xfrm>
            <a:off x="5391153" y="8550670"/>
            <a:ext cx="1090085" cy="470932"/>
            <a:chOff x="5486400" y="8305800"/>
            <a:chExt cx="1143000" cy="457200"/>
          </a:xfrm>
        </p:grpSpPr>
        <p:sp>
          <p:nvSpPr>
            <p:cNvPr id="46" name="TextBox 45"/>
            <p:cNvSpPr txBox="1"/>
            <p:nvPr/>
          </p:nvSpPr>
          <p:spPr>
            <a:xfrm>
              <a:off x="5486400" y="8305800"/>
              <a:ext cx="1066800" cy="4316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ar-AE" sz="2289" b="1" dirty="0"/>
                <a:t>كـ</a:t>
              </a:r>
              <a:r>
                <a:rPr lang="ar-AE" sz="2289" dirty="0"/>
                <a:t>....</a:t>
              </a:r>
              <a:r>
                <a:rPr lang="ar-AE" sz="2289" b="1" dirty="0"/>
                <a:t>اب</a:t>
              </a:r>
              <a:endParaRPr lang="en-US" sz="2289" b="1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5486400" y="8305800"/>
              <a:ext cx="11430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17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4155723" y="8550670"/>
            <a:ext cx="1090085" cy="470932"/>
            <a:chOff x="5486400" y="8305800"/>
            <a:chExt cx="1143000" cy="457200"/>
          </a:xfrm>
        </p:grpSpPr>
        <p:sp>
          <p:nvSpPr>
            <p:cNvPr id="50" name="TextBox 49"/>
            <p:cNvSpPr txBox="1"/>
            <p:nvPr/>
          </p:nvSpPr>
          <p:spPr>
            <a:xfrm>
              <a:off x="5486400" y="8305800"/>
              <a:ext cx="1066800" cy="4316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ar-AE" sz="2289" b="1" dirty="0"/>
                <a:t>زَيـ</a:t>
              </a:r>
              <a:r>
                <a:rPr lang="ar-AE" sz="2289" dirty="0"/>
                <a:t>.....</a:t>
              </a:r>
              <a:endParaRPr lang="en-US" sz="2289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5486400" y="8305800"/>
              <a:ext cx="11430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17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2920294" y="8550670"/>
            <a:ext cx="1090085" cy="470932"/>
            <a:chOff x="5486400" y="8305800"/>
            <a:chExt cx="1143000" cy="457200"/>
          </a:xfrm>
        </p:grpSpPr>
        <p:sp>
          <p:nvSpPr>
            <p:cNvPr id="53" name="TextBox 52"/>
            <p:cNvSpPr txBox="1"/>
            <p:nvPr/>
          </p:nvSpPr>
          <p:spPr>
            <a:xfrm>
              <a:off x="5486400" y="8305800"/>
              <a:ext cx="1066800" cy="4316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ar-AE" sz="2289" dirty="0"/>
                <a:t>....</a:t>
              </a:r>
              <a:r>
                <a:rPr lang="ar-AE" sz="2289" b="1" dirty="0"/>
                <a:t>مر</a:t>
              </a:r>
              <a:endParaRPr lang="en-US" sz="2289" b="1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5486400" y="8305800"/>
              <a:ext cx="11430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17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1684864" y="8550670"/>
            <a:ext cx="1090085" cy="470932"/>
            <a:chOff x="5486400" y="8305800"/>
            <a:chExt cx="1143000" cy="457200"/>
          </a:xfrm>
        </p:grpSpPr>
        <p:sp>
          <p:nvSpPr>
            <p:cNvPr id="56" name="TextBox 55"/>
            <p:cNvSpPr txBox="1"/>
            <p:nvPr/>
          </p:nvSpPr>
          <p:spPr>
            <a:xfrm>
              <a:off x="5486400" y="8305800"/>
              <a:ext cx="1066800" cy="4316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ar-AE" sz="2289" dirty="0"/>
                <a:t>....</a:t>
              </a:r>
              <a:r>
                <a:rPr lang="ar-AE" sz="2289" b="1" dirty="0"/>
                <a:t>فاح</a:t>
              </a:r>
              <a:endParaRPr lang="en-US" sz="2289" b="1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5486400" y="8305800"/>
              <a:ext cx="11430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17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376762" y="8550670"/>
            <a:ext cx="1090085" cy="470932"/>
            <a:chOff x="5486400" y="8305800"/>
            <a:chExt cx="1143000" cy="457200"/>
          </a:xfrm>
        </p:grpSpPr>
        <p:sp>
          <p:nvSpPr>
            <p:cNvPr id="59" name="TextBox 58"/>
            <p:cNvSpPr txBox="1"/>
            <p:nvPr/>
          </p:nvSpPr>
          <p:spPr>
            <a:xfrm>
              <a:off x="5486400" y="8305800"/>
              <a:ext cx="1066800" cy="4316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ar-AE" sz="2289" b="1" dirty="0"/>
                <a:t>بنـ</a:t>
              </a:r>
              <a:r>
                <a:rPr lang="ar-AE" sz="2289" dirty="0"/>
                <a:t>.....</a:t>
              </a:r>
              <a:endParaRPr lang="en-US" sz="2289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5486400" y="8305800"/>
              <a:ext cx="11430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17"/>
            </a:p>
          </p:txBody>
        </p:sp>
      </p:grpSp>
      <p:pic>
        <p:nvPicPr>
          <p:cNvPr id="5" name="Picture 2" descr="C:\Users\User\Documents\img20181004_08271056.jpg"/>
          <p:cNvPicPr>
            <a:picLocks noChangeAspect="1" noChangeArrowheads="1"/>
          </p:cNvPicPr>
          <p:nvPr/>
        </p:nvPicPr>
        <p:blipFill>
          <a:blip r:embed="rId7" cstate="print"/>
          <a:srcRect t="27273" r="33333" b="18182"/>
          <a:stretch>
            <a:fillRect/>
          </a:stretch>
        </p:blipFill>
        <p:spPr bwMode="auto">
          <a:xfrm>
            <a:off x="332352" y="2747103"/>
            <a:ext cx="1061824" cy="110191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449</Words>
  <Application>Microsoft Office PowerPoint</Application>
  <PresentationFormat>Custom</PresentationFormat>
  <Paragraphs>113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ناهد سعد عبيد</dc:creator>
  <cp:lastModifiedBy>ناهد سعد عبيد</cp:lastModifiedBy>
  <cp:revision>9</cp:revision>
  <dcterms:created xsi:type="dcterms:W3CDTF">2020-12-17T12:26:42Z</dcterms:created>
  <dcterms:modified xsi:type="dcterms:W3CDTF">2021-09-15T18:09:48Z</dcterms:modified>
</cp:coreProperties>
</file>