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  <p:sldMasterId id="2147483699" r:id="rId2"/>
    <p:sldMasterId id="2147483663" r:id="rId3"/>
    <p:sldMasterId id="2147484053" r:id="rId4"/>
    <p:sldMasterId id="2147484075" r:id="rId5"/>
    <p:sldMasterId id="2147484045" r:id="rId6"/>
    <p:sldMasterId id="2147484056" r:id="rId7"/>
    <p:sldMasterId id="2147484076" r:id="rId8"/>
    <p:sldMasterId id="2147483648" r:id="rId9"/>
    <p:sldMasterId id="2147484077" r:id="rId10"/>
    <p:sldMasterId id="2147483740" r:id="rId11"/>
  </p:sldMasterIdLst>
  <p:notesMasterIdLst>
    <p:notesMasterId r:id="rId94"/>
  </p:notesMasterIdLst>
  <p:sldIdLst>
    <p:sldId id="391" r:id="rId12"/>
    <p:sldId id="397" r:id="rId13"/>
    <p:sldId id="406" r:id="rId14"/>
    <p:sldId id="402" r:id="rId15"/>
    <p:sldId id="403" r:id="rId16"/>
    <p:sldId id="404" r:id="rId17"/>
    <p:sldId id="390" r:id="rId18"/>
    <p:sldId id="527" r:id="rId19"/>
    <p:sldId id="408" r:id="rId20"/>
    <p:sldId id="272" r:id="rId21"/>
    <p:sldId id="332" r:id="rId22"/>
    <p:sldId id="337" r:id="rId23"/>
    <p:sldId id="331" r:id="rId24"/>
    <p:sldId id="510" r:id="rId25"/>
    <p:sldId id="385" r:id="rId26"/>
    <p:sldId id="386" r:id="rId27"/>
    <p:sldId id="387" r:id="rId28"/>
    <p:sldId id="400" r:id="rId29"/>
    <p:sldId id="401" r:id="rId30"/>
    <p:sldId id="389" r:id="rId31"/>
    <p:sldId id="388" r:id="rId32"/>
    <p:sldId id="411" r:id="rId33"/>
    <p:sldId id="498" r:id="rId34"/>
    <p:sldId id="410" r:id="rId35"/>
    <p:sldId id="399" r:id="rId36"/>
    <p:sldId id="511" r:id="rId37"/>
    <p:sldId id="512" r:id="rId38"/>
    <p:sldId id="256" r:id="rId39"/>
    <p:sldId id="407" r:id="rId40"/>
    <p:sldId id="349" r:id="rId41"/>
    <p:sldId id="513" r:id="rId42"/>
    <p:sldId id="297" r:id="rId43"/>
    <p:sldId id="372" r:id="rId44"/>
    <p:sldId id="298" r:id="rId45"/>
    <p:sldId id="299" r:id="rId46"/>
    <p:sldId id="300" r:id="rId47"/>
    <p:sldId id="301" r:id="rId48"/>
    <p:sldId id="302" r:id="rId49"/>
    <p:sldId id="500" r:id="rId50"/>
    <p:sldId id="501" r:id="rId51"/>
    <p:sldId id="345" r:id="rId52"/>
    <p:sldId id="516" r:id="rId53"/>
    <p:sldId id="514" r:id="rId54"/>
    <p:sldId id="368" r:id="rId55"/>
    <p:sldId id="351" r:id="rId56"/>
    <p:sldId id="350" r:id="rId57"/>
    <p:sldId id="502" r:id="rId58"/>
    <p:sldId id="503" r:id="rId59"/>
    <p:sldId id="504" r:id="rId60"/>
    <p:sldId id="505" r:id="rId61"/>
    <p:sldId id="506" r:id="rId62"/>
    <p:sldId id="507" r:id="rId63"/>
    <p:sldId id="508" r:id="rId64"/>
    <p:sldId id="355" r:id="rId65"/>
    <p:sldId id="356" r:id="rId66"/>
    <p:sldId id="357" r:id="rId67"/>
    <p:sldId id="358" r:id="rId68"/>
    <p:sldId id="359" r:id="rId69"/>
    <p:sldId id="509" r:id="rId70"/>
    <p:sldId id="521" r:id="rId71"/>
    <p:sldId id="517" r:id="rId72"/>
    <p:sldId id="518" r:id="rId73"/>
    <p:sldId id="303" r:id="rId74"/>
    <p:sldId id="499" r:id="rId75"/>
    <p:sldId id="296" r:id="rId76"/>
    <p:sldId id="347" r:id="rId77"/>
    <p:sldId id="519" r:id="rId78"/>
    <p:sldId id="339" r:id="rId79"/>
    <p:sldId id="526" r:id="rId80"/>
    <p:sldId id="340" r:id="rId81"/>
    <p:sldId id="341" r:id="rId82"/>
    <p:sldId id="343" r:id="rId83"/>
    <p:sldId id="360" r:id="rId84"/>
    <p:sldId id="346" r:id="rId85"/>
    <p:sldId id="520" r:id="rId86"/>
    <p:sldId id="523" r:id="rId87"/>
    <p:sldId id="524" r:id="rId88"/>
    <p:sldId id="522" r:id="rId89"/>
    <p:sldId id="269" r:id="rId90"/>
    <p:sldId id="528" r:id="rId91"/>
    <p:sldId id="525" r:id="rId92"/>
    <p:sldId id="383" r:id="rId9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6" d="100"/>
          <a:sy n="66" d="100"/>
        </p:scale>
        <p:origin x="1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presProps" Target="pres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823A515-F2E5-4D26-9B2E-008B08EB62A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BFD938EA-48A9-4847-9682-B4860AA9F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2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938EA-48A9-4847-9682-B4860AA9F1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3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387277b0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387277b0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222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387277b0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387277b0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1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387277b0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387277b0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6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938EA-48A9-4847-9682-B4860AA9F1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2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7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0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8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3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0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97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1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33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4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17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48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64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44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722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44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89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07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5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4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9A305-D192-4FE0-9235-1F83D63DD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D85CA-94AB-4157-89E9-463919E00D7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2AB95-E054-46C6-B7D3-7BF29958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2701C-2759-4914-ACD4-30DB941C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6143-D87D-4041-91B9-B0D5BECE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9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3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401AA-3EC6-4758-8F49-94B3A961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DAA5F-B9B8-4B33-BD1B-2624F025D26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F1C80F-A9B0-46EF-9F8E-DF2A269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5163D-EE6D-4A27-BF4E-A931115C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257C-2F45-45B4-BC15-8F280A09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02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3A42-02CA-4ACB-A0BB-4F45849FF3C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0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3B8BF-C28E-40D7-ACA0-2AA78792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27083-C59D-42F5-AAA1-EF3F9A4989A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2D618-7318-413B-BA86-A0E34B7E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CB65E-C350-4C89-89FB-DF9873AB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358-6128-4512-9130-ADDB6AE8B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3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91619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384599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0044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290715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03189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08704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823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92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5147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419866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188167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1670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22830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612884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69869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015471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03122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6660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5309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D740-3F7F-456A-B2F3-9EE4050D2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C1816-8BAA-4CDE-B72E-493F6DD75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9FED-8033-4B04-9239-2A7178BC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3C8C-596E-47B1-B34A-F78084625D3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A6154-38A2-49B9-B3D6-148E4CA9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8E922-C19E-462C-A0EB-582B9C87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5759-1BA0-4EDB-97F5-17BC4D5C9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44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2410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B2C4672-611B-4DA4-AC9C-B219025CBF9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6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313EF-7F69-4752-9BE1-826DA5C7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3C8C-596E-47B1-B34A-F78084625D3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641A4-9C8E-4E03-8AB5-F11849B3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77C52-D8D6-4B8C-9F50-08606D57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5759-1BA0-4EDB-97F5-17BC4D5C9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25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4E25-CC60-4230-8FEE-29AEFF6C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0E23F-3F09-4627-9797-FD0462555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E56DE-ED93-402A-AE1B-362AEFC9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A09A-91BF-419A-A17F-933954ECC34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C407-AB81-409D-B6BD-54CDD4C5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8E433-1333-48B5-A52B-47C06323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6DD0-B732-4F82-810B-3066F0C4D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6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8DE2F9-FA2A-42EC-8C73-84A3061DF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" y="64419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88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941A-9635-460E-836F-E1B33DC1C5AC}" type="slidenum">
              <a:rPr lang="ar-A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2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3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8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AD1E8E-5F76-48F5-A047-95CC3A5C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141B0-690D-4F4E-8925-9626A5DA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E4A11-B458-4EB4-AEDB-62BEE8D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6DC2-AD05-4897-8B20-5DCD1D380F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C9359-DE96-49DB-8081-81F159D94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B0F8-E3F3-4C1B-B189-C35BB2736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F6937-0FD4-4371-B28E-3EBF8F63C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3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0D4EC-5149-428F-94D5-984D847773C0}" type="slidenum">
              <a:rPr lang="ar-A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2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925B4-CF85-4267-B6A1-DB790DC5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2D576-C27D-4146-86F1-6E9F6FD0B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E2AF1-D6BA-417C-A8BC-7845783AA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D85CA-94AB-4157-89E9-463919E00D7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0C3F3-B77F-48BB-BF6E-9B9B3DF1A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039C6-6251-4E94-A4E9-2322F58FD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6143-D87D-4041-91B9-B0D5BECE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D2350-7B82-4C58-8A60-0B00939D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BEDB1-91DF-4EAD-A04D-96F8AA984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171C6-9EA5-464C-AEED-275B6A6FF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DAA5F-B9B8-4B33-BD1B-2624F025D26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1A8B-FDAC-4C3A-A954-97823D5F4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64512-F370-4F17-AF64-A3C0BB32A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257C-2F45-45B4-BC15-8F280A09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D3A42-02CA-4ACB-A0BB-4F45849FF3C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95C2B-A588-4C42-A5B3-6D4A6ECEE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308C1-E11A-47E3-9B5A-30AD9F2E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6ADE-43EF-4133-99CD-6BB59DE63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C6707-2B50-4AE4-9A3E-9A783BB57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27083-C59D-42F5-AAA1-EF3F9A4989A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C0408-9ADC-4184-BA41-087FB7B55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88CB9-211F-42EB-AEAE-3DD6445E3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E8358-6128-4512-9130-ADDB6AE8B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txStyles>
    <p:titleStyle>
      <a:lvl1pPr algn="l" defTabSz="6858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3" indent="-171453" algn="l" defTabSz="6858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0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7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4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1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88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95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1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08" indent="-171453" algn="l" defTabSz="685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5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191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70591-7C85-43B7-89FA-878C4312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186AE-E867-4BC4-B7AB-20A8B6AB7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A43A-7992-4558-86CA-4153EFD0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B3C8C-596E-47B1-B34A-F78084625D3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004CB-F228-455F-9DDA-458DB55B8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03EA9-EA65-4EDE-A355-68704536F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65759-1BA0-4EDB-97F5-17BC4D5C9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3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A0915-692C-4A02-A3C1-31CB37A1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AF8B8-7FFE-47C2-97A7-04BB6A6C6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EB431-BE42-406C-8CE4-F3102497F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8A09A-91BF-419A-A17F-933954ECC34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745FB-FC47-45DC-BA4C-A5F553B2F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97291-A576-4324-9A03-A47EB0C9E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B6DD0-B732-4F82-810B-3066F0C4D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hyperlink" Target="https://wordwall.net/ar/resource/22327103/%D9%85%D9%81%D8%B1%D8%AF%D8%A7%D8%AA-%D8%AF%D8%B1%D8%B3-%D8%A3%D9%85%D9%8A-%D8%AC%D8%AF%D9%8A%D8%AF%D8%A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54iI7HiznVU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3.wdp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7.png"/><Relationship Id="rId7" Type="http://schemas.openxmlformats.org/officeDocument/2006/relationships/image" Target="../media/image103.png"/><Relationship Id="rId12" Type="http://schemas.microsoft.com/office/2007/relationships/hdphoto" Target="../media/hdphoto17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2.jpeg"/><Relationship Id="rId11" Type="http://schemas.openxmlformats.org/officeDocument/2006/relationships/image" Target="../media/image106.png"/><Relationship Id="rId5" Type="http://schemas.openxmlformats.org/officeDocument/2006/relationships/image" Target="../media/image101.jpg"/><Relationship Id="rId10" Type="http://schemas.openxmlformats.org/officeDocument/2006/relationships/image" Target="../media/image105.jpg"/><Relationship Id="rId4" Type="http://schemas.openxmlformats.org/officeDocument/2006/relationships/image" Target="../media/image100.png"/><Relationship Id="rId9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7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0.wdp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2.wdp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microsoft.com/office/2007/relationships/hdphoto" Target="../media/hdphoto24.wdp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7.png"/><Relationship Id="rId7" Type="http://schemas.microsoft.com/office/2007/relationships/hdphoto" Target="../media/hdphoto27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microsoft.com/office/2007/relationships/hdphoto" Target="../media/hdphoto28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microsoft.com/office/2007/relationships/hdphoto" Target="../media/hdphoto29.wdp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microsoft.com/office/2007/relationships/hdphoto" Target="../media/hdphoto29.wdp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microsoft.com/office/2007/relationships/hdphoto" Target="../media/hdphoto29.wdp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hyperlink" Target="https://wordwall.net/ar/resource/9129656/%D9%82%D8%B5%D8%A9-%D8%A3%D9%85%D9%8A-%D8%AC%D8%AF%D9%8A%D8%AF%D8%A9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6.jpg"/><Relationship Id="rId4" Type="http://schemas.openxmlformats.org/officeDocument/2006/relationships/image" Target="../media/image13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Z4iIfwdiAig?feature=oembed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1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5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7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A5CD5-0D0E-4651-B798-692A94A2062F}"/>
              </a:ext>
            </a:extLst>
          </p:cNvPr>
          <p:cNvSpPr/>
          <p:nvPr/>
        </p:nvSpPr>
        <p:spPr>
          <a:xfrm>
            <a:off x="2700731" y="2825588"/>
            <a:ext cx="656007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14350">
              <a:defRPr/>
            </a:pPr>
            <a:br>
              <a:rPr lang="ar-AE" sz="2475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ar-AE" sz="2475" dirty="0">
                <a:solidFill>
                  <a:srgbClr val="444444"/>
                </a:solidFill>
                <a:latin typeface="abdo"/>
                <a:cs typeface="Arial" panose="020B0604020202020204" pitchFamily="34" charset="0"/>
              </a:rPr>
              <a:t> </a:t>
            </a:r>
            <a:endParaRPr lang="en-US" sz="24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2D92E-8A5B-4D98-892B-D26E771AD398}"/>
              </a:ext>
            </a:extLst>
          </p:cNvPr>
          <p:cNvSpPr/>
          <p:nvPr/>
        </p:nvSpPr>
        <p:spPr>
          <a:xfrm>
            <a:off x="2841171" y="1538097"/>
            <a:ext cx="6650100" cy="161582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ar-AE" sz="4950" b="1" dirty="0">
                <a:solidFill>
                  <a:srgbClr val="7030A0"/>
                </a:solidFill>
                <a:latin typeface="Calibri" panose="020F0502020204030204"/>
                <a:cs typeface="Arial" panose="020B0604020202020204" pitchFamily="34" charset="0"/>
              </a:rPr>
              <a:t>الترحيب والقوانين يعاد بداية كل حصة </a:t>
            </a:r>
            <a:endParaRPr lang="en-US" sz="495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8F613-533A-47BD-B3D1-19633BDA3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346" y="4192308"/>
            <a:ext cx="3725752" cy="1913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67701D-C2C6-4E74-ACF9-7A99E35A0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8929" y="3030572"/>
            <a:ext cx="3725752" cy="1913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2F35E-180F-41CC-BB9C-9D5230C6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245" y="2980987"/>
            <a:ext cx="3725752" cy="19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F8946B0-C9EC-4C9E-9D16-CB0D60BB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834" y="-15766"/>
            <a:ext cx="5945945" cy="685800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137A872-BDD9-4A4A-958A-E5DB04C6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" y="-15766"/>
            <a:ext cx="6246054" cy="6873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14B34-6AE6-4928-9B5C-0B3D3A452D7D}"/>
              </a:ext>
            </a:extLst>
          </p:cNvPr>
          <p:cNvSpPr txBox="1"/>
          <p:nvPr/>
        </p:nvSpPr>
        <p:spPr>
          <a:xfrm rot="5400000">
            <a:off x="8872329" y="2468583"/>
            <a:ext cx="5287620" cy="1569660"/>
          </a:xfrm>
          <a:prstGeom prst="rect">
            <a:avLst/>
          </a:prstGeom>
          <a:solidFill>
            <a:srgbClr val="FFC000"/>
          </a:solidFill>
        </p:spPr>
        <p:txBody>
          <a:bodyPr vert="horz" wrap="square" rtlCol="0">
            <a:spAutoFit/>
          </a:bodyPr>
          <a:lstStyle/>
          <a:p>
            <a:pPr algn="r"/>
            <a:r>
              <a:rPr lang="ar-AE" sz="4800" dirty="0"/>
              <a:t>الوحدة الثانية مودة ورحمة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7180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82" y="185790"/>
            <a:ext cx="8794950" cy="45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1772" y="2563574"/>
            <a:ext cx="2679822" cy="16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5217" y="4939920"/>
            <a:ext cx="3409878" cy="122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4999" y="4065012"/>
            <a:ext cx="1067865" cy="11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8">
            <a:alphaModFix/>
          </a:blip>
          <a:srcRect l="19982" r="20065" b="77962"/>
          <a:stretch/>
        </p:blipFill>
        <p:spPr>
          <a:xfrm>
            <a:off x="295700" y="5120025"/>
            <a:ext cx="9639299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714" y="5658549"/>
            <a:ext cx="829633" cy="119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5;p27">
            <a:extLst>
              <a:ext uri="{FF2B5EF4-FFF2-40B4-BE49-F238E27FC236}">
                <a16:creationId xmlns:a16="http://schemas.microsoft.com/office/drawing/2014/main" id="{BA48DA39-BCCC-41A4-91F0-BD858E0784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0748" b="19910"/>
          <a:stretch/>
        </p:blipFill>
        <p:spPr>
          <a:xfrm flipH="1">
            <a:off x="10613910" y="3827909"/>
            <a:ext cx="1486100" cy="29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7;p27">
            <a:extLst>
              <a:ext uri="{FF2B5EF4-FFF2-40B4-BE49-F238E27FC236}">
                <a16:creationId xmlns:a16="http://schemas.microsoft.com/office/drawing/2014/main" id="{2DB1FE58-98D4-4F85-92C2-4EE9CA0AF9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53745" y="4368569"/>
            <a:ext cx="711136" cy="77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9;p27">
            <a:extLst>
              <a:ext uri="{FF2B5EF4-FFF2-40B4-BE49-F238E27FC236}">
                <a16:creationId xmlns:a16="http://schemas.microsoft.com/office/drawing/2014/main" id="{037F096D-5ECF-426E-966D-1FFFE546DAE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98219" y="4368569"/>
            <a:ext cx="582775" cy="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3;p32">
            <a:extLst>
              <a:ext uri="{FF2B5EF4-FFF2-40B4-BE49-F238E27FC236}">
                <a16:creationId xmlns:a16="http://schemas.microsoft.com/office/drawing/2014/main" id="{BA10F17A-2D07-4985-8F09-32FCF7EA9DD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17851" y="5073773"/>
            <a:ext cx="625550" cy="77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44;p37">
            <a:extLst>
              <a:ext uri="{FF2B5EF4-FFF2-40B4-BE49-F238E27FC236}">
                <a16:creationId xmlns:a16="http://schemas.microsoft.com/office/drawing/2014/main" id="{13E51CF6-737A-4718-992A-7EB7873082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578" y="3667720"/>
            <a:ext cx="838100" cy="17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39">
            <a:extLst>
              <a:ext uri="{FF2B5EF4-FFF2-40B4-BE49-F238E27FC236}">
                <a16:creationId xmlns:a16="http://schemas.microsoft.com/office/drawing/2014/main" id="{D2D56BF4-35B9-4F17-A4B7-8A1A814874D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699093" y="185790"/>
            <a:ext cx="1205975" cy="1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67565A82-0ADA-4602-AACA-63B4E5C7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33" y="1664643"/>
            <a:ext cx="1358110" cy="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9">
            <a:extLst>
              <a:ext uri="{FF2B5EF4-FFF2-40B4-BE49-F238E27FC236}">
                <a16:creationId xmlns:a16="http://schemas.microsoft.com/office/drawing/2014/main" id="{0A74373B-76E6-4F67-AF03-6A5CE085FF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558" y="1698438"/>
            <a:ext cx="1572596" cy="483427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57D4D505-7BFF-4C8D-BAC6-D4B3DA1CC218}"/>
              </a:ext>
            </a:extLst>
          </p:cNvPr>
          <p:cNvSpPr/>
          <p:nvPr/>
        </p:nvSpPr>
        <p:spPr>
          <a:xfrm>
            <a:off x="3512680" y="548562"/>
            <a:ext cx="205408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بسم الله الرحمن الرحيم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7787F17-4381-4487-A2F4-5DDC2B0A4C78}"/>
              </a:ext>
            </a:extLst>
          </p:cNvPr>
          <p:cNvSpPr/>
          <p:nvPr/>
        </p:nvSpPr>
        <p:spPr>
          <a:xfrm>
            <a:off x="743050" y="940977"/>
            <a:ext cx="1762341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ar-AE" sz="2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نوفمبر - </a:t>
            </a: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2020</a:t>
            </a:r>
            <a:r>
              <a:rPr kumimoji="0" lang="ar-AE" sz="20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BC189DF2-A4EE-41F4-B5CD-CA13C6D3234B}"/>
              </a:ext>
            </a:extLst>
          </p:cNvPr>
          <p:cNvSpPr/>
          <p:nvPr/>
        </p:nvSpPr>
        <p:spPr>
          <a:xfrm>
            <a:off x="6929524" y="1015443"/>
            <a:ext cx="182485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الصف :  الرابع 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1E606B30-7561-43BD-96F4-A7E88A8FDC0D}"/>
              </a:ext>
            </a:extLst>
          </p:cNvPr>
          <p:cNvSpPr/>
          <p:nvPr/>
        </p:nvSpPr>
        <p:spPr>
          <a:xfrm>
            <a:off x="2255333" y="1010780"/>
            <a:ext cx="2514694" cy="1307726"/>
          </a:xfrm>
          <a:prstGeom prst="cloudCallout">
            <a:avLst>
              <a:gd name="adj1" fmla="val -70843"/>
              <a:gd name="adj2" fmla="val 4730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نواتج التعلم :-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0F4F72F-37BB-4B91-882D-75AD64B8648B}"/>
              </a:ext>
            </a:extLst>
          </p:cNvPr>
          <p:cNvSpPr/>
          <p:nvPr/>
        </p:nvSpPr>
        <p:spPr>
          <a:xfrm>
            <a:off x="6738325" y="1521523"/>
            <a:ext cx="218232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المادة</a:t>
            </a: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 اللغة العربية 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126B97C-CA5D-4975-ADA6-D961A842FF19}"/>
              </a:ext>
            </a:extLst>
          </p:cNvPr>
          <p:cNvSpPr/>
          <p:nvPr/>
        </p:nvSpPr>
        <p:spPr>
          <a:xfrm>
            <a:off x="2202203" y="2118628"/>
            <a:ext cx="6929751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</a:t>
            </a:r>
            <a:r>
              <a:rPr lang="ar-AE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يفسر المتعلم المفردات الجديدة من خلال سياق </a:t>
            </a:r>
            <a:r>
              <a:rPr lang="ar-AE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الجمل أو مرادفاتها و التضاد .</a:t>
            </a:r>
            <a:endParaRPr lang="ar-SA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8FD9DB4-AD6B-49E3-A2ED-27D063B6D5CD}"/>
              </a:ext>
            </a:extLst>
          </p:cNvPr>
          <p:cNvSpPr/>
          <p:nvPr/>
        </p:nvSpPr>
        <p:spPr>
          <a:xfrm>
            <a:off x="2059278" y="3156025"/>
            <a:ext cx="6995825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 </a:t>
            </a:r>
            <a:r>
              <a:rPr lang="ar-AE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يقرأ المتعلم النص قراءة جهرية سليمة مراعياً الضبط</a:t>
            </a:r>
          </a:p>
          <a:p>
            <a:pPr algn="r" rtl="1"/>
            <a:r>
              <a:rPr lang="ar-AE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السليم والتنغيم في القراءة.</a:t>
            </a:r>
            <a:endParaRPr lang="ar-SA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CB222C53-7FE5-42EC-9526-1B67D6BCA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60029"/>
              </p:ext>
            </p:extLst>
          </p:nvPr>
        </p:nvGraphicFramePr>
        <p:xfrm>
          <a:off x="11107686" y="-15145"/>
          <a:ext cx="989351" cy="6873145"/>
        </p:xfrm>
        <a:graphic>
          <a:graphicData uri="http://schemas.openxmlformats.org/drawingml/2006/table">
            <a:tbl>
              <a:tblPr firstRow="1" bandRow="1"/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6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0" name="Group 72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031" name="Rectangle 73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2" name="Rectangle 74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3" name="Freeform: Shape 76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30DD5-FF5A-42D2-9D3A-5E31EE41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47" y="482633"/>
            <a:ext cx="10818056" cy="5866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C21FD3-7A97-4146-B3CD-A200F6942DC0}"/>
              </a:ext>
            </a:extLst>
          </p:cNvPr>
          <p:cNvSpPr/>
          <p:nvPr/>
        </p:nvSpPr>
        <p:spPr>
          <a:xfrm>
            <a:off x="1401753" y="687961"/>
            <a:ext cx="4644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كتاب النشاط صــ42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944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31" y="289333"/>
            <a:ext cx="8794950" cy="448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1772" y="2563574"/>
            <a:ext cx="2679822" cy="16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5217" y="4939920"/>
            <a:ext cx="3409878" cy="122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4999" y="4065012"/>
            <a:ext cx="1067865" cy="11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8">
            <a:alphaModFix/>
          </a:blip>
          <a:srcRect l="19982" r="20065" b="77962"/>
          <a:stretch/>
        </p:blipFill>
        <p:spPr>
          <a:xfrm>
            <a:off x="295700" y="5120025"/>
            <a:ext cx="9639299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714" y="5658549"/>
            <a:ext cx="829633" cy="119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5;p27">
            <a:extLst>
              <a:ext uri="{FF2B5EF4-FFF2-40B4-BE49-F238E27FC236}">
                <a16:creationId xmlns:a16="http://schemas.microsoft.com/office/drawing/2014/main" id="{BA48DA39-BCCC-41A4-91F0-BD858E0784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0748" b="19910"/>
          <a:stretch/>
        </p:blipFill>
        <p:spPr>
          <a:xfrm flipH="1">
            <a:off x="10705900" y="3890525"/>
            <a:ext cx="1486100" cy="29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7;p27">
            <a:extLst>
              <a:ext uri="{FF2B5EF4-FFF2-40B4-BE49-F238E27FC236}">
                <a16:creationId xmlns:a16="http://schemas.microsoft.com/office/drawing/2014/main" id="{2DB1FE58-98D4-4F85-92C2-4EE9CA0AF9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53745" y="4368569"/>
            <a:ext cx="711136" cy="77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9;p27">
            <a:extLst>
              <a:ext uri="{FF2B5EF4-FFF2-40B4-BE49-F238E27FC236}">
                <a16:creationId xmlns:a16="http://schemas.microsoft.com/office/drawing/2014/main" id="{037F096D-5ECF-426E-966D-1FFFE546DAE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98219" y="4368569"/>
            <a:ext cx="582775" cy="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3;p32">
            <a:extLst>
              <a:ext uri="{FF2B5EF4-FFF2-40B4-BE49-F238E27FC236}">
                <a16:creationId xmlns:a16="http://schemas.microsoft.com/office/drawing/2014/main" id="{BA10F17A-2D07-4985-8F09-32FCF7EA9DD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17851" y="5073773"/>
            <a:ext cx="625550" cy="77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44;p37">
            <a:extLst>
              <a:ext uri="{FF2B5EF4-FFF2-40B4-BE49-F238E27FC236}">
                <a16:creationId xmlns:a16="http://schemas.microsoft.com/office/drawing/2014/main" id="{13E51CF6-737A-4718-992A-7EB7873082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578" y="3667720"/>
            <a:ext cx="838100" cy="17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39">
            <a:extLst>
              <a:ext uri="{FF2B5EF4-FFF2-40B4-BE49-F238E27FC236}">
                <a16:creationId xmlns:a16="http://schemas.microsoft.com/office/drawing/2014/main" id="{D2D56BF4-35B9-4F17-A4B7-8A1A814874D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42975" y="214590"/>
            <a:ext cx="1205975" cy="1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67565A82-0ADA-4602-AACA-63B4E5C7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5" y="1639705"/>
            <a:ext cx="1358110" cy="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9">
            <a:extLst>
              <a:ext uri="{FF2B5EF4-FFF2-40B4-BE49-F238E27FC236}">
                <a16:creationId xmlns:a16="http://schemas.microsoft.com/office/drawing/2014/main" id="{0A74373B-76E6-4F67-AF03-6A5CE085FF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995" y="1934634"/>
            <a:ext cx="1572596" cy="483427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57D4D505-7BFF-4C8D-BAC6-D4B3DA1CC218}"/>
              </a:ext>
            </a:extLst>
          </p:cNvPr>
          <p:cNvSpPr/>
          <p:nvPr/>
        </p:nvSpPr>
        <p:spPr>
          <a:xfrm>
            <a:off x="3512680" y="548562"/>
            <a:ext cx="205408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بسم الله الرحمن الرحيم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BC189DF2-A4EE-41F4-B5CD-CA13C6D3234B}"/>
              </a:ext>
            </a:extLst>
          </p:cNvPr>
          <p:cNvSpPr/>
          <p:nvPr/>
        </p:nvSpPr>
        <p:spPr>
          <a:xfrm>
            <a:off x="6929524" y="1015443"/>
            <a:ext cx="182485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الصف :  الرابع 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0F4F72F-37BB-4B91-882D-75AD64B8648B}"/>
              </a:ext>
            </a:extLst>
          </p:cNvPr>
          <p:cNvSpPr/>
          <p:nvPr/>
        </p:nvSpPr>
        <p:spPr>
          <a:xfrm>
            <a:off x="6738325" y="1521523"/>
            <a:ext cx="218232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المادة</a:t>
            </a: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 اللغة العربية 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2DCFE013-2A46-430B-B202-C6099176B912}"/>
              </a:ext>
            </a:extLst>
          </p:cNvPr>
          <p:cNvSpPr/>
          <p:nvPr/>
        </p:nvSpPr>
        <p:spPr>
          <a:xfrm>
            <a:off x="1405759" y="1069134"/>
            <a:ext cx="4505902" cy="1821876"/>
          </a:xfrm>
          <a:prstGeom prst="cloudCallout">
            <a:avLst>
              <a:gd name="adj1" fmla="val -47776"/>
              <a:gd name="adj2" fmla="val 4667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لا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تنس حل صفحة 42.واجب 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5" name="object 2">
            <a:extLst>
              <a:ext uri="{FF2B5EF4-FFF2-40B4-BE49-F238E27FC236}">
                <a16:creationId xmlns:a16="http://schemas.microsoft.com/office/drawing/2014/main" id="{F9BB562B-2188-4E28-A0DC-40B12EB291B5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04700" y="375249"/>
            <a:ext cx="3179095" cy="40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32C8A9-1F6A-49DA-B14D-8F9FC8DD4785}"/>
              </a:ext>
            </a:extLst>
          </p:cNvPr>
          <p:cNvSpPr/>
          <p:nvPr/>
        </p:nvSpPr>
        <p:spPr>
          <a:xfrm>
            <a:off x="2906018" y="1615614"/>
            <a:ext cx="80762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ماذا تعرف عن المعاجم ؟</a:t>
            </a:r>
          </a:p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ذكر أمثلة وأسماء  للمعاجم العربية 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71D790-FD00-4216-BD77-C4148ED0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6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0BC79-15D2-4F1A-A0D4-49A3C26E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08" y="2146852"/>
            <a:ext cx="5416413" cy="3816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93B25-913A-4027-900F-B1B04055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57" y="2705101"/>
            <a:ext cx="4743656" cy="364269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id="{764617DC-70A7-4363-8EE2-BD6A162DD60B}"/>
              </a:ext>
            </a:extLst>
          </p:cNvPr>
          <p:cNvSpPr/>
          <p:nvPr/>
        </p:nvSpPr>
        <p:spPr>
          <a:xfrm>
            <a:off x="1395206" y="1318589"/>
            <a:ext cx="4015407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7030A0"/>
                </a:solidFill>
              </a:rPr>
              <a:t>مريضة 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514775BB-EB13-435C-937C-99A3E99DB041}"/>
              </a:ext>
            </a:extLst>
          </p:cNvPr>
          <p:cNvSpPr/>
          <p:nvPr/>
        </p:nvSpPr>
        <p:spPr>
          <a:xfrm>
            <a:off x="7116419" y="854764"/>
            <a:ext cx="4015407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7030A0"/>
                </a:solidFill>
              </a:rPr>
              <a:t>قناع لتغطية وجه المرأة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93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66E8A-57D3-49B2-93F5-89E791317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83" y="2292626"/>
            <a:ext cx="9668703" cy="3821728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id="{5FCA0ADF-154D-4B31-BA71-57C0EB7B5074}"/>
              </a:ext>
            </a:extLst>
          </p:cNvPr>
          <p:cNvSpPr/>
          <p:nvPr/>
        </p:nvSpPr>
        <p:spPr>
          <a:xfrm>
            <a:off x="6507480" y="594360"/>
            <a:ext cx="4998719" cy="1698266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7030A0"/>
                </a:solidFill>
              </a:rPr>
              <a:t>الفضل و الرضا والشكر  </a:t>
            </a:r>
            <a:r>
              <a:rPr lang="ar-AE" sz="1200" dirty="0"/>
              <a:t> </a:t>
            </a:r>
            <a:endParaRPr lang="en-US" sz="1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A7B1FA2F-2D13-4F09-BAAD-69A7664D3407}"/>
              </a:ext>
            </a:extLst>
          </p:cNvPr>
          <p:cNvSpPr/>
          <p:nvPr/>
        </p:nvSpPr>
        <p:spPr>
          <a:xfrm>
            <a:off x="1795671" y="743646"/>
            <a:ext cx="4015407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7030A0"/>
                </a:solidFill>
              </a:rPr>
              <a:t>استغنى به وقنع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28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166A0-18A0-49AB-AC97-D778455A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630017" y="2239618"/>
            <a:ext cx="8931965" cy="3763618"/>
          </a:xfrm>
          <a:prstGeom prst="rect">
            <a:avLst/>
          </a:prstGeom>
        </p:spPr>
      </p:pic>
      <p:sp>
        <p:nvSpPr>
          <p:cNvPr id="2" name="Cube 1">
            <a:extLst>
              <a:ext uri="{FF2B5EF4-FFF2-40B4-BE49-F238E27FC236}">
                <a16:creationId xmlns:a16="http://schemas.microsoft.com/office/drawing/2014/main" id="{CFC65648-9F19-4418-AC8B-DEEBC7CD54E5}"/>
              </a:ext>
            </a:extLst>
          </p:cNvPr>
          <p:cNvSpPr/>
          <p:nvPr/>
        </p:nvSpPr>
        <p:spPr>
          <a:xfrm>
            <a:off x="746761" y="854764"/>
            <a:ext cx="4911917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7030A0"/>
                </a:solidFill>
              </a:rPr>
              <a:t>الكلام والحوار 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9EE47A-4A28-487F-9430-10D60E0EAFDA}"/>
              </a:ext>
            </a:extLst>
          </p:cNvPr>
          <p:cNvSpPr/>
          <p:nvPr/>
        </p:nvSpPr>
        <p:spPr>
          <a:xfrm>
            <a:off x="6385560" y="854764"/>
            <a:ext cx="5059679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</a:rPr>
              <a:t>شدة الحر وسط النهار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110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166A0-18A0-49AB-AC97-D778455A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630017" y="2607364"/>
            <a:ext cx="8931965" cy="3356114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id="{3AA01DB5-A27B-47F9-A316-84DB846D6A7E}"/>
              </a:ext>
            </a:extLst>
          </p:cNvPr>
          <p:cNvSpPr/>
          <p:nvPr/>
        </p:nvSpPr>
        <p:spPr>
          <a:xfrm>
            <a:off x="7089914" y="894522"/>
            <a:ext cx="4015407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أكاد أساويها في الطول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36D83F7-4189-4EC9-B410-D8868F939E90}"/>
              </a:ext>
            </a:extLst>
          </p:cNvPr>
          <p:cNvSpPr/>
          <p:nvPr/>
        </p:nvSpPr>
        <p:spPr>
          <a:xfrm>
            <a:off x="914401" y="894522"/>
            <a:ext cx="5055704" cy="1216152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قفر لا أنس فيه / مخيف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49DDB-B16F-4FA5-9B26-20DDD0159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158"/>
          <a:stretch/>
        </p:blipFill>
        <p:spPr>
          <a:xfrm>
            <a:off x="1798320" y="814677"/>
            <a:ext cx="8168640" cy="52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Sustainability Hello Sticker by Expo 2020 Dubai">
            <a:extLst>
              <a:ext uri="{FF2B5EF4-FFF2-40B4-BE49-F238E27FC236}">
                <a16:creationId xmlns:a16="http://schemas.microsoft.com/office/drawing/2014/main" id="{41A37C6A-2F7C-4479-9282-D86710539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38" y="2515916"/>
            <a:ext cx="4969932" cy="4085166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appy Girl Sticker by Expo 2020 Dubai">
            <a:extLst>
              <a:ext uri="{FF2B5EF4-FFF2-40B4-BE49-F238E27FC236}">
                <a16:creationId xmlns:a16="http://schemas.microsoft.com/office/drawing/2014/main" id="{25202601-23FE-46EF-AD76-09A19D83D7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6130" y="2403374"/>
            <a:ext cx="4969932" cy="4197708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BFB448-8749-4566-BD29-F71362138816}"/>
              </a:ext>
            </a:extLst>
          </p:cNvPr>
          <p:cNvSpPr txBox="1"/>
          <p:nvPr/>
        </p:nvSpPr>
        <p:spPr>
          <a:xfrm>
            <a:off x="3777160" y="-485034"/>
            <a:ext cx="5732600" cy="2631490"/>
          </a:xfrm>
          <a:custGeom>
            <a:avLst/>
            <a:gdLst>
              <a:gd name="connsiteX0" fmla="*/ 0 w 5732600"/>
              <a:gd name="connsiteY0" fmla="*/ 0 h 2631490"/>
              <a:gd name="connsiteX1" fmla="*/ 5732600 w 5732600"/>
              <a:gd name="connsiteY1" fmla="*/ 0 h 2631490"/>
              <a:gd name="connsiteX2" fmla="*/ 5732600 w 5732600"/>
              <a:gd name="connsiteY2" fmla="*/ 2631490 h 2631490"/>
              <a:gd name="connsiteX3" fmla="*/ 0 w 5732600"/>
              <a:gd name="connsiteY3" fmla="*/ 2631490 h 2631490"/>
              <a:gd name="connsiteX4" fmla="*/ 0 w 5732600"/>
              <a:gd name="connsiteY4" fmla="*/ 0 h 26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2600" h="2631490" extrusionOk="0">
                <a:moveTo>
                  <a:pt x="0" y="0"/>
                </a:moveTo>
                <a:cubicBezTo>
                  <a:pt x="1694705" y="-5264"/>
                  <a:pt x="5034018" y="84467"/>
                  <a:pt x="5732600" y="0"/>
                </a:cubicBezTo>
                <a:cubicBezTo>
                  <a:pt x="5604427" y="282756"/>
                  <a:pt x="5861750" y="1842237"/>
                  <a:pt x="5732600" y="2631490"/>
                </a:cubicBezTo>
                <a:cubicBezTo>
                  <a:pt x="4682806" y="2737810"/>
                  <a:pt x="1259299" y="2623841"/>
                  <a:pt x="0" y="2631490"/>
                </a:cubicBezTo>
                <a:cubicBezTo>
                  <a:pt x="160128" y="1788144"/>
                  <a:pt x="25049" y="840696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400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أ</a:t>
            </a:r>
            <a:r>
              <a:rPr lang="ar-BH" sz="44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هْلًا و</a:t>
            </a:r>
            <a:r>
              <a:rPr lang="ar-BH" sz="4400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َ</a:t>
            </a:r>
            <a:r>
              <a:rPr lang="ar-BH" sz="44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200000"/>
              </a:lnSpc>
            </a:pPr>
            <a:r>
              <a:rPr lang="ar-BH" sz="440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مِن جديد أَصْدِقائي الْعَباقِرة.</a:t>
            </a:r>
          </a:p>
        </p:txBody>
      </p:sp>
    </p:spTree>
    <p:extLst>
      <p:ext uri="{BB962C8B-B14F-4D97-AF65-F5344CB8AC3E}">
        <p14:creationId xmlns:p14="http://schemas.microsoft.com/office/powerpoint/2010/main" val="5679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33333E-6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3.33333E-6 L 5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E5846-8000-48B2-9454-31CC56999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35" y="609600"/>
            <a:ext cx="10578662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19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49DDB-B16F-4FA5-9B26-20DDD0159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43"/>
          <a:stretch/>
        </p:blipFill>
        <p:spPr>
          <a:xfrm>
            <a:off x="945931" y="502921"/>
            <a:ext cx="10105697" cy="58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4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01" y="-132735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2962427" y="1803129"/>
            <a:ext cx="5216009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4000" dirty="0">
                <a:hlinkClick r:id="rId4"/>
              </a:rPr>
              <a:t>مفردات درس أمي جديدة - افتح الصندوق (</a:t>
            </a:r>
            <a:r>
              <a:rPr lang="en-US" sz="4000" dirty="0">
                <a:hlinkClick r:id="rId4"/>
              </a:rPr>
              <a:t>wordwall.net)</a:t>
            </a:r>
            <a:endParaRPr lang="ar-A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2" y="3459356"/>
            <a:ext cx="5545394" cy="3398644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4CD11F2-5BA0-4785-9CC7-809C080DD6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8453105" y="-36067"/>
            <a:ext cx="3734454" cy="5960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D16BBB-E338-4DC6-A7C2-51C535A96CEA}"/>
              </a:ext>
            </a:extLst>
          </p:cNvPr>
          <p:cNvSpPr/>
          <p:nvPr/>
        </p:nvSpPr>
        <p:spPr>
          <a:xfrm>
            <a:off x="8646721" y="1667152"/>
            <a:ext cx="29016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يا بطل نتأكد من فهمنا للمعاني 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A7A1E2A7-27A2-4B7C-AE08-C7DC87F44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4125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9CE69F-A9BD-4609-8EC4-F859E610C2EE}"/>
              </a:ext>
            </a:extLst>
          </p:cNvPr>
          <p:cNvSpPr/>
          <p:nvPr/>
        </p:nvSpPr>
        <p:spPr>
          <a:xfrm>
            <a:off x="378373" y="545906"/>
            <a:ext cx="12044125" cy="6688471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332844089">
                  <a:custGeom>
                    <a:avLst/>
                    <a:gdLst>
                      <a:gd name="connsiteX0" fmla="*/ 0 w 11820051"/>
                      <a:gd name="connsiteY0" fmla="*/ 0 h 6661050"/>
                      <a:gd name="connsiteX1" fmla="*/ 577097 w 11820051"/>
                      <a:gd name="connsiteY1" fmla="*/ 0 h 6661050"/>
                      <a:gd name="connsiteX2" fmla="*/ 917792 w 11820051"/>
                      <a:gd name="connsiteY2" fmla="*/ 0 h 6661050"/>
                      <a:gd name="connsiteX3" fmla="*/ 1849490 w 11820051"/>
                      <a:gd name="connsiteY3" fmla="*/ 0 h 6661050"/>
                      <a:gd name="connsiteX4" fmla="*/ 2426587 w 11820051"/>
                      <a:gd name="connsiteY4" fmla="*/ 0 h 6661050"/>
                      <a:gd name="connsiteX5" fmla="*/ 2885483 w 11820051"/>
                      <a:gd name="connsiteY5" fmla="*/ 0 h 6661050"/>
                      <a:gd name="connsiteX6" fmla="*/ 3226179 w 11820051"/>
                      <a:gd name="connsiteY6" fmla="*/ 0 h 6661050"/>
                      <a:gd name="connsiteX7" fmla="*/ 3803275 w 11820051"/>
                      <a:gd name="connsiteY7" fmla="*/ 0 h 6661050"/>
                      <a:gd name="connsiteX8" fmla="*/ 4498572 w 11820051"/>
                      <a:gd name="connsiteY8" fmla="*/ 0 h 6661050"/>
                      <a:gd name="connsiteX9" fmla="*/ 4957468 w 11820051"/>
                      <a:gd name="connsiteY9" fmla="*/ 0 h 6661050"/>
                      <a:gd name="connsiteX10" fmla="*/ 5416365 w 11820051"/>
                      <a:gd name="connsiteY10" fmla="*/ 0 h 6661050"/>
                      <a:gd name="connsiteX11" fmla="*/ 5757060 w 11820051"/>
                      <a:gd name="connsiteY11" fmla="*/ 0 h 6661050"/>
                      <a:gd name="connsiteX12" fmla="*/ 6570558 w 11820051"/>
                      <a:gd name="connsiteY12" fmla="*/ 0 h 6661050"/>
                      <a:gd name="connsiteX13" fmla="*/ 7384055 w 11820051"/>
                      <a:gd name="connsiteY13" fmla="*/ 0 h 6661050"/>
                      <a:gd name="connsiteX14" fmla="*/ 8079353 w 11820051"/>
                      <a:gd name="connsiteY14" fmla="*/ 0 h 6661050"/>
                      <a:gd name="connsiteX15" fmla="*/ 8538249 w 11820051"/>
                      <a:gd name="connsiteY15" fmla="*/ 0 h 6661050"/>
                      <a:gd name="connsiteX16" fmla="*/ 8997145 w 11820051"/>
                      <a:gd name="connsiteY16" fmla="*/ 0 h 6661050"/>
                      <a:gd name="connsiteX17" fmla="*/ 9456041 w 11820051"/>
                      <a:gd name="connsiteY17" fmla="*/ 0 h 6661050"/>
                      <a:gd name="connsiteX18" fmla="*/ 10269538 w 11820051"/>
                      <a:gd name="connsiteY18" fmla="*/ 0 h 6661050"/>
                      <a:gd name="connsiteX19" fmla="*/ 11201237 w 11820051"/>
                      <a:gd name="connsiteY19" fmla="*/ 0 h 6661050"/>
                      <a:gd name="connsiteX20" fmla="*/ 11820051 w 11820051"/>
                      <a:gd name="connsiteY20" fmla="*/ 0 h 6661050"/>
                      <a:gd name="connsiteX21" fmla="*/ 11820051 w 11820051"/>
                      <a:gd name="connsiteY21" fmla="*/ 532884 h 6661050"/>
                      <a:gd name="connsiteX22" fmla="*/ 11820051 w 11820051"/>
                      <a:gd name="connsiteY22" fmla="*/ 1198989 h 6661050"/>
                      <a:gd name="connsiteX23" fmla="*/ 11820051 w 11820051"/>
                      <a:gd name="connsiteY23" fmla="*/ 1931704 h 6661050"/>
                      <a:gd name="connsiteX24" fmla="*/ 11820051 w 11820051"/>
                      <a:gd name="connsiteY24" fmla="*/ 2464589 h 6661050"/>
                      <a:gd name="connsiteX25" fmla="*/ 11820051 w 11820051"/>
                      <a:gd name="connsiteY25" fmla="*/ 3263915 h 6661050"/>
                      <a:gd name="connsiteX26" fmla="*/ 11820051 w 11820051"/>
                      <a:gd name="connsiteY26" fmla="*/ 3996630 h 6661050"/>
                      <a:gd name="connsiteX27" fmla="*/ 11820051 w 11820051"/>
                      <a:gd name="connsiteY27" fmla="*/ 4729346 h 6661050"/>
                      <a:gd name="connsiteX28" fmla="*/ 11820051 w 11820051"/>
                      <a:gd name="connsiteY28" fmla="*/ 5328840 h 6661050"/>
                      <a:gd name="connsiteX29" fmla="*/ 11820051 w 11820051"/>
                      <a:gd name="connsiteY29" fmla="*/ 5994945 h 6661050"/>
                      <a:gd name="connsiteX30" fmla="*/ 11820051 w 11820051"/>
                      <a:gd name="connsiteY30" fmla="*/ 6661050 h 6661050"/>
                      <a:gd name="connsiteX31" fmla="*/ 11361155 w 11820051"/>
                      <a:gd name="connsiteY31" fmla="*/ 6661050 h 6661050"/>
                      <a:gd name="connsiteX32" fmla="*/ 10547657 w 11820051"/>
                      <a:gd name="connsiteY32" fmla="*/ 6661050 h 6661050"/>
                      <a:gd name="connsiteX33" fmla="*/ 10088761 w 11820051"/>
                      <a:gd name="connsiteY33" fmla="*/ 6661050 h 6661050"/>
                      <a:gd name="connsiteX34" fmla="*/ 9393464 w 11820051"/>
                      <a:gd name="connsiteY34" fmla="*/ 6661050 h 6661050"/>
                      <a:gd name="connsiteX35" fmla="*/ 8816367 w 11820051"/>
                      <a:gd name="connsiteY35" fmla="*/ 6661050 h 6661050"/>
                      <a:gd name="connsiteX36" fmla="*/ 8239271 w 11820051"/>
                      <a:gd name="connsiteY36" fmla="*/ 6661050 h 6661050"/>
                      <a:gd name="connsiteX37" fmla="*/ 7425773 w 11820051"/>
                      <a:gd name="connsiteY37" fmla="*/ 6661050 h 6661050"/>
                      <a:gd name="connsiteX38" fmla="*/ 7085078 w 11820051"/>
                      <a:gd name="connsiteY38" fmla="*/ 6661050 h 6661050"/>
                      <a:gd name="connsiteX39" fmla="*/ 6507981 w 11820051"/>
                      <a:gd name="connsiteY39" fmla="*/ 6661050 h 6661050"/>
                      <a:gd name="connsiteX40" fmla="*/ 5930884 w 11820051"/>
                      <a:gd name="connsiteY40" fmla="*/ 6661050 h 6661050"/>
                      <a:gd name="connsiteX41" fmla="*/ 4999186 w 11820051"/>
                      <a:gd name="connsiteY41" fmla="*/ 6661050 h 6661050"/>
                      <a:gd name="connsiteX42" fmla="*/ 4067488 w 11820051"/>
                      <a:gd name="connsiteY42" fmla="*/ 6661050 h 6661050"/>
                      <a:gd name="connsiteX43" fmla="*/ 3490392 w 11820051"/>
                      <a:gd name="connsiteY43" fmla="*/ 6661050 h 6661050"/>
                      <a:gd name="connsiteX44" fmla="*/ 3149696 w 11820051"/>
                      <a:gd name="connsiteY44" fmla="*/ 6661050 h 6661050"/>
                      <a:gd name="connsiteX45" fmla="*/ 2572599 w 11820051"/>
                      <a:gd name="connsiteY45" fmla="*/ 6661050 h 6661050"/>
                      <a:gd name="connsiteX46" fmla="*/ 2231904 w 11820051"/>
                      <a:gd name="connsiteY46" fmla="*/ 6661050 h 6661050"/>
                      <a:gd name="connsiteX47" fmla="*/ 1654807 w 11820051"/>
                      <a:gd name="connsiteY47" fmla="*/ 6661050 h 6661050"/>
                      <a:gd name="connsiteX48" fmla="*/ 723109 w 11820051"/>
                      <a:gd name="connsiteY48" fmla="*/ 6661050 h 6661050"/>
                      <a:gd name="connsiteX49" fmla="*/ 0 w 11820051"/>
                      <a:gd name="connsiteY49" fmla="*/ 6661050 h 6661050"/>
                      <a:gd name="connsiteX50" fmla="*/ 0 w 11820051"/>
                      <a:gd name="connsiteY50" fmla="*/ 6128166 h 6661050"/>
                      <a:gd name="connsiteX51" fmla="*/ 0 w 11820051"/>
                      <a:gd name="connsiteY51" fmla="*/ 5528672 h 6661050"/>
                      <a:gd name="connsiteX52" fmla="*/ 0 w 11820051"/>
                      <a:gd name="connsiteY52" fmla="*/ 4862567 h 6661050"/>
                      <a:gd name="connsiteX53" fmla="*/ 0 w 11820051"/>
                      <a:gd name="connsiteY53" fmla="*/ 4263072 h 6661050"/>
                      <a:gd name="connsiteX54" fmla="*/ 0 w 11820051"/>
                      <a:gd name="connsiteY54" fmla="*/ 3463746 h 6661050"/>
                      <a:gd name="connsiteX55" fmla="*/ 0 w 11820051"/>
                      <a:gd name="connsiteY55" fmla="*/ 2731030 h 6661050"/>
                      <a:gd name="connsiteX56" fmla="*/ 0 w 11820051"/>
                      <a:gd name="connsiteY56" fmla="*/ 1931704 h 6661050"/>
                      <a:gd name="connsiteX57" fmla="*/ 0 w 11820051"/>
                      <a:gd name="connsiteY57" fmla="*/ 1465431 h 6661050"/>
                      <a:gd name="connsiteX58" fmla="*/ 0 w 11820051"/>
                      <a:gd name="connsiteY58" fmla="*/ 999157 h 6661050"/>
                      <a:gd name="connsiteX59" fmla="*/ 0 w 11820051"/>
                      <a:gd name="connsiteY59" fmla="*/ 0 h 666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1820051" h="6661050" extrusionOk="0">
                        <a:moveTo>
                          <a:pt x="0" y="0"/>
                        </a:moveTo>
                        <a:cubicBezTo>
                          <a:pt x="116878" y="-1381"/>
                          <a:pt x="426894" y="23841"/>
                          <a:pt x="577097" y="0"/>
                        </a:cubicBezTo>
                        <a:cubicBezTo>
                          <a:pt x="727300" y="-23841"/>
                          <a:pt x="795730" y="13968"/>
                          <a:pt x="917792" y="0"/>
                        </a:cubicBezTo>
                        <a:cubicBezTo>
                          <a:pt x="1039855" y="-13968"/>
                          <a:pt x="1414259" y="8288"/>
                          <a:pt x="1849490" y="0"/>
                        </a:cubicBezTo>
                        <a:cubicBezTo>
                          <a:pt x="2284721" y="-8288"/>
                          <a:pt x="2172743" y="13818"/>
                          <a:pt x="2426587" y="0"/>
                        </a:cubicBezTo>
                        <a:cubicBezTo>
                          <a:pt x="2680431" y="-13818"/>
                          <a:pt x="2757094" y="-14701"/>
                          <a:pt x="2885483" y="0"/>
                        </a:cubicBezTo>
                        <a:cubicBezTo>
                          <a:pt x="3013872" y="14701"/>
                          <a:pt x="3109435" y="10802"/>
                          <a:pt x="3226179" y="0"/>
                        </a:cubicBezTo>
                        <a:cubicBezTo>
                          <a:pt x="3342923" y="-10802"/>
                          <a:pt x="3670133" y="24027"/>
                          <a:pt x="3803275" y="0"/>
                        </a:cubicBezTo>
                        <a:cubicBezTo>
                          <a:pt x="3936417" y="-24027"/>
                          <a:pt x="4314034" y="28726"/>
                          <a:pt x="4498572" y="0"/>
                        </a:cubicBezTo>
                        <a:cubicBezTo>
                          <a:pt x="4683110" y="-28726"/>
                          <a:pt x="4739104" y="15819"/>
                          <a:pt x="4957468" y="0"/>
                        </a:cubicBezTo>
                        <a:cubicBezTo>
                          <a:pt x="5175832" y="-15819"/>
                          <a:pt x="5275037" y="6236"/>
                          <a:pt x="5416365" y="0"/>
                        </a:cubicBezTo>
                        <a:cubicBezTo>
                          <a:pt x="5557693" y="-6236"/>
                          <a:pt x="5591208" y="-3639"/>
                          <a:pt x="5757060" y="0"/>
                        </a:cubicBezTo>
                        <a:cubicBezTo>
                          <a:pt x="5922913" y="3639"/>
                          <a:pt x="6263278" y="-5461"/>
                          <a:pt x="6570558" y="0"/>
                        </a:cubicBezTo>
                        <a:cubicBezTo>
                          <a:pt x="6877838" y="5461"/>
                          <a:pt x="7118347" y="5062"/>
                          <a:pt x="7384055" y="0"/>
                        </a:cubicBezTo>
                        <a:cubicBezTo>
                          <a:pt x="7649763" y="-5062"/>
                          <a:pt x="7847109" y="-7648"/>
                          <a:pt x="8079353" y="0"/>
                        </a:cubicBezTo>
                        <a:cubicBezTo>
                          <a:pt x="8311597" y="7648"/>
                          <a:pt x="8426046" y="20053"/>
                          <a:pt x="8538249" y="0"/>
                        </a:cubicBezTo>
                        <a:cubicBezTo>
                          <a:pt x="8650452" y="-20053"/>
                          <a:pt x="8828331" y="21707"/>
                          <a:pt x="8997145" y="0"/>
                        </a:cubicBezTo>
                        <a:cubicBezTo>
                          <a:pt x="9165959" y="-21707"/>
                          <a:pt x="9234221" y="-22598"/>
                          <a:pt x="9456041" y="0"/>
                        </a:cubicBezTo>
                        <a:cubicBezTo>
                          <a:pt x="9677861" y="22598"/>
                          <a:pt x="10004264" y="-6526"/>
                          <a:pt x="10269538" y="0"/>
                        </a:cubicBezTo>
                        <a:cubicBezTo>
                          <a:pt x="10534812" y="6526"/>
                          <a:pt x="10864340" y="40497"/>
                          <a:pt x="11201237" y="0"/>
                        </a:cubicBezTo>
                        <a:cubicBezTo>
                          <a:pt x="11538134" y="-40497"/>
                          <a:pt x="11650586" y="4111"/>
                          <a:pt x="11820051" y="0"/>
                        </a:cubicBezTo>
                        <a:cubicBezTo>
                          <a:pt x="11808459" y="178047"/>
                          <a:pt x="11842655" y="329882"/>
                          <a:pt x="11820051" y="532884"/>
                        </a:cubicBezTo>
                        <a:cubicBezTo>
                          <a:pt x="11797447" y="735886"/>
                          <a:pt x="11841963" y="866965"/>
                          <a:pt x="11820051" y="1198989"/>
                        </a:cubicBezTo>
                        <a:cubicBezTo>
                          <a:pt x="11798139" y="1531014"/>
                          <a:pt x="11793093" y="1706796"/>
                          <a:pt x="11820051" y="1931704"/>
                        </a:cubicBezTo>
                        <a:cubicBezTo>
                          <a:pt x="11847009" y="2156613"/>
                          <a:pt x="11816969" y="2236343"/>
                          <a:pt x="11820051" y="2464589"/>
                        </a:cubicBezTo>
                        <a:cubicBezTo>
                          <a:pt x="11823133" y="2692836"/>
                          <a:pt x="11858201" y="3086704"/>
                          <a:pt x="11820051" y="3263915"/>
                        </a:cubicBezTo>
                        <a:cubicBezTo>
                          <a:pt x="11781901" y="3441126"/>
                          <a:pt x="11815166" y="3786820"/>
                          <a:pt x="11820051" y="3996630"/>
                        </a:cubicBezTo>
                        <a:cubicBezTo>
                          <a:pt x="11824936" y="4206440"/>
                          <a:pt x="11804659" y="4457546"/>
                          <a:pt x="11820051" y="4729346"/>
                        </a:cubicBezTo>
                        <a:cubicBezTo>
                          <a:pt x="11835443" y="5001146"/>
                          <a:pt x="11836773" y="5093147"/>
                          <a:pt x="11820051" y="5328840"/>
                        </a:cubicBezTo>
                        <a:cubicBezTo>
                          <a:pt x="11803329" y="5564533"/>
                          <a:pt x="11798413" y="5749424"/>
                          <a:pt x="11820051" y="5994945"/>
                        </a:cubicBezTo>
                        <a:cubicBezTo>
                          <a:pt x="11841689" y="6240467"/>
                          <a:pt x="11840469" y="6451793"/>
                          <a:pt x="11820051" y="6661050"/>
                        </a:cubicBezTo>
                        <a:cubicBezTo>
                          <a:pt x="11664920" y="6638294"/>
                          <a:pt x="11480607" y="6653559"/>
                          <a:pt x="11361155" y="6661050"/>
                        </a:cubicBezTo>
                        <a:cubicBezTo>
                          <a:pt x="11241703" y="6668541"/>
                          <a:pt x="10911097" y="6647108"/>
                          <a:pt x="10547657" y="6661050"/>
                        </a:cubicBezTo>
                        <a:cubicBezTo>
                          <a:pt x="10184217" y="6674992"/>
                          <a:pt x="10183346" y="6656417"/>
                          <a:pt x="10088761" y="6661050"/>
                        </a:cubicBezTo>
                        <a:cubicBezTo>
                          <a:pt x="9994176" y="6665683"/>
                          <a:pt x="9572070" y="6677188"/>
                          <a:pt x="9393464" y="6661050"/>
                        </a:cubicBezTo>
                        <a:cubicBezTo>
                          <a:pt x="9214858" y="6644912"/>
                          <a:pt x="8973824" y="6674252"/>
                          <a:pt x="8816367" y="6661050"/>
                        </a:cubicBezTo>
                        <a:cubicBezTo>
                          <a:pt x="8658910" y="6647848"/>
                          <a:pt x="8391215" y="6678158"/>
                          <a:pt x="8239271" y="6661050"/>
                        </a:cubicBezTo>
                        <a:cubicBezTo>
                          <a:pt x="8087327" y="6643942"/>
                          <a:pt x="7822745" y="6684440"/>
                          <a:pt x="7425773" y="6661050"/>
                        </a:cubicBezTo>
                        <a:cubicBezTo>
                          <a:pt x="7028801" y="6637660"/>
                          <a:pt x="7199952" y="6655351"/>
                          <a:pt x="7085078" y="6661050"/>
                        </a:cubicBezTo>
                        <a:cubicBezTo>
                          <a:pt x="6970204" y="6666749"/>
                          <a:pt x="6716643" y="6687112"/>
                          <a:pt x="6507981" y="6661050"/>
                        </a:cubicBezTo>
                        <a:cubicBezTo>
                          <a:pt x="6299319" y="6634988"/>
                          <a:pt x="6054691" y="6683605"/>
                          <a:pt x="5930884" y="6661050"/>
                        </a:cubicBezTo>
                        <a:cubicBezTo>
                          <a:pt x="5807077" y="6638495"/>
                          <a:pt x="5263662" y="6623246"/>
                          <a:pt x="4999186" y="6661050"/>
                        </a:cubicBezTo>
                        <a:cubicBezTo>
                          <a:pt x="4734710" y="6698854"/>
                          <a:pt x="4475205" y="6618902"/>
                          <a:pt x="4067488" y="6661050"/>
                        </a:cubicBezTo>
                        <a:cubicBezTo>
                          <a:pt x="3659771" y="6703198"/>
                          <a:pt x="3730420" y="6636102"/>
                          <a:pt x="3490392" y="6661050"/>
                        </a:cubicBezTo>
                        <a:cubicBezTo>
                          <a:pt x="3250364" y="6685998"/>
                          <a:pt x="3241255" y="6677490"/>
                          <a:pt x="3149696" y="6661050"/>
                        </a:cubicBezTo>
                        <a:cubicBezTo>
                          <a:pt x="3058137" y="6644610"/>
                          <a:pt x="2789185" y="6689419"/>
                          <a:pt x="2572599" y="6661050"/>
                        </a:cubicBezTo>
                        <a:cubicBezTo>
                          <a:pt x="2356013" y="6632681"/>
                          <a:pt x="2349577" y="6654278"/>
                          <a:pt x="2231904" y="6661050"/>
                        </a:cubicBezTo>
                        <a:cubicBezTo>
                          <a:pt x="2114232" y="6667822"/>
                          <a:pt x="1897540" y="6670652"/>
                          <a:pt x="1654807" y="6661050"/>
                        </a:cubicBezTo>
                        <a:cubicBezTo>
                          <a:pt x="1412074" y="6651448"/>
                          <a:pt x="1107131" y="6636137"/>
                          <a:pt x="723109" y="6661050"/>
                        </a:cubicBezTo>
                        <a:cubicBezTo>
                          <a:pt x="339087" y="6685963"/>
                          <a:pt x="308480" y="6644842"/>
                          <a:pt x="0" y="6661050"/>
                        </a:cubicBezTo>
                        <a:cubicBezTo>
                          <a:pt x="23076" y="6525662"/>
                          <a:pt x="-4535" y="6381723"/>
                          <a:pt x="0" y="6128166"/>
                        </a:cubicBezTo>
                        <a:cubicBezTo>
                          <a:pt x="4535" y="5874609"/>
                          <a:pt x="-18634" y="5800361"/>
                          <a:pt x="0" y="5528672"/>
                        </a:cubicBezTo>
                        <a:cubicBezTo>
                          <a:pt x="18634" y="5256983"/>
                          <a:pt x="18190" y="5084587"/>
                          <a:pt x="0" y="4862567"/>
                        </a:cubicBezTo>
                        <a:cubicBezTo>
                          <a:pt x="-18190" y="4640547"/>
                          <a:pt x="-20856" y="4392424"/>
                          <a:pt x="0" y="4263072"/>
                        </a:cubicBezTo>
                        <a:cubicBezTo>
                          <a:pt x="20856" y="4133720"/>
                          <a:pt x="4931" y="3843898"/>
                          <a:pt x="0" y="3463746"/>
                        </a:cubicBezTo>
                        <a:cubicBezTo>
                          <a:pt x="-4931" y="3083594"/>
                          <a:pt x="24282" y="2917500"/>
                          <a:pt x="0" y="2731030"/>
                        </a:cubicBezTo>
                        <a:cubicBezTo>
                          <a:pt x="-24282" y="2544560"/>
                          <a:pt x="25300" y="2282066"/>
                          <a:pt x="0" y="1931704"/>
                        </a:cubicBezTo>
                        <a:cubicBezTo>
                          <a:pt x="-25300" y="1581342"/>
                          <a:pt x="15660" y="1582154"/>
                          <a:pt x="0" y="1465431"/>
                        </a:cubicBezTo>
                        <a:cubicBezTo>
                          <a:pt x="-15660" y="1348708"/>
                          <a:pt x="22067" y="1167027"/>
                          <a:pt x="0" y="999157"/>
                        </a:cubicBezTo>
                        <a:cubicBezTo>
                          <a:pt x="-22067" y="831287"/>
                          <a:pt x="2465" y="4908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FFB1DC-DD80-4AF6-AA9A-346E2E44E9FE}"/>
              </a:ext>
            </a:extLst>
          </p:cNvPr>
          <p:cNvGrpSpPr/>
          <p:nvPr/>
        </p:nvGrpSpPr>
        <p:grpSpPr>
          <a:xfrm>
            <a:off x="792563" y="1213133"/>
            <a:ext cx="9909952" cy="5867562"/>
            <a:chOff x="827194" y="848358"/>
            <a:chExt cx="10546697" cy="60451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D800CA-73A3-4ACD-9F7D-2446624AF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7194" y="848358"/>
              <a:ext cx="10546697" cy="604519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78137E-4ED7-4837-B975-6DA1DF9758E4}"/>
                </a:ext>
              </a:extLst>
            </p:cNvPr>
            <p:cNvSpPr txBox="1"/>
            <p:nvPr/>
          </p:nvSpPr>
          <p:spPr>
            <a:xfrm rot="18158338">
              <a:off x="5340628" y="2212488"/>
              <a:ext cx="2968486" cy="884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1- قناع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70933C-1071-4885-A766-4399D0DDE382}"/>
                </a:ext>
              </a:extLst>
            </p:cNvPr>
            <p:cNvSpPr txBox="1"/>
            <p:nvPr/>
          </p:nvSpPr>
          <p:spPr>
            <a:xfrm>
              <a:off x="6420681" y="3359719"/>
              <a:ext cx="2968487" cy="149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2-</a:t>
              </a: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طريحة الفراش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E45A4C-2FBE-4DA2-BFC4-B96A2CAF6D2C}"/>
                </a:ext>
              </a:extLst>
            </p:cNvPr>
            <p:cNvSpPr txBox="1"/>
            <p:nvPr/>
          </p:nvSpPr>
          <p:spPr>
            <a:xfrm rot="4566743">
              <a:off x="5181604" y="4562426"/>
              <a:ext cx="2968486" cy="884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3- موحشًا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98766E-D0DA-4328-B7D1-0141CD47186A}"/>
                </a:ext>
              </a:extLst>
            </p:cNvPr>
            <p:cNvSpPr txBox="1"/>
            <p:nvPr/>
          </p:nvSpPr>
          <p:spPr>
            <a:xfrm rot="8000635">
              <a:off x="3918381" y="4469188"/>
              <a:ext cx="2968486" cy="884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4- أقارب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3247A0-0E54-4004-8B86-3D315B08CCB2}"/>
                </a:ext>
              </a:extLst>
            </p:cNvPr>
            <p:cNvSpPr txBox="1"/>
            <p:nvPr/>
          </p:nvSpPr>
          <p:spPr>
            <a:xfrm rot="10567529">
              <a:off x="2785630" y="3073084"/>
              <a:ext cx="2968487" cy="1617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5- حرارة الظهيرة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AB1AA6-92EF-4275-AD15-B1A5F754EF53}"/>
                </a:ext>
              </a:extLst>
            </p:cNvPr>
            <p:cNvSpPr txBox="1"/>
            <p:nvPr/>
          </p:nvSpPr>
          <p:spPr>
            <a:xfrm rot="13686921">
              <a:off x="3709314" y="2278028"/>
              <a:ext cx="2968486" cy="884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6- الحديث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8878685-C478-4422-83E3-870E9C69045D}"/>
              </a:ext>
            </a:extLst>
          </p:cNvPr>
          <p:cNvSpPr/>
          <p:nvPr/>
        </p:nvSpPr>
        <p:spPr>
          <a:xfrm>
            <a:off x="2869324" y="222696"/>
            <a:ext cx="9173377" cy="1008018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خروج: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رقما وأدخل الكلمة في جملة مفيدة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1B67B04-F259-4D16-AE96-71D5C0A1ABE3}"/>
              </a:ext>
            </a:extLst>
          </p:cNvPr>
          <p:cNvSpPr/>
          <p:nvPr/>
        </p:nvSpPr>
        <p:spPr>
          <a:xfrm rot="5400000" flipV="1">
            <a:off x="9550004" y="2815593"/>
            <a:ext cx="662608" cy="781878"/>
          </a:xfrm>
          <a:prstGeom prst="triangle">
            <a:avLst>
              <a:gd name="adj" fmla="val 48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4CC737-241E-468A-A964-5F20AD3F9F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20772390">
            <a:off x="1445818" y="1269789"/>
            <a:ext cx="1124237" cy="16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2355187" y="806132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0" y="649270"/>
            <a:ext cx="10495721" cy="540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1308265" y="962994"/>
            <a:ext cx="819531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*</a:t>
            </a: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عَبِّر عَنْ شُعورَك </a:t>
            </a:r>
            <a:r>
              <a:rPr kumimoji="0" lang="ar-AE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نحو الحصة في الدردشة.  </a:t>
            </a:r>
            <a:endParaRPr kumimoji="0" lang="en-US" sz="3857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46E2A379-749E-4FB0-85BF-081E48D1F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700" y="570790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B13747-A698-4A88-B570-324BDABE03FB}"/>
              </a:ext>
            </a:extLst>
          </p:cNvPr>
          <p:cNvSpPr/>
          <p:nvPr/>
        </p:nvSpPr>
        <p:spPr>
          <a:xfrm rot="20745461">
            <a:off x="34472" y="576810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تقييم الأداء في الحصة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6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0" name="Group 72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031" name="Rectangle 73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2" name="Rectangle 74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3" name="Freeform: Shape 76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35FCB1-FD27-499D-80B6-77C91AAE8DBB}"/>
              </a:ext>
            </a:extLst>
          </p:cNvPr>
          <p:cNvSpPr/>
          <p:nvPr/>
        </p:nvSpPr>
        <p:spPr>
          <a:xfrm>
            <a:off x="848139" y="205040"/>
            <a:ext cx="10495721" cy="644791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13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413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4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47365"/>
            <a:ext cx="6858000" cy="12192000"/>
          </a:xfrm>
          <a:prstGeom prst="rect">
            <a:avLst/>
          </a:prstGeom>
        </p:spPr>
      </p:pic>
      <p:sp>
        <p:nvSpPr>
          <p:cNvPr id="8" name="مستطيل 26">
            <a:extLst>
              <a:ext uri="{FF2B5EF4-FFF2-40B4-BE49-F238E27FC236}">
                <a16:creationId xmlns:a16="http://schemas.microsoft.com/office/drawing/2014/main" id="{A411DFED-58DF-43DB-AF1D-346A5F43FDBD}"/>
              </a:ext>
            </a:extLst>
          </p:cNvPr>
          <p:cNvSpPr/>
          <p:nvPr/>
        </p:nvSpPr>
        <p:spPr>
          <a:xfrm>
            <a:off x="218660" y="1907678"/>
            <a:ext cx="11019183" cy="367350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ar-AE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 </a:t>
            </a:r>
            <a:r>
              <a:rPr lang="ar-AE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يقرأ المتعلم نصوصا شعرية ونثرية بطلاقة مع مراعاة التعبير عن المشاعر والانفعالات.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15000"/>
              </a:lnSpc>
              <a:spcAft>
                <a:spcPts val="1000"/>
              </a:spcAft>
            </a:pP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-يحدّدُ أحداثَ القصَّـةِ، وتطوّرَها وفقَ التّسلسلِ الزّمنيّ، واصفًا الحالـةَ الشّعوريّـةَ</a:t>
            </a:r>
            <a:r>
              <a:rPr lang="ar-SA" sz="36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b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</a:rPr>
            </a:b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ar-SA" sz="6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  <a:cs typeface="Times New Roman" panose="02020603050405020304" pitchFamily="18" charset="0"/>
            </a:endParaRPr>
          </a:p>
        </p:txBody>
      </p:sp>
      <p:sp>
        <p:nvSpPr>
          <p:cNvPr id="10" name="فقاعة التفكير: على شكل سحابة 24">
            <a:extLst>
              <a:ext uri="{FF2B5EF4-FFF2-40B4-BE49-F238E27FC236}">
                <a16:creationId xmlns:a16="http://schemas.microsoft.com/office/drawing/2014/main" id="{65792CF8-56CC-4A60-8818-079081582EB2}"/>
              </a:ext>
            </a:extLst>
          </p:cNvPr>
          <p:cNvSpPr/>
          <p:nvPr/>
        </p:nvSpPr>
        <p:spPr>
          <a:xfrm>
            <a:off x="2915480" y="48981"/>
            <a:ext cx="7042716" cy="1995711"/>
          </a:xfrm>
          <a:prstGeom prst="cloudCallout">
            <a:avLst>
              <a:gd name="adj1" fmla="val -70843"/>
              <a:gd name="adj2" fmla="val 4730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AE" sz="6000" b="1" kern="0" dirty="0">
                <a:solidFill>
                  <a:srgbClr val="FF0000"/>
                </a:solidFill>
                <a:latin typeface="Garamond" panose="02020404030301010803"/>
                <a:cs typeface="Times New Roman" panose="02020603050405020304" pitchFamily="18" charset="0"/>
              </a:rPr>
              <a:t>نواتج التعلم :-</a:t>
            </a:r>
          </a:p>
        </p:txBody>
      </p:sp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7322" y="5286909"/>
            <a:ext cx="1800427" cy="150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1115559" y="4983918"/>
            <a:ext cx="1528606" cy="18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187E5E64-E305-4A61-A8E4-56C90C87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10152"/>
              </p:ext>
            </p:extLst>
          </p:nvPr>
        </p:nvGraphicFramePr>
        <p:xfrm>
          <a:off x="11260442" y="-15145"/>
          <a:ext cx="836595" cy="7177945"/>
        </p:xfrm>
        <a:graphic>
          <a:graphicData uri="http://schemas.openxmlformats.org/drawingml/2006/table">
            <a:tbl>
              <a:tblPr firstRow="1" bandRow="1"/>
              <a:tblGrid>
                <a:gridCol w="83659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506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562175"/>
            <a:ext cx="6858000" cy="12192000"/>
          </a:xfrm>
          <a:prstGeom prst="rect">
            <a:avLst/>
          </a:prstGeom>
        </p:spPr>
      </p:pic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0" y="4904361"/>
            <a:ext cx="1503140" cy="188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4031015" y="4464706"/>
            <a:ext cx="1555933" cy="181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26">
            <a:extLst>
              <a:ext uri="{FF2B5EF4-FFF2-40B4-BE49-F238E27FC236}">
                <a16:creationId xmlns:a16="http://schemas.microsoft.com/office/drawing/2014/main" id="{591D1F15-5A60-442C-8F73-9B698C8B5D41}"/>
              </a:ext>
            </a:extLst>
          </p:cNvPr>
          <p:cNvSpPr/>
          <p:nvPr/>
        </p:nvSpPr>
        <p:spPr>
          <a:xfrm rot="465890">
            <a:off x="5437601" y="646506"/>
            <a:ext cx="6002829" cy="5200664"/>
          </a:xfrm>
          <a:prstGeom prst="cloudCallout">
            <a:avLst>
              <a:gd name="adj1" fmla="val -82481"/>
              <a:gd name="adj2" fmla="val -3614"/>
            </a:avLst>
          </a:prstGeom>
          <a:solidFill>
            <a:srgbClr val="44709D">
              <a:lumMod val="60000"/>
              <a:lumOff val="40000"/>
            </a:srgbClr>
          </a:solidFill>
          <a:ln w="762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AE" sz="4800" kern="0" dirty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والآن لنشاهد مقطع فيديو لنتعرف على عنوان  درسنا .</a:t>
            </a:r>
            <a:endParaRPr lang="en-US" sz="4800" kern="0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16" name="Picture 29">
            <a:extLst>
              <a:ext uri="{FF2B5EF4-FFF2-40B4-BE49-F238E27FC236}">
                <a16:creationId xmlns:a16="http://schemas.microsoft.com/office/drawing/2014/main" id="{C70E2D81-4562-4C6A-8C2D-14E6FB6D9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3241" y="1038559"/>
            <a:ext cx="2112567" cy="62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35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1117-WA0237">
            <a:hlinkClick r:id="" action="ppaction://media"/>
            <a:extLst>
              <a:ext uri="{FF2B5EF4-FFF2-40B4-BE49-F238E27FC236}">
                <a16:creationId xmlns:a16="http://schemas.microsoft.com/office/drawing/2014/main" id="{CCD5D239-956B-4B7E-9356-376662114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21" y="1099931"/>
            <a:ext cx="11595652" cy="540688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F992397-B6CA-44F8-B7B7-280AD57B834C}"/>
              </a:ext>
            </a:extLst>
          </p:cNvPr>
          <p:cNvSpPr/>
          <p:nvPr/>
        </p:nvSpPr>
        <p:spPr>
          <a:xfrm>
            <a:off x="1525454" y="176601"/>
            <a:ext cx="8531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هي التي هدفها في الحياة سعادتي ؟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Table 38">
            <a:extLst>
              <a:ext uri="{FF2B5EF4-FFF2-40B4-BE49-F238E27FC236}">
                <a16:creationId xmlns:a16="http://schemas.microsoft.com/office/drawing/2014/main" id="{415FBF7B-78AD-4A0C-8AE5-E5617A564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671676"/>
              </p:ext>
            </p:extLst>
          </p:nvPr>
        </p:nvGraphicFramePr>
        <p:xfrm>
          <a:off x="11107686" y="-15145"/>
          <a:ext cx="989351" cy="6873145"/>
        </p:xfrm>
        <a:graphic>
          <a:graphicData uri="http://schemas.openxmlformats.org/drawingml/2006/table">
            <a:tbl>
              <a:tblPr firstRow="1" bandRow="1"/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05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F992397-B6CA-44F8-B7B7-280AD57B834C}"/>
              </a:ext>
            </a:extLst>
          </p:cNvPr>
          <p:cNvSpPr/>
          <p:nvPr/>
        </p:nvSpPr>
        <p:spPr>
          <a:xfrm>
            <a:off x="2059631" y="1395801"/>
            <a:ext cx="74366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هل عرفت من هي </a:t>
            </a:r>
            <a:r>
              <a:rPr kumimoji="0" lang="ar-AE" sz="13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؟</a:t>
            </a:r>
            <a:endParaRPr kumimoji="0" lang="ar-AE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Arial" panose="020B0604020202020204" pitchFamily="34" charset="0"/>
              </a:rPr>
              <a:t>توقع ماذا سيكون عنوان قصتنا ؟ 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38">
            <a:extLst>
              <a:ext uri="{FF2B5EF4-FFF2-40B4-BE49-F238E27FC236}">
                <a16:creationId xmlns:a16="http://schemas.microsoft.com/office/drawing/2014/main" id="{415FBF7B-78AD-4A0C-8AE5-E5617A56429F}"/>
              </a:ext>
            </a:extLst>
          </p:cNvPr>
          <p:cNvGraphicFramePr>
            <a:graphicFrameLocks noGrp="1"/>
          </p:cNvGraphicFramePr>
          <p:nvPr/>
        </p:nvGraphicFramePr>
        <p:xfrm>
          <a:off x="11107686" y="-15145"/>
          <a:ext cx="989351" cy="6873145"/>
        </p:xfrm>
        <a:graphic>
          <a:graphicData uri="http://schemas.openxmlformats.org/drawingml/2006/table">
            <a:tbl>
              <a:tblPr firstRow="1" bandRow="1"/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3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5143E-E42B-4C0A-83D2-F8C2B71D5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756" y="-16623"/>
            <a:ext cx="8279392" cy="6833050"/>
          </a:xfrm>
          <a:prstGeom prst="rect">
            <a:avLst/>
          </a:prstGeom>
        </p:spPr>
      </p:pic>
      <p:sp>
        <p:nvSpPr>
          <p:cNvPr id="8" name="مربع نص 4">
            <a:extLst>
              <a:ext uri="{FF2B5EF4-FFF2-40B4-BE49-F238E27FC236}">
                <a16:creationId xmlns:a16="http://schemas.microsoft.com/office/drawing/2014/main" id="{2D8B3167-C65C-4819-AE62-1F9804947FD4}"/>
              </a:ext>
            </a:extLst>
          </p:cNvPr>
          <p:cNvSpPr txBox="1"/>
          <p:nvPr/>
        </p:nvSpPr>
        <p:spPr>
          <a:xfrm>
            <a:off x="4977226" y="2175338"/>
            <a:ext cx="5607538" cy="892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 rtl="1">
              <a:defRPr sz="4000" b="1">
                <a:solidFill>
                  <a:srgbClr val="C00000"/>
                </a:solidFill>
              </a:defRPr>
            </a:pPr>
            <a:r>
              <a:rPr sz="32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اليو</a:t>
            </a:r>
            <a:r>
              <a:rPr lang="ar-BH" sz="32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م</a:t>
            </a:r>
            <a:r>
              <a:rPr lang="ar-BH" sz="3200" dirty="0">
                <a:solidFill>
                  <a:schemeClr val="accent1">
                    <a:lumMod val="50000"/>
                  </a:schemeClr>
                </a:solidFill>
                <a:cs typeface="(AH) Manal Black"/>
              </a:rPr>
              <a:t>:</a:t>
            </a:r>
            <a:r>
              <a:rPr lang="ar-AE" sz="32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 </a:t>
            </a:r>
            <a:r>
              <a:rPr lang="ar-EG" sz="32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الإثنين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 rtl="1">
              <a:defRPr sz="4000" b="1">
                <a:solidFill>
                  <a:srgbClr val="0070C0"/>
                </a:solidFill>
              </a:defRPr>
            </a:pPr>
            <a:r>
              <a:rPr lang="ar-AE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11 / 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أكتوبر</a:t>
            </a:r>
            <a:r>
              <a:rPr lang="ar-AE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/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2021 م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-- 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</a:t>
            </a:r>
            <a:r>
              <a:rPr lang="ar-AE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...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/</a:t>
            </a:r>
            <a:r>
              <a:rPr lang="ar-AE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ربيع أول 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/ 1443 هـ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50461-072B-4D5A-8BB8-AEB2111FA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03" y="3740841"/>
            <a:ext cx="3980773" cy="2815168"/>
          </a:xfrm>
          <a:prstGeom prst="rect">
            <a:avLst/>
          </a:prstGeom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014385F2-6DDB-4D6B-9889-E904A1509064}"/>
              </a:ext>
            </a:extLst>
          </p:cNvPr>
          <p:cNvGraphicFramePr>
            <a:graphicFrameLocks noGrp="1"/>
          </p:cNvGraphicFramePr>
          <p:nvPr/>
        </p:nvGraphicFramePr>
        <p:xfrm>
          <a:off x="1006735" y="503238"/>
          <a:ext cx="3991241" cy="2641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45">
                  <a:extLst>
                    <a:ext uri="{9D8B030D-6E8A-4147-A177-3AD203B41FA5}">
                      <a16:colId xmlns:a16="http://schemas.microsoft.com/office/drawing/2014/main" val="2192242336"/>
                    </a:ext>
                  </a:extLst>
                </a:gridCol>
                <a:gridCol w="760368">
                  <a:extLst>
                    <a:ext uri="{9D8B030D-6E8A-4147-A177-3AD203B41FA5}">
                      <a16:colId xmlns:a16="http://schemas.microsoft.com/office/drawing/2014/main" val="4123569307"/>
                    </a:ext>
                  </a:extLst>
                </a:gridCol>
                <a:gridCol w="665207">
                  <a:extLst>
                    <a:ext uri="{9D8B030D-6E8A-4147-A177-3AD203B41FA5}">
                      <a16:colId xmlns:a16="http://schemas.microsoft.com/office/drawing/2014/main" val="3745910662"/>
                    </a:ext>
                  </a:extLst>
                </a:gridCol>
                <a:gridCol w="665207">
                  <a:extLst>
                    <a:ext uri="{9D8B030D-6E8A-4147-A177-3AD203B41FA5}">
                      <a16:colId xmlns:a16="http://schemas.microsoft.com/office/drawing/2014/main" val="3639897819"/>
                    </a:ext>
                  </a:extLst>
                </a:gridCol>
                <a:gridCol w="665207">
                  <a:extLst>
                    <a:ext uri="{9D8B030D-6E8A-4147-A177-3AD203B41FA5}">
                      <a16:colId xmlns:a16="http://schemas.microsoft.com/office/drawing/2014/main" val="1188617093"/>
                    </a:ext>
                  </a:extLst>
                </a:gridCol>
                <a:gridCol w="665207">
                  <a:extLst>
                    <a:ext uri="{9D8B030D-6E8A-4147-A177-3AD203B41FA5}">
                      <a16:colId xmlns:a16="http://schemas.microsoft.com/office/drawing/2014/main" val="164600645"/>
                    </a:ext>
                  </a:extLst>
                </a:gridCol>
              </a:tblGrid>
              <a:tr h="578989"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يوليو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 يوما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يناير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21589"/>
                  </a:ext>
                </a:extLst>
              </a:tr>
              <a:tr h="578989"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أغسطس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28-29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فبراير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456427"/>
                  </a:ext>
                </a:extLst>
              </a:tr>
              <a:tr h="370757"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سبتمبر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مارس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8021"/>
                  </a:ext>
                </a:extLst>
              </a:tr>
              <a:tr h="370757"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أكتوبر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أبريل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575365"/>
                  </a:ext>
                </a:extLst>
              </a:tr>
              <a:tr h="370757"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نوفمبر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مايو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36944"/>
                  </a:ext>
                </a:extLst>
              </a:tr>
              <a:tr h="370757"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ديسمبر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يونيو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16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5960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27ADD4-3F5E-4A83-9FF6-6D320A82E0ED}"/>
              </a:ext>
            </a:extLst>
          </p:cNvPr>
          <p:cNvSpPr txBox="1"/>
          <p:nvPr/>
        </p:nvSpPr>
        <p:spPr>
          <a:xfrm>
            <a:off x="2011054" y="41573"/>
            <a:ext cx="187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>
                <a:highlight>
                  <a:srgbClr val="00FF00"/>
                </a:highlight>
              </a:rPr>
              <a:t>الأشهر الميلادية</a:t>
            </a:r>
            <a:endParaRPr lang="en-US" sz="2400" b="1" dirty="0">
              <a:highlight>
                <a:srgbClr val="00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069A2-B727-4AF7-8B9A-F86AE3D4B685}"/>
              </a:ext>
            </a:extLst>
          </p:cNvPr>
          <p:cNvSpPr txBox="1"/>
          <p:nvPr/>
        </p:nvSpPr>
        <p:spPr>
          <a:xfrm>
            <a:off x="2011054" y="3330314"/>
            <a:ext cx="209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400" b="1" dirty="0">
                <a:highlight>
                  <a:srgbClr val="00FF00"/>
                </a:highlight>
              </a:rPr>
              <a:t>الأشهر الهجرية</a:t>
            </a:r>
            <a:endParaRPr lang="en-US" sz="2400" b="1" dirty="0">
              <a:highlight>
                <a:srgbClr val="00FF00"/>
              </a:highlight>
            </a:endParaRPr>
          </a:p>
        </p:txBody>
      </p:sp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A525F01B-B399-45C1-B94F-B32E21F6A917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61B4700-10D3-4E14-9C1A-75508F385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87" y="-19514"/>
            <a:ext cx="989351" cy="10284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B554D96-1BB1-4A3A-97D8-492B27B6899E}"/>
              </a:ext>
            </a:extLst>
          </p:cNvPr>
          <p:cNvSpPr/>
          <p:nvPr/>
        </p:nvSpPr>
        <p:spPr>
          <a:xfrm>
            <a:off x="3306694" y="4202506"/>
            <a:ext cx="895029" cy="4652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1D51CB-B57A-4F63-93B8-355D86630393}"/>
              </a:ext>
            </a:extLst>
          </p:cNvPr>
          <p:cNvSpPr/>
          <p:nvPr/>
        </p:nvSpPr>
        <p:spPr>
          <a:xfrm>
            <a:off x="1569102" y="1947904"/>
            <a:ext cx="883904" cy="577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4">
            <a:extLst>
              <a:ext uri="{FF2B5EF4-FFF2-40B4-BE49-F238E27FC236}">
                <a16:creationId xmlns:a16="http://schemas.microsoft.com/office/drawing/2014/main" id="{09D0A317-6500-44A7-9DCE-84312325C4E9}"/>
              </a:ext>
            </a:extLst>
          </p:cNvPr>
          <p:cNvSpPr txBox="1"/>
          <p:nvPr/>
        </p:nvSpPr>
        <p:spPr>
          <a:xfrm>
            <a:off x="4987601" y="996470"/>
            <a:ext cx="560753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 rtl="1">
              <a:defRPr sz="4000" b="1">
                <a:solidFill>
                  <a:srgbClr val="C00000"/>
                </a:solidFill>
              </a:defRPr>
            </a:pPr>
            <a:r>
              <a:rPr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اليو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م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</a:rPr>
              <a:t>:</a:t>
            </a:r>
            <a:r>
              <a:rPr lang="ar-AE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 </a:t>
            </a:r>
            <a:r>
              <a:rPr lang="ar-EG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الأحد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 rtl="1">
              <a:defRPr sz="4000" b="1">
                <a:solidFill>
                  <a:srgbClr val="0070C0"/>
                </a:solidFill>
              </a:defRPr>
            </a:pPr>
            <a:r>
              <a:rPr lang="ar-AE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10 / </a:t>
            </a:r>
            <a:r>
              <a:rPr lang="ar-EG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أكتوبر</a:t>
            </a:r>
            <a:r>
              <a:rPr lang="ar-AE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/</a:t>
            </a:r>
            <a:r>
              <a:rPr lang="ar-EG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2021 م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--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...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/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ربيع أول </a:t>
            </a:r>
            <a:r>
              <a:rPr lang="ar-EG" sz="24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/ 1443 هـ</a:t>
            </a:r>
          </a:p>
        </p:txBody>
      </p:sp>
      <p:sp>
        <p:nvSpPr>
          <p:cNvPr id="16" name="مربع نص 4">
            <a:extLst>
              <a:ext uri="{FF2B5EF4-FFF2-40B4-BE49-F238E27FC236}">
                <a16:creationId xmlns:a16="http://schemas.microsoft.com/office/drawing/2014/main" id="{00847610-945E-4C70-B9AA-922AE04E4AED}"/>
              </a:ext>
            </a:extLst>
          </p:cNvPr>
          <p:cNvSpPr txBox="1"/>
          <p:nvPr/>
        </p:nvSpPr>
        <p:spPr>
          <a:xfrm>
            <a:off x="4977226" y="3343274"/>
            <a:ext cx="5607538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 rtl="1">
              <a:defRPr sz="4000" b="1">
                <a:solidFill>
                  <a:srgbClr val="C00000"/>
                </a:solidFill>
              </a:defRPr>
            </a:pPr>
            <a:r>
              <a:rPr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اليو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م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</a:rPr>
              <a:t>:</a:t>
            </a:r>
            <a:r>
              <a:rPr lang="ar-AE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 </a:t>
            </a:r>
            <a:r>
              <a:rPr lang="ar-EG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الثلاثاء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 rtl="1">
              <a:defRPr sz="4000" b="1">
                <a:solidFill>
                  <a:srgbClr val="0070C0"/>
                </a:solidFill>
              </a:defRPr>
            </a:pPr>
            <a:r>
              <a:rPr lang="ar-AE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12/ 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أكتوبر</a:t>
            </a:r>
            <a:r>
              <a:rPr lang="ar-AE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/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2021 م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--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...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/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ربيع أول 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/ 1443 هـ</a:t>
            </a:r>
          </a:p>
        </p:txBody>
      </p:sp>
      <p:sp>
        <p:nvSpPr>
          <p:cNvPr id="17" name="مربع نص 4">
            <a:extLst>
              <a:ext uri="{FF2B5EF4-FFF2-40B4-BE49-F238E27FC236}">
                <a16:creationId xmlns:a16="http://schemas.microsoft.com/office/drawing/2014/main" id="{4083BE89-2B66-4C1E-BB82-A10B67BADF39}"/>
              </a:ext>
            </a:extLst>
          </p:cNvPr>
          <p:cNvSpPr txBox="1"/>
          <p:nvPr/>
        </p:nvSpPr>
        <p:spPr>
          <a:xfrm>
            <a:off x="4977226" y="4530511"/>
            <a:ext cx="5607538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 rtl="1">
              <a:defRPr sz="4000" b="1">
                <a:solidFill>
                  <a:srgbClr val="C00000"/>
                </a:solidFill>
              </a:defRPr>
            </a:pPr>
            <a:r>
              <a:rPr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اليو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م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</a:rPr>
              <a:t>:</a:t>
            </a:r>
            <a:r>
              <a:rPr lang="ar-AE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 </a:t>
            </a:r>
            <a:r>
              <a:rPr lang="ar-EG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الأربعاء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 rtl="1">
              <a:defRPr sz="4000" b="1">
                <a:solidFill>
                  <a:srgbClr val="0070C0"/>
                </a:solidFill>
              </a:defRPr>
            </a:pPr>
            <a:r>
              <a:rPr lang="ar-AE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13 / 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أكتوبر</a:t>
            </a:r>
            <a:r>
              <a:rPr lang="ar-AE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/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2021 م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--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...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/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ربيع أول 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/ 1443 هـ</a:t>
            </a: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888FA544-9A85-42B8-BC54-4CDA628AA082}"/>
              </a:ext>
            </a:extLst>
          </p:cNvPr>
          <p:cNvSpPr txBox="1"/>
          <p:nvPr/>
        </p:nvSpPr>
        <p:spPr>
          <a:xfrm>
            <a:off x="4956476" y="5717749"/>
            <a:ext cx="5607538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 rtl="1">
              <a:defRPr sz="4000" b="1">
                <a:solidFill>
                  <a:srgbClr val="C00000"/>
                </a:solidFill>
              </a:defRPr>
            </a:pPr>
            <a:r>
              <a:rPr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اليو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م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(AH) Manal Black"/>
              </a:rPr>
              <a:t>:</a:t>
            </a:r>
            <a:r>
              <a:rPr lang="ar-AE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 </a:t>
            </a:r>
            <a:r>
              <a:rPr lang="ar-EG" sz="4000" dirty="0">
                <a:solidFill>
                  <a:schemeClr val="accent1">
                    <a:lumMod val="50000"/>
                  </a:schemeClr>
                </a:solidFill>
                <a:cs typeface="(AH) Manal Black"/>
                <a:sym typeface="(AH) Manal Black"/>
              </a:rPr>
              <a:t>الأحد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 rtl="1">
              <a:defRPr sz="4000" b="1">
                <a:solidFill>
                  <a:srgbClr val="0070C0"/>
                </a:solidFill>
              </a:defRPr>
            </a:pPr>
            <a:r>
              <a:rPr lang="ar-AE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14/ 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أكتوبر</a:t>
            </a:r>
            <a:r>
              <a:rPr lang="ar-AE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/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2021 م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 -- 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...</a:t>
            </a:r>
            <a:r>
              <a:rPr kumimoji="0" lang="ar-EG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/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ربيع أول </a:t>
            </a:r>
            <a:r>
              <a:rPr lang="ar-EG" sz="280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/ 1443 هـ</a:t>
            </a:r>
          </a:p>
        </p:txBody>
      </p:sp>
    </p:spTree>
    <p:extLst>
      <p:ext uri="{BB962C8B-B14F-4D97-AF65-F5344CB8AC3E}">
        <p14:creationId xmlns:p14="http://schemas.microsoft.com/office/powerpoint/2010/main" val="97568111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E4CF84-F51F-4A23-8591-1041574FE548}"/>
              </a:ext>
            </a:extLst>
          </p:cNvPr>
          <p:cNvGrpSpPr/>
          <p:nvPr/>
        </p:nvGrpSpPr>
        <p:grpSpPr>
          <a:xfrm>
            <a:off x="327533" y="381183"/>
            <a:ext cx="11759014" cy="6130718"/>
            <a:chOff x="273465" y="344753"/>
            <a:chExt cx="11759014" cy="61307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3AB465-EDFE-4DA4-8F57-4A747531F58B}"/>
                </a:ext>
              </a:extLst>
            </p:cNvPr>
            <p:cNvSpPr/>
            <p:nvPr/>
          </p:nvSpPr>
          <p:spPr>
            <a:xfrm>
              <a:off x="273465" y="356024"/>
              <a:ext cx="5796373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B458-0650-4859-BF02-7E07FD9AE662}"/>
                </a:ext>
              </a:extLst>
            </p:cNvPr>
            <p:cNvSpPr/>
            <p:nvPr/>
          </p:nvSpPr>
          <p:spPr>
            <a:xfrm>
              <a:off x="6141591" y="344753"/>
              <a:ext cx="5890888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5B90E71-6BF3-4102-B0FA-331BA878088E}"/>
                </a:ext>
              </a:extLst>
            </p:cNvPr>
            <p:cNvSpPr/>
            <p:nvPr/>
          </p:nvSpPr>
          <p:spPr>
            <a:xfrm>
              <a:off x="418744" y="478563"/>
              <a:ext cx="5458081" cy="5753100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dirty="0">
                  <a:solidFill>
                    <a:prstClr val="white"/>
                  </a:solidFill>
                </a:rPr>
                <a:t>ه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2A4EAB-2D76-49C0-8122-AD1341745AE1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5094860"/>
              <a:chOff x="5808660" y="870284"/>
              <a:chExt cx="609520" cy="509486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ADA122-BE16-4D57-B4B3-8E1BD2BB5658}"/>
                  </a:ext>
                </a:extLst>
              </p:cNvPr>
              <p:cNvGrpSpPr/>
              <p:nvPr/>
            </p:nvGrpSpPr>
            <p:grpSpPr>
              <a:xfrm>
                <a:off x="5808660" y="870284"/>
                <a:ext cx="609520" cy="152948"/>
                <a:chOff x="5793283" y="870284"/>
                <a:chExt cx="609520" cy="15294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FCC1F37-1DEF-4E54-8E49-46A0D89C965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D59BAC-A23E-438E-B6D3-EC474E2EEE7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71031F4A-F267-40A9-B4AF-7F17F8CC61A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1EC6469F-8EFB-49DF-8E3A-AED2D409C40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B0C98A1B-B5F0-4AFC-AA1E-4001AF66A42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7F53FCD-3471-47C8-800F-57B097ECDF91}"/>
                  </a:ext>
                </a:extLst>
              </p:cNvPr>
              <p:cNvGrpSpPr/>
              <p:nvPr/>
            </p:nvGrpSpPr>
            <p:grpSpPr>
              <a:xfrm>
                <a:off x="5808660" y="1282110"/>
                <a:ext cx="609520" cy="152948"/>
                <a:chOff x="5793283" y="870284"/>
                <a:chExt cx="609520" cy="152948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80D0FF6-9A88-480D-BED0-A7A37957523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400AF795-4B8A-45BD-A2D2-3C2788EC7106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84A2AF69-860B-47ED-8860-AF681F69CA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61603D0-114C-4460-844F-7B446AEE8E60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65634341-8560-4B3B-B407-609B84B0AFA6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F13998-82C7-4F05-ABF1-59D5CE9FBFE8}"/>
                  </a:ext>
                </a:extLst>
              </p:cNvPr>
              <p:cNvGrpSpPr/>
              <p:nvPr/>
            </p:nvGrpSpPr>
            <p:grpSpPr>
              <a:xfrm>
                <a:off x="5808660" y="1693936"/>
                <a:ext cx="609520" cy="152948"/>
                <a:chOff x="5793283" y="870284"/>
                <a:chExt cx="609520" cy="15294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B84C1E8-948F-484F-85AD-C6A51FFDB8DB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7C7B21B-E54C-4FC7-B533-514C7F469C6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AAB2253-F4F1-4F2B-BB40-C5BC5398552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6E77588C-ACFD-43E6-B98C-9AD2454A8A5F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139F2007-C726-4548-B1BD-CD9817ED44CB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DF44BFF-172C-49F3-B0E0-1599701E063C}"/>
                  </a:ext>
                </a:extLst>
              </p:cNvPr>
              <p:cNvGrpSpPr/>
              <p:nvPr/>
            </p:nvGrpSpPr>
            <p:grpSpPr>
              <a:xfrm>
                <a:off x="5808660" y="2105762"/>
                <a:ext cx="609520" cy="152948"/>
                <a:chOff x="5793283" y="870284"/>
                <a:chExt cx="609520" cy="15294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188CB25-20E9-4AB3-AA82-8DED4FAE19F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73F455C-39E7-4DC2-A2F8-8919C143D517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59F45FB-E4DB-475F-809E-F5E3F35389E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D9A9CA11-2509-4E9B-9260-411955F21EB8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B2562D8B-FB29-45AF-9D7D-C3BAF794413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5FCD18A-E0B7-49AE-B687-5DCAFE9B1BDE}"/>
                  </a:ext>
                </a:extLst>
              </p:cNvPr>
              <p:cNvGrpSpPr/>
              <p:nvPr/>
            </p:nvGrpSpPr>
            <p:grpSpPr>
              <a:xfrm>
                <a:off x="5808660" y="2517588"/>
                <a:ext cx="609520" cy="152948"/>
                <a:chOff x="5793283" y="870284"/>
                <a:chExt cx="609520" cy="15294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F2D4C68-25DD-4EB1-99E6-A5287F734AB4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57A1402-00D2-402B-B05E-EF825ACD38C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54B7F3F-14D5-45F4-A981-EA9EE40E82D8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7617507B-545B-403E-91E2-04DE309942DC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F533B1E-0267-4C49-BD83-F1D01D5BB37D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15EA28-6B76-4D09-B826-65A185D36F6E}"/>
                  </a:ext>
                </a:extLst>
              </p:cNvPr>
              <p:cNvGrpSpPr/>
              <p:nvPr/>
            </p:nvGrpSpPr>
            <p:grpSpPr>
              <a:xfrm>
                <a:off x="5808660" y="2929414"/>
                <a:ext cx="609520" cy="152948"/>
                <a:chOff x="5793283" y="870284"/>
                <a:chExt cx="609520" cy="15294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FB148E6-DEF0-49FA-920E-10790BBBC9E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DEBF48B-52D0-4727-8542-A0BF65923C2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56CC86B-D876-4A9D-80D7-421C74B776F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91CEF3AE-0DE8-42D0-98AF-5D0226F1883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C342F3CE-4A60-4E59-9B76-A74BD38C661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B0E55B-E7F5-4BE1-A3ED-422799E3C948}"/>
                  </a:ext>
                </a:extLst>
              </p:cNvPr>
              <p:cNvGrpSpPr/>
              <p:nvPr/>
            </p:nvGrpSpPr>
            <p:grpSpPr>
              <a:xfrm>
                <a:off x="5808660" y="3341240"/>
                <a:ext cx="609520" cy="152948"/>
                <a:chOff x="5793283" y="870284"/>
                <a:chExt cx="609520" cy="15294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B319F22-7030-4E77-A2A7-105ACE71B72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3C5A3AA-6CC2-44F4-9150-21E492679B6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B576BB2B-D5C0-40DF-A050-CC95D178ABAF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CAAC10D3-6A62-4E3D-9B23-2299545EECE7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1B9636E-1B11-4BB6-87A3-86181C778820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BF9D96-E5F3-4141-96D3-744BD1E0CDBA}"/>
                  </a:ext>
                </a:extLst>
              </p:cNvPr>
              <p:cNvGrpSpPr/>
              <p:nvPr/>
            </p:nvGrpSpPr>
            <p:grpSpPr>
              <a:xfrm>
                <a:off x="5808660" y="3753066"/>
                <a:ext cx="609520" cy="152948"/>
                <a:chOff x="5793283" y="870284"/>
                <a:chExt cx="609520" cy="152948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CD49770-8E8E-434D-BBAF-76C411A1C6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C93A640-132D-4104-80CE-5844637F1CFD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910B821-298C-4625-925B-26D3EB4C3BB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C6D8AB40-36E7-4062-91B9-96243B71BD3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FE6F2337-5ED2-4ED6-AA62-7219AD71531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7F3347-61AB-48CC-A592-891C5C904212}"/>
                  </a:ext>
                </a:extLst>
              </p:cNvPr>
              <p:cNvGrpSpPr/>
              <p:nvPr/>
            </p:nvGrpSpPr>
            <p:grpSpPr>
              <a:xfrm>
                <a:off x="5808660" y="4164892"/>
                <a:ext cx="609520" cy="152948"/>
                <a:chOff x="5793283" y="870284"/>
                <a:chExt cx="609520" cy="15294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ABC6D5C-09F2-4DA4-A7BC-08F9FF6F086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DFD3845-57FA-433E-9D85-F87B8243EE7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DFF872F-31ED-4C8C-825D-9FB8B773A0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6BB3E04C-1991-458F-B9F0-7CB59A533A6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14CF5E67-32F1-4F16-AC2F-73C7439DD034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3F3B03-317F-469F-AA99-13579DD8DD9A}"/>
                  </a:ext>
                </a:extLst>
              </p:cNvPr>
              <p:cNvGrpSpPr/>
              <p:nvPr/>
            </p:nvGrpSpPr>
            <p:grpSpPr>
              <a:xfrm>
                <a:off x="5808660" y="4576718"/>
                <a:ext cx="609520" cy="152948"/>
                <a:chOff x="5793283" y="870284"/>
                <a:chExt cx="609520" cy="15294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87A65511-24AA-483A-AA85-F1D336F7BF4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F7AE1F3-F620-42AC-AE0D-8926240A9C89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417551F-3997-4E75-979A-435BF25CCA2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FF206411-8142-4FCD-9F00-9961E812767D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9F34398D-C67C-4C25-BC37-DE73B1F260A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3C735C-5325-4DA5-B20F-2ED07C8E7BF0}"/>
                  </a:ext>
                </a:extLst>
              </p:cNvPr>
              <p:cNvGrpSpPr/>
              <p:nvPr/>
            </p:nvGrpSpPr>
            <p:grpSpPr>
              <a:xfrm>
                <a:off x="5808660" y="4988544"/>
                <a:ext cx="609520" cy="152948"/>
                <a:chOff x="5793283" y="870284"/>
                <a:chExt cx="609520" cy="15294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806F5D1-7E4E-474E-8D3F-47FA03C387C0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69EABCC-F655-4103-9978-181B6872EB5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3C3102AB-A874-408B-AD65-08A69068001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658195A1-90F3-4774-B214-505BCC90AF0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F20C0462-182D-418D-B3AE-633BB0E49055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688658-E012-4236-94BF-9CEBA709875D}"/>
                  </a:ext>
                </a:extLst>
              </p:cNvPr>
              <p:cNvGrpSpPr/>
              <p:nvPr/>
            </p:nvGrpSpPr>
            <p:grpSpPr>
              <a:xfrm>
                <a:off x="5808660" y="5400370"/>
                <a:ext cx="609520" cy="152948"/>
                <a:chOff x="5793283" y="870284"/>
                <a:chExt cx="609520" cy="1529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52493E3-68FF-4060-BB9E-FD7A0C2C1E6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C3AF0B4-024D-4942-9B03-5CB9759C3ECA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7CDEAB6-6773-492E-AA49-BFB8462822F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931CBC2F-185D-4B1F-90A0-FA6D6C8C0881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A6D0DC7-94A7-4432-ACA4-60347AD8D7B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5B3F19-9FEB-47DC-8E83-A96580658063}"/>
                  </a:ext>
                </a:extLst>
              </p:cNvPr>
              <p:cNvGrpSpPr/>
              <p:nvPr/>
            </p:nvGrpSpPr>
            <p:grpSpPr>
              <a:xfrm>
                <a:off x="5808660" y="5812196"/>
                <a:ext cx="609520" cy="152948"/>
                <a:chOff x="5793283" y="870284"/>
                <a:chExt cx="609520" cy="15294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ED6A840-D96B-449F-B4F4-9F81CC5304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C98940-4E2E-4EAD-8512-3BBB4778CF9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BBF495-3942-4BD3-82CC-5F3A9ABD906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396B42E1-B394-42A6-8B10-0177CA5987B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42799F7D-AADB-49A8-B63E-3A008C393E38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69AF57-F2E2-4F50-B35C-21991B12F49D}"/>
                </a:ext>
              </a:extLst>
            </p:cNvPr>
            <p:cNvSpPr/>
            <p:nvPr/>
          </p:nvSpPr>
          <p:spPr>
            <a:xfrm>
              <a:off x="6418180" y="6162830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B2FDD7DF-0C3A-49BF-8528-06419B681B93}"/>
                </a:ext>
              </a:extLst>
            </p:cNvPr>
            <p:cNvSpPr/>
            <p:nvPr/>
          </p:nvSpPr>
          <p:spPr>
            <a:xfrm>
              <a:off x="6439446" y="505068"/>
              <a:ext cx="5456300" cy="5657762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4CAAA-03E1-40D5-B7A4-B5F444D0F750}"/>
                </a:ext>
              </a:extLst>
            </p:cNvPr>
            <p:cNvSpPr/>
            <p:nvPr/>
          </p:nvSpPr>
          <p:spPr>
            <a:xfrm>
              <a:off x="412511" y="6164757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9121037-D649-4C9B-882D-2DA5B4B748BD}"/>
              </a:ext>
            </a:extLst>
          </p:cNvPr>
          <p:cNvSpPr txBox="1"/>
          <p:nvPr/>
        </p:nvSpPr>
        <p:spPr>
          <a:xfrm>
            <a:off x="6794304" y="681889"/>
            <a:ext cx="4978952" cy="41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1" name="Picture 90" descr="A close up of a logo&#10;&#10;Description automatically generated">
            <a:extLst>
              <a:ext uri="{FF2B5EF4-FFF2-40B4-BE49-F238E27FC236}">
                <a16:creationId xmlns:a16="http://schemas.microsoft.com/office/drawing/2014/main" id="{53B5E00C-468C-47A9-9561-FAC1B02D2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31709" r="7541" b="7587"/>
          <a:stretch/>
        </p:blipFill>
        <p:spPr>
          <a:xfrm>
            <a:off x="4352514" y="545840"/>
            <a:ext cx="1347916" cy="76819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9CD7B14-81A3-48D5-8CBE-A65DC57F7A68}"/>
              </a:ext>
            </a:extLst>
          </p:cNvPr>
          <p:cNvSpPr txBox="1"/>
          <p:nvPr/>
        </p:nvSpPr>
        <p:spPr>
          <a:xfrm>
            <a:off x="6559826" y="538197"/>
            <a:ext cx="5213430" cy="41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B0BD0F9-63C6-4EFC-A784-980E1EB0BE36}"/>
              </a:ext>
            </a:extLst>
          </p:cNvPr>
          <p:cNvSpPr txBox="1"/>
          <p:nvPr/>
        </p:nvSpPr>
        <p:spPr>
          <a:xfrm>
            <a:off x="6559826" y="681889"/>
            <a:ext cx="521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FF0000"/>
                </a:solidFill>
              </a:rPr>
              <a:t>عنوان درسنا اليوم: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8" name="Picture 97" descr="A close up of a sign&#10;&#10;Description automatically generated">
            <a:extLst>
              <a:ext uri="{FF2B5EF4-FFF2-40B4-BE49-F238E27FC236}">
                <a16:creationId xmlns:a16="http://schemas.microsoft.com/office/drawing/2014/main" id="{0E24C030-AA01-48DE-BA56-0E4773BD9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3" y="532928"/>
            <a:ext cx="1013037" cy="1020711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6A28FFED-7B75-47C9-959D-CB82E19C618A}"/>
              </a:ext>
            </a:extLst>
          </p:cNvPr>
          <p:cNvSpPr txBox="1"/>
          <p:nvPr/>
        </p:nvSpPr>
        <p:spPr>
          <a:xfrm>
            <a:off x="679550" y="793794"/>
            <a:ext cx="702365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7C5E8-60D9-41E4-A3FA-476BD0A561BD}"/>
              </a:ext>
            </a:extLst>
          </p:cNvPr>
          <p:cNvSpPr txBox="1"/>
          <p:nvPr/>
        </p:nvSpPr>
        <p:spPr>
          <a:xfrm>
            <a:off x="6819335" y="699331"/>
            <a:ext cx="3458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</a:rPr>
              <a:t>تابع\ </a:t>
            </a:r>
            <a:r>
              <a:rPr lang="ar-SA" sz="2000" b="1" dirty="0">
                <a:solidFill>
                  <a:srgbClr val="0070C0"/>
                </a:solidFill>
              </a:rPr>
              <a:t> (</a:t>
            </a:r>
            <a:r>
              <a:rPr lang="ar-AE" sz="2000" b="1" dirty="0">
                <a:solidFill>
                  <a:srgbClr val="0070C0"/>
                </a:solidFill>
              </a:rPr>
              <a:t>أمي جديدة </a:t>
            </a:r>
            <a:r>
              <a:rPr lang="ar-SA" sz="2000" b="1" dirty="0">
                <a:solidFill>
                  <a:srgbClr val="0070C0"/>
                </a:solidFill>
              </a:rPr>
              <a:t>)    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4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15" y="2269405"/>
            <a:ext cx="3534642" cy="2950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7" name="صورة 4" descr="صورة تحتوي على نص, كتاب&#10;&#10;تم إنشاء الوصف تلقائياً">
            <a:extLst>
              <a:ext uri="{FF2B5EF4-FFF2-40B4-BE49-F238E27FC236}">
                <a16:creationId xmlns:a16="http://schemas.microsoft.com/office/drawing/2014/main" id="{D21B13AE-CF18-4C33-A0FE-CC4BF2DA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847" y="1411327"/>
            <a:ext cx="4543865" cy="43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9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562175"/>
            <a:ext cx="6858000" cy="12192000"/>
          </a:xfrm>
          <a:prstGeom prst="rect">
            <a:avLst/>
          </a:prstGeom>
        </p:spPr>
      </p:pic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0" y="4904361"/>
            <a:ext cx="1503140" cy="188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472765" y="5632696"/>
            <a:ext cx="1235436" cy="9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26">
            <a:extLst>
              <a:ext uri="{FF2B5EF4-FFF2-40B4-BE49-F238E27FC236}">
                <a16:creationId xmlns:a16="http://schemas.microsoft.com/office/drawing/2014/main" id="{591D1F15-5A60-442C-8F73-9B698C8B5D41}"/>
              </a:ext>
            </a:extLst>
          </p:cNvPr>
          <p:cNvSpPr/>
          <p:nvPr/>
        </p:nvSpPr>
        <p:spPr>
          <a:xfrm rot="465890">
            <a:off x="5437601" y="646506"/>
            <a:ext cx="6002829" cy="5200664"/>
          </a:xfrm>
          <a:prstGeom prst="cloudCallout">
            <a:avLst>
              <a:gd name="adj1" fmla="val -82481"/>
              <a:gd name="adj2" fmla="val -3614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والآن لنفتح كتاب الطالب صفحة 86..لنقرأ الدرس</a:t>
            </a:r>
          </a:p>
        </p:txBody>
      </p:sp>
      <p:pic>
        <p:nvPicPr>
          <p:cNvPr id="16" name="Picture 29">
            <a:extLst>
              <a:ext uri="{FF2B5EF4-FFF2-40B4-BE49-F238E27FC236}">
                <a16:creationId xmlns:a16="http://schemas.microsoft.com/office/drawing/2014/main" id="{C70E2D81-4562-4C6A-8C2D-14E6FB6D9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3241" y="1038559"/>
            <a:ext cx="2112567" cy="62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86F4AA8-AEA5-4A9E-BE14-520513CD1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8" t="6769"/>
          <a:stretch/>
        </p:blipFill>
        <p:spPr>
          <a:xfrm>
            <a:off x="238539" y="0"/>
            <a:ext cx="11953461" cy="6858000"/>
          </a:xfrm>
          <a:prstGeom prst="rect">
            <a:avLst/>
          </a:prstGeom>
        </p:spPr>
      </p:pic>
      <p:pic>
        <p:nvPicPr>
          <p:cNvPr id="5" name="صورة 4" descr="صورة تحتوي على نص, كتاب&#10;&#10;تم إنشاء الوصف تلقائياً">
            <a:extLst>
              <a:ext uri="{FF2B5EF4-FFF2-40B4-BE49-F238E27FC236}">
                <a16:creationId xmlns:a16="http://schemas.microsoft.com/office/drawing/2014/main" id="{9B870664-0865-48E1-AC95-B74715CD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89983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3684C3-BD45-493B-A232-CC04F72E4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61" t="37327" r="16231" b="21627"/>
          <a:stretch/>
        </p:blipFill>
        <p:spPr>
          <a:xfrm>
            <a:off x="4754881" y="126609"/>
            <a:ext cx="2996418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4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6CF7-29BB-4B51-8F3C-F8A6B837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أمي جديدة - الصف الرابع">
            <a:hlinkClick r:id="" action="ppaction://media"/>
            <a:extLst>
              <a:ext uri="{FF2B5EF4-FFF2-40B4-BE49-F238E27FC236}">
                <a16:creationId xmlns:a16="http://schemas.microsoft.com/office/drawing/2014/main" id="{6B2BD931-DD61-4B1D-9315-E6BAB1DF3402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3774" y="344556"/>
            <a:ext cx="10536104" cy="609600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39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C17C84-52A6-4F4B-BB01-C47D92CBE89E}"/>
              </a:ext>
            </a:extLst>
          </p:cNvPr>
          <p:cNvSpPr/>
          <p:nvPr/>
        </p:nvSpPr>
        <p:spPr>
          <a:xfrm>
            <a:off x="332966" y="4232000"/>
            <a:ext cx="66672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انظر جيداً لملابس الشخصيات ، ثم أخبرني  </a:t>
            </a:r>
          </a:p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دول منتشر هذا الزي؟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4315F14-B102-4C8F-ACD6-074A020D3CA5}"/>
              </a:ext>
            </a:extLst>
          </p:cNvPr>
          <p:cNvSpPr/>
          <p:nvPr/>
        </p:nvSpPr>
        <p:spPr>
          <a:xfrm>
            <a:off x="1914329" y="5432329"/>
            <a:ext cx="35044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دول الخليج العربي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7" name="صورة 6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06AF982D-DC24-458A-B6EB-52E5866C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8220" t="6564" r="4786"/>
          <a:stretch/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pic>
        <p:nvPicPr>
          <p:cNvPr id="8" name="صورة 7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A16219C9-81C5-4075-860F-6DF9742FC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4053" t="10736" r="46602" b="69286"/>
          <a:stretch/>
        </p:blipFill>
        <p:spPr>
          <a:xfrm>
            <a:off x="145774" y="369"/>
            <a:ext cx="8693426" cy="412105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D04AAEC-1036-4DFE-A035-F63B826130E8}"/>
              </a:ext>
            </a:extLst>
          </p:cNvPr>
          <p:cNvSpPr/>
          <p:nvPr/>
        </p:nvSpPr>
        <p:spPr>
          <a:xfrm>
            <a:off x="8958470" y="379381"/>
            <a:ext cx="1129493" cy="14365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13FE75A-B093-4581-99D1-C3BFD48D2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2461" r="4932" b="1948"/>
          <a:stretch/>
        </p:blipFill>
        <p:spPr>
          <a:xfrm>
            <a:off x="0" y="0"/>
            <a:ext cx="12192000" cy="701977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D80C430-4CC5-4764-B059-A0B7F87F17DF}"/>
              </a:ext>
            </a:extLst>
          </p:cNvPr>
          <p:cNvSpPr/>
          <p:nvPr/>
        </p:nvSpPr>
        <p:spPr>
          <a:xfrm>
            <a:off x="1530841" y="939753"/>
            <a:ext cx="21066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استخرج :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2DF0677-3CCF-4601-8E27-7128D5EC9721}"/>
              </a:ext>
            </a:extLst>
          </p:cNvPr>
          <p:cNvSpPr/>
          <p:nvPr/>
        </p:nvSpPr>
        <p:spPr>
          <a:xfrm>
            <a:off x="461639" y="2480534"/>
            <a:ext cx="31758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أسلوب استفهام.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علامة الطرح 5">
            <a:extLst>
              <a:ext uri="{FF2B5EF4-FFF2-40B4-BE49-F238E27FC236}">
                <a16:creationId xmlns:a16="http://schemas.microsoft.com/office/drawing/2014/main" id="{D326F68F-EE4E-49D3-B833-F30D73843D8A}"/>
              </a:ext>
            </a:extLst>
          </p:cNvPr>
          <p:cNvSpPr/>
          <p:nvPr/>
        </p:nvSpPr>
        <p:spPr>
          <a:xfrm>
            <a:off x="9621078" y="4717774"/>
            <a:ext cx="1166192" cy="1987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4673C9-85AA-462E-BA33-339168BCD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773" y="0"/>
            <a:ext cx="2780555" cy="673873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CE3FCA-6E0A-46AC-B790-56F226B25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6974" t="21744" r="7323" b="63487"/>
          <a:stretch/>
        </p:blipFill>
        <p:spPr>
          <a:xfrm>
            <a:off x="226261" y="0"/>
            <a:ext cx="9063512" cy="375607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1274567-EABF-475F-B0FC-B47141BF301A}"/>
              </a:ext>
            </a:extLst>
          </p:cNvPr>
          <p:cNvSpPr/>
          <p:nvPr/>
        </p:nvSpPr>
        <p:spPr>
          <a:xfrm>
            <a:off x="3872528" y="3013501"/>
            <a:ext cx="45768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مرادف كلمة برقع ؟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5228885-3816-4203-8693-3B4E636EC2B7}"/>
              </a:ext>
            </a:extLst>
          </p:cNvPr>
          <p:cNvSpPr/>
          <p:nvPr/>
        </p:nvSpPr>
        <p:spPr>
          <a:xfrm>
            <a:off x="1550215" y="3850207"/>
            <a:ext cx="71144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البرقع هو نقاب أو حجاب أو غطاء للوجه ،</a:t>
            </a:r>
          </a:p>
          <a:p>
            <a:pPr algn="ctr"/>
            <a:r>
              <a:rPr lang="ar-AE" sz="40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تستر به المرأة وجهها.</a:t>
            </a:r>
            <a:endParaRPr lang="ar-SA" sz="40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B972391-B011-4934-94FC-3EE0A590ECE7}"/>
              </a:ext>
            </a:extLst>
          </p:cNvPr>
          <p:cNvSpPr/>
          <p:nvPr/>
        </p:nvSpPr>
        <p:spPr>
          <a:xfrm>
            <a:off x="5889543" y="5258457"/>
            <a:ext cx="27751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جمع البرقع ؟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2AA2873-7C23-40B4-A5D0-2E610D23154B}"/>
              </a:ext>
            </a:extLst>
          </p:cNvPr>
          <p:cNvSpPr/>
          <p:nvPr/>
        </p:nvSpPr>
        <p:spPr>
          <a:xfrm>
            <a:off x="4153180" y="5216203"/>
            <a:ext cx="10342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براقع</a:t>
            </a:r>
            <a:endParaRPr lang="ar-SA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4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جل, قميص&#10;&#10;تم إنشاء الوصف تلقائياً">
            <a:extLst>
              <a:ext uri="{FF2B5EF4-FFF2-40B4-BE49-F238E27FC236}">
                <a16:creationId xmlns:a16="http://schemas.microsoft.com/office/drawing/2014/main" id="{5FF233A6-34C0-4F04-8666-81C4D4244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6"/>
          <a:stretch/>
        </p:blipFill>
        <p:spPr>
          <a:xfrm>
            <a:off x="9958252" y="0"/>
            <a:ext cx="2233748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84266A-F611-4ACB-B0C5-F891D1E41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3" r="10369" b="57880"/>
          <a:stretch/>
        </p:blipFill>
        <p:spPr>
          <a:xfrm>
            <a:off x="0" y="-28381"/>
            <a:ext cx="9943122" cy="368598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7D3E812-6785-4805-B40D-92C27880D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37" t="70646" r="10370" b="18840"/>
          <a:stretch/>
        </p:blipFill>
        <p:spPr>
          <a:xfrm>
            <a:off x="0" y="3657600"/>
            <a:ext cx="9958252" cy="32004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96D198A-8CC9-4D01-A694-D425119F6C45}"/>
              </a:ext>
            </a:extLst>
          </p:cNvPr>
          <p:cNvSpPr/>
          <p:nvPr/>
        </p:nvSpPr>
        <p:spPr>
          <a:xfrm>
            <a:off x="7354374" y="0"/>
            <a:ext cx="42418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استخرج من الفقرة : </a:t>
            </a:r>
            <a:endParaRPr lang="ar-SA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C719171-330E-4FFA-9DBA-BAC4C317649E}"/>
              </a:ext>
            </a:extLst>
          </p:cNvPr>
          <p:cNvSpPr/>
          <p:nvPr/>
        </p:nvSpPr>
        <p:spPr>
          <a:xfrm>
            <a:off x="8284133" y="923330"/>
            <a:ext cx="29787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مرادف أبعدت: 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8DA4CFA-2739-476F-A69F-B34F1ADC35D3}"/>
              </a:ext>
            </a:extLst>
          </p:cNvPr>
          <p:cNvSpPr/>
          <p:nvPr/>
        </p:nvSpPr>
        <p:spPr>
          <a:xfrm>
            <a:off x="225975" y="153889"/>
            <a:ext cx="27959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مرادف مدح : 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83A64B-DB8E-4304-8A20-189BD71617AF}"/>
              </a:ext>
            </a:extLst>
          </p:cNvPr>
          <p:cNvSpPr/>
          <p:nvPr/>
        </p:nvSpPr>
        <p:spPr>
          <a:xfrm>
            <a:off x="307776" y="1905744"/>
            <a:ext cx="21804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ضد نزل : 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124715-B15C-4E8E-A503-51D6A5A77257}"/>
              </a:ext>
            </a:extLst>
          </p:cNvPr>
          <p:cNvSpPr/>
          <p:nvPr/>
        </p:nvSpPr>
        <p:spPr>
          <a:xfrm>
            <a:off x="8933210" y="1692771"/>
            <a:ext cx="12779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أزحت</a:t>
            </a:r>
            <a:endParaRPr lang="ar-SA" sz="4400" b="0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A4383BA-3A66-4A0A-83FF-9D236C0C53DC}"/>
              </a:ext>
            </a:extLst>
          </p:cNvPr>
          <p:cNvSpPr/>
          <p:nvPr/>
        </p:nvSpPr>
        <p:spPr>
          <a:xfrm>
            <a:off x="1080946" y="933507"/>
            <a:ext cx="9092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أثنى</a:t>
            </a:r>
            <a:endParaRPr lang="ar-SA" sz="4400" b="0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B47B62C-BFE6-4177-AFC2-4C164E46C658}"/>
              </a:ext>
            </a:extLst>
          </p:cNvPr>
          <p:cNvSpPr/>
          <p:nvPr/>
        </p:nvSpPr>
        <p:spPr>
          <a:xfrm>
            <a:off x="936252" y="2513615"/>
            <a:ext cx="10759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صعد</a:t>
            </a:r>
            <a:endParaRPr lang="ar-SA" sz="4400" b="0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87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B83DD2-A75C-46ED-B5D8-8929C03E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917" y="-126609"/>
            <a:ext cx="3193366" cy="685800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E3F7216-F0C7-43B0-A12B-816FB85F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923"/>
          <a:stretch/>
        </p:blipFill>
        <p:spPr>
          <a:xfrm>
            <a:off x="0" y="0"/>
            <a:ext cx="8918917" cy="1969477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F47D541-DAB6-45E8-BC1E-036BBE167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63799"/>
          <a:stretch/>
        </p:blipFill>
        <p:spPr>
          <a:xfrm>
            <a:off x="-4689" y="1969477"/>
            <a:ext cx="8918917" cy="494831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8937C6E-048C-49CA-8608-911929D582F7}"/>
              </a:ext>
            </a:extLst>
          </p:cNvPr>
          <p:cNvSpPr/>
          <p:nvPr/>
        </p:nvSpPr>
        <p:spPr>
          <a:xfrm>
            <a:off x="5002181" y="3965713"/>
            <a:ext cx="37657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 مرادف مستندة ؟ 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672F9CC-BDB4-465D-82EC-FF5406C09C6D}"/>
              </a:ext>
            </a:extLst>
          </p:cNvPr>
          <p:cNvSpPr/>
          <p:nvPr/>
        </p:nvSpPr>
        <p:spPr>
          <a:xfrm>
            <a:off x="5685183" y="2703443"/>
            <a:ext cx="728869" cy="5698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FF94049-BD18-4BE4-9F6B-7C1EF9878E27}"/>
              </a:ext>
            </a:extLst>
          </p:cNvPr>
          <p:cNvSpPr/>
          <p:nvPr/>
        </p:nvSpPr>
        <p:spPr>
          <a:xfrm>
            <a:off x="6472535" y="4696315"/>
            <a:ext cx="1117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متكئة</a:t>
            </a:r>
            <a:endParaRPr lang="ar-SA" sz="4400" b="0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3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1404680-F019-4A43-AF23-3AE0CCDD6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37488"/>
          <a:stretch/>
        </p:blipFill>
        <p:spPr>
          <a:xfrm>
            <a:off x="5420140" y="3538330"/>
            <a:ext cx="6771860" cy="3319670"/>
          </a:xfrm>
          <a:prstGeom prst="rect">
            <a:avLst/>
          </a:prstGeom>
        </p:spPr>
      </p:pic>
      <p:pic>
        <p:nvPicPr>
          <p:cNvPr id="10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9FB29E1-3174-446E-B862-B98C78E5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213" t="6474" r="13466" b="71304"/>
          <a:stretch/>
        </p:blipFill>
        <p:spPr>
          <a:xfrm>
            <a:off x="0" y="0"/>
            <a:ext cx="12192000" cy="353833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788873F-FF6C-42B9-85D7-E43B5FF73B78}"/>
              </a:ext>
            </a:extLst>
          </p:cNvPr>
          <p:cNvSpPr/>
          <p:nvPr/>
        </p:nvSpPr>
        <p:spPr>
          <a:xfrm>
            <a:off x="1416874" y="2505670"/>
            <a:ext cx="257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استخرج :-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DE0642-7912-4E4A-8AAF-BA86AAC61F39}"/>
              </a:ext>
            </a:extLst>
          </p:cNvPr>
          <p:cNvSpPr/>
          <p:nvPr/>
        </p:nvSpPr>
        <p:spPr>
          <a:xfrm>
            <a:off x="902314" y="3631096"/>
            <a:ext cx="4230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ar-A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كلمة مفرد ومثناها.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092071E-C22B-4180-BBB5-25603D2AA221}"/>
              </a:ext>
            </a:extLst>
          </p:cNvPr>
          <p:cNvSpPr/>
          <p:nvPr/>
        </p:nvSpPr>
        <p:spPr>
          <a:xfrm>
            <a:off x="3882887" y="1769165"/>
            <a:ext cx="1033670" cy="7365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EE7E07B-C824-481A-A5D4-ADE4E50F3DBE}"/>
              </a:ext>
            </a:extLst>
          </p:cNvPr>
          <p:cNvSpPr/>
          <p:nvPr/>
        </p:nvSpPr>
        <p:spPr>
          <a:xfrm>
            <a:off x="9674087" y="2557671"/>
            <a:ext cx="1398105" cy="73650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8E6A7C0-E2A9-4378-A24C-474C0D60F52B}"/>
              </a:ext>
            </a:extLst>
          </p:cNvPr>
          <p:cNvSpPr/>
          <p:nvPr/>
        </p:nvSpPr>
        <p:spPr>
          <a:xfrm>
            <a:off x="273938" y="4554426"/>
            <a:ext cx="485902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ar-AE" sz="4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ضع كلمة أبادر في جملة </a:t>
            </a:r>
          </a:p>
          <a:p>
            <a:pPr algn="ctr"/>
            <a:r>
              <a:rPr lang="ar-AE" sz="4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من إنشائك تظهر معناها.</a:t>
            </a:r>
            <a:endParaRPr lang="ar-SA" sz="40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E82F888-4894-4573-AEED-11616097FCFC}"/>
              </a:ext>
            </a:extLst>
          </p:cNvPr>
          <p:cNvSpPr/>
          <p:nvPr/>
        </p:nvSpPr>
        <p:spPr>
          <a:xfrm>
            <a:off x="5420141" y="1008628"/>
            <a:ext cx="1033670" cy="76053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3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6276765" y="199609"/>
            <a:ext cx="5534209" cy="8179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4715" dirty="0">
                <a:solidFill>
                  <a:schemeClr val="bg1"/>
                </a:solidFill>
                <a:cs typeface="(AH) Manal Black" pitchFamily="2" charset="-78"/>
              </a:rPr>
              <a:t>قَوانين حِصَّة</a:t>
            </a:r>
            <a:r>
              <a:rPr lang="ar-AE" sz="4715" dirty="0">
                <a:solidFill>
                  <a:schemeClr val="bg1"/>
                </a:solidFill>
                <a:cs typeface="(AH) Manal Black" pitchFamily="2" charset="-78"/>
              </a:rPr>
              <a:t> التعلم عن بعد</a:t>
            </a:r>
            <a:r>
              <a:rPr lang="ar-BH" sz="4715" dirty="0">
                <a:solidFill>
                  <a:schemeClr val="bg1"/>
                </a:solidFill>
                <a:cs typeface="(AH) Manal Black" pitchFamily="2" charset="-78"/>
              </a:rPr>
              <a:t> </a:t>
            </a:r>
            <a:endParaRPr lang="en-US" sz="4715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52" name="Picture 4" descr="طريقة الجلوس الصحيحة: أهم النصائح - ويب طب">
            <a:extLst>
              <a:ext uri="{FF2B5EF4-FFF2-40B4-BE49-F238E27FC236}">
                <a16:creationId xmlns:a16="http://schemas.microsoft.com/office/drawing/2014/main" id="{BA6293FE-1C31-4DF1-9F9F-2C7B9FFFB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21600000">
            <a:off x="9620667" y="1269914"/>
            <a:ext cx="2331711" cy="16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7E92BF-8096-44E0-A408-1325CF389B8B}"/>
              </a:ext>
            </a:extLst>
          </p:cNvPr>
          <p:cNvSpPr txBox="1"/>
          <p:nvPr/>
        </p:nvSpPr>
        <p:spPr>
          <a:xfrm>
            <a:off x="8665508" y="3141349"/>
            <a:ext cx="352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>
                <a:cs typeface="(AH) Manal Black" pitchFamily="2" charset="-78"/>
              </a:rPr>
              <a:t>أجلس جلسة صحيحة وفي مكان هادئ</a:t>
            </a:r>
            <a:endParaRPr lang="en-US" sz="2400" dirty="0">
              <a:cs typeface="(AH) Manal Black" pitchFamily="2" charset="-78"/>
            </a:endParaRPr>
          </a:p>
        </p:txBody>
      </p:sp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6F1E7A0B-2BAB-4FD9-8BB1-3C0563ECB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04" b="35480"/>
          <a:stretch/>
        </p:blipFill>
        <p:spPr>
          <a:xfrm>
            <a:off x="6612090" y="1289629"/>
            <a:ext cx="1875003" cy="160198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BF2C788-7E76-4561-A1BB-DD67210E4211}"/>
              </a:ext>
            </a:extLst>
          </p:cNvPr>
          <p:cNvSpPr txBox="1"/>
          <p:nvPr/>
        </p:nvSpPr>
        <p:spPr>
          <a:xfrm>
            <a:off x="6179030" y="3119551"/>
            <a:ext cx="248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dirty="0">
                <a:cs typeface="(AH) Manal Black" pitchFamily="2" charset="-78"/>
              </a:rPr>
              <a:t>اْ</a:t>
            </a:r>
            <a:r>
              <a:rPr lang="ar-BH" sz="2400" dirty="0">
                <a:cs typeface="(AH) Manal Black" pitchFamily="2" charset="-78"/>
              </a:rPr>
              <a:t>سْتَمِع إلى الْمُعَلَّمة بِتِرْكيز</a:t>
            </a:r>
            <a:endParaRPr lang="en-US" sz="1715" dirty="0">
              <a:cs typeface="(AH) Manal Black" pitchFamily="2" charset="-78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03B36A4-3F2E-486C-95EE-5043C3065940}"/>
              </a:ext>
            </a:extLst>
          </p:cNvPr>
          <p:cNvGrpSpPr/>
          <p:nvPr/>
        </p:nvGrpSpPr>
        <p:grpSpPr>
          <a:xfrm>
            <a:off x="3945164" y="1228509"/>
            <a:ext cx="2017643" cy="2083857"/>
            <a:chOff x="3405808" y="1696548"/>
            <a:chExt cx="2690191" cy="2778476"/>
          </a:xfrm>
        </p:grpSpPr>
        <p:pic>
          <p:nvPicPr>
            <p:cNvPr id="57" name="Picture 2" descr="نتيجة بحث الصور عن أم تتحدث كرتون">
              <a:extLst>
                <a:ext uri="{FF2B5EF4-FFF2-40B4-BE49-F238E27FC236}">
                  <a16:creationId xmlns:a16="http://schemas.microsoft.com/office/drawing/2014/main" id="{C9F6C83D-B393-4EBC-B893-8BD546A11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736" y="1696548"/>
              <a:ext cx="1821539" cy="1897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8CE97E-8A7A-4C18-979D-94A7C332FBBC}"/>
                </a:ext>
              </a:extLst>
            </p:cNvPr>
            <p:cNvSpPr txBox="1"/>
            <p:nvPr/>
          </p:nvSpPr>
          <p:spPr>
            <a:xfrm>
              <a:off x="3405808" y="3859471"/>
              <a:ext cx="26901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dirty="0">
                  <a:cs typeface="(AH) Manal Black" pitchFamily="2" charset="-78"/>
                </a:rPr>
                <a:t>اُفَكِّر وأُجيب بِمُفْرَدي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1864CFE-3B54-4E5A-938A-B1E525403551}"/>
              </a:ext>
            </a:extLst>
          </p:cNvPr>
          <p:cNvGrpSpPr/>
          <p:nvPr/>
        </p:nvGrpSpPr>
        <p:grpSpPr>
          <a:xfrm>
            <a:off x="1454065" y="693286"/>
            <a:ext cx="2465771" cy="3465453"/>
            <a:chOff x="106375" y="361925"/>
            <a:chExt cx="3287695" cy="4620604"/>
          </a:xfrm>
        </p:grpSpPr>
        <p:pic>
          <p:nvPicPr>
            <p:cNvPr id="60" name="Picture 59" descr="A close up of a logo&#10;&#10;Description automatically generated">
              <a:extLst>
                <a:ext uri="{FF2B5EF4-FFF2-40B4-BE49-F238E27FC236}">
                  <a16:creationId xmlns:a16="http://schemas.microsoft.com/office/drawing/2014/main" id="{9882F7FC-84CB-4532-8845-23634EC0E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44" b="89954" l="9752" r="93440">
                          <a14:foregroundMark x1="93262" y1="58661" x2="90426" y2="56467"/>
                          <a14:foregroundMark x1="93617" y1="35219" x2="93617" y2="28406"/>
                          <a14:foregroundMark x1="71099" y1="21132" x2="69858" y2="7044"/>
                          <a14:foregroundMark x1="79965" y1="60162" x2="79965" y2="60162"/>
                          <a14:foregroundMark x1="72163" y1="75404" x2="68440" y2="53233"/>
                          <a14:foregroundMark x1="70213" y1="85335" x2="73050" y2="79792"/>
                          <a14:foregroundMark x1="73050" y1="79792" x2="73050" y2="7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9" b="25507"/>
            <a:stretch/>
          </p:blipFill>
          <p:spPr>
            <a:xfrm>
              <a:off x="557115" y="361925"/>
              <a:ext cx="1605100" cy="300653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FD5E645-9ED0-4795-887D-009D627042ED}"/>
                </a:ext>
              </a:extLst>
            </p:cNvPr>
            <p:cNvSpPr txBox="1"/>
            <p:nvPr/>
          </p:nvSpPr>
          <p:spPr>
            <a:xfrm>
              <a:off x="106375" y="3505201"/>
              <a:ext cx="32876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3300" dirty="0">
                  <a:cs typeface="(AH) Manal Black" pitchFamily="2" charset="-78"/>
                </a:rPr>
                <a:t>اسْتَأذِن</a:t>
              </a:r>
              <a:r>
                <a:rPr lang="ar-BH" sz="3300" dirty="0">
                  <a:cs typeface="(AH) Manal Black" pitchFamily="2" charset="-78"/>
                </a:rPr>
                <a:t> قَبْلِ التَّحّدًّث</a:t>
              </a:r>
              <a:endParaRPr lang="en-US" sz="3300" dirty="0">
                <a:cs typeface="(AH) Manal Black" pitchFamily="2" charset="-78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BDC2D0-26C1-43E9-8BEC-BFE0FE78FCEE}"/>
              </a:ext>
            </a:extLst>
          </p:cNvPr>
          <p:cNvGrpSpPr/>
          <p:nvPr/>
        </p:nvGrpSpPr>
        <p:grpSpPr>
          <a:xfrm>
            <a:off x="9276094" y="4051860"/>
            <a:ext cx="2676284" cy="1993779"/>
            <a:chOff x="8308352" y="4125540"/>
            <a:chExt cx="3568379" cy="2658371"/>
          </a:xfrm>
        </p:grpSpPr>
        <p:pic>
          <p:nvPicPr>
            <p:cNvPr id="63" name="Picture 62" descr="A close up of a logo&#10;&#10;Description automatically generated">
              <a:extLst>
                <a:ext uri="{FF2B5EF4-FFF2-40B4-BE49-F238E27FC236}">
                  <a16:creationId xmlns:a16="http://schemas.microsoft.com/office/drawing/2014/main" id="{67FF8FEF-60FD-444B-AAE8-410CF4E0C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620" b="78435" l="9947" r="99645">
                          <a14:foregroundMark x1="19538" y1="74121" x2="18117" y2="53195"/>
                          <a14:foregroundMark x1="18117" y1="53195" x2="15275" y2="45208"/>
                          <a14:foregroundMark x1="15275" y1="45208" x2="13499" y2="31949"/>
                          <a14:foregroundMark x1="13499" y1="31949" x2="12966" y2="30671"/>
                          <a14:foregroundMark x1="12611" y1="30671" x2="12611" y2="58466"/>
                          <a14:foregroundMark x1="12611" y1="58466" x2="14387" y2="73802"/>
                          <a14:foregroundMark x1="14387" y1="73802" x2="24512" y2="77476"/>
                          <a14:foregroundMark x1="24512" y1="77476" x2="59147" y2="78435"/>
                          <a14:foregroundMark x1="59147" y1="78435" x2="83659" y2="74760"/>
                          <a14:foregroundMark x1="83659" y1="74760" x2="88099" y2="75719"/>
                          <a14:foregroundMark x1="88099" y1="74760" x2="82771" y2="43131"/>
                          <a14:foregroundMark x1="90053" y1="38498" x2="90053" y2="38498"/>
                          <a14:foregroundMark x1="90053" y1="38498" x2="99822" y2="28435"/>
                          <a14:foregroundMark x1="79396" y1="76038" x2="73712" y2="66134"/>
                          <a14:foregroundMark x1="73712" y1="66134" x2="69094" y2="45208"/>
                          <a14:foregroundMark x1="35879" y1="65815" x2="41918" y2="61182"/>
                          <a14:foregroundMark x1="41918" y1="61182" x2="42096" y2="57987"/>
                          <a14:foregroundMark x1="23091" y1="76677" x2="16163" y2="77316"/>
                          <a14:foregroundMark x1="16163" y1="77316" x2="11901" y2="75399"/>
                          <a14:foregroundMark x1="11901" y1="75399" x2="12611" y2="78594"/>
                          <a14:foregroundMark x1="15808" y1="76038" x2="52575" y2="63898"/>
                          <a14:foregroundMark x1="52575" y1="63898" x2="81705" y2="61981"/>
                          <a14:foregroundMark x1="81705" y1="61981" x2="83837" y2="61981"/>
                          <a14:foregroundMark x1="88099" y1="78594" x2="74600" y2="78275"/>
                          <a14:foregroundMark x1="23801" y1="77955" x2="15098" y2="77955"/>
                          <a14:foregroundMark x1="11545" y1="50479" x2="10124" y2="29233"/>
                          <a14:foregroundMark x1="10124" y1="29233" x2="15808" y2="29073"/>
                          <a14:foregroundMark x1="61812" y1="15974" x2="55595" y2="12939"/>
                          <a14:foregroundMark x1="55595" y1="12939" x2="50266" y2="126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8579" r="9906" b="21489"/>
            <a:stretch/>
          </p:blipFill>
          <p:spPr>
            <a:xfrm>
              <a:off x="8951861" y="4125540"/>
              <a:ext cx="2453699" cy="180496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A0E4B63-5043-4B13-82CA-7FC2E8838504}"/>
                </a:ext>
              </a:extLst>
            </p:cNvPr>
            <p:cNvSpPr txBox="1"/>
            <p:nvPr/>
          </p:nvSpPr>
          <p:spPr>
            <a:xfrm>
              <a:off x="8308352" y="6106803"/>
              <a:ext cx="35683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700" dirty="0">
                  <a:cs typeface="(AH) Manal Black" pitchFamily="2" charset="-78"/>
                </a:rPr>
                <a:t>أًدَوِّن مُلاحَظاتي</a:t>
              </a:r>
              <a:endParaRPr lang="en-US" sz="2700" dirty="0">
                <a:cs typeface="(AH) Manal Black" pitchFamily="2" charset="-78"/>
              </a:endParaRPr>
            </a:p>
          </p:txBody>
        </p:sp>
      </p:grpSp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CE59A16B-8DF6-4B29-9AE6-945ACD5A96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30235" r="72891" b="49497"/>
          <a:stretch/>
        </p:blipFill>
        <p:spPr>
          <a:xfrm>
            <a:off x="6605209" y="3943661"/>
            <a:ext cx="1407274" cy="153415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12A3B1E-D3B3-4CAE-9E82-44C3CC21C0A6}"/>
              </a:ext>
            </a:extLst>
          </p:cNvPr>
          <p:cNvGrpSpPr/>
          <p:nvPr/>
        </p:nvGrpSpPr>
        <p:grpSpPr>
          <a:xfrm>
            <a:off x="1610704" y="3170403"/>
            <a:ext cx="4093560" cy="2873948"/>
            <a:chOff x="367800" y="2686520"/>
            <a:chExt cx="5458080" cy="3831931"/>
          </a:xfrm>
        </p:grpSpPr>
        <p:pic>
          <p:nvPicPr>
            <p:cNvPr id="70" name="Picture 6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EF7AB8F-9A46-4127-9869-D8CB3891A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99" b="93103" l="9752" r="89894">
                          <a14:foregroundMark x1="28191" y1="34253" x2="33688" y2="30000"/>
                          <a14:foregroundMark x1="33688" y1="30000" x2="37766" y2="30920"/>
                          <a14:foregroundMark x1="52305" y1="35057" x2="59574" y2="31264"/>
                          <a14:foregroundMark x1="59574" y1="31264" x2="66312" y2="33563"/>
                          <a14:foregroundMark x1="66312" y1="33563" x2="66312" y2="33678"/>
                          <a14:foregroundMark x1="63830" y1="31609" x2="54787" y2="30805"/>
                          <a14:foregroundMark x1="54787" y1="30805" x2="52837" y2="33218"/>
                          <a14:foregroundMark x1="22163" y1="10000" x2="30142" y2="8851"/>
                          <a14:foregroundMark x1="30142" y1="8851" x2="36525" y2="5402"/>
                          <a14:foregroundMark x1="36525" y1="5402" x2="44504" y2="3218"/>
                          <a14:foregroundMark x1="44504" y1="3218" x2="53546" y2="4023"/>
                          <a14:foregroundMark x1="53546" y1="4023" x2="60816" y2="8851"/>
                          <a14:foregroundMark x1="60816" y1="8851" x2="63475" y2="13103"/>
                          <a14:foregroundMark x1="65071" y1="6897" x2="58156" y2="4368"/>
                          <a14:foregroundMark x1="58156" y1="4368" x2="47163" y2="2874"/>
                          <a14:foregroundMark x1="58333" y1="28046" x2="59929" y2="33448"/>
                          <a14:foregroundMark x1="59929" y1="33448" x2="59929" y2="33448"/>
                          <a14:foregroundMark x1="30142" y1="38046" x2="29078" y2="30460"/>
                          <a14:foregroundMark x1="29078" y1="30460" x2="31028" y2="25747"/>
                          <a14:foregroundMark x1="41667" y1="55287" x2="55496" y2="91379"/>
                          <a14:foregroundMark x1="32447" y1="82644" x2="29787" y2="69885"/>
                          <a14:foregroundMark x1="29787" y1="69885" x2="35638" y2="61494"/>
                          <a14:foregroundMark x1="31028" y1="78966" x2="23936" y2="76322"/>
                          <a14:foregroundMark x1="23936" y1="76322" x2="29787" y2="60115"/>
                          <a14:foregroundMark x1="29787" y1="60115" x2="37057" y2="56897"/>
                          <a14:foregroundMark x1="37057" y1="56897" x2="43972" y2="55632"/>
                          <a14:foregroundMark x1="29433" y1="73103" x2="25709" y2="82644"/>
                          <a14:foregroundMark x1="48050" y1="91149" x2="56915" y2="90920"/>
                          <a14:foregroundMark x1="56915" y1="90920" x2="74291" y2="92874"/>
                          <a14:foregroundMark x1="74291" y1="92874" x2="80142" y2="89310"/>
                          <a14:foregroundMark x1="80142" y1="89310" x2="72163" y2="75172"/>
                          <a14:foregroundMark x1="73759" y1="76207" x2="71809" y2="87816"/>
                          <a14:foregroundMark x1="69858" y1="93218" x2="62766" y2="67931"/>
                          <a14:foregroundMark x1="62766" y1="67931" x2="62766" y2="67126"/>
                          <a14:foregroundMark x1="61879" y1="68966" x2="64362" y2="83908"/>
                          <a14:foregroundMark x1="63830" y1="88506" x2="55674" y2="81379"/>
                          <a14:foregroundMark x1="55674" y1="81379" x2="56383" y2="75747"/>
                          <a14:foregroundMark x1="56383" y1="75747" x2="62234" y2="65747"/>
                          <a14:foregroundMark x1="62234" y1="65747" x2="67021" y2="62299"/>
                          <a14:foregroundMark x1="88830" y1="70000" x2="82092" y2="59425"/>
                          <a14:foregroundMark x1="82092" y1="59425" x2="75000" y2="56782"/>
                          <a14:foregroundMark x1="75000" y1="56782" x2="62234" y2="56667"/>
                          <a14:foregroundMark x1="59929" y1="55287" x2="68262" y2="54253"/>
                          <a14:foregroundMark x1="68262" y1="54253" x2="76064" y2="55402"/>
                          <a14:foregroundMark x1="76064" y1="55402" x2="81383" y2="59425"/>
                          <a14:foregroundMark x1="82624" y1="58161" x2="79787" y2="63678"/>
                          <a14:foregroundMark x1="79787" y1="63678" x2="79787" y2="66897"/>
                          <a14:foregroundMark x1="74291" y1="71034" x2="67376" y2="75402"/>
                          <a14:foregroundMark x1="67376" y1="75402" x2="58688" y2="68506"/>
                          <a14:foregroundMark x1="58688" y1="68506" x2="52837" y2="55632"/>
                          <a14:foregroundMark x1="52305" y1="60000" x2="57624" y2="74598"/>
                          <a14:foregroundMark x1="57624" y1="74598" x2="57624" y2="74598"/>
                          <a14:foregroundMark x1="53901" y1="82414" x2="44858" y2="58391"/>
                          <a14:foregroundMark x1="46099" y1="92414" x2="40248" y2="72069"/>
                          <a14:foregroundMark x1="40248" y1="72069" x2="41667" y2="63793"/>
                          <a14:foregroundMark x1="41312" y1="64368" x2="38830" y2="67701"/>
                          <a14:foregroundMark x1="38830" y1="68736" x2="42730" y2="81379"/>
                          <a14:foregroundMark x1="42730" y1="81379" x2="47163" y2="86667"/>
                          <a14:foregroundMark x1="47163" y1="86667" x2="47163" y2="87011"/>
                          <a14:foregroundMark x1="49291" y1="89310" x2="58688" y2="89885"/>
                          <a14:foregroundMark x1="58688" y1="89885" x2="64716" y2="89310"/>
                          <a14:foregroundMark x1="64362" y1="89080" x2="38121" y2="86207"/>
                          <a14:foregroundMark x1="37234" y1="84138" x2="53723" y2="81494"/>
                          <a14:foregroundMark x1="53723" y1="81494" x2="60284" y2="81379"/>
                          <a14:foregroundMark x1="57624" y1="80805" x2="34929" y2="78506"/>
                          <a14:foregroundMark x1="34929" y1="78506" x2="43617" y2="82644"/>
                          <a14:foregroundMark x1="13830" y1="13103" x2="21986" y2="10345"/>
                          <a14:foregroundMark x1="21986" y1="10345" x2="22518" y2="10345"/>
                          <a14:foregroundMark x1="24645" y1="8506" x2="31738" y2="4943"/>
                          <a14:foregroundMark x1="31738" y1="4943" x2="42021" y2="2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4"/>
            <a:stretch/>
          </p:blipFill>
          <p:spPr>
            <a:xfrm>
              <a:off x="367800" y="4341139"/>
              <a:ext cx="2011108" cy="2177312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98BC5A0-C805-42FF-AE6C-B2141299F24A}"/>
                </a:ext>
              </a:extLst>
            </p:cNvPr>
            <p:cNvSpPr/>
            <p:nvPr/>
          </p:nvSpPr>
          <p:spPr>
            <a:xfrm>
              <a:off x="2045550" y="5665078"/>
              <a:ext cx="3780330" cy="83099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AE" b="1" dirty="0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ألْتَزِمُ الصَّمْتُ وأغلِق مُكَبِّرُ</a:t>
              </a:r>
            </a:p>
            <a:p>
              <a:pPr algn="ctr"/>
              <a:r>
                <a:rPr lang="ar-AE" b="1" dirty="0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 الصَّوت ( الميكرفون ) قَبْلَ دخولي </a:t>
              </a:r>
              <a:endParaRPr lang="en-US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2" name="Picture 6" descr="A close up of a microphone&#10;&#10;Description automatically generated">
              <a:extLst>
                <a:ext uri="{FF2B5EF4-FFF2-40B4-BE49-F238E27FC236}">
                  <a16:creationId xmlns:a16="http://schemas.microsoft.com/office/drawing/2014/main" id="{3CBCC7CB-85FB-45B1-AE49-56E1C2E47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353" y="4696864"/>
              <a:ext cx="1138467" cy="76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TextBox 7">
              <a:extLst>
                <a:ext uri="{FF2B5EF4-FFF2-40B4-BE49-F238E27FC236}">
                  <a16:creationId xmlns:a16="http://schemas.microsoft.com/office/drawing/2014/main" id="{46AF1A1E-F1EA-4437-A0C5-F5032FE74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218902">
              <a:off x="2681312" y="2686520"/>
              <a:ext cx="804113" cy="360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350" dirty="0">
                  <a:solidFill>
                    <a:srgbClr val="FF0000"/>
                  </a:solidFill>
                  <a:ea typeface="宋体" panose="0201060003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en-US" sz="6600" dirty="0">
                  <a:solidFill>
                    <a:srgbClr val="FF0000"/>
                  </a:solidFill>
                  <a:ea typeface="宋体" panose="02010600030101010101" pitchFamily="2" charset="-122"/>
                  <a:sym typeface="Arial" panose="020B0604020202020204" pitchFamily="34" charset="0"/>
                </a:rPr>
                <a:t>X</a:t>
              </a:r>
              <a:endParaRPr lang="en-US" altLang="en-US" sz="10350" dirty="0">
                <a:solidFill>
                  <a:srgbClr val="FF0000"/>
                </a:solidFill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E0627F-EAA3-4945-AD16-792DD9676547}"/>
              </a:ext>
            </a:extLst>
          </p:cNvPr>
          <p:cNvSpPr txBox="1"/>
          <p:nvPr/>
        </p:nvSpPr>
        <p:spPr>
          <a:xfrm>
            <a:off x="6342765" y="5662621"/>
            <a:ext cx="1785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dirty="0">
                <a:cs typeface="(AH) Manal Black" pitchFamily="2" charset="-78"/>
              </a:rPr>
              <a:t>أشارك بإيجابية مع المعلمة 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37C711-DDDC-4273-9FD5-1963A7A62B31}"/>
              </a:ext>
            </a:extLst>
          </p:cNvPr>
          <p:cNvSpPr txBox="1"/>
          <p:nvPr/>
        </p:nvSpPr>
        <p:spPr>
          <a:xfrm>
            <a:off x="1152764" y="78906"/>
            <a:ext cx="5026266" cy="707886"/>
          </a:xfrm>
          <a:prstGeom prst="rect">
            <a:avLst/>
          </a:prstGeom>
          <a:solidFill>
            <a:srgbClr val="FEEBA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التحدث باللغة العربية الفصحى 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0CBB2593-2EB3-4820-AB98-C303A2BEC98A}"/>
              </a:ext>
            </a:extLst>
          </p:cNvPr>
          <p:cNvGraphicFramePr>
            <a:graphicFrameLocks noGrp="1"/>
          </p:cNvGraphicFramePr>
          <p:nvPr/>
        </p:nvGraphicFramePr>
        <p:xfrm>
          <a:off x="0" y="1247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5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D3BB9BC-D0E8-4B5F-AD90-0C985BE4F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6848" t="17778" r="6960" b="64280"/>
          <a:stretch/>
        </p:blipFill>
        <p:spPr>
          <a:xfrm>
            <a:off x="0" y="58709"/>
            <a:ext cx="12192000" cy="401540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8862D66-3893-4DE3-971E-F367005C63E0}"/>
              </a:ext>
            </a:extLst>
          </p:cNvPr>
          <p:cNvSpPr/>
          <p:nvPr/>
        </p:nvSpPr>
        <p:spPr>
          <a:xfrm>
            <a:off x="9248909" y="4015409"/>
            <a:ext cx="257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استخرج :-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8A9DDD2-F82D-4137-83FF-4BA8A68B82E9}"/>
              </a:ext>
            </a:extLst>
          </p:cNvPr>
          <p:cNvSpPr/>
          <p:nvPr/>
        </p:nvSpPr>
        <p:spPr>
          <a:xfrm>
            <a:off x="8857777" y="4938739"/>
            <a:ext cx="2964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أسلوب نفي. 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F4C85A8-6B53-44CD-AF0B-F55ADDE013BA}"/>
              </a:ext>
            </a:extLst>
          </p:cNvPr>
          <p:cNvSpPr/>
          <p:nvPr/>
        </p:nvSpPr>
        <p:spPr>
          <a:xfrm>
            <a:off x="2917758" y="5862069"/>
            <a:ext cx="90108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كلمة تحتوي على حرف ينطق ولا يكتب.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D1DF8E48-595E-4097-83D3-08DED534BE47}"/>
              </a:ext>
            </a:extLst>
          </p:cNvPr>
          <p:cNvSpPr/>
          <p:nvPr/>
        </p:nvSpPr>
        <p:spPr>
          <a:xfrm>
            <a:off x="5513695" y="3057098"/>
            <a:ext cx="3111691" cy="1296537"/>
          </a:xfrm>
          <a:prstGeom prst="cloudCallout">
            <a:avLst>
              <a:gd name="adj1" fmla="val 79745"/>
              <a:gd name="adj2" fmla="val -587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كيف ذلك ؟ اشرح اجابتك.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علامة الطرح 7">
            <a:extLst>
              <a:ext uri="{FF2B5EF4-FFF2-40B4-BE49-F238E27FC236}">
                <a16:creationId xmlns:a16="http://schemas.microsoft.com/office/drawing/2014/main" id="{344E1399-F5F7-4E01-A441-6CCAAAB8D0CC}"/>
              </a:ext>
            </a:extLst>
          </p:cNvPr>
          <p:cNvSpPr/>
          <p:nvPr/>
        </p:nvSpPr>
        <p:spPr>
          <a:xfrm>
            <a:off x="5622877" y="1746913"/>
            <a:ext cx="6769289" cy="38685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علامة الطرح 9">
            <a:extLst>
              <a:ext uri="{FF2B5EF4-FFF2-40B4-BE49-F238E27FC236}">
                <a16:creationId xmlns:a16="http://schemas.microsoft.com/office/drawing/2014/main" id="{84FE516B-83D0-4D8C-AAAB-8E6C84B96896}"/>
              </a:ext>
            </a:extLst>
          </p:cNvPr>
          <p:cNvSpPr/>
          <p:nvPr/>
        </p:nvSpPr>
        <p:spPr>
          <a:xfrm>
            <a:off x="4970059" y="1741264"/>
            <a:ext cx="1305636" cy="35484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7BE5945-ED14-4FF9-A715-D4DD5D56AF85}"/>
              </a:ext>
            </a:extLst>
          </p:cNvPr>
          <p:cNvSpPr/>
          <p:nvPr/>
        </p:nvSpPr>
        <p:spPr>
          <a:xfrm>
            <a:off x="408738" y="72601"/>
            <a:ext cx="2509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223 </a:t>
            </a: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60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DBAE-E128-4682-AB32-353F4FD013C4}"/>
              </a:ext>
            </a:extLst>
          </p:cNvPr>
          <p:cNvSpPr/>
          <p:nvPr/>
        </p:nvSpPr>
        <p:spPr>
          <a:xfrm>
            <a:off x="1812758" y="410081"/>
            <a:ext cx="9448800" cy="644791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1300" b="1" cap="none" spc="0" dirty="0">
                <a:ln/>
                <a:solidFill>
                  <a:schemeClr val="accent4"/>
                </a:solidFill>
                <a:effectLst/>
                <a:highlight>
                  <a:srgbClr val="00FFFF"/>
                </a:highlight>
              </a:rPr>
              <a:t>3</a:t>
            </a:r>
            <a:endParaRPr lang="en-US" sz="41300" b="1" cap="none" spc="0" dirty="0">
              <a:ln/>
              <a:solidFill>
                <a:schemeClr val="accent4"/>
              </a:solidFill>
              <a:effectLst/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21335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47365"/>
            <a:ext cx="6858000" cy="12192000"/>
          </a:xfrm>
          <a:prstGeom prst="rect">
            <a:avLst/>
          </a:prstGeom>
        </p:spPr>
      </p:pic>
      <p:sp>
        <p:nvSpPr>
          <p:cNvPr id="8" name="مستطيل 26">
            <a:extLst>
              <a:ext uri="{FF2B5EF4-FFF2-40B4-BE49-F238E27FC236}">
                <a16:creationId xmlns:a16="http://schemas.microsoft.com/office/drawing/2014/main" id="{A411DFED-58DF-43DB-AF1D-346A5F43FDBD}"/>
              </a:ext>
            </a:extLst>
          </p:cNvPr>
          <p:cNvSpPr/>
          <p:nvPr/>
        </p:nvSpPr>
        <p:spPr>
          <a:xfrm>
            <a:off x="218660" y="1907678"/>
            <a:ext cx="11019183" cy="513730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يقرأ المتعلم نصوصا شعرية ونثرية بطلاقة مع مراعاة التعبير عن المشاعر والانفعالات.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r"/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Times New Roman" panose="02020603050405020304" pitchFamily="18" charset="0"/>
              </a:rPr>
              <a:t>&amp; </a:t>
            </a:r>
            <a:r>
              <a:rPr lang="ar-AE" sz="3600" dirty="0">
                <a:latin typeface="TraditionalArabic"/>
              </a:rPr>
              <a:t>يحدد تسلسل </a:t>
            </a:r>
            <a:r>
              <a:rPr lang="ar-AE" sz="3600" dirty="0">
                <a:solidFill>
                  <a:prstClr val="black"/>
                </a:solidFill>
                <a:latin typeface="TraditionalArabic"/>
              </a:rPr>
              <a:t>أحداث القصة، وملامح الشخصيات، والمكان والزمان، مستدلا بتفاصيل محددة</a:t>
            </a:r>
          </a:p>
          <a:p>
            <a:pPr lvl="0" algn="r"/>
            <a:r>
              <a:rPr lang="ar-AE" sz="3600" dirty="0">
                <a:solidFill>
                  <a:prstClr val="black"/>
                </a:solidFill>
                <a:latin typeface="TraditionalArabic"/>
              </a:rPr>
              <a:t>داعمة، مقتبسًا من أقوال الشخصية وأفعالها </a:t>
            </a:r>
          </a:p>
          <a:p>
            <a:pPr lvl="0" algn="r"/>
            <a:endParaRPr lang="ar-AE" sz="3600" dirty="0">
              <a:solidFill>
                <a:prstClr val="black"/>
              </a:solidFill>
              <a:latin typeface="TraditionalArabic"/>
            </a:endParaRPr>
          </a:p>
          <a:p>
            <a:pPr algn="r"/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+mn-cs"/>
              </a:rPr>
            </a:b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فقاعة التفكير: على شكل سحابة 24">
            <a:extLst>
              <a:ext uri="{FF2B5EF4-FFF2-40B4-BE49-F238E27FC236}">
                <a16:creationId xmlns:a16="http://schemas.microsoft.com/office/drawing/2014/main" id="{65792CF8-56CC-4A60-8818-079081582EB2}"/>
              </a:ext>
            </a:extLst>
          </p:cNvPr>
          <p:cNvSpPr/>
          <p:nvPr/>
        </p:nvSpPr>
        <p:spPr>
          <a:xfrm>
            <a:off x="2915480" y="48981"/>
            <a:ext cx="7042716" cy="1995711"/>
          </a:xfrm>
          <a:prstGeom prst="cloudCallout">
            <a:avLst>
              <a:gd name="adj1" fmla="val -70843"/>
              <a:gd name="adj2" fmla="val 4730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نواتج التعلم :-</a:t>
            </a:r>
          </a:p>
        </p:txBody>
      </p:sp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7322" y="5286909"/>
            <a:ext cx="1800427" cy="150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1115559" y="4983918"/>
            <a:ext cx="1528606" cy="18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187E5E64-E305-4A61-A8E4-56C90C872DCB}"/>
              </a:ext>
            </a:extLst>
          </p:cNvPr>
          <p:cNvGraphicFramePr>
            <a:graphicFrameLocks noGrp="1"/>
          </p:cNvGraphicFramePr>
          <p:nvPr/>
        </p:nvGraphicFramePr>
        <p:xfrm>
          <a:off x="11260442" y="-15145"/>
          <a:ext cx="836595" cy="7177945"/>
        </p:xfrm>
        <a:graphic>
          <a:graphicData uri="http://schemas.openxmlformats.org/drawingml/2006/table">
            <a:tbl>
              <a:tblPr firstRow="1" bandRow="1"/>
              <a:tblGrid>
                <a:gridCol w="83659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621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562175"/>
            <a:ext cx="6858000" cy="12192000"/>
          </a:xfrm>
          <a:prstGeom prst="rect">
            <a:avLst/>
          </a:prstGeom>
        </p:spPr>
      </p:pic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0" y="4904361"/>
            <a:ext cx="1503140" cy="1885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472765" y="5632696"/>
            <a:ext cx="1235436" cy="9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فقاعة التفكير: على شكل سحابة 26">
            <a:extLst>
              <a:ext uri="{FF2B5EF4-FFF2-40B4-BE49-F238E27FC236}">
                <a16:creationId xmlns:a16="http://schemas.microsoft.com/office/drawing/2014/main" id="{591D1F15-5A60-442C-8F73-9B698C8B5D41}"/>
              </a:ext>
            </a:extLst>
          </p:cNvPr>
          <p:cNvSpPr/>
          <p:nvPr/>
        </p:nvSpPr>
        <p:spPr>
          <a:xfrm rot="465890">
            <a:off x="5437601" y="646506"/>
            <a:ext cx="6002829" cy="5200664"/>
          </a:xfrm>
          <a:prstGeom prst="cloudCallout">
            <a:avLst>
              <a:gd name="adj1" fmla="val -82481"/>
              <a:gd name="adj2" fmla="val -3614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والآن اختر صورة وعلق عليها في الدردشة أو شفويا مع معلمك 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6" name="Picture 29">
            <a:extLst>
              <a:ext uri="{FF2B5EF4-FFF2-40B4-BE49-F238E27FC236}">
                <a16:creationId xmlns:a16="http://schemas.microsoft.com/office/drawing/2014/main" id="{C70E2D81-4562-4C6A-8C2D-14E6FB6D9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3241" y="1038559"/>
            <a:ext cx="2112567" cy="62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3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تعبير عن بر الوالدين في الإسلام - سطور">
            <a:extLst>
              <a:ext uri="{FF2B5EF4-FFF2-40B4-BE49-F238E27FC236}">
                <a16:creationId xmlns:a16="http://schemas.microsoft.com/office/drawing/2014/main" id="{8B0DBF57-13ED-47A7-919E-0D4110EA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208104"/>
            <a:ext cx="3105150" cy="14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عرف على فضل بر الوالدين بعد وفاتهما | الوفد">
            <a:extLst>
              <a:ext uri="{FF2B5EF4-FFF2-40B4-BE49-F238E27FC236}">
                <a16:creationId xmlns:a16="http://schemas.microsoft.com/office/drawing/2014/main" id="{714DF2A6-7A21-4991-A002-370A9636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2"/>
            <a:ext cx="12192000" cy="22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بر الوالدين كرتون , اجمل قصه مؤثره عن بر الوالدين - كيوت">
            <a:extLst>
              <a:ext uri="{FF2B5EF4-FFF2-40B4-BE49-F238E27FC236}">
                <a16:creationId xmlns:a16="http://schemas.microsoft.com/office/drawing/2014/main" id="{B3BE515F-5BA7-4336-8BF9-956758B76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3901"/>
          <a:stretch/>
        </p:blipFill>
        <p:spPr bwMode="auto">
          <a:xfrm>
            <a:off x="133869" y="2385392"/>
            <a:ext cx="3091898" cy="18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جمل خلفيات بر الوالدين">
            <a:extLst>
              <a:ext uri="{FF2B5EF4-FFF2-40B4-BE49-F238E27FC236}">
                <a16:creationId xmlns:a16="http://schemas.microsoft.com/office/drawing/2014/main" id="{D06DC9F4-1DB3-4069-BF82-68E9833C9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4"/>
          <a:stretch/>
        </p:blipFill>
        <p:spPr bwMode="auto">
          <a:xfrm>
            <a:off x="8401878" y="2385392"/>
            <a:ext cx="3674994" cy="24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ر الوالدين – طاعة الوالدين – حسن معاملة الوالدين – موقع مدرستي">
            <a:extLst>
              <a:ext uri="{FF2B5EF4-FFF2-40B4-BE49-F238E27FC236}">
                <a16:creationId xmlns:a16="http://schemas.microsoft.com/office/drawing/2014/main" id="{7D8DF98F-ECF6-43FA-B018-CDFD4B048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r="7247" b="13774"/>
          <a:stretch/>
        </p:blipFill>
        <p:spPr bwMode="auto">
          <a:xfrm>
            <a:off x="3352801" y="2385392"/>
            <a:ext cx="4795008" cy="43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بر الوالدين - YouTube">
            <a:extLst>
              <a:ext uri="{FF2B5EF4-FFF2-40B4-BE49-F238E27FC236}">
                <a16:creationId xmlns:a16="http://schemas.microsoft.com/office/drawing/2014/main" id="{5057A3AB-DF8C-4642-96DD-32CDCF0C0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6" b="13382"/>
          <a:stretch/>
        </p:blipFill>
        <p:spPr bwMode="auto">
          <a:xfrm>
            <a:off x="115128" y="4386471"/>
            <a:ext cx="3091898" cy="246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17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E4CF84-F51F-4A23-8591-1041574FE548}"/>
              </a:ext>
            </a:extLst>
          </p:cNvPr>
          <p:cNvGrpSpPr/>
          <p:nvPr/>
        </p:nvGrpSpPr>
        <p:grpSpPr>
          <a:xfrm>
            <a:off x="216493" y="323885"/>
            <a:ext cx="11759014" cy="6130718"/>
            <a:chOff x="273465" y="344753"/>
            <a:chExt cx="11759014" cy="61307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3AB465-EDFE-4DA4-8F57-4A747531F58B}"/>
                </a:ext>
              </a:extLst>
            </p:cNvPr>
            <p:cNvSpPr/>
            <p:nvPr/>
          </p:nvSpPr>
          <p:spPr>
            <a:xfrm>
              <a:off x="273465" y="356024"/>
              <a:ext cx="5796373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B458-0650-4859-BF02-7E07FD9AE662}"/>
                </a:ext>
              </a:extLst>
            </p:cNvPr>
            <p:cNvSpPr/>
            <p:nvPr/>
          </p:nvSpPr>
          <p:spPr>
            <a:xfrm>
              <a:off x="6141591" y="344753"/>
              <a:ext cx="5890888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5B90E71-6BF3-4102-B0FA-331BA878088E}"/>
                </a:ext>
              </a:extLst>
            </p:cNvPr>
            <p:cNvSpPr/>
            <p:nvPr/>
          </p:nvSpPr>
          <p:spPr>
            <a:xfrm>
              <a:off x="418744" y="478563"/>
              <a:ext cx="5458081" cy="5753100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dirty="0">
                  <a:solidFill>
                    <a:prstClr val="white"/>
                  </a:solidFill>
                </a:rPr>
                <a:t>ه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2A4EAB-2D76-49C0-8122-AD1341745AE1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5094860"/>
              <a:chOff x="5808660" y="870284"/>
              <a:chExt cx="609520" cy="509486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ADA122-BE16-4D57-B4B3-8E1BD2BB5658}"/>
                  </a:ext>
                </a:extLst>
              </p:cNvPr>
              <p:cNvGrpSpPr/>
              <p:nvPr/>
            </p:nvGrpSpPr>
            <p:grpSpPr>
              <a:xfrm>
                <a:off x="5808660" y="870284"/>
                <a:ext cx="609520" cy="152948"/>
                <a:chOff x="5793283" y="870284"/>
                <a:chExt cx="609520" cy="15294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FCC1F37-1DEF-4E54-8E49-46A0D89C965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D59BAC-A23E-438E-B6D3-EC474E2EEE7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71031F4A-F267-40A9-B4AF-7F17F8CC61A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1EC6469F-8EFB-49DF-8E3A-AED2D409C40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B0C98A1B-B5F0-4AFC-AA1E-4001AF66A42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7F53FCD-3471-47C8-800F-57B097ECDF91}"/>
                  </a:ext>
                </a:extLst>
              </p:cNvPr>
              <p:cNvGrpSpPr/>
              <p:nvPr/>
            </p:nvGrpSpPr>
            <p:grpSpPr>
              <a:xfrm>
                <a:off x="5808660" y="1282110"/>
                <a:ext cx="609520" cy="152948"/>
                <a:chOff x="5793283" y="870284"/>
                <a:chExt cx="609520" cy="152948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80D0FF6-9A88-480D-BED0-A7A37957523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400AF795-4B8A-45BD-A2D2-3C2788EC7106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84A2AF69-860B-47ED-8860-AF681F69CA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61603D0-114C-4460-844F-7B446AEE8E60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65634341-8560-4B3B-B407-609B84B0AFA6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F13998-82C7-4F05-ABF1-59D5CE9FBFE8}"/>
                  </a:ext>
                </a:extLst>
              </p:cNvPr>
              <p:cNvGrpSpPr/>
              <p:nvPr/>
            </p:nvGrpSpPr>
            <p:grpSpPr>
              <a:xfrm>
                <a:off x="5808660" y="1693936"/>
                <a:ext cx="609520" cy="152948"/>
                <a:chOff x="5793283" y="870284"/>
                <a:chExt cx="609520" cy="15294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B84C1E8-948F-484F-85AD-C6A51FFDB8DB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7C7B21B-E54C-4FC7-B533-514C7F469C6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AAB2253-F4F1-4F2B-BB40-C5BC5398552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6E77588C-ACFD-43E6-B98C-9AD2454A8A5F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139F2007-C726-4548-B1BD-CD9817ED44CB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DF44BFF-172C-49F3-B0E0-1599701E063C}"/>
                  </a:ext>
                </a:extLst>
              </p:cNvPr>
              <p:cNvGrpSpPr/>
              <p:nvPr/>
            </p:nvGrpSpPr>
            <p:grpSpPr>
              <a:xfrm>
                <a:off x="5808660" y="2105762"/>
                <a:ext cx="609520" cy="152948"/>
                <a:chOff x="5793283" y="870284"/>
                <a:chExt cx="609520" cy="15294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188CB25-20E9-4AB3-AA82-8DED4FAE19F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73F455C-39E7-4DC2-A2F8-8919C143D517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59F45FB-E4DB-475F-809E-F5E3F35389E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D9A9CA11-2509-4E9B-9260-411955F21EB8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B2562D8B-FB29-45AF-9D7D-C3BAF794413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5FCD18A-E0B7-49AE-B687-5DCAFE9B1BDE}"/>
                  </a:ext>
                </a:extLst>
              </p:cNvPr>
              <p:cNvGrpSpPr/>
              <p:nvPr/>
            </p:nvGrpSpPr>
            <p:grpSpPr>
              <a:xfrm>
                <a:off x="5808660" y="2517588"/>
                <a:ext cx="609520" cy="152948"/>
                <a:chOff x="5793283" y="870284"/>
                <a:chExt cx="609520" cy="15294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F2D4C68-25DD-4EB1-99E6-A5287F734AB4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57A1402-00D2-402B-B05E-EF825ACD38C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54B7F3F-14D5-45F4-A981-EA9EE40E82D8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7617507B-545B-403E-91E2-04DE309942DC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F533B1E-0267-4C49-BD83-F1D01D5BB37D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15EA28-6B76-4D09-B826-65A185D36F6E}"/>
                  </a:ext>
                </a:extLst>
              </p:cNvPr>
              <p:cNvGrpSpPr/>
              <p:nvPr/>
            </p:nvGrpSpPr>
            <p:grpSpPr>
              <a:xfrm>
                <a:off x="5808660" y="2929414"/>
                <a:ext cx="609520" cy="152948"/>
                <a:chOff x="5793283" y="870284"/>
                <a:chExt cx="609520" cy="15294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FB148E6-DEF0-49FA-920E-10790BBBC9E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DEBF48B-52D0-4727-8542-A0BF65923C2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56CC86B-D876-4A9D-80D7-421C74B776F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91CEF3AE-0DE8-42D0-98AF-5D0226F1883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C342F3CE-4A60-4E59-9B76-A74BD38C661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B0E55B-E7F5-4BE1-A3ED-422799E3C948}"/>
                  </a:ext>
                </a:extLst>
              </p:cNvPr>
              <p:cNvGrpSpPr/>
              <p:nvPr/>
            </p:nvGrpSpPr>
            <p:grpSpPr>
              <a:xfrm>
                <a:off x="5808660" y="3341240"/>
                <a:ext cx="609520" cy="152948"/>
                <a:chOff x="5793283" y="870284"/>
                <a:chExt cx="609520" cy="15294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B319F22-7030-4E77-A2A7-105ACE71B72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3C5A3AA-6CC2-44F4-9150-21E492679B6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B576BB2B-D5C0-40DF-A050-CC95D178ABAF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CAAC10D3-6A62-4E3D-9B23-2299545EECE7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1B9636E-1B11-4BB6-87A3-86181C778820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BF9D96-E5F3-4141-96D3-744BD1E0CDBA}"/>
                  </a:ext>
                </a:extLst>
              </p:cNvPr>
              <p:cNvGrpSpPr/>
              <p:nvPr/>
            </p:nvGrpSpPr>
            <p:grpSpPr>
              <a:xfrm>
                <a:off x="5808660" y="3753066"/>
                <a:ext cx="609520" cy="152948"/>
                <a:chOff x="5793283" y="870284"/>
                <a:chExt cx="609520" cy="152948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CD49770-8E8E-434D-BBAF-76C411A1C6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C93A640-132D-4104-80CE-5844637F1CFD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910B821-298C-4625-925B-26D3EB4C3BB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C6D8AB40-36E7-4062-91B9-96243B71BD3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FE6F2337-5ED2-4ED6-AA62-7219AD71531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7F3347-61AB-48CC-A592-891C5C904212}"/>
                  </a:ext>
                </a:extLst>
              </p:cNvPr>
              <p:cNvGrpSpPr/>
              <p:nvPr/>
            </p:nvGrpSpPr>
            <p:grpSpPr>
              <a:xfrm>
                <a:off x="5808660" y="4164892"/>
                <a:ext cx="609520" cy="152948"/>
                <a:chOff x="5793283" y="870284"/>
                <a:chExt cx="609520" cy="15294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ABC6D5C-09F2-4DA4-A7BC-08F9FF6F086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DFD3845-57FA-433E-9D85-F87B8243EE7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DFF872F-31ED-4C8C-825D-9FB8B773A0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6BB3E04C-1991-458F-B9F0-7CB59A533A6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14CF5E67-32F1-4F16-AC2F-73C7439DD034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3F3B03-317F-469F-AA99-13579DD8DD9A}"/>
                  </a:ext>
                </a:extLst>
              </p:cNvPr>
              <p:cNvGrpSpPr/>
              <p:nvPr/>
            </p:nvGrpSpPr>
            <p:grpSpPr>
              <a:xfrm>
                <a:off x="5808660" y="4576718"/>
                <a:ext cx="609520" cy="152948"/>
                <a:chOff x="5793283" y="870284"/>
                <a:chExt cx="609520" cy="15294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87A65511-24AA-483A-AA85-F1D336F7BF4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F7AE1F3-F620-42AC-AE0D-8926240A9C89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417551F-3997-4E75-979A-435BF25CCA2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FF206411-8142-4FCD-9F00-9961E812767D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9F34398D-C67C-4C25-BC37-DE73B1F260A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3C735C-5325-4DA5-B20F-2ED07C8E7BF0}"/>
                  </a:ext>
                </a:extLst>
              </p:cNvPr>
              <p:cNvGrpSpPr/>
              <p:nvPr/>
            </p:nvGrpSpPr>
            <p:grpSpPr>
              <a:xfrm>
                <a:off x="5808660" y="4988544"/>
                <a:ext cx="609520" cy="152948"/>
                <a:chOff x="5793283" y="870284"/>
                <a:chExt cx="609520" cy="15294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806F5D1-7E4E-474E-8D3F-47FA03C387C0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69EABCC-F655-4103-9978-181B6872EB5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3C3102AB-A874-408B-AD65-08A69068001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658195A1-90F3-4774-B214-505BCC90AF0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F20C0462-182D-418D-B3AE-633BB0E49055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688658-E012-4236-94BF-9CEBA709875D}"/>
                  </a:ext>
                </a:extLst>
              </p:cNvPr>
              <p:cNvGrpSpPr/>
              <p:nvPr/>
            </p:nvGrpSpPr>
            <p:grpSpPr>
              <a:xfrm>
                <a:off x="5808660" y="5400370"/>
                <a:ext cx="609520" cy="152948"/>
                <a:chOff x="5793283" y="870284"/>
                <a:chExt cx="609520" cy="1529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52493E3-68FF-4060-BB9E-FD7A0C2C1E6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C3AF0B4-024D-4942-9B03-5CB9759C3ECA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7CDEAB6-6773-492E-AA49-BFB8462822F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931CBC2F-185D-4B1F-90A0-FA6D6C8C0881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A6D0DC7-94A7-4432-ACA4-60347AD8D7B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5B3F19-9FEB-47DC-8E83-A96580658063}"/>
                  </a:ext>
                </a:extLst>
              </p:cNvPr>
              <p:cNvGrpSpPr/>
              <p:nvPr/>
            </p:nvGrpSpPr>
            <p:grpSpPr>
              <a:xfrm>
                <a:off x="5808660" y="5812196"/>
                <a:ext cx="609520" cy="152948"/>
                <a:chOff x="5793283" y="870284"/>
                <a:chExt cx="609520" cy="15294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ED6A840-D96B-449F-B4F4-9F81CC5304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C98940-4E2E-4EAD-8512-3BBB4778CF9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BBF495-3942-4BD3-82CC-5F3A9ABD906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396B42E1-B394-42A6-8B10-0177CA5987B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42799F7D-AADB-49A8-B63E-3A008C393E38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69AF57-F2E2-4F50-B35C-21991B12F49D}"/>
                </a:ext>
              </a:extLst>
            </p:cNvPr>
            <p:cNvSpPr/>
            <p:nvPr/>
          </p:nvSpPr>
          <p:spPr>
            <a:xfrm>
              <a:off x="6431432" y="6162830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B2FDD7DF-0C3A-49BF-8528-06419B681B93}"/>
                </a:ext>
              </a:extLst>
            </p:cNvPr>
            <p:cNvSpPr/>
            <p:nvPr/>
          </p:nvSpPr>
          <p:spPr>
            <a:xfrm>
              <a:off x="6439446" y="505068"/>
              <a:ext cx="5456300" cy="5657762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4CAAA-03E1-40D5-B7A4-B5F444D0F750}"/>
                </a:ext>
              </a:extLst>
            </p:cNvPr>
            <p:cNvSpPr/>
            <p:nvPr/>
          </p:nvSpPr>
          <p:spPr>
            <a:xfrm>
              <a:off x="412511" y="6164757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339731-2556-4F21-A79C-0759D0F5F301}"/>
              </a:ext>
            </a:extLst>
          </p:cNvPr>
          <p:cNvSpPr txBox="1"/>
          <p:nvPr/>
        </p:nvSpPr>
        <p:spPr>
          <a:xfrm>
            <a:off x="6599583" y="649357"/>
            <a:ext cx="5115339" cy="39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78FAEECD-94E2-4CA8-8944-D073E532E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31709" r="7541" b="7587"/>
          <a:stretch/>
        </p:blipFill>
        <p:spPr>
          <a:xfrm>
            <a:off x="4439478" y="494631"/>
            <a:ext cx="1347916" cy="768190"/>
          </a:xfrm>
          <a:prstGeom prst="rect">
            <a:avLst/>
          </a:prstGeom>
        </p:spPr>
      </p:pic>
      <p:pic>
        <p:nvPicPr>
          <p:cNvPr id="90" name="Picture 89" descr="A close up of a sign&#10;&#10;Description automatically generated">
            <a:extLst>
              <a:ext uri="{FF2B5EF4-FFF2-40B4-BE49-F238E27FC236}">
                <a16:creationId xmlns:a16="http://schemas.microsoft.com/office/drawing/2014/main" id="{16701FA4-FD25-4521-BE67-D2946404E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3" y="532928"/>
            <a:ext cx="1013037" cy="10207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D9CC5D21-BD0E-46A2-9258-43D26BDF23BC}"/>
              </a:ext>
            </a:extLst>
          </p:cNvPr>
          <p:cNvSpPr txBox="1"/>
          <p:nvPr/>
        </p:nvSpPr>
        <p:spPr>
          <a:xfrm>
            <a:off x="679550" y="793794"/>
            <a:ext cx="70236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solidFill>
                  <a:prstClr val="black"/>
                </a:solidFill>
              </a:rPr>
              <a:t>يناير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ar-AE" sz="1600" b="1" dirty="0">
                <a:solidFill>
                  <a:prstClr val="black"/>
                </a:solidFill>
              </a:rPr>
              <a:t>5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79BDDF-D8DA-441F-A3EB-BBEAE5FEA1B1}"/>
              </a:ext>
            </a:extLst>
          </p:cNvPr>
          <p:cNvSpPr/>
          <p:nvPr/>
        </p:nvSpPr>
        <p:spPr>
          <a:xfrm>
            <a:off x="7549752" y="1270507"/>
            <a:ext cx="32335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ar-AE" b="1" dirty="0">
                <a:solidFill>
                  <a:srgbClr val="FF0000"/>
                </a:solidFill>
              </a:rPr>
              <a:t>الناتج الأول: </a:t>
            </a:r>
            <a:r>
              <a:rPr lang="ar-SA" b="1" dirty="0">
                <a:solidFill>
                  <a:prstClr val="black"/>
                </a:solidFill>
              </a:rPr>
              <a:t>التعرف على عناصر القصة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6" name="Picture 95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997CEEF-DBAE-4AFA-B063-77CE6AA105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17924" r="7958" b="5055"/>
          <a:stretch/>
        </p:blipFill>
        <p:spPr>
          <a:xfrm>
            <a:off x="8233187" y="4721558"/>
            <a:ext cx="1848130" cy="1309345"/>
          </a:xfrm>
          <a:prstGeom prst="rect">
            <a:avLst/>
          </a:prstGeom>
        </p:spPr>
      </p:pic>
      <p:pic>
        <p:nvPicPr>
          <p:cNvPr id="104" name="Picture 103" descr="A large building&#10;&#10;Description automatically generated">
            <a:extLst>
              <a:ext uri="{FF2B5EF4-FFF2-40B4-BE49-F238E27FC236}">
                <a16:creationId xmlns:a16="http://schemas.microsoft.com/office/drawing/2014/main" id="{F693FDD8-1545-49D6-82D2-161C97E21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21" y="2443816"/>
            <a:ext cx="1777697" cy="1367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C7AF6CE-6005-4A93-8F2C-573FD0EB5FD1}"/>
              </a:ext>
            </a:extLst>
          </p:cNvPr>
          <p:cNvCxnSpPr>
            <a:cxnSpLocks/>
          </p:cNvCxnSpPr>
          <p:nvPr/>
        </p:nvCxnSpPr>
        <p:spPr>
          <a:xfrm flipH="1" flipV="1">
            <a:off x="9114284" y="3127518"/>
            <a:ext cx="23867" cy="1284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9075017-3533-49B4-AB8D-947DA3922C0F}"/>
              </a:ext>
            </a:extLst>
          </p:cNvPr>
          <p:cNvCxnSpPr>
            <a:cxnSpLocks/>
          </p:cNvCxnSpPr>
          <p:nvPr/>
        </p:nvCxnSpPr>
        <p:spPr>
          <a:xfrm flipV="1">
            <a:off x="9538373" y="3710682"/>
            <a:ext cx="699953" cy="836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6891938-235D-44F9-BC36-DDE451D2B088}"/>
              </a:ext>
            </a:extLst>
          </p:cNvPr>
          <p:cNvCxnSpPr>
            <a:cxnSpLocks/>
          </p:cNvCxnSpPr>
          <p:nvPr/>
        </p:nvCxnSpPr>
        <p:spPr>
          <a:xfrm flipV="1">
            <a:off x="9779303" y="4767156"/>
            <a:ext cx="599869" cy="1427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0A26BEE-8A60-42E5-8C12-7CA7C3B66FD3}"/>
              </a:ext>
            </a:extLst>
          </p:cNvPr>
          <p:cNvCxnSpPr>
            <a:cxnSpLocks/>
          </p:cNvCxnSpPr>
          <p:nvPr/>
        </p:nvCxnSpPr>
        <p:spPr>
          <a:xfrm flipH="1" flipV="1">
            <a:off x="7906574" y="3599260"/>
            <a:ext cx="866629" cy="9121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C756433-B619-49D6-B0F5-D34289609D73}"/>
              </a:ext>
            </a:extLst>
          </p:cNvPr>
          <p:cNvCxnSpPr>
            <a:cxnSpLocks/>
          </p:cNvCxnSpPr>
          <p:nvPr/>
        </p:nvCxnSpPr>
        <p:spPr>
          <a:xfrm flipH="1" flipV="1">
            <a:off x="7859862" y="4634509"/>
            <a:ext cx="623001" cy="250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F2998E74-73C3-4316-9878-6C2D4966F534}"/>
              </a:ext>
            </a:extLst>
          </p:cNvPr>
          <p:cNvSpPr txBox="1"/>
          <p:nvPr/>
        </p:nvSpPr>
        <p:spPr>
          <a:xfrm>
            <a:off x="1524000" y="2791109"/>
            <a:ext cx="386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prstClr val="black"/>
                </a:solidFill>
              </a:rPr>
              <a:t>الشخصيات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C3ABD3D-95B3-4853-ADB7-D2C23945FCD6}"/>
              </a:ext>
            </a:extLst>
          </p:cNvPr>
          <p:cNvSpPr txBox="1"/>
          <p:nvPr/>
        </p:nvSpPr>
        <p:spPr>
          <a:xfrm>
            <a:off x="1395874" y="3248315"/>
            <a:ext cx="3955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009900"/>
                </a:solidFill>
              </a:rPr>
              <a:t>الزمان والمكان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5CDC640-D616-4030-BB5B-5E7D9FD69195}"/>
              </a:ext>
            </a:extLst>
          </p:cNvPr>
          <p:cNvSpPr txBox="1"/>
          <p:nvPr/>
        </p:nvSpPr>
        <p:spPr>
          <a:xfrm>
            <a:off x="1382407" y="3742452"/>
            <a:ext cx="395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FF0000"/>
                </a:solidFill>
              </a:rPr>
              <a:t>الأحداث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DD9AC8B-4ED3-45E1-9C2F-D7CA32B3CD8B}"/>
              </a:ext>
            </a:extLst>
          </p:cNvPr>
          <p:cNvSpPr txBox="1"/>
          <p:nvPr/>
        </p:nvSpPr>
        <p:spPr>
          <a:xfrm>
            <a:off x="1144084" y="4173067"/>
            <a:ext cx="4223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0070C0"/>
                </a:solidFill>
              </a:rPr>
              <a:t>العقدة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BB82974-56C0-4367-8949-6C20B99E34FE}"/>
              </a:ext>
            </a:extLst>
          </p:cNvPr>
          <p:cNvSpPr txBox="1"/>
          <p:nvPr/>
        </p:nvSpPr>
        <p:spPr>
          <a:xfrm>
            <a:off x="986282" y="4641957"/>
            <a:ext cx="438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rgbClr val="CC6600"/>
                </a:solidFill>
              </a:rPr>
              <a:t>الحل</a:t>
            </a:r>
            <a:endParaRPr lang="en-US" sz="2400" b="1" dirty="0">
              <a:solidFill>
                <a:srgbClr val="CC6600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3030E75-FA35-4887-9DB2-F39E2F45F9CE}"/>
              </a:ext>
            </a:extLst>
          </p:cNvPr>
          <p:cNvSpPr txBox="1"/>
          <p:nvPr/>
        </p:nvSpPr>
        <p:spPr>
          <a:xfrm>
            <a:off x="1469975" y="2048644"/>
            <a:ext cx="408497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9900"/>
                </a:solidFill>
              </a:rPr>
              <a:t>استراتيجية تحويل الصور إلى معلومات</a:t>
            </a:r>
            <a:endParaRPr lang="en-US" sz="2400" b="1" dirty="0">
              <a:solidFill>
                <a:srgbClr val="FF99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0817B84-B052-4249-862D-AC280D3AE4C6}"/>
              </a:ext>
            </a:extLst>
          </p:cNvPr>
          <p:cNvSpPr txBox="1"/>
          <p:nvPr/>
        </p:nvSpPr>
        <p:spPr>
          <a:xfrm>
            <a:off x="6794304" y="681889"/>
            <a:ext cx="4978952" cy="41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7" name="شكل بيضاوي 2"/>
          <p:cNvSpPr/>
          <p:nvPr/>
        </p:nvSpPr>
        <p:spPr>
          <a:xfrm>
            <a:off x="8482863" y="4436638"/>
            <a:ext cx="1281629" cy="1182965"/>
          </a:xfrm>
          <a:prstGeom prst="ellipse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عناصر</a:t>
            </a:r>
          </a:p>
          <a:p>
            <a:pPr marL="0" marR="0" lvl="0" indent="0" algn="ctr" defTabSz="584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القصة</a:t>
            </a:r>
            <a:endParaRPr kumimoji="0" lang="ar-SA" sz="24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18" name="Picture 11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29953F3-EFBA-4DB6-98B8-3447B2221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" y="4831998"/>
            <a:ext cx="1230296" cy="123029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250" l="2625" r="9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65" y="3944097"/>
            <a:ext cx="2537889" cy="197049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63" y="1810905"/>
            <a:ext cx="1420458" cy="1313089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t="18116" r="170" b="24005"/>
          <a:stretch/>
        </p:blipFill>
        <p:spPr>
          <a:xfrm>
            <a:off x="6692488" y="2148603"/>
            <a:ext cx="1326174" cy="1376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1" b="98829" l="17500" r="8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15701"/>
          <a:stretch/>
        </p:blipFill>
        <p:spPr>
          <a:xfrm>
            <a:off x="6390551" y="3599259"/>
            <a:ext cx="1796320" cy="186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07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E4CF84-F51F-4A23-8591-1041574FE548}"/>
              </a:ext>
            </a:extLst>
          </p:cNvPr>
          <p:cNvGrpSpPr/>
          <p:nvPr/>
        </p:nvGrpSpPr>
        <p:grpSpPr>
          <a:xfrm>
            <a:off x="216493" y="323885"/>
            <a:ext cx="11759014" cy="6130718"/>
            <a:chOff x="273465" y="344753"/>
            <a:chExt cx="11759014" cy="61307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3AB465-EDFE-4DA4-8F57-4A747531F58B}"/>
                </a:ext>
              </a:extLst>
            </p:cNvPr>
            <p:cNvSpPr/>
            <p:nvPr/>
          </p:nvSpPr>
          <p:spPr>
            <a:xfrm>
              <a:off x="273465" y="356024"/>
              <a:ext cx="5796373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B458-0650-4859-BF02-7E07FD9AE662}"/>
                </a:ext>
              </a:extLst>
            </p:cNvPr>
            <p:cNvSpPr/>
            <p:nvPr/>
          </p:nvSpPr>
          <p:spPr>
            <a:xfrm>
              <a:off x="6141591" y="344753"/>
              <a:ext cx="5890888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5B90E71-6BF3-4102-B0FA-331BA878088E}"/>
                </a:ext>
              </a:extLst>
            </p:cNvPr>
            <p:cNvSpPr/>
            <p:nvPr/>
          </p:nvSpPr>
          <p:spPr>
            <a:xfrm>
              <a:off x="418744" y="478563"/>
              <a:ext cx="5458081" cy="5753100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dirty="0">
                  <a:solidFill>
                    <a:prstClr val="white"/>
                  </a:solidFill>
                </a:rPr>
                <a:t>ه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2A4EAB-2D76-49C0-8122-AD1341745AE1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5094860"/>
              <a:chOff x="5808660" y="870284"/>
              <a:chExt cx="609520" cy="509486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ADA122-BE16-4D57-B4B3-8E1BD2BB5658}"/>
                  </a:ext>
                </a:extLst>
              </p:cNvPr>
              <p:cNvGrpSpPr/>
              <p:nvPr/>
            </p:nvGrpSpPr>
            <p:grpSpPr>
              <a:xfrm>
                <a:off x="5808660" y="870284"/>
                <a:ext cx="609520" cy="152948"/>
                <a:chOff x="5793283" y="870284"/>
                <a:chExt cx="609520" cy="15294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FCC1F37-1DEF-4E54-8E49-46A0D89C965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D59BAC-A23E-438E-B6D3-EC474E2EEE7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71031F4A-F267-40A9-B4AF-7F17F8CC61A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1EC6469F-8EFB-49DF-8E3A-AED2D409C40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B0C98A1B-B5F0-4AFC-AA1E-4001AF66A42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7F53FCD-3471-47C8-800F-57B097ECDF91}"/>
                  </a:ext>
                </a:extLst>
              </p:cNvPr>
              <p:cNvGrpSpPr/>
              <p:nvPr/>
            </p:nvGrpSpPr>
            <p:grpSpPr>
              <a:xfrm>
                <a:off x="5808660" y="1282110"/>
                <a:ext cx="609520" cy="152948"/>
                <a:chOff x="5793283" y="870284"/>
                <a:chExt cx="609520" cy="152948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80D0FF6-9A88-480D-BED0-A7A37957523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400AF795-4B8A-45BD-A2D2-3C2788EC7106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84A2AF69-860B-47ED-8860-AF681F69CA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61603D0-114C-4460-844F-7B446AEE8E60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65634341-8560-4B3B-B407-609B84B0AFA6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F13998-82C7-4F05-ABF1-59D5CE9FBFE8}"/>
                  </a:ext>
                </a:extLst>
              </p:cNvPr>
              <p:cNvGrpSpPr/>
              <p:nvPr/>
            </p:nvGrpSpPr>
            <p:grpSpPr>
              <a:xfrm>
                <a:off x="5808660" y="1693936"/>
                <a:ext cx="609520" cy="152948"/>
                <a:chOff x="5793283" y="870284"/>
                <a:chExt cx="609520" cy="15294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B84C1E8-948F-484F-85AD-C6A51FFDB8DB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7C7B21B-E54C-4FC7-B533-514C7F469C6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AAB2253-F4F1-4F2B-BB40-C5BC5398552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6E77588C-ACFD-43E6-B98C-9AD2454A8A5F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139F2007-C726-4548-B1BD-CD9817ED44CB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DF44BFF-172C-49F3-B0E0-1599701E063C}"/>
                  </a:ext>
                </a:extLst>
              </p:cNvPr>
              <p:cNvGrpSpPr/>
              <p:nvPr/>
            </p:nvGrpSpPr>
            <p:grpSpPr>
              <a:xfrm>
                <a:off x="5808660" y="2105762"/>
                <a:ext cx="609520" cy="152948"/>
                <a:chOff x="5793283" y="870284"/>
                <a:chExt cx="609520" cy="15294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188CB25-20E9-4AB3-AA82-8DED4FAE19F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73F455C-39E7-4DC2-A2F8-8919C143D517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59F45FB-E4DB-475F-809E-F5E3F35389E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D9A9CA11-2509-4E9B-9260-411955F21EB8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B2562D8B-FB29-45AF-9D7D-C3BAF794413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5FCD18A-E0B7-49AE-B687-5DCAFE9B1BDE}"/>
                  </a:ext>
                </a:extLst>
              </p:cNvPr>
              <p:cNvGrpSpPr/>
              <p:nvPr/>
            </p:nvGrpSpPr>
            <p:grpSpPr>
              <a:xfrm>
                <a:off x="5808660" y="2517588"/>
                <a:ext cx="609520" cy="152948"/>
                <a:chOff x="5793283" y="870284"/>
                <a:chExt cx="609520" cy="15294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F2D4C68-25DD-4EB1-99E6-A5287F734AB4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57A1402-00D2-402B-B05E-EF825ACD38C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54B7F3F-14D5-45F4-A981-EA9EE40E82D8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7617507B-545B-403E-91E2-04DE309942DC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F533B1E-0267-4C49-BD83-F1D01D5BB37D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15EA28-6B76-4D09-B826-65A185D36F6E}"/>
                  </a:ext>
                </a:extLst>
              </p:cNvPr>
              <p:cNvGrpSpPr/>
              <p:nvPr/>
            </p:nvGrpSpPr>
            <p:grpSpPr>
              <a:xfrm>
                <a:off x="5808660" y="2929414"/>
                <a:ext cx="609520" cy="152948"/>
                <a:chOff x="5793283" y="870284"/>
                <a:chExt cx="609520" cy="15294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FB148E6-DEF0-49FA-920E-10790BBBC9E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DEBF48B-52D0-4727-8542-A0BF65923C2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56CC86B-D876-4A9D-80D7-421C74B776F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91CEF3AE-0DE8-42D0-98AF-5D0226F1883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C342F3CE-4A60-4E59-9B76-A74BD38C661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B0E55B-E7F5-4BE1-A3ED-422799E3C948}"/>
                  </a:ext>
                </a:extLst>
              </p:cNvPr>
              <p:cNvGrpSpPr/>
              <p:nvPr/>
            </p:nvGrpSpPr>
            <p:grpSpPr>
              <a:xfrm>
                <a:off x="5808660" y="3341240"/>
                <a:ext cx="609520" cy="152948"/>
                <a:chOff x="5793283" y="870284"/>
                <a:chExt cx="609520" cy="15294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B319F22-7030-4E77-A2A7-105ACE71B72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3C5A3AA-6CC2-44F4-9150-21E492679B6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B576BB2B-D5C0-40DF-A050-CC95D178ABAF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CAAC10D3-6A62-4E3D-9B23-2299545EECE7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1B9636E-1B11-4BB6-87A3-86181C778820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BF9D96-E5F3-4141-96D3-744BD1E0CDBA}"/>
                  </a:ext>
                </a:extLst>
              </p:cNvPr>
              <p:cNvGrpSpPr/>
              <p:nvPr/>
            </p:nvGrpSpPr>
            <p:grpSpPr>
              <a:xfrm>
                <a:off x="5808660" y="3753066"/>
                <a:ext cx="609520" cy="152948"/>
                <a:chOff x="5793283" y="870284"/>
                <a:chExt cx="609520" cy="152948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CD49770-8E8E-434D-BBAF-76C411A1C6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C93A640-132D-4104-80CE-5844637F1CFD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910B821-298C-4625-925B-26D3EB4C3BB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C6D8AB40-36E7-4062-91B9-96243B71BD3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FE6F2337-5ED2-4ED6-AA62-7219AD71531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7F3347-61AB-48CC-A592-891C5C904212}"/>
                  </a:ext>
                </a:extLst>
              </p:cNvPr>
              <p:cNvGrpSpPr/>
              <p:nvPr/>
            </p:nvGrpSpPr>
            <p:grpSpPr>
              <a:xfrm>
                <a:off x="5808660" y="4164892"/>
                <a:ext cx="609520" cy="152948"/>
                <a:chOff x="5793283" y="870284"/>
                <a:chExt cx="609520" cy="15294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ABC6D5C-09F2-4DA4-A7BC-08F9FF6F086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DFD3845-57FA-433E-9D85-F87B8243EE7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DFF872F-31ED-4C8C-825D-9FB8B773A0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6BB3E04C-1991-458F-B9F0-7CB59A533A6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14CF5E67-32F1-4F16-AC2F-73C7439DD034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3F3B03-317F-469F-AA99-13579DD8DD9A}"/>
                  </a:ext>
                </a:extLst>
              </p:cNvPr>
              <p:cNvGrpSpPr/>
              <p:nvPr/>
            </p:nvGrpSpPr>
            <p:grpSpPr>
              <a:xfrm>
                <a:off x="5808660" y="4576718"/>
                <a:ext cx="609520" cy="152948"/>
                <a:chOff x="5793283" y="870284"/>
                <a:chExt cx="609520" cy="15294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87A65511-24AA-483A-AA85-F1D336F7BF4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F7AE1F3-F620-42AC-AE0D-8926240A9C89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417551F-3997-4E75-979A-435BF25CCA2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FF206411-8142-4FCD-9F00-9961E812767D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9F34398D-C67C-4C25-BC37-DE73B1F260A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3C735C-5325-4DA5-B20F-2ED07C8E7BF0}"/>
                  </a:ext>
                </a:extLst>
              </p:cNvPr>
              <p:cNvGrpSpPr/>
              <p:nvPr/>
            </p:nvGrpSpPr>
            <p:grpSpPr>
              <a:xfrm>
                <a:off x="5808660" y="4988544"/>
                <a:ext cx="609520" cy="152948"/>
                <a:chOff x="5793283" y="870284"/>
                <a:chExt cx="609520" cy="15294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806F5D1-7E4E-474E-8D3F-47FA03C387C0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69EABCC-F655-4103-9978-181B6872EB5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3C3102AB-A874-408B-AD65-08A69068001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658195A1-90F3-4774-B214-505BCC90AF0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F20C0462-182D-418D-B3AE-633BB0E49055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688658-E012-4236-94BF-9CEBA709875D}"/>
                  </a:ext>
                </a:extLst>
              </p:cNvPr>
              <p:cNvGrpSpPr/>
              <p:nvPr/>
            </p:nvGrpSpPr>
            <p:grpSpPr>
              <a:xfrm>
                <a:off x="5808660" y="5400370"/>
                <a:ext cx="609520" cy="152948"/>
                <a:chOff x="5793283" y="870284"/>
                <a:chExt cx="609520" cy="1529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52493E3-68FF-4060-BB9E-FD7A0C2C1E6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C3AF0B4-024D-4942-9B03-5CB9759C3ECA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7CDEAB6-6773-492E-AA49-BFB8462822F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931CBC2F-185D-4B1F-90A0-FA6D6C8C0881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A6D0DC7-94A7-4432-ACA4-60347AD8D7B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5B3F19-9FEB-47DC-8E83-A96580658063}"/>
                  </a:ext>
                </a:extLst>
              </p:cNvPr>
              <p:cNvGrpSpPr/>
              <p:nvPr/>
            </p:nvGrpSpPr>
            <p:grpSpPr>
              <a:xfrm>
                <a:off x="5808660" y="5812196"/>
                <a:ext cx="609520" cy="152948"/>
                <a:chOff x="5793283" y="870284"/>
                <a:chExt cx="609520" cy="15294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ED6A840-D96B-449F-B4F4-9F81CC5304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C98940-4E2E-4EAD-8512-3BBB4778CF9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BBF495-3942-4BD3-82CC-5F3A9ABD906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396B42E1-B394-42A6-8B10-0177CA5987B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42799F7D-AADB-49A8-B63E-3A008C393E38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69AF57-F2E2-4F50-B35C-21991B12F49D}"/>
                </a:ext>
              </a:extLst>
            </p:cNvPr>
            <p:cNvSpPr/>
            <p:nvPr/>
          </p:nvSpPr>
          <p:spPr>
            <a:xfrm>
              <a:off x="6431432" y="6162830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B2FDD7DF-0C3A-49BF-8528-06419B681B93}"/>
                </a:ext>
              </a:extLst>
            </p:cNvPr>
            <p:cNvSpPr/>
            <p:nvPr/>
          </p:nvSpPr>
          <p:spPr>
            <a:xfrm>
              <a:off x="6439446" y="505068"/>
              <a:ext cx="5456300" cy="5657762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4CAAA-03E1-40D5-B7A4-B5F444D0F750}"/>
                </a:ext>
              </a:extLst>
            </p:cNvPr>
            <p:cNvSpPr/>
            <p:nvPr/>
          </p:nvSpPr>
          <p:spPr>
            <a:xfrm>
              <a:off x="412511" y="6164757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339731-2556-4F21-A79C-0759D0F5F301}"/>
              </a:ext>
            </a:extLst>
          </p:cNvPr>
          <p:cNvSpPr txBox="1"/>
          <p:nvPr/>
        </p:nvSpPr>
        <p:spPr>
          <a:xfrm>
            <a:off x="6599583" y="649357"/>
            <a:ext cx="5115339" cy="39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78FAEECD-94E2-4CA8-8944-D073E532E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31709" r="7541" b="7587"/>
          <a:stretch/>
        </p:blipFill>
        <p:spPr>
          <a:xfrm>
            <a:off x="4439478" y="494631"/>
            <a:ext cx="1347916" cy="768190"/>
          </a:xfrm>
          <a:prstGeom prst="rect">
            <a:avLst/>
          </a:prstGeom>
        </p:spPr>
      </p:pic>
      <p:pic>
        <p:nvPicPr>
          <p:cNvPr id="90" name="Picture 89" descr="A close up of a sign&#10;&#10;Description automatically generated">
            <a:extLst>
              <a:ext uri="{FF2B5EF4-FFF2-40B4-BE49-F238E27FC236}">
                <a16:creationId xmlns:a16="http://schemas.microsoft.com/office/drawing/2014/main" id="{16701FA4-FD25-4521-BE67-D2946404E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3" y="532928"/>
            <a:ext cx="1013037" cy="1020711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D0817B84-B052-4249-862D-AC280D3AE4C6}"/>
              </a:ext>
            </a:extLst>
          </p:cNvPr>
          <p:cNvSpPr txBox="1"/>
          <p:nvPr/>
        </p:nvSpPr>
        <p:spPr>
          <a:xfrm>
            <a:off x="6794304" y="681889"/>
            <a:ext cx="4978952" cy="41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8060796-296D-4B64-BFB6-DEEF6A8D2688}"/>
              </a:ext>
            </a:extLst>
          </p:cNvPr>
          <p:cNvSpPr txBox="1"/>
          <p:nvPr/>
        </p:nvSpPr>
        <p:spPr>
          <a:xfrm>
            <a:off x="6559826" y="681889"/>
            <a:ext cx="521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FF0000"/>
                </a:solidFill>
              </a:rPr>
              <a:t>عنوان درسنا اليوم: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6E5188B-2D7B-40A1-A34A-2365B8059EA2}"/>
              </a:ext>
            </a:extLst>
          </p:cNvPr>
          <p:cNvSpPr txBox="1"/>
          <p:nvPr/>
        </p:nvSpPr>
        <p:spPr>
          <a:xfrm>
            <a:off x="6819335" y="699331"/>
            <a:ext cx="3458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</a:rPr>
              <a:t>أمي جديدة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17" name="وسيلة شرح على شكل سحابة 6"/>
          <p:cNvSpPr/>
          <p:nvPr/>
        </p:nvSpPr>
        <p:spPr>
          <a:xfrm>
            <a:off x="1589519" y="1701738"/>
            <a:ext cx="3249772" cy="3718895"/>
          </a:xfrm>
          <a:prstGeom prst="cloudCallout">
            <a:avLst>
              <a:gd name="adj1" fmla="val -84096"/>
              <a:gd name="adj2" fmla="val 4077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JO" sz="2400" b="1" dirty="0">
                <a:solidFill>
                  <a:prstClr val="black"/>
                </a:solidFill>
              </a:rPr>
              <a:t>أن</a:t>
            </a:r>
            <a:r>
              <a:rPr lang="ar-AE" sz="2400" b="1" dirty="0">
                <a:solidFill>
                  <a:prstClr val="black"/>
                </a:solidFill>
              </a:rPr>
              <a:t> </a:t>
            </a:r>
            <a:r>
              <a:rPr lang="ar-SA" sz="2400" b="1" dirty="0">
                <a:solidFill>
                  <a:prstClr val="black"/>
                </a:solidFill>
              </a:rPr>
              <a:t>يقرأ المتعلم النص بطلاقة ووضوح ويستنتج مهارات متنوعة </a:t>
            </a:r>
            <a:r>
              <a:rPr lang="ar-AE" sz="2400" b="1" dirty="0">
                <a:solidFill>
                  <a:prstClr val="black"/>
                </a:solidFill>
              </a:rPr>
              <a:t>وعناصر القصة.</a:t>
            </a:r>
            <a:r>
              <a:rPr lang="ar-SA" sz="2400" b="1" dirty="0">
                <a:solidFill>
                  <a:prstClr val="black"/>
                </a:solidFill>
              </a:rPr>
              <a:t>  </a:t>
            </a:r>
            <a:endParaRPr lang="ar-JO" sz="2400" b="1" dirty="0">
              <a:solidFill>
                <a:prstClr val="black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865068" y="778408"/>
            <a:ext cx="2526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هدف اليوم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758608" y="1323255"/>
            <a:ext cx="3675339" cy="53347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هيا  </a:t>
            </a:r>
            <a:r>
              <a:rPr kumimoji="0" lang="ar-A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نستمع معًا إلى هذا العرض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69824" y="1138045"/>
            <a:ext cx="1390216" cy="96436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مهارة الاستماع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92" name="عناصر القصة">
            <a:hlinkClick r:id="" action="ppaction://media"/>
            <a:extLst>
              <a:ext uri="{FF2B5EF4-FFF2-40B4-BE49-F238E27FC236}">
                <a16:creationId xmlns:a16="http://schemas.microsoft.com/office/drawing/2014/main" id="{B1B0935A-246E-4BDE-91F7-235AA116BD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7034" y="2237842"/>
            <a:ext cx="4585748" cy="31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6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7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B6094F2-030E-4729-A2D7-057AC1FB0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27" t="27949" r="9714"/>
          <a:stretch/>
        </p:blipFill>
        <p:spPr>
          <a:xfrm>
            <a:off x="123845" y="3601328"/>
            <a:ext cx="12068155" cy="3256671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242E20-F10C-4119-86F0-11F152727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71692"/>
          <a:stretch/>
        </p:blipFill>
        <p:spPr>
          <a:xfrm>
            <a:off x="140677" y="0"/>
            <a:ext cx="12051323" cy="360132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A0B2227-83AD-4B49-877B-D54DCAD94F2B}"/>
              </a:ext>
            </a:extLst>
          </p:cNvPr>
          <p:cNvSpPr/>
          <p:nvPr/>
        </p:nvSpPr>
        <p:spPr>
          <a:xfrm>
            <a:off x="755374" y="210884"/>
            <a:ext cx="112959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كنت طفلة صغيرةً اعتدت على رؤية أمي جديدة ،</a:t>
            </a:r>
          </a:p>
          <a:p>
            <a:pPr algn="r" rtl="1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وهي ذاهبةً لزيارة الجيران.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629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8072832B-9154-4C8E-B1B6-EE8628E9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081" t="4923" r="18560"/>
          <a:stretch/>
        </p:blipFill>
        <p:spPr>
          <a:xfrm>
            <a:off x="9846365" y="0"/>
            <a:ext cx="2345635" cy="685800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A1F222D-FFEB-403C-8079-6AC2D678C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3227" t="25700" r="17469" b="45507"/>
          <a:stretch/>
        </p:blipFill>
        <p:spPr>
          <a:xfrm>
            <a:off x="0" y="0"/>
            <a:ext cx="9846365" cy="551290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541530D-9671-4293-9F38-55D961BF620C}"/>
              </a:ext>
            </a:extLst>
          </p:cNvPr>
          <p:cNvSpPr/>
          <p:nvPr/>
        </p:nvSpPr>
        <p:spPr>
          <a:xfrm>
            <a:off x="640459" y="5631022"/>
            <a:ext cx="900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رأيك في تصرف الفتاة ؟ فسر اجابتك.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D3BCAD4-3DA1-4D4F-8DD9-D78CA0A60483}"/>
              </a:ext>
            </a:extLst>
          </p:cNvPr>
          <p:cNvSpPr/>
          <p:nvPr/>
        </p:nvSpPr>
        <p:spPr>
          <a:xfrm>
            <a:off x="8180778" y="-111851"/>
            <a:ext cx="2509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227 </a:t>
            </a: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767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DA5DEFC-8B40-49C8-A58E-1C07E1F1C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1256"/>
          <a:stretch/>
        </p:blipFill>
        <p:spPr>
          <a:xfrm>
            <a:off x="9992139" y="0"/>
            <a:ext cx="2199861" cy="685800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0E2CF3-F14A-4311-9A8B-6C31B5F76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2032" t="21256"/>
          <a:stretch/>
        </p:blipFill>
        <p:spPr>
          <a:xfrm>
            <a:off x="8510953" y="0"/>
            <a:ext cx="1481185" cy="6858000"/>
          </a:xfrm>
          <a:prstGeom prst="rect">
            <a:avLst/>
          </a:prstGeom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558C13A-15DC-4DD3-906B-2A1130CE2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929" t="31959" r="30016" b="37317"/>
          <a:stretch/>
        </p:blipFill>
        <p:spPr>
          <a:xfrm>
            <a:off x="0" y="0"/>
            <a:ext cx="8510953" cy="479728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744D450-7915-4B6B-BA05-CBF74933506E}"/>
              </a:ext>
            </a:extLst>
          </p:cNvPr>
          <p:cNvSpPr/>
          <p:nvPr/>
        </p:nvSpPr>
        <p:spPr>
          <a:xfrm>
            <a:off x="501885" y="4982837"/>
            <a:ext cx="75071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الفتاة كانت ترفع صوتها أثناء حديثها</a:t>
            </a:r>
          </a:p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مع أمها جديدة؟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CC2493B-DAD1-4B40-A172-D62120D0C20D}"/>
              </a:ext>
            </a:extLst>
          </p:cNvPr>
          <p:cNvSpPr/>
          <p:nvPr/>
        </p:nvSpPr>
        <p:spPr>
          <a:xfrm>
            <a:off x="8534849" y="0"/>
            <a:ext cx="2914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229 </a:t>
            </a:r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36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0E519-EF25-4AA3-95AC-B34B0002C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9" t="21709" r="23478" b="10238"/>
          <a:stretch/>
        </p:blipFill>
        <p:spPr>
          <a:xfrm>
            <a:off x="2571684" y="0"/>
            <a:ext cx="6849044" cy="1869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2886D-0A29-47C9-98DB-5C963EB1F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4" t="22484" r="23478" b="10237"/>
          <a:stretch/>
        </p:blipFill>
        <p:spPr>
          <a:xfrm>
            <a:off x="9601201" y="1880968"/>
            <a:ext cx="2462055" cy="172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F46BA-D051-44FA-91FC-8C69C635D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8" t="25060" r="23623" b="7145"/>
          <a:stretch/>
        </p:blipFill>
        <p:spPr>
          <a:xfrm>
            <a:off x="6945597" y="1977287"/>
            <a:ext cx="2475133" cy="174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AD654-D11A-4C2F-8E7A-E9E56E0D2E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4" t="23257" r="23478" b="9979"/>
          <a:stretch/>
        </p:blipFill>
        <p:spPr>
          <a:xfrm>
            <a:off x="4350217" y="1992271"/>
            <a:ext cx="2505140" cy="1730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17ED6-5800-40BF-9DB6-616AAB0E59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74" t="19389" r="23768" b="12817"/>
          <a:stretch/>
        </p:blipFill>
        <p:spPr>
          <a:xfrm>
            <a:off x="1949114" y="2023384"/>
            <a:ext cx="2310867" cy="165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658C8-3296-4D9D-ADDA-E91F599F8C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74" t="20936" r="23478" b="11785"/>
          <a:stretch/>
        </p:blipFill>
        <p:spPr>
          <a:xfrm>
            <a:off x="9328908" y="4293186"/>
            <a:ext cx="2645693" cy="1841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12EB6-C830-4918-A3FB-9B59C0441D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318" t="17584" r="23478" b="15394"/>
          <a:stretch/>
        </p:blipFill>
        <p:spPr>
          <a:xfrm>
            <a:off x="3545486" y="4410427"/>
            <a:ext cx="2706905" cy="1730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CB5D1-F40D-4652-AE19-074766610E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29" t="23256" r="23768" b="8949"/>
          <a:stretch/>
        </p:blipFill>
        <p:spPr>
          <a:xfrm>
            <a:off x="556453" y="4410427"/>
            <a:ext cx="2677772" cy="179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BC26E0-C7C7-4444-9989-0CCBD96B4C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64" t="21452" r="23478" b="11012"/>
          <a:stretch/>
        </p:blipFill>
        <p:spPr>
          <a:xfrm>
            <a:off x="6563652" y="4396024"/>
            <a:ext cx="2475133" cy="1738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BDDCF-A694-4726-A37C-22A6A85AC7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29" t="20936" r="23623" b="11270"/>
          <a:stretch/>
        </p:blipFill>
        <p:spPr>
          <a:xfrm>
            <a:off x="0" y="2023384"/>
            <a:ext cx="1858878" cy="15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21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ECBBEB-5763-4027-B405-2FE29C21C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4682" t="20097" r="16014" b="44154"/>
          <a:stretch/>
        </p:blipFill>
        <p:spPr>
          <a:xfrm>
            <a:off x="3389894" y="0"/>
            <a:ext cx="8802105" cy="6858000"/>
          </a:xfrm>
          <a:prstGeom prst="rect">
            <a:avLst/>
          </a:prstGeom>
        </p:spPr>
      </p:pic>
      <p:pic>
        <p:nvPicPr>
          <p:cNvPr id="5" name="صورة 4" descr="صورة تحتوي على ثابت, قميص&#10;&#10;تم إنشاء الوصف تلقائياً">
            <a:extLst>
              <a:ext uri="{FF2B5EF4-FFF2-40B4-BE49-F238E27FC236}">
                <a16:creationId xmlns:a16="http://schemas.microsoft.com/office/drawing/2014/main" id="{B925D2FF-74BD-4EA1-91AD-37A579153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2250830" cy="6858000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0E32129-7E73-4EA2-A30D-7F96BFAD7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78492"/>
          <a:stretch/>
        </p:blipFill>
        <p:spPr>
          <a:xfrm>
            <a:off x="2250831" y="0"/>
            <a:ext cx="1139063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1CE79B0-4486-4F8E-8247-30993230F0E4}"/>
              </a:ext>
            </a:extLst>
          </p:cNvPr>
          <p:cNvSpPr/>
          <p:nvPr/>
        </p:nvSpPr>
        <p:spPr>
          <a:xfrm>
            <a:off x="3737303" y="5934670"/>
            <a:ext cx="2914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230 </a:t>
            </a:r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414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9856C2A-3BC4-4218-BCAD-B9F7386F8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3575"/>
          <a:stretch/>
        </p:blipFill>
        <p:spPr>
          <a:xfrm>
            <a:off x="0" y="4359964"/>
            <a:ext cx="12192000" cy="24980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45F8EBA-19BD-41B2-B122-6F6733AE0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0089" t="12657" r="13342" b="61256"/>
          <a:stretch/>
        </p:blipFill>
        <p:spPr>
          <a:xfrm>
            <a:off x="0" y="0"/>
            <a:ext cx="12192000" cy="435996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40F557E-5475-48F5-9888-5634EA3E02D6}"/>
              </a:ext>
            </a:extLst>
          </p:cNvPr>
          <p:cNvSpPr/>
          <p:nvPr/>
        </p:nvSpPr>
        <p:spPr>
          <a:xfrm>
            <a:off x="885257" y="3436634"/>
            <a:ext cx="5359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ماذا حدث لأمي جديدة ؟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287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78A0095-2609-4FFE-A04A-9E995E65F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3672"/>
          <a:stretch/>
        </p:blipFill>
        <p:spPr>
          <a:xfrm>
            <a:off x="0" y="4366591"/>
            <a:ext cx="12192000" cy="2491409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F943A21-58BA-4540-BA61-1A5672329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7666" t="13816" r="5004" b="64155"/>
          <a:stretch/>
        </p:blipFill>
        <p:spPr>
          <a:xfrm>
            <a:off x="0" y="1"/>
            <a:ext cx="12192000" cy="436659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A4E9A8-8A7F-4A41-AC50-7379F0BC6382}"/>
              </a:ext>
            </a:extLst>
          </p:cNvPr>
          <p:cNvSpPr/>
          <p:nvPr/>
        </p:nvSpPr>
        <p:spPr>
          <a:xfrm>
            <a:off x="1707667" y="3429000"/>
            <a:ext cx="8432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بما شعرت الفتاة بعد موت أمها جديدة؟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862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379C037-71DD-4339-99F7-254B9E776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49"/>
          <a:stretch/>
        </p:blipFill>
        <p:spPr>
          <a:xfrm>
            <a:off x="254875" y="496613"/>
            <a:ext cx="11682249" cy="58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56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E4CF84-F51F-4A23-8591-1041574FE548}"/>
              </a:ext>
            </a:extLst>
          </p:cNvPr>
          <p:cNvGrpSpPr/>
          <p:nvPr/>
        </p:nvGrpSpPr>
        <p:grpSpPr>
          <a:xfrm>
            <a:off x="273465" y="331501"/>
            <a:ext cx="11759014" cy="6130718"/>
            <a:chOff x="273465" y="344753"/>
            <a:chExt cx="11759014" cy="61307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3AB465-EDFE-4DA4-8F57-4A747531F58B}"/>
                </a:ext>
              </a:extLst>
            </p:cNvPr>
            <p:cNvSpPr/>
            <p:nvPr/>
          </p:nvSpPr>
          <p:spPr>
            <a:xfrm>
              <a:off x="273465" y="356024"/>
              <a:ext cx="5796373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B458-0650-4859-BF02-7E07FD9AE662}"/>
                </a:ext>
              </a:extLst>
            </p:cNvPr>
            <p:cNvSpPr/>
            <p:nvPr/>
          </p:nvSpPr>
          <p:spPr>
            <a:xfrm>
              <a:off x="6141591" y="344753"/>
              <a:ext cx="5890888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5B90E71-6BF3-4102-B0FA-331BA878088E}"/>
                </a:ext>
              </a:extLst>
            </p:cNvPr>
            <p:cNvSpPr/>
            <p:nvPr/>
          </p:nvSpPr>
          <p:spPr>
            <a:xfrm>
              <a:off x="418744" y="478563"/>
              <a:ext cx="5458081" cy="5753100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dirty="0">
                  <a:solidFill>
                    <a:prstClr val="white"/>
                  </a:solidFill>
                </a:rPr>
                <a:t>ه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2A4EAB-2D76-49C0-8122-AD1341745AE1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5094860"/>
              <a:chOff x="5808660" y="870284"/>
              <a:chExt cx="609520" cy="509486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ADA122-BE16-4D57-B4B3-8E1BD2BB5658}"/>
                  </a:ext>
                </a:extLst>
              </p:cNvPr>
              <p:cNvGrpSpPr/>
              <p:nvPr/>
            </p:nvGrpSpPr>
            <p:grpSpPr>
              <a:xfrm>
                <a:off x="5808660" y="870284"/>
                <a:ext cx="609520" cy="152948"/>
                <a:chOff x="5793283" y="870284"/>
                <a:chExt cx="609520" cy="15294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FCC1F37-1DEF-4E54-8E49-46A0D89C965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D59BAC-A23E-438E-B6D3-EC474E2EEE7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71031F4A-F267-40A9-B4AF-7F17F8CC61A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1EC6469F-8EFB-49DF-8E3A-AED2D409C40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B0C98A1B-B5F0-4AFC-AA1E-4001AF66A42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7F53FCD-3471-47C8-800F-57B097ECDF91}"/>
                  </a:ext>
                </a:extLst>
              </p:cNvPr>
              <p:cNvGrpSpPr/>
              <p:nvPr/>
            </p:nvGrpSpPr>
            <p:grpSpPr>
              <a:xfrm>
                <a:off x="5808660" y="1282110"/>
                <a:ext cx="609520" cy="152948"/>
                <a:chOff x="5793283" y="870284"/>
                <a:chExt cx="609520" cy="152948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80D0FF6-9A88-480D-BED0-A7A37957523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400AF795-4B8A-45BD-A2D2-3C2788EC7106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84A2AF69-860B-47ED-8860-AF681F69CA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61603D0-114C-4460-844F-7B446AEE8E60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65634341-8560-4B3B-B407-609B84B0AFA6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F13998-82C7-4F05-ABF1-59D5CE9FBFE8}"/>
                  </a:ext>
                </a:extLst>
              </p:cNvPr>
              <p:cNvGrpSpPr/>
              <p:nvPr/>
            </p:nvGrpSpPr>
            <p:grpSpPr>
              <a:xfrm>
                <a:off x="5808660" y="1693936"/>
                <a:ext cx="609520" cy="152948"/>
                <a:chOff x="5793283" y="870284"/>
                <a:chExt cx="609520" cy="15294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B84C1E8-948F-484F-85AD-C6A51FFDB8DB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7C7B21B-E54C-4FC7-B533-514C7F469C6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AAB2253-F4F1-4F2B-BB40-C5BC5398552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6E77588C-ACFD-43E6-B98C-9AD2454A8A5F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139F2007-C726-4548-B1BD-CD9817ED44CB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DF44BFF-172C-49F3-B0E0-1599701E063C}"/>
                  </a:ext>
                </a:extLst>
              </p:cNvPr>
              <p:cNvGrpSpPr/>
              <p:nvPr/>
            </p:nvGrpSpPr>
            <p:grpSpPr>
              <a:xfrm>
                <a:off x="5808660" y="2105762"/>
                <a:ext cx="609520" cy="152948"/>
                <a:chOff x="5793283" y="870284"/>
                <a:chExt cx="609520" cy="15294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188CB25-20E9-4AB3-AA82-8DED4FAE19F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73F455C-39E7-4DC2-A2F8-8919C143D517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59F45FB-E4DB-475F-809E-F5E3F35389E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D9A9CA11-2509-4E9B-9260-411955F21EB8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B2562D8B-FB29-45AF-9D7D-C3BAF794413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5FCD18A-E0B7-49AE-B687-5DCAFE9B1BDE}"/>
                  </a:ext>
                </a:extLst>
              </p:cNvPr>
              <p:cNvGrpSpPr/>
              <p:nvPr/>
            </p:nvGrpSpPr>
            <p:grpSpPr>
              <a:xfrm>
                <a:off x="5808660" y="2517588"/>
                <a:ext cx="609520" cy="152948"/>
                <a:chOff x="5793283" y="870284"/>
                <a:chExt cx="609520" cy="15294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F2D4C68-25DD-4EB1-99E6-A5287F734AB4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57A1402-00D2-402B-B05E-EF825ACD38C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54B7F3F-14D5-45F4-A981-EA9EE40E82D8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7617507B-545B-403E-91E2-04DE309942DC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F533B1E-0267-4C49-BD83-F1D01D5BB37D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15EA28-6B76-4D09-B826-65A185D36F6E}"/>
                  </a:ext>
                </a:extLst>
              </p:cNvPr>
              <p:cNvGrpSpPr/>
              <p:nvPr/>
            </p:nvGrpSpPr>
            <p:grpSpPr>
              <a:xfrm>
                <a:off x="5808660" y="2929414"/>
                <a:ext cx="609520" cy="152948"/>
                <a:chOff x="5793283" y="870284"/>
                <a:chExt cx="609520" cy="15294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FB148E6-DEF0-49FA-920E-10790BBBC9E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DEBF48B-52D0-4727-8542-A0BF65923C2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56CC86B-D876-4A9D-80D7-421C74B776F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91CEF3AE-0DE8-42D0-98AF-5D0226F1883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C342F3CE-4A60-4E59-9B76-A74BD38C661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B0E55B-E7F5-4BE1-A3ED-422799E3C948}"/>
                  </a:ext>
                </a:extLst>
              </p:cNvPr>
              <p:cNvGrpSpPr/>
              <p:nvPr/>
            </p:nvGrpSpPr>
            <p:grpSpPr>
              <a:xfrm>
                <a:off x="5808660" y="3341240"/>
                <a:ext cx="609520" cy="152948"/>
                <a:chOff x="5793283" y="870284"/>
                <a:chExt cx="609520" cy="15294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B319F22-7030-4E77-A2A7-105ACE71B72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3C5A3AA-6CC2-44F4-9150-21E492679B6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B576BB2B-D5C0-40DF-A050-CC95D178ABAF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CAAC10D3-6A62-4E3D-9B23-2299545EECE7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1B9636E-1B11-4BB6-87A3-86181C778820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BF9D96-E5F3-4141-96D3-744BD1E0CDBA}"/>
                  </a:ext>
                </a:extLst>
              </p:cNvPr>
              <p:cNvGrpSpPr/>
              <p:nvPr/>
            </p:nvGrpSpPr>
            <p:grpSpPr>
              <a:xfrm>
                <a:off x="5808660" y="3753066"/>
                <a:ext cx="609520" cy="152948"/>
                <a:chOff x="5793283" y="870284"/>
                <a:chExt cx="609520" cy="152948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CD49770-8E8E-434D-BBAF-76C411A1C6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C93A640-132D-4104-80CE-5844637F1CFD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910B821-298C-4625-925B-26D3EB4C3BB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C6D8AB40-36E7-4062-91B9-96243B71BD3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FE6F2337-5ED2-4ED6-AA62-7219AD71531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7F3347-61AB-48CC-A592-891C5C904212}"/>
                  </a:ext>
                </a:extLst>
              </p:cNvPr>
              <p:cNvGrpSpPr/>
              <p:nvPr/>
            </p:nvGrpSpPr>
            <p:grpSpPr>
              <a:xfrm>
                <a:off x="5808660" y="4164892"/>
                <a:ext cx="609520" cy="152948"/>
                <a:chOff x="5793283" y="870284"/>
                <a:chExt cx="609520" cy="15294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ABC6D5C-09F2-4DA4-A7BC-08F9FF6F086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DFD3845-57FA-433E-9D85-F87B8243EE7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DFF872F-31ED-4C8C-825D-9FB8B773A0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6BB3E04C-1991-458F-B9F0-7CB59A533A6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14CF5E67-32F1-4F16-AC2F-73C7439DD034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3F3B03-317F-469F-AA99-13579DD8DD9A}"/>
                  </a:ext>
                </a:extLst>
              </p:cNvPr>
              <p:cNvGrpSpPr/>
              <p:nvPr/>
            </p:nvGrpSpPr>
            <p:grpSpPr>
              <a:xfrm>
                <a:off x="5808660" y="4576718"/>
                <a:ext cx="609520" cy="152948"/>
                <a:chOff x="5793283" y="870284"/>
                <a:chExt cx="609520" cy="15294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87A65511-24AA-483A-AA85-F1D336F7BF4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F7AE1F3-F620-42AC-AE0D-8926240A9C89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417551F-3997-4E75-979A-435BF25CCA2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FF206411-8142-4FCD-9F00-9961E812767D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9F34398D-C67C-4C25-BC37-DE73B1F260A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3C735C-5325-4DA5-B20F-2ED07C8E7BF0}"/>
                  </a:ext>
                </a:extLst>
              </p:cNvPr>
              <p:cNvGrpSpPr/>
              <p:nvPr/>
            </p:nvGrpSpPr>
            <p:grpSpPr>
              <a:xfrm>
                <a:off x="5808660" y="4988544"/>
                <a:ext cx="609520" cy="152948"/>
                <a:chOff x="5793283" y="870284"/>
                <a:chExt cx="609520" cy="15294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806F5D1-7E4E-474E-8D3F-47FA03C387C0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69EABCC-F655-4103-9978-181B6872EB5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3C3102AB-A874-408B-AD65-08A69068001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658195A1-90F3-4774-B214-505BCC90AF0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F20C0462-182D-418D-B3AE-633BB0E49055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688658-E012-4236-94BF-9CEBA709875D}"/>
                  </a:ext>
                </a:extLst>
              </p:cNvPr>
              <p:cNvGrpSpPr/>
              <p:nvPr/>
            </p:nvGrpSpPr>
            <p:grpSpPr>
              <a:xfrm>
                <a:off x="5808660" y="5400370"/>
                <a:ext cx="609520" cy="152948"/>
                <a:chOff x="5793283" y="870284"/>
                <a:chExt cx="609520" cy="1529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52493E3-68FF-4060-BB9E-FD7A0C2C1E6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C3AF0B4-024D-4942-9B03-5CB9759C3ECA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7CDEAB6-6773-492E-AA49-BFB8462822F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931CBC2F-185D-4B1F-90A0-FA6D6C8C0881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A6D0DC7-94A7-4432-ACA4-60347AD8D7B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5B3F19-9FEB-47DC-8E83-A96580658063}"/>
                  </a:ext>
                </a:extLst>
              </p:cNvPr>
              <p:cNvGrpSpPr/>
              <p:nvPr/>
            </p:nvGrpSpPr>
            <p:grpSpPr>
              <a:xfrm>
                <a:off x="5808660" y="5812196"/>
                <a:ext cx="609520" cy="152948"/>
                <a:chOff x="5793283" y="870284"/>
                <a:chExt cx="609520" cy="15294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ED6A840-D96B-449F-B4F4-9F81CC5304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C98940-4E2E-4EAD-8512-3BBB4778CF9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BBF495-3942-4BD3-82CC-5F3A9ABD906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396B42E1-B394-42A6-8B10-0177CA5987B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42799F7D-AADB-49A8-B63E-3A008C393E38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69AF57-F2E2-4F50-B35C-21991B12F49D}"/>
                </a:ext>
              </a:extLst>
            </p:cNvPr>
            <p:cNvSpPr/>
            <p:nvPr/>
          </p:nvSpPr>
          <p:spPr>
            <a:xfrm>
              <a:off x="6418180" y="6162830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B2FDD7DF-0C3A-49BF-8528-06419B681B93}"/>
                </a:ext>
              </a:extLst>
            </p:cNvPr>
            <p:cNvSpPr/>
            <p:nvPr/>
          </p:nvSpPr>
          <p:spPr>
            <a:xfrm>
              <a:off x="6439446" y="505068"/>
              <a:ext cx="5456300" cy="5657762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4CAAA-03E1-40D5-B7A4-B5F444D0F750}"/>
                </a:ext>
              </a:extLst>
            </p:cNvPr>
            <p:cNvSpPr/>
            <p:nvPr/>
          </p:nvSpPr>
          <p:spPr>
            <a:xfrm>
              <a:off x="412511" y="6164757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C1E8DE66-1267-4711-B216-ADF189622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31709" r="7541" b="7587"/>
          <a:stretch/>
        </p:blipFill>
        <p:spPr>
          <a:xfrm>
            <a:off x="4439478" y="494631"/>
            <a:ext cx="1347916" cy="768190"/>
          </a:xfrm>
          <a:prstGeom prst="rect">
            <a:avLst/>
          </a:prstGeom>
        </p:spPr>
      </p:pic>
      <p:pic>
        <p:nvPicPr>
          <p:cNvPr id="90" name="Picture 89" descr="A close up of a sign&#10;&#10;Description automatically generated">
            <a:extLst>
              <a:ext uri="{FF2B5EF4-FFF2-40B4-BE49-F238E27FC236}">
                <a16:creationId xmlns:a16="http://schemas.microsoft.com/office/drawing/2014/main" id="{22D91927-4522-4216-A75D-AA3AAF9BB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3" y="519675"/>
            <a:ext cx="1013037" cy="1020711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E34D438-39E1-491A-B16E-19D9E4E556B6}"/>
              </a:ext>
            </a:extLst>
          </p:cNvPr>
          <p:cNvSpPr/>
          <p:nvPr/>
        </p:nvSpPr>
        <p:spPr>
          <a:xfrm>
            <a:off x="8936225" y="1201460"/>
            <a:ext cx="210974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سؤال التفكير الناقد</a:t>
            </a:r>
            <a:endParaRPr lang="en-US" sz="2400" dirty="0"/>
          </a:p>
        </p:txBody>
      </p:sp>
      <p:pic>
        <p:nvPicPr>
          <p:cNvPr id="94" name="Picture 9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E19AC5-B857-4833-B246-36A488087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133" y="1786166"/>
            <a:ext cx="1003789" cy="161109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2F32D8A-154A-4DE5-A403-5306A34D7C1C}"/>
              </a:ext>
            </a:extLst>
          </p:cNvPr>
          <p:cNvSpPr txBox="1"/>
          <p:nvPr/>
        </p:nvSpPr>
        <p:spPr>
          <a:xfrm>
            <a:off x="6599583" y="649357"/>
            <a:ext cx="5115339" cy="39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6DACF01-891F-41FB-A28A-E075BD490DF4}"/>
              </a:ext>
            </a:extLst>
          </p:cNvPr>
          <p:cNvSpPr txBox="1"/>
          <p:nvPr/>
        </p:nvSpPr>
        <p:spPr>
          <a:xfrm>
            <a:off x="6794304" y="681889"/>
            <a:ext cx="4978952" cy="41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1" name="Picture 10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8BF1DD-9F48-4FE8-B84E-FA6B11695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486" y="2534155"/>
            <a:ext cx="625294" cy="1003607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E7FA022-709C-48DE-A6B5-513D1532F8D4}"/>
              </a:ext>
            </a:extLst>
          </p:cNvPr>
          <p:cNvSpPr/>
          <p:nvPr/>
        </p:nvSpPr>
        <p:spPr>
          <a:xfrm>
            <a:off x="6913548" y="1823440"/>
            <a:ext cx="3441634" cy="183529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من الإعلامي التي</a:t>
            </a:r>
            <a:r>
              <a:rPr lang="ar-SA" sz="2400" b="1" dirty="0">
                <a:solidFill>
                  <a:schemeClr val="tx1"/>
                </a:solidFill>
              </a:rPr>
              <a:t> س</a:t>
            </a:r>
            <a:r>
              <a:rPr lang="ar-AE" sz="2400" b="1" dirty="0">
                <a:solidFill>
                  <a:schemeClr val="tx1"/>
                </a:solidFill>
              </a:rPr>
              <a:t>ي</a:t>
            </a:r>
            <a:r>
              <a:rPr lang="ar-SA" sz="2400" b="1" dirty="0">
                <a:solidFill>
                  <a:schemeClr val="tx1"/>
                </a:solidFill>
              </a:rPr>
              <a:t>قرأ لنا السؤال بطلاقة ووضوح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5" name="Picture 94" descr="A close up of a microphone&#10;&#10;Description automatically generated">
            <a:extLst>
              <a:ext uri="{FF2B5EF4-FFF2-40B4-BE49-F238E27FC236}">
                <a16:creationId xmlns:a16="http://schemas.microsoft.com/office/drawing/2014/main" id="{C03647FE-DDAD-444E-89CE-D394FE4D58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7609" r="30053"/>
          <a:stretch/>
        </p:blipFill>
        <p:spPr>
          <a:xfrm rot="1081354">
            <a:off x="6566458" y="1242696"/>
            <a:ext cx="954258" cy="1760287"/>
          </a:xfrm>
          <a:prstGeom prst="rect">
            <a:avLst/>
          </a:prstGeom>
        </p:spPr>
      </p:pic>
      <p:sp>
        <p:nvSpPr>
          <p:cNvPr id="103" name="Arrow: Pentagon 97">
            <a:extLst>
              <a:ext uri="{FF2B5EF4-FFF2-40B4-BE49-F238E27FC236}">
                <a16:creationId xmlns:a16="http://schemas.microsoft.com/office/drawing/2014/main" id="{D7F4E426-5425-42ED-9BF2-99F85011B0AC}"/>
              </a:ext>
            </a:extLst>
          </p:cNvPr>
          <p:cNvSpPr/>
          <p:nvPr/>
        </p:nvSpPr>
        <p:spPr>
          <a:xfrm rot="20374683">
            <a:off x="1138935" y="3536951"/>
            <a:ext cx="3869635" cy="1213173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rgbClr val="C00000"/>
                </a:solidFill>
              </a:rPr>
              <a:t>للتأكد من إلمامك بهذه الفقرة عليك الدخول إلى لعبة صوب الهدف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5" name="Picture 104" descr="A close up of a logo&#10;&#10;Description automatically generated">
            <a:extLst>
              <a:ext uri="{FF2B5EF4-FFF2-40B4-BE49-F238E27FC236}">
                <a16:creationId xmlns:a16="http://schemas.microsoft.com/office/drawing/2014/main" id="{32EAEA6F-9480-4B35-8521-A005B13D45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30" y="2410244"/>
            <a:ext cx="1951963" cy="1763273"/>
          </a:xfrm>
          <a:prstGeom prst="rect">
            <a:avLst/>
          </a:prstGeom>
        </p:spPr>
      </p:pic>
      <p:sp>
        <p:nvSpPr>
          <p:cNvPr id="93" name="Bevel 92"/>
          <p:cNvSpPr/>
          <p:nvPr/>
        </p:nvSpPr>
        <p:spPr>
          <a:xfrm>
            <a:off x="6941211" y="3839240"/>
            <a:ext cx="4599397" cy="2075350"/>
          </a:xfrm>
          <a:prstGeom prst="beve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تخيل أن </a:t>
            </a:r>
            <a:r>
              <a:rPr lang="ar-A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الفتاة أهملت زيارة الأم الجديدة ولم تعطيها أي اهتمام ، وما رأيك في ذلك </a:t>
            </a:r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 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1079207" y="809217"/>
            <a:ext cx="1407348" cy="96436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مهارة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الكتابة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01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0CA39-F4FD-4DE0-8F5C-28BCF8FEC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4" r="1231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16194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452730" y="582157"/>
            <a:ext cx="6215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الحكمة من القصة </a:t>
            </a:r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6747955" y="2389319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الاستغلال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6747955" y="3839185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الاحترام والمودة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155568" y="4253363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6733988" y="5425573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اليأس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5587869"/>
            <a:ext cx="4421028" cy="10166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16194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L 3.05556E-6 0.00023 C -0.01893 -0.00162 -0.02587 -0.00092 -0.04132 -0.0044 C -0.04966 -0.00648 -0.06615 -0.01065 -0.06615 -0.01041 C -0.07014 -0.01296 -0.07413 -0.01597 -0.07848 -0.01713 C -0.08125 -0.01782 -0.08403 -0.01829 -0.08663 -0.01921 C -0.08854 -0.01991 -0.09045 -0.0206 -0.09219 -0.02129 C -0.09445 -0.02199 -0.09688 -0.02291 -0.09913 -0.02338 C -0.1 -0.02477 -0.1007 -0.02662 -0.10174 -0.02754 C -0.10955 -0.03356 -0.11233 -0.03379 -0.11962 -0.03588 C -0.12153 -0.0375 -0.12327 -0.03889 -0.12518 -0.04028 C -0.12639 -0.0412 -0.12795 -0.0412 -0.12917 -0.04236 C -0.13872 -0.04954 -0.12743 -0.04421 -0.13889 -0.04861 C -0.14514 -0.05347 -0.14427 -0.05324 -0.15122 -0.05717 C -0.15261 -0.05787 -0.154 -0.05879 -0.15538 -0.05926 C -0.15799 -0.06018 -0.16077 -0.06065 -0.16354 -0.06157 C -0.16754 -0.06736 -0.16545 -0.06551 -0.17188 -0.06782 C -0.17639 -0.06898 -0.18559 -0.07176 -0.18559 -0.07153 C -0.19827 -0.08472 -0.17778 -0.06504 -0.21163 -0.08241 C -0.21754 -0.08541 -0.21441 -0.08403 -0.22136 -0.0868 C -0.2257 -0.09097 -0.22657 -0.09282 -0.23229 -0.09514 C -0.23681 -0.09676 -0.24601 -0.0993 -0.24601 -0.09907 C -0.24792 -0.10069 -0.24966 -0.10231 -0.25157 -0.10347 C -0.25504 -0.10579 -0.25729 -0.10579 -0.26111 -0.10764 C -0.26111 -0.10741 -0.27136 -0.11296 -0.27361 -0.11389 C -0.27483 -0.11481 -0.27622 -0.11551 -0.27761 -0.11597 C -0.28038 -0.11713 -0.28455 -0.11852 -0.28716 -0.12037 C -0.28924 -0.12153 -0.2908 -0.12338 -0.29271 -0.12454 C -0.29271 -0.1243 -0.30295 -0.12986 -0.30521 -0.13079 L -0.31337 -0.13518 C -0.31511 -0.13565 -0.31702 -0.13634 -0.31875 -0.13727 C -0.32153 -0.13842 -0.32431 -0.14004 -0.32709 -0.14143 C -0.32848 -0.1419 -0.32986 -0.14305 -0.33125 -0.14352 C -0.33316 -0.14421 -0.3349 -0.14491 -0.33663 -0.1456 C -0.33907 -0.14629 -0.34132 -0.14745 -0.34358 -0.14768 C -0.34861 -0.14838 -0.35365 -0.14768 -0.35851 -0.14768 L -0.35851 -0.14745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4" y="-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7.40741E-7 L -0.17847 0.00046 C -0.1816 -0.00486 -0.18472 -0.00903 -0.18715 -0.01482 C -0.18802 -0.01667 -0.18785 -0.01991 -0.18837 -0.02222 C -0.18889 -0.02477 -0.18958 -0.02708 -0.19045 -0.0294 C -0.19097 -0.03125 -0.19201 -0.03241 -0.19253 -0.03403 C -0.19531 -0.0412 -0.19844 -0.05 -0.2 -0.0588 C -0.20104 -0.06343 -0.20104 -0.06898 -0.20226 -0.07338 C -0.20712 -0.09005 -0.20122 -0.06921 -0.20764 -0.09282 C -0.20833 -0.09514 -0.2092 -0.09769 -0.2099 -0.10023 C -0.21111 -0.10486 -0.21198 -0.11019 -0.21302 -0.11482 C -0.21372 -0.11736 -0.21458 -0.11945 -0.2151 -0.12222 C -0.21597 -0.12593 -0.21649 -0.13032 -0.21736 -0.13449 C -0.21944 -0.14445 -0.2224 -0.15139 -0.225 -0.16134 C -0.22569 -0.16412 -0.22622 -0.16782 -0.22708 -0.17083 C -0.22795 -0.17454 -0.22934 -0.17708 -0.23021 -0.18056 C -0.23229 -0.18843 -0.23351 -0.19722 -0.23559 -0.20509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394 L -0.27639 -0.37083 C -0.27917 -0.39491 -0.27569 -0.36829 -0.27969 -0.3882 C -0.28819 -0.42963 -0.28021 -0.39815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7 -0.3092 -0.53773 -0.3099 -0.53958 C -0.31267 -0.55857 -0.31094 -0.54977 -0.31528 -0.5662 C -0.31563 -0.57107 -0.31545 -0.57639 -0.31632 -0.58079 C -0.31701 -0.58449 -0.31892 -0.58681 -0.31944 -0.59074 C -0.32049 -0.59583 -0.32014 -0.60208 -0.32066 -0.60764 C -0.32101 -0.61111 -0.32118 -0.61435 -0.3217 -0.61759 C -0.32222 -0.62083 -0.32326 -0.62407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83 -0.33681 -0.69792 L -0.33889 -0.70532 C -0.34184 -0.73125 -0.33785 -0.70093 -0.34219 -0.72245 C -0.34306 -0.72708 -0.34358 -0.73218 -0.34427 -0.73704 C -0.34462 -0.73935 -0.34444 -0.74259 -0.34549 -0.74445 L -0.3474 -0.74907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982818" y="583095"/>
            <a:ext cx="691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ت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قول الفتاة : عندما كنت طفلة ً صغيرةً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ar-SA" sz="48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457200"/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الحرف الذي يكتب ولا ينطق هو</a:t>
            </a:r>
            <a:r>
              <a:rPr lang="ar-SA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24123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6747955" y="2389319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فتحة)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5210067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6375163" y="5117302"/>
            <a:ext cx="320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تنوين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6747955" y="3817223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اللام)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316194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1 -0.17257 0.0125 C -0.17813 0.02338 -0.17535 0.01875 -0.18108 0.02638 C -0.19253 0.05555 -0.17813 0.02083 -0.19045 0.04259 C -0.19201 0.04537 -0.19323 0.05046 -0.19479 0.05347 C -0.19792 0.05972 -0.20174 0.06226 -0.20469 0.0699 C -0.20608 0.07384 -0.20747 0.07801 -0.20903 0.08101 C -0.21927 0.10069 -0.21042 0.07847 -0.21892 0.09745 C -0.22049 0.10069 -0.2217 0.10486 -0.22326 0.1081 C -0.225 0.11203 -0.22656 0.11574 -0.2283 0.11921 C -0.22917 0.12129 -0.23021 0.12245 -0.23108 0.12453 C -0.23264 0.12801 -0.23385 0.1324 -0.23542 0.13564 C -0.23976 0.14513 -0.24097 0.14467 -0.24479 0.15463 C -0.24601 0.15787 -0.24705 0.16203 -0.24826 0.16551 C -0.25017 0.17037 -0.25208 0.17453 -0.25399 0.17916 C -0.25503 0.18171 -0.2559 0.18495 -0.25694 0.18726 C -0.25816 0.19051 -0.25972 0.19259 -0.26111 0.1956 C -0.26806 0.21088 -0.26302 0.20208 -0.26979 0.22013 C -0.27153 0.22523 -0.27361 0.22847 -0.27552 0.23379 C -0.27656 0.23703 -0.27708 0.24189 -0.2783 0.24467 C -0.28003 0.24907 -0.28229 0.25115 -0.28403 0.25578 C -0.28594 0.26018 -0.28733 0.26713 -0.28906 0.27199 C -0.28958 0.27361 -0.29045 0.27338 -0.29115 0.27476 C -0.29323 0.27893 -0.29497 0.28379 -0.29688 0.28842 C -0.29757 0.29189 -0.29809 0.29652 -0.29913 0.2993 C -0.30035 0.30324 -0.30191 0.30439 -0.3033 0.3074 C -0.30434 0.30995 -0.30521 0.31319 -0.30625 0.31551 C -0.30729 0.31851 -0.30851 0.32083 -0.30972 0.32384 C -0.31389 0.33449 -0.31198 0.33194 -0.31684 0.3456 C -0.3224 0.36111 -0.32014 0.34699 -0.32691 0.37314 C -0.32813 0.37777 -0.32917 0.38263 -0.33056 0.38657 C -0.33142 0.38912 -0.33247 0.38981 -0.33333 0.39213 C -0.33611 0.39953 -0.33854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07 L 2.77778E-7 0.00046 C -0.01892 -0.00394 -0.02587 -0.00232 -0.04132 -0.01019 C -0.04965 -0.01482 -0.06615 -0.02408 -0.06615 -0.02361 C -0.07014 -0.0294 -0.07413 -0.03611 -0.07847 -0.03866 C -0.08125 -0.04028 -0.08403 -0.04144 -0.08663 -0.04352 C -0.08854 -0.04491 -0.09045 -0.04653 -0.09219 -0.04815 C -0.09444 -0.04977 -0.09688 -0.05186 -0.09913 -0.05278 C -0.1 -0.05602 -0.10069 -0.06019 -0.10174 -0.06227 C -0.10955 -0.0757 -0.11233 -0.07639 -0.11962 -0.08102 C -0.12153 -0.08473 -0.12326 -0.08774 -0.12517 -0.09098 C -0.12639 -0.09306 -0.12795 -0.09306 -0.12917 -0.09561 C -0.13872 -0.11181 -0.12743 -0.09977 -0.13889 -0.10973 C -0.14514 -0.12061 -0.14427 -0.12014 -0.15122 -0.12894 C -0.1526 -0.13056 -0.15399 -0.13264 -0.15538 -0.13357 C -0.15799 -0.13565 -0.16076 -0.13681 -0.16354 -0.13889 C -0.16753 -0.15186 -0.16545 -0.14769 -0.17188 -0.15301 C -0.17639 -0.15556 -0.18542 -0.16181 -0.18542 -0.16135 C -0.19809 -0.19098 -0.17778 -0.14676 -0.21146 -0.18588 C -0.21736 -0.1926 -0.21424 -0.18936 -0.22118 -0.19584 C -0.22552 -0.2051 -0.22639 -0.20926 -0.23212 -0.21459 C -0.23663 -0.21806 -0.24583 -0.22385 -0.24583 -0.22338 C -0.24774 -0.22709 -0.24948 -0.23056 -0.25139 -0.23334 C -0.25486 -0.23843 -0.25712 -0.23843 -0.26094 -0.2426 C -0.26094 -0.24213 -0.27118 -0.25463 -0.27344 -0.25672 C -0.27465 -0.2588 -0.27604 -0.26042 -0.27743 -0.26135 C -0.28021 -0.26412 -0.28438 -0.26713 -0.28698 -0.2713 C -0.28906 -0.27385 -0.29063 -0.27801 -0.29253 -0.28079 C -0.29253 -0.2801 -0.30278 -0.29283 -0.30503 -0.29491 L -0.31319 -0.30463 C -0.31493 -0.30579 -0.31684 -0.30741 -0.31858 -0.30949 C -0.32135 -0.31204 -0.32413 -0.31574 -0.32691 -0.31875 C -0.3283 -0.31991 -0.32969 -0.32246 -0.33108 -0.32338 C -0.33299 -0.325 -0.33472 -0.32662 -0.33646 -0.32824 C -0.33889 -0.32963 -0.34115 -0.33241 -0.3434 -0.33287 C -0.34844 -0.33449 -0.35347 -0.33287 -0.35816 -0.33287 L -0.35816 -0.33241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6 -0.27569 -0.36898 -0.27969 -0.3882 C -0.28819 -0.42963 -0.28021 -0.39861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25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A99C060-0373-459A-B899-D6869BFEBC8F}"/>
              </a:ext>
            </a:extLst>
          </p:cNvPr>
          <p:cNvSpPr txBox="1"/>
          <p:nvPr/>
        </p:nvSpPr>
        <p:spPr>
          <a:xfrm>
            <a:off x="4728428" y="115395"/>
            <a:ext cx="5939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مكان القصة </a:t>
            </a:r>
            <a:r>
              <a:rPr lang="ar-AE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BA4FB864-A686-491B-8761-B5A27124C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5221178"/>
            <a:ext cx="4421028" cy="1016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FAC6EC-FBCE-408B-BFE7-E5079D61B291}"/>
              </a:ext>
            </a:extLst>
          </p:cNvPr>
          <p:cNvSpPr txBox="1"/>
          <p:nvPr/>
        </p:nvSpPr>
        <p:spPr>
          <a:xfrm>
            <a:off x="6747955" y="5198119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الغابة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9290C201-675C-4C7F-AF32-533068AE3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352989" y="2243766"/>
            <a:ext cx="4421028" cy="101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394958-EB78-480E-B6C8-8AF4B561CF79}"/>
              </a:ext>
            </a:extLst>
          </p:cNvPr>
          <p:cNvSpPr txBox="1"/>
          <p:nvPr/>
        </p:nvSpPr>
        <p:spPr>
          <a:xfrm>
            <a:off x="6851373" y="2151001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منزل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الأم الجديدة)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 descr="A picture containing table, different&#10;&#10;Description automatically generated">
            <a:extLst>
              <a:ext uri="{FF2B5EF4-FFF2-40B4-BE49-F238E27FC236}">
                <a16:creationId xmlns:a16="http://schemas.microsoft.com/office/drawing/2014/main" id="{603CE359-6178-4D7C-8461-713261D1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8" b="22959" l="9984" r="89976">
                        <a14:foregroundMark x1="84802" y1="22999" x2="84600" y2="17583"/>
                        <a14:foregroundMark x1="83023" y1="3678" x2="83023" y2="7922"/>
                        <a14:foregroundMark x1="60994" y1="14875" x2="54244" y2="1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9" b="75266"/>
          <a:stretch/>
        </p:blipFill>
        <p:spPr>
          <a:xfrm>
            <a:off x="6246972" y="3819099"/>
            <a:ext cx="4421028" cy="1016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1788F9-5638-458E-AD2B-A511BBBF12CC}"/>
              </a:ext>
            </a:extLst>
          </p:cNvPr>
          <p:cNvSpPr txBox="1"/>
          <p:nvPr/>
        </p:nvSpPr>
        <p:spPr>
          <a:xfrm>
            <a:off x="6747955" y="3817223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( </a:t>
            </a:r>
            <a:r>
              <a:rPr lang="ar-SA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الحديقة</a:t>
            </a:r>
            <a:r>
              <a:rPr lang="ar-AE" sz="2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316194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5 -0.0007 L -0.15955 -0.00047 C -0.16337 0.00208 -0.1691 0.00602 -0.17257 0.0125 C -0.17813 0.02338 -0.17535 0.01875 -0.18108 0.02639 C -0.19253 0.05555 -0.17813 0.02083 -0.19045 0.04259 C -0.19201 0.04537 -0.19323 0.05046 -0.19479 0.05347 C -0.19792 0.05972 -0.20174 0.06227 -0.20469 0.0699 C -0.20608 0.07384 -0.20747 0.07801 -0.20903 0.08102 C -0.21927 0.10069 -0.21042 0.07847 -0.21892 0.09745 C -0.22049 0.10069 -0.2217 0.10486 -0.22326 0.1081 C -0.225 0.11203 -0.22656 0.11574 -0.2283 0.11921 C -0.22917 0.12129 -0.23021 0.12245 -0.23108 0.12453 C -0.23264 0.12801 -0.23385 0.1324 -0.23542 0.13564 C -0.23976 0.14514 -0.24097 0.14467 -0.24479 0.15463 C -0.24601 0.15787 -0.24705 0.16203 -0.24826 0.16551 C -0.25017 0.17037 -0.25208 0.17453 -0.25399 0.17916 C -0.25503 0.18171 -0.2559 0.18495 -0.25694 0.18727 C -0.25816 0.19051 -0.25972 0.19259 -0.26111 0.1956 C -0.26806 0.21088 -0.26302 0.20208 -0.26979 0.22014 C -0.27153 0.22523 -0.27361 0.22847 -0.27552 0.23379 C -0.27656 0.23703 -0.27708 0.24189 -0.2783 0.24467 C -0.28003 0.24907 -0.28229 0.25115 -0.28403 0.25578 C -0.28594 0.26018 -0.28733 0.26713 -0.28906 0.27199 C -0.28958 0.27361 -0.29045 0.27338 -0.29115 0.27477 C -0.29323 0.27893 -0.29497 0.28379 -0.29688 0.28842 C -0.29757 0.29189 -0.29809 0.29652 -0.29913 0.2993 C -0.30035 0.30324 -0.30191 0.30439 -0.3033 0.3074 C -0.30434 0.30995 -0.30521 0.31319 -0.30625 0.31551 C -0.30729 0.31852 -0.30851 0.32083 -0.30955 0.32384 C -0.31389 0.33449 -0.31198 0.33194 -0.31684 0.3456 C -0.3224 0.36111 -0.32014 0.34699 -0.32674 0.37314 C -0.32813 0.37777 -0.32917 0.38264 -0.33056 0.38657 C -0.33142 0.38912 -0.33229 0.38981 -0.33333 0.39213 C -0.33611 0.39953 -0.33837 0.40856 -0.34115 0.41666 C -0.34236 0.42037 -0.34375 0.42361 -0.34479 0.42777 C -0.35174 0.45463 -0.34323 0.42314 -0.35122 0.44676 C -0.35417 0.45532 -0.35712 0.46412 -0.35972 0.47384 C -0.3684 0.50694 -0.35816 0.46967 -0.36476 0.49027 C -0.36563 0.49282 -0.36632 0.4956 -0.36701 0.49838 C -0.36753 0.50115 -0.36823 0.50694 -0.36823 0.5074 L -0.36823 0.50694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-0.00648 L -0.06094 -0.00672 C -0.07743 -0.00556 -0.08333 -0.00602 -0.0967 -0.00347 C -0.10399 -0.00209 -0.11823 0.00115 -0.11823 0.00092 C -0.1217 0.00278 -0.12517 0.00486 -0.12882 0.00578 C -0.13125 0.00625 -0.13368 0.00648 -0.13594 0.00717 C -0.13767 0.00764 -0.13923 0.00833 -0.1408 0.00879 C -0.14271 0.00926 -0.14479 0.00995 -0.1467 0.01018 C -0.14757 0.01134 -0.14809 0.0125 -0.14896 0.01319 C -0.15573 0.01759 -0.15816 0.01782 -0.16441 0.01921 C -0.16614 0.02037 -0.16771 0.02153 -0.16927 0.02245 C -0.17031 0.02315 -0.1717 0.02315 -0.17274 0.02407 C -0.18107 0.02916 -0.17118 0.02523 -0.18107 0.02847 C -0.18663 0.03194 -0.18576 0.03194 -0.19184 0.03472 C -0.19305 0.03518 -0.19427 0.03588 -0.19548 0.03634 C -0.19774 0.0368 -0.2 0.03727 -0.20243 0.03796 C -0.2059 0.04213 -0.20416 0.04074 -0.20972 0.04236 C -0.21354 0.04328 -0.22153 0.04537 -0.22153 0.04514 C -0.23246 0.05463 -0.21476 0.04051 -0.2441 0.05301 C -0.24913 0.05509 -0.24653 0.05416 -0.25243 0.05625 C -0.25625 0.05926 -0.25694 0.06041 -0.26198 0.06227 C -0.2658 0.06342 -0.27378 0.06528 -0.27378 0.06504 C -0.27552 0.0662 -0.27691 0.06736 -0.27864 0.06828 C -0.2816 0.0699 -0.28351 0.0699 -0.2868 0.07129 C -0.2868 0.07106 -0.29566 0.075 -0.29774 0.07569 C -0.29878 0.07639 -0.3 0.07685 -0.30104 0.07731 C -0.30347 0.07824 -0.30712 0.07916 -0.30937 0.08055 C -0.31111 0.08125 -0.3125 0.08264 -0.31423 0.08356 C -0.31423 0.08333 -0.32309 0.08727 -0.325 0.08796 L -0.33212 0.0912 C -0.33351 0.09143 -0.33524 0.09213 -0.33663 0.09259 C -0.33906 0.09352 -0.34149 0.09467 -0.34392 0.09583 C -0.34514 0.09606 -0.34635 0.09699 -0.34757 0.09722 C -0.34913 0.09768 -0.35069 0.09815 -0.35226 0.09884 C -0.35434 0.0993 -0.35625 0.1 -0.35816 0.10023 C -0.3625 0.10069 -0.36684 0.10023 -0.37101 0.10023 L -0.37101 0.1 " pathEditMode="relative" rAng="0" ptsTypes="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1.48148E-6 L -0.17847 0.00046 C -0.1816 -0.00486 -0.18472 -0.00903 -0.18715 -0.01482 C -0.18802 -0.01667 -0.18785 -0.01991 -0.18837 -0.02222 C -0.18889 -0.02477 -0.18958 -0.02708 -0.19045 -0.0294 C -0.19097 -0.03125 -0.19201 -0.03241 -0.19253 -0.03403 C -0.19531 -0.04121 -0.19844 -0.05 -0.2 -0.0588 C -0.20104 -0.06343 -0.20104 -0.06898 -0.20226 -0.07338 C -0.20712 -0.09005 -0.20122 -0.06921 -0.20764 -0.09283 C -0.20833 -0.09514 -0.2092 -0.09769 -0.2099 -0.10023 C -0.21111 -0.10486 -0.21198 -0.11019 -0.21302 -0.11482 C -0.21372 -0.11736 -0.21458 -0.11945 -0.2151 -0.12222 C -0.21597 -0.12593 -0.21649 -0.13033 -0.21736 -0.13449 C -0.21944 -0.14445 -0.2224 -0.15139 -0.225 -0.16134 C -0.22569 -0.16412 -0.22622 -0.16783 -0.22708 -0.17083 C -0.22795 -0.17454 -0.22934 -0.17708 -0.23021 -0.18056 C -0.23229 -0.18843 -0.23351 -0.19722 -0.23559 -0.20533 C -0.23958 -0.21968 -0.23767 -0.21343 -0.24097 -0.22477 C -0.24375 -0.24306 -0.23993 -0.22037 -0.24427 -0.23935 C -0.24688 -0.25139 -0.2434 -0.24236 -0.24757 -0.25394 C -0.24809 -0.25579 -0.24896 -0.25695 -0.24965 -0.25857 C -0.25052 -0.26181 -0.25104 -0.26528 -0.25174 -0.26852 C -0.25243 -0.2713 -0.25313 -0.27361 -0.25399 -0.27593 C -0.25469 -0.28079 -0.25503 -0.28588 -0.25608 -0.29051 C -0.25694 -0.29491 -0.25833 -0.29861 -0.25938 -0.30278 C -0.26007 -0.30602 -0.26076 -0.30926 -0.26146 -0.3125 C -0.26406 -0.33542 -0.26042 -0.30949 -0.2658 -0.32963 C -0.26788 -0.33727 -0.26875 -0.34653 -0.27118 -0.35417 L -0.27639 -0.37083 C -0.27917 -0.39514 -0.27569 -0.36852 -0.27969 -0.3882 C -0.28819 -0.42963 -0.28021 -0.39838 -0.28733 -0.42454 C -0.28941 -0.44514 -0.28681 -0.425 -0.29045 -0.4419 C -0.29201 -0.44792 -0.29288 -0.45764 -0.29479 -0.46389 C -0.29566 -0.46644 -0.29688 -0.46852 -0.29792 -0.47107 C -0.29878 -0.47847 -0.29931 -0.48565 -0.30017 -0.49306 C -0.30139 -0.50324 -0.3026 -0.50579 -0.30451 -0.51505 C -0.30538 -0.51898 -0.3059 -0.52315 -0.3066 -0.52732 C -0.30694 -0.52963 -0.30712 -0.53218 -0.30764 -0.53449 C -0.30833 -0.53658 -0.3092 -0.53773 -0.3099 -0.53958 C -0.31267 -0.55857 -0.31094 -0.54977 -0.31528 -0.56621 C -0.31563 -0.57107 -0.31545 -0.57662 -0.31632 -0.58102 C -0.31701 -0.58449 -0.31892 -0.58704 -0.31944 -0.59074 C -0.32049 -0.59607 -0.32014 -0.60208 -0.32066 -0.60764 C -0.32101 -0.61111 -0.32118 -0.61435 -0.3217 -0.61759 C -0.32222 -0.62083 -0.32326 -0.62408 -0.32396 -0.62732 C -0.32431 -0.62963 -0.32448 -0.63218 -0.325 -0.63449 C -0.32656 -0.64329 -0.32708 -0.64421 -0.32917 -0.65185 C -0.32951 -0.65463 -0.33056 -0.66528 -0.33142 -0.66875 C -0.33194 -0.6713 -0.33299 -0.67338 -0.33351 -0.67593 C -0.33438 -0.68079 -0.3349 -0.68565 -0.33576 -0.69074 C -0.33594 -0.69306 -0.33611 -0.6956 -0.33681 -0.69792 L -0.33889 -0.70533 C -0.34184 -0.73125 -0.33785 -0.7007 -0.34219 -0.72246 C -0.34306 -0.72708 -0.34358 -0.73218 -0.34427 -0.73704 C -0.34462 -0.73935 -0.34444 -0.74259 -0.34549 -0.74445 L -0.3474 -0.74908 C -0.34896 -0.76644 -0.34792 -0.75764 -0.35069 -0.77593 L -0.35191 -0.78333 C -0.35226 -0.78588 -0.35295 -0.7882 -0.35295 -0.79051 L -0.35295 -0.7956 L -0.35382 -0.80509 " pathEditMode="relative" rAng="0" ptsTypes="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4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A5C2256-D6FE-4F32-97F5-7AED35EF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C8247C9-B7F0-492E-8ABF-D22C2793E825}"/>
              </a:ext>
            </a:extLst>
          </p:cNvPr>
          <p:cNvSpPr/>
          <p:nvPr/>
        </p:nvSpPr>
        <p:spPr>
          <a:xfrm>
            <a:off x="3311586" y="1827648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واجب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سهم: لليسار واليمين 4">
            <a:extLst>
              <a:ext uri="{FF2B5EF4-FFF2-40B4-BE49-F238E27FC236}">
                <a16:creationId xmlns:a16="http://schemas.microsoft.com/office/drawing/2014/main" id="{1A81CA61-D553-41EA-BC59-51C7309E8DEE}"/>
              </a:ext>
            </a:extLst>
          </p:cNvPr>
          <p:cNvSpPr/>
          <p:nvPr/>
        </p:nvSpPr>
        <p:spPr>
          <a:xfrm>
            <a:off x="4532243" y="4598504"/>
            <a:ext cx="3233531" cy="2650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سهم: لليسار واليمين 5">
            <a:extLst>
              <a:ext uri="{FF2B5EF4-FFF2-40B4-BE49-F238E27FC236}">
                <a16:creationId xmlns:a16="http://schemas.microsoft.com/office/drawing/2014/main" id="{73B289B7-337A-4174-BD80-4914A99B7C3E}"/>
              </a:ext>
            </a:extLst>
          </p:cNvPr>
          <p:cNvSpPr/>
          <p:nvPr/>
        </p:nvSpPr>
        <p:spPr>
          <a:xfrm>
            <a:off x="4353339" y="5595730"/>
            <a:ext cx="3233531" cy="2650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5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AEEFC7-D2EA-41E9-9531-6E836A76E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79" t="2975" r="5923" b="63054"/>
          <a:stretch/>
        </p:blipFill>
        <p:spPr>
          <a:xfrm>
            <a:off x="10047374" y="966892"/>
            <a:ext cx="916786" cy="284167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8C9B28F-8CB1-42B7-B049-A23F15C129A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6365248" cy="10972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591312">
                  <a:extLst>
                    <a:ext uri="{9D8B030D-6E8A-4147-A177-3AD203B41FA5}">
                      <a16:colId xmlns:a16="http://schemas.microsoft.com/office/drawing/2014/main" val="138733261"/>
                    </a:ext>
                  </a:extLst>
                </a:gridCol>
                <a:gridCol w="1591312">
                  <a:extLst>
                    <a:ext uri="{9D8B030D-6E8A-4147-A177-3AD203B41FA5}">
                      <a16:colId xmlns:a16="http://schemas.microsoft.com/office/drawing/2014/main" val="3341983693"/>
                    </a:ext>
                  </a:extLst>
                </a:gridCol>
                <a:gridCol w="1591312">
                  <a:extLst>
                    <a:ext uri="{9D8B030D-6E8A-4147-A177-3AD203B41FA5}">
                      <a16:colId xmlns:a16="http://schemas.microsoft.com/office/drawing/2014/main" val="1233004615"/>
                    </a:ext>
                  </a:extLst>
                </a:gridCol>
                <a:gridCol w="1591312">
                  <a:extLst>
                    <a:ext uri="{9D8B030D-6E8A-4147-A177-3AD203B41FA5}">
                      <a16:colId xmlns:a16="http://schemas.microsoft.com/office/drawing/2014/main" val="3677520458"/>
                    </a:ext>
                  </a:extLst>
                </a:gridCol>
              </a:tblGrid>
              <a:tr h="694467"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القراءة </a:t>
                      </a:r>
                    </a:p>
                    <a:p>
                      <a:pPr algn="ctr"/>
                      <a:r>
                        <a:rPr lang="ar-AE" sz="2000" b="1" dirty="0"/>
                        <a:t>المعبرة</a:t>
                      </a:r>
                      <a:endParaRPr lang="en-US" sz="2000" b="1" dirty="0"/>
                    </a:p>
                  </a:txBody>
                  <a:tcPr marL="91412" marR="91412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وضوح</a:t>
                      </a:r>
                    </a:p>
                    <a:p>
                      <a:pPr algn="ctr"/>
                      <a:r>
                        <a:rPr lang="ar-AE" sz="2000" b="1" dirty="0"/>
                        <a:t> الصوت</a:t>
                      </a:r>
                      <a:endParaRPr lang="en-US" sz="2000" b="1" dirty="0"/>
                    </a:p>
                  </a:txBody>
                  <a:tcPr marL="91412" marR="91412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السرعة والطلاقة </a:t>
                      </a:r>
                      <a:endParaRPr lang="en-US" sz="2000" b="1" dirty="0"/>
                    </a:p>
                  </a:txBody>
                  <a:tcPr marL="91412" marR="91412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/>
                        <a:t>صحة </a:t>
                      </a:r>
                    </a:p>
                    <a:p>
                      <a:pPr algn="ctr"/>
                      <a:r>
                        <a:rPr lang="ar-AE" sz="2000" b="1" dirty="0"/>
                        <a:t>القراءة</a:t>
                      </a:r>
                      <a:endParaRPr lang="en-US" sz="2000" b="1" dirty="0"/>
                    </a:p>
                  </a:txBody>
                  <a:tcPr marL="91412" marR="91412" marT="45705" marB="45705"/>
                </a:tc>
                <a:extLst>
                  <a:ext uri="{0D108BD9-81ED-4DB2-BD59-A6C34878D82A}">
                    <a16:rowId xmlns:a16="http://schemas.microsoft.com/office/drawing/2014/main" val="3299356374"/>
                  </a:ext>
                </a:extLst>
              </a:tr>
              <a:tr h="39251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</a:t>
                      </a:r>
                    </a:p>
                  </a:txBody>
                  <a:tcPr marL="91412" marR="91412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</a:t>
                      </a:r>
                    </a:p>
                  </a:txBody>
                  <a:tcPr marL="91412" marR="91412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</a:t>
                      </a:r>
                    </a:p>
                  </a:txBody>
                  <a:tcPr marL="91412" marR="91412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</a:t>
                      </a:r>
                    </a:p>
                  </a:txBody>
                  <a:tcPr marL="91412" marR="91412" marT="45705" marB="45705"/>
                </a:tc>
                <a:extLst>
                  <a:ext uri="{0D108BD9-81ED-4DB2-BD59-A6C34878D82A}">
                    <a16:rowId xmlns:a16="http://schemas.microsoft.com/office/drawing/2014/main" val="82979265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B79AFA-AD88-4DCF-BBB0-21FD589BF3D4}"/>
              </a:ext>
            </a:extLst>
          </p:cNvPr>
          <p:cNvSpPr txBox="1"/>
          <p:nvPr/>
        </p:nvSpPr>
        <p:spPr>
          <a:xfrm>
            <a:off x="6250745" y="0"/>
            <a:ext cx="193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b="1" dirty="0">
                <a:highlight>
                  <a:srgbClr val="FFFF00"/>
                </a:highlight>
              </a:rPr>
              <a:t>معايير القراءة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24458F-A288-4C5E-B675-27D1C688FD8A}"/>
              </a:ext>
            </a:extLst>
          </p:cNvPr>
          <p:cNvSpPr txBox="1"/>
          <p:nvPr/>
        </p:nvSpPr>
        <p:spPr>
          <a:xfrm>
            <a:off x="9306453" y="3808566"/>
            <a:ext cx="239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b="1" dirty="0">
                <a:highlight>
                  <a:srgbClr val="FFFF00"/>
                </a:highlight>
              </a:rPr>
              <a:t>صفحة 70</a:t>
            </a:r>
          </a:p>
          <a:p>
            <a:pPr algn="ctr"/>
            <a:r>
              <a:rPr lang="ar-EG" sz="2400" b="1" dirty="0">
                <a:highlight>
                  <a:srgbClr val="FFFF00"/>
                </a:highlight>
              </a:rPr>
              <a:t> كتاب الطالب</a:t>
            </a:r>
            <a:endParaRPr lang="en-US" sz="2400" b="1" dirty="0">
              <a:highlight>
                <a:srgbClr val="FFFF00"/>
              </a:highlight>
            </a:endParaRPr>
          </a:p>
        </p:txBody>
      </p:sp>
      <p:pic>
        <p:nvPicPr>
          <p:cNvPr id="12" name="مؤقت">
            <a:hlinkClick r:id="" action="ppaction://media"/>
            <a:extLst>
              <a:ext uri="{FF2B5EF4-FFF2-40B4-BE49-F238E27FC236}">
                <a16:creationId xmlns:a16="http://schemas.microsoft.com/office/drawing/2014/main" id="{FAEC34C5-FF3B-40CF-8F3F-46BFEBE22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467" y="5423874"/>
            <a:ext cx="1487265" cy="962733"/>
          </a:xfrm>
          <a:prstGeom prst="rect">
            <a:avLst/>
          </a:prstGeom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D16F139A-8410-4DC9-9ED0-4939D3AE7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124081"/>
              </p:ext>
            </p:extLst>
          </p:nvPr>
        </p:nvGraphicFramePr>
        <p:xfrm>
          <a:off x="11107686" y="-15145"/>
          <a:ext cx="989351" cy="6873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35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6" name="Cloud 15">
            <a:extLst>
              <a:ext uri="{FF2B5EF4-FFF2-40B4-BE49-F238E27FC236}">
                <a16:creationId xmlns:a16="http://schemas.microsoft.com/office/drawing/2014/main" id="{81DE5B05-29E8-41BC-9B13-57C6C5E29F48}"/>
              </a:ext>
            </a:extLst>
          </p:cNvPr>
          <p:cNvSpPr/>
          <p:nvPr/>
        </p:nvSpPr>
        <p:spPr>
          <a:xfrm rot="21342421">
            <a:off x="8282907" y="88903"/>
            <a:ext cx="2790344" cy="102458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مشروع بالقراءة نرتقي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5D7FC-FD2B-459C-B293-DC23F5A5A1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59" b="37336"/>
          <a:stretch/>
        </p:blipFill>
        <p:spPr>
          <a:xfrm>
            <a:off x="291984" y="1216492"/>
            <a:ext cx="9384929" cy="5170115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0437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C1782-304D-4010-92F2-36E99248A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5" t="19802" r="4844"/>
          <a:stretch/>
        </p:blipFill>
        <p:spPr>
          <a:xfrm>
            <a:off x="523875" y="68274"/>
            <a:ext cx="11144250" cy="67012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30687A-79C2-4EDE-B3F8-1D3640C5D897}"/>
              </a:ext>
            </a:extLst>
          </p:cNvPr>
          <p:cNvSpPr/>
          <p:nvPr/>
        </p:nvSpPr>
        <p:spPr>
          <a:xfrm>
            <a:off x="4319752" y="4212811"/>
            <a:ext cx="29166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chemeClr val="accent4"/>
                </a:solidFill>
                <a:effectLst/>
              </a:rPr>
              <a:t>صرت فتاة كبيرة </a:t>
            </a:r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879D0-1771-489D-957B-7D49537CCBE8}"/>
              </a:ext>
            </a:extLst>
          </p:cNvPr>
          <p:cNvSpPr/>
          <p:nvPr/>
        </p:nvSpPr>
        <p:spPr>
          <a:xfrm>
            <a:off x="0" y="4203275"/>
            <a:ext cx="404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2800" b="1" cap="none" spc="0" dirty="0">
                <a:ln/>
                <a:solidFill>
                  <a:schemeClr val="accent4"/>
                </a:solidFill>
                <a:effectLst/>
              </a:rPr>
              <a:t>أصبح سرير.....مكانها الوحيد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A6756-9A9F-4433-BB27-0C320392E0D3}"/>
              </a:ext>
            </a:extLst>
          </p:cNvPr>
          <p:cNvSpPr/>
          <p:nvPr/>
        </p:nvSpPr>
        <p:spPr>
          <a:xfrm>
            <a:off x="4147687" y="5102631"/>
            <a:ext cx="29166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chemeClr val="accent4"/>
                </a:solidFill>
                <a:effectLst/>
              </a:rPr>
              <a:t>صرت فتاة كبيرة </a:t>
            </a:r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F4ECF3-436F-40FC-9B71-190C4842D793}"/>
              </a:ext>
            </a:extLst>
          </p:cNvPr>
          <p:cNvSpPr/>
          <p:nvPr/>
        </p:nvSpPr>
        <p:spPr>
          <a:xfrm>
            <a:off x="103239" y="5125601"/>
            <a:ext cx="37825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2400" b="1" cap="none" spc="0" dirty="0">
                <a:ln/>
                <a:solidFill>
                  <a:schemeClr val="accent4"/>
                </a:solidFill>
                <a:effectLst/>
              </a:rPr>
              <a:t>لم تستطع أمي جديدة على الزيارة </a:t>
            </a:r>
            <a:endParaRPr lang="en-US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AD054-3571-4D77-9357-9DB853CB9BC9}"/>
              </a:ext>
            </a:extLst>
          </p:cNvPr>
          <p:cNvSpPr/>
          <p:nvPr/>
        </p:nvSpPr>
        <p:spPr>
          <a:xfrm>
            <a:off x="7836765" y="4386937"/>
            <a:ext cx="20761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chemeClr val="accent4"/>
                </a:solidFill>
                <a:effectLst/>
              </a:rPr>
              <a:t>عندما</a:t>
            </a:r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C6120-63D2-49DB-B019-607786D66088}"/>
              </a:ext>
            </a:extLst>
          </p:cNvPr>
          <p:cNvSpPr/>
          <p:nvPr/>
        </p:nvSpPr>
        <p:spPr>
          <a:xfrm>
            <a:off x="7836765" y="4940935"/>
            <a:ext cx="20761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chemeClr val="accent4"/>
                </a:solidFill>
                <a:effectLst/>
              </a:rPr>
              <a:t>عندما</a:t>
            </a:r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3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56982-A131-4C9F-BE1D-E21EFCA29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" y="182881"/>
            <a:ext cx="11465169" cy="62444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AC174E-2E77-4C4D-91BB-36C0A72D04DE}"/>
              </a:ext>
            </a:extLst>
          </p:cNvPr>
          <p:cNvSpPr/>
          <p:nvPr/>
        </p:nvSpPr>
        <p:spPr>
          <a:xfrm>
            <a:off x="689113" y="1126435"/>
            <a:ext cx="10429461" cy="1258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3277C-40DE-4EB8-BE2E-C5F96694210A}"/>
              </a:ext>
            </a:extLst>
          </p:cNvPr>
          <p:cNvSpPr/>
          <p:nvPr/>
        </p:nvSpPr>
        <p:spPr>
          <a:xfrm>
            <a:off x="881269" y="4068416"/>
            <a:ext cx="10429461" cy="2213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86388-C196-46BD-883F-31A6711B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295422"/>
            <a:ext cx="11887200" cy="618978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71AB2A-BF90-4EF5-B7B5-1B0AC2B6093D}"/>
              </a:ext>
            </a:extLst>
          </p:cNvPr>
          <p:cNvSpPr/>
          <p:nvPr/>
        </p:nvSpPr>
        <p:spPr>
          <a:xfrm>
            <a:off x="324678" y="1563755"/>
            <a:ext cx="10429461" cy="2213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64AEF9BD-51A9-424E-A633-392406A80BC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8985" y="1"/>
            <a:ext cx="8562535" cy="6857999"/>
          </a:xfrm>
          <a:prstGeom prst="rect">
            <a:avLst/>
          </a:prstGeom>
        </p:spPr>
      </p:pic>
      <p:sp>
        <p:nvSpPr>
          <p:cNvPr id="3" name="علامة الضرب 2">
            <a:extLst>
              <a:ext uri="{FF2B5EF4-FFF2-40B4-BE49-F238E27FC236}">
                <a16:creationId xmlns:a16="http://schemas.microsoft.com/office/drawing/2014/main" id="{3681DC5F-D469-4396-9AAC-2685847BF478}"/>
              </a:ext>
            </a:extLst>
          </p:cNvPr>
          <p:cNvSpPr/>
          <p:nvPr/>
        </p:nvSpPr>
        <p:spPr>
          <a:xfrm>
            <a:off x="7156174" y="1537253"/>
            <a:ext cx="2001079" cy="151074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8E41F28-0AC6-4290-ACFE-67816D1933DE}"/>
              </a:ext>
            </a:extLst>
          </p:cNvPr>
          <p:cNvSpPr/>
          <p:nvPr/>
        </p:nvSpPr>
        <p:spPr>
          <a:xfrm>
            <a:off x="4850278" y="4279300"/>
            <a:ext cx="3060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قم بالحل الآن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FEA676-33DA-464A-A66D-C4B91943EC49}"/>
              </a:ext>
            </a:extLst>
          </p:cNvPr>
          <p:cNvSpPr/>
          <p:nvPr/>
        </p:nvSpPr>
        <p:spPr>
          <a:xfrm>
            <a:off x="1494806" y="0"/>
            <a:ext cx="3805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  <a:highlight>
                  <a:srgbClr val="FF00FF"/>
                </a:highlight>
              </a:rPr>
              <a:t>الواجب المنزلي 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highlight>
                <a:srgbClr val="FF00FF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964A5-55C8-4087-91EE-7BA3B7BC39E4}"/>
              </a:ext>
            </a:extLst>
          </p:cNvPr>
          <p:cNvSpPr/>
          <p:nvPr/>
        </p:nvSpPr>
        <p:spPr>
          <a:xfrm>
            <a:off x="11018520" y="5897880"/>
            <a:ext cx="114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00FF"/>
                </a:highlight>
              </a:rPr>
              <a:t>صــ</a:t>
            </a:r>
            <a:endParaRPr lang="en-US" sz="54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729363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01" y="-132735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2962427" y="1803129"/>
            <a:ext cx="52160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>
                <a:hlinkClick r:id="rId4"/>
              </a:rPr>
              <a:t>قصة أمي جديدة - المطابقة (</a:t>
            </a:r>
            <a:r>
              <a:rPr lang="en-US" sz="4000">
                <a:hlinkClick r:id="rId4"/>
              </a:rPr>
              <a:t>wordwall.net)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2" y="3459356"/>
            <a:ext cx="5545394" cy="3398644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4CD11F2-5BA0-4785-9CC7-809C080DD6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8453105" y="-36067"/>
            <a:ext cx="3734454" cy="5960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D16BBB-E338-4DC6-A7C2-51C535A96CEA}"/>
              </a:ext>
            </a:extLst>
          </p:cNvPr>
          <p:cNvSpPr/>
          <p:nvPr/>
        </p:nvSpPr>
        <p:spPr>
          <a:xfrm>
            <a:off x="8646721" y="1667152"/>
            <a:ext cx="29016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الخروج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2355187" y="806132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0" y="649270"/>
            <a:ext cx="10495721" cy="540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1308265" y="962994"/>
            <a:ext cx="819531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*</a:t>
            </a: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عَبِّر عَنْ شُعورَك </a:t>
            </a:r>
            <a:r>
              <a:rPr kumimoji="0" lang="ar-AE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نحو الحصة في الدردشة.  </a:t>
            </a:r>
            <a:endParaRPr kumimoji="0" lang="en-US" sz="3857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46E2A379-749E-4FB0-85BF-081E48D1F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700" y="570790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B13747-A698-4A88-B570-324BDABE03FB}"/>
              </a:ext>
            </a:extLst>
          </p:cNvPr>
          <p:cNvSpPr/>
          <p:nvPr/>
        </p:nvSpPr>
        <p:spPr>
          <a:xfrm rot="20745461">
            <a:off x="34472" y="576810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الأداء في الحصة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DBAE-E128-4682-AB32-353F4FD013C4}"/>
              </a:ext>
            </a:extLst>
          </p:cNvPr>
          <p:cNvSpPr/>
          <p:nvPr/>
        </p:nvSpPr>
        <p:spPr>
          <a:xfrm>
            <a:off x="1812758" y="410081"/>
            <a:ext cx="9448800" cy="644791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13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US" sz="413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91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47365"/>
            <a:ext cx="6858000" cy="12192000"/>
          </a:xfrm>
          <a:prstGeom prst="rect">
            <a:avLst/>
          </a:prstGeom>
        </p:spPr>
      </p:pic>
      <p:sp>
        <p:nvSpPr>
          <p:cNvPr id="8" name="مستطيل 26">
            <a:extLst>
              <a:ext uri="{FF2B5EF4-FFF2-40B4-BE49-F238E27FC236}">
                <a16:creationId xmlns:a16="http://schemas.microsoft.com/office/drawing/2014/main" id="{A411DFED-58DF-43DB-AF1D-346A5F43FDBD}"/>
              </a:ext>
            </a:extLst>
          </p:cNvPr>
          <p:cNvSpPr/>
          <p:nvPr/>
        </p:nvSpPr>
        <p:spPr>
          <a:xfrm>
            <a:off x="2823408" y="1387541"/>
            <a:ext cx="7372425" cy="533242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يقرأ المتعلم نصوصا شعرية ونثرية بطلاقة مع مراعاة التعبير عن المشاعر والانفعالات.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rtl="1"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&amp; </a:t>
            </a: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يحدد تسلسل</a:t>
            </a:r>
          </a:p>
          <a:p>
            <a:pPr lvl="0" algn="just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أحداث القصة، وملامح الشخصيات،</a:t>
            </a:r>
          </a:p>
          <a:p>
            <a:pPr lvl="0" algn="just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والمكان والزمان، مستدلا بتفاصيل محددة</a:t>
            </a:r>
          </a:p>
          <a:p>
            <a:pPr lvl="0" algn="just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داعمة، مقتبسًا من أقوال الشخصية وأفعالها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+mn-cs"/>
              </a:rPr>
            </a:b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فقاعة التفكير: على شكل سحابة 24">
            <a:extLst>
              <a:ext uri="{FF2B5EF4-FFF2-40B4-BE49-F238E27FC236}">
                <a16:creationId xmlns:a16="http://schemas.microsoft.com/office/drawing/2014/main" id="{65792CF8-56CC-4A60-8818-079081582EB2}"/>
              </a:ext>
            </a:extLst>
          </p:cNvPr>
          <p:cNvSpPr/>
          <p:nvPr/>
        </p:nvSpPr>
        <p:spPr>
          <a:xfrm>
            <a:off x="1864652" y="-64397"/>
            <a:ext cx="7042716" cy="1451938"/>
          </a:xfrm>
          <a:prstGeom prst="cloudCallout">
            <a:avLst>
              <a:gd name="adj1" fmla="val -70843"/>
              <a:gd name="adj2" fmla="val 4730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نواتج التعلم :-</a:t>
            </a:r>
          </a:p>
        </p:txBody>
      </p:sp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430513"/>
            <a:ext cx="1800427" cy="150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331104" y="5058935"/>
            <a:ext cx="1528606" cy="18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187E5E64-E305-4A61-A8E4-56C90C872DCB}"/>
              </a:ext>
            </a:extLst>
          </p:cNvPr>
          <p:cNvGraphicFramePr>
            <a:graphicFrameLocks noGrp="1"/>
          </p:cNvGraphicFramePr>
          <p:nvPr/>
        </p:nvGraphicFramePr>
        <p:xfrm>
          <a:off x="11260442" y="-15145"/>
          <a:ext cx="836595" cy="7177945"/>
        </p:xfrm>
        <a:graphic>
          <a:graphicData uri="http://schemas.openxmlformats.org/drawingml/2006/table">
            <a:tbl>
              <a:tblPr firstRow="1" bandRow="1"/>
              <a:tblGrid>
                <a:gridCol w="83659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71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6E3FF-DFA7-4579-9612-802CA0CFF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967"/>
          <a:stretch/>
        </p:blipFill>
        <p:spPr>
          <a:xfrm>
            <a:off x="250723" y="181828"/>
            <a:ext cx="11484077" cy="62977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22922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6E3FF-DFA7-4579-9612-802CA0CFF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40"/>
          <a:stretch/>
        </p:blipFill>
        <p:spPr>
          <a:xfrm>
            <a:off x="250723" y="299546"/>
            <a:ext cx="11484077" cy="64323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276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0" name="Group 72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031" name="Rectangle 73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2" name="Rectangle 74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3" name="Freeform: Shape 76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35FCB1-FD27-499D-80B6-77C91AAE8DBB}"/>
              </a:ext>
            </a:extLst>
          </p:cNvPr>
          <p:cNvSpPr/>
          <p:nvPr/>
        </p:nvSpPr>
        <p:spPr>
          <a:xfrm>
            <a:off x="848139" y="205040"/>
            <a:ext cx="10495721" cy="644791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1300" b="1" cap="none" spc="0" dirty="0">
                <a:ln/>
                <a:solidFill>
                  <a:schemeClr val="accent4"/>
                </a:solidFill>
                <a:effectLst/>
                <a:highlight>
                  <a:srgbClr val="00FFFF"/>
                </a:highlight>
              </a:rPr>
              <a:t>1</a:t>
            </a:r>
            <a:endParaRPr lang="en-US" sz="41300" b="1" cap="none" spc="0" dirty="0">
              <a:ln/>
              <a:solidFill>
                <a:schemeClr val="accent4"/>
              </a:solidFill>
              <a:effectLst/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1181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19DE6-1A44-4804-8677-35C3E9B8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4" y="368709"/>
            <a:ext cx="12034345" cy="4336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A1944-8E32-4CEA-8F74-78FD85B3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03987"/>
            <a:ext cx="12191999" cy="25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74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3D9ED-2F3C-4034-8580-8FB42547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152804"/>
            <a:ext cx="11338560" cy="5134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07D21-AA70-4E7E-B746-5FED9FE9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4940710"/>
            <a:ext cx="11338560" cy="20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567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F2637-FB82-474D-8939-86000BA5F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6"/>
            <a:ext cx="11839903" cy="6492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5AB02-1F3F-4B46-BD37-E787F4CAC5A6}"/>
              </a:ext>
            </a:extLst>
          </p:cNvPr>
          <p:cNvSpPr/>
          <p:nvPr/>
        </p:nvSpPr>
        <p:spPr>
          <a:xfrm>
            <a:off x="4264495" y="1280425"/>
            <a:ext cx="4608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chemeClr val="accent4"/>
                </a:solidFill>
                <a:effectLst/>
              </a:rPr>
              <a:t>في المساء..................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724D12-71E1-441C-A3C0-8E70BF6817E7}"/>
              </a:ext>
            </a:extLst>
          </p:cNvPr>
          <p:cNvSpPr/>
          <p:nvPr/>
        </p:nvSpPr>
        <p:spPr>
          <a:xfrm>
            <a:off x="4599525" y="2205336"/>
            <a:ext cx="3938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chemeClr val="accent4"/>
                </a:solidFill>
                <a:effectLst/>
              </a:rPr>
              <a:t>بعد حين................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55C443-56CF-470B-8F13-EE5487536168}"/>
              </a:ext>
            </a:extLst>
          </p:cNvPr>
          <p:cNvSpPr/>
          <p:nvPr/>
        </p:nvSpPr>
        <p:spPr>
          <a:xfrm>
            <a:off x="5071607" y="3130247"/>
            <a:ext cx="33794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chemeClr val="accent4"/>
                </a:solidFill>
                <a:effectLst/>
              </a:rPr>
              <a:t>بعد أيام..............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1006BF-16B4-4CBF-B5A1-6FF1438043BD}"/>
              </a:ext>
            </a:extLst>
          </p:cNvPr>
          <p:cNvSpPr/>
          <p:nvPr/>
        </p:nvSpPr>
        <p:spPr>
          <a:xfrm>
            <a:off x="3596049" y="3946787"/>
            <a:ext cx="59458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chemeClr val="accent4"/>
                </a:solidFill>
                <a:effectLst/>
              </a:rPr>
              <a:t>وما هي إلا فترة وجيزة.............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32B29F-D071-47B5-B0DF-56C2FBD9C4DF}"/>
              </a:ext>
            </a:extLst>
          </p:cNvPr>
          <p:cNvSpPr/>
          <p:nvPr/>
        </p:nvSpPr>
        <p:spPr>
          <a:xfrm>
            <a:off x="4840340" y="4869690"/>
            <a:ext cx="40895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chemeClr val="accent4"/>
                </a:solidFill>
                <a:effectLst/>
              </a:rPr>
              <a:t>ثم مر وقت ..............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9318A6-186E-421F-8F4B-1CCC5E2AA69E}"/>
              </a:ext>
            </a:extLst>
          </p:cNvPr>
          <p:cNvSpPr/>
          <p:nvPr/>
        </p:nvSpPr>
        <p:spPr>
          <a:xfrm>
            <a:off x="10571212" y="5899412"/>
            <a:ext cx="883904" cy="577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E4CF84-F51F-4A23-8591-1041574FE548}"/>
              </a:ext>
            </a:extLst>
          </p:cNvPr>
          <p:cNvGrpSpPr/>
          <p:nvPr/>
        </p:nvGrpSpPr>
        <p:grpSpPr>
          <a:xfrm>
            <a:off x="273465" y="344753"/>
            <a:ext cx="11759014" cy="6130718"/>
            <a:chOff x="273465" y="344753"/>
            <a:chExt cx="11759014" cy="61307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3AB465-EDFE-4DA4-8F57-4A747531F58B}"/>
                </a:ext>
              </a:extLst>
            </p:cNvPr>
            <p:cNvSpPr/>
            <p:nvPr/>
          </p:nvSpPr>
          <p:spPr>
            <a:xfrm>
              <a:off x="273465" y="356024"/>
              <a:ext cx="5796373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B458-0650-4859-BF02-7E07FD9AE662}"/>
                </a:ext>
              </a:extLst>
            </p:cNvPr>
            <p:cNvSpPr/>
            <p:nvPr/>
          </p:nvSpPr>
          <p:spPr>
            <a:xfrm>
              <a:off x="6141591" y="344753"/>
              <a:ext cx="5890888" cy="6119447"/>
            </a:xfrm>
            <a:prstGeom prst="roundRect">
              <a:avLst>
                <a:gd name="adj" fmla="val 3717"/>
              </a:avLst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5B90E71-6BF3-4102-B0FA-331BA878088E}"/>
                </a:ext>
              </a:extLst>
            </p:cNvPr>
            <p:cNvSpPr/>
            <p:nvPr/>
          </p:nvSpPr>
          <p:spPr>
            <a:xfrm>
              <a:off x="418744" y="478563"/>
              <a:ext cx="5458081" cy="5753100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dirty="0">
                  <a:solidFill>
                    <a:prstClr val="white"/>
                  </a:solidFill>
                </a:rPr>
                <a:t>ه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2A4EAB-2D76-49C0-8122-AD1341745AE1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5094860"/>
              <a:chOff x="5808660" y="870284"/>
              <a:chExt cx="609520" cy="509486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ADA122-BE16-4D57-B4B3-8E1BD2BB5658}"/>
                  </a:ext>
                </a:extLst>
              </p:cNvPr>
              <p:cNvGrpSpPr/>
              <p:nvPr/>
            </p:nvGrpSpPr>
            <p:grpSpPr>
              <a:xfrm>
                <a:off x="5808660" y="870284"/>
                <a:ext cx="609520" cy="152948"/>
                <a:chOff x="5793283" y="870284"/>
                <a:chExt cx="609520" cy="15294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FCC1F37-1DEF-4E54-8E49-46A0D89C965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FD59BAC-A23E-438E-B6D3-EC474E2EEE7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71031F4A-F267-40A9-B4AF-7F17F8CC61A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1EC6469F-8EFB-49DF-8E3A-AED2D409C40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B0C98A1B-B5F0-4AFC-AA1E-4001AF66A42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7F53FCD-3471-47C8-800F-57B097ECDF91}"/>
                  </a:ext>
                </a:extLst>
              </p:cNvPr>
              <p:cNvGrpSpPr/>
              <p:nvPr/>
            </p:nvGrpSpPr>
            <p:grpSpPr>
              <a:xfrm>
                <a:off x="5808660" y="1282110"/>
                <a:ext cx="609520" cy="152948"/>
                <a:chOff x="5793283" y="870284"/>
                <a:chExt cx="609520" cy="152948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80D0FF6-9A88-480D-BED0-A7A37957523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400AF795-4B8A-45BD-A2D2-3C2788EC7106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84A2AF69-860B-47ED-8860-AF681F69CA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61603D0-114C-4460-844F-7B446AEE8E60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65634341-8560-4B3B-B407-609B84B0AFA6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F13998-82C7-4F05-ABF1-59D5CE9FBFE8}"/>
                  </a:ext>
                </a:extLst>
              </p:cNvPr>
              <p:cNvGrpSpPr/>
              <p:nvPr/>
            </p:nvGrpSpPr>
            <p:grpSpPr>
              <a:xfrm>
                <a:off x="5808660" y="1693936"/>
                <a:ext cx="609520" cy="152948"/>
                <a:chOff x="5793283" y="870284"/>
                <a:chExt cx="609520" cy="15294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B84C1E8-948F-484F-85AD-C6A51FFDB8DB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7C7B21B-E54C-4FC7-B533-514C7F469C6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AAB2253-F4F1-4F2B-BB40-C5BC5398552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6E77588C-ACFD-43E6-B98C-9AD2454A8A5F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139F2007-C726-4548-B1BD-CD9817ED44CB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DF44BFF-172C-49F3-B0E0-1599701E063C}"/>
                  </a:ext>
                </a:extLst>
              </p:cNvPr>
              <p:cNvGrpSpPr/>
              <p:nvPr/>
            </p:nvGrpSpPr>
            <p:grpSpPr>
              <a:xfrm>
                <a:off x="5808660" y="2105762"/>
                <a:ext cx="609520" cy="152948"/>
                <a:chOff x="5793283" y="870284"/>
                <a:chExt cx="609520" cy="15294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188CB25-20E9-4AB3-AA82-8DED4FAE19F1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73F455C-39E7-4DC2-A2F8-8919C143D517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59F45FB-E4DB-475F-809E-F5E3F35389E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D9A9CA11-2509-4E9B-9260-411955F21EB8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B2562D8B-FB29-45AF-9D7D-C3BAF794413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5FCD18A-E0B7-49AE-B687-5DCAFE9B1BDE}"/>
                  </a:ext>
                </a:extLst>
              </p:cNvPr>
              <p:cNvGrpSpPr/>
              <p:nvPr/>
            </p:nvGrpSpPr>
            <p:grpSpPr>
              <a:xfrm>
                <a:off x="5808660" y="2517588"/>
                <a:ext cx="609520" cy="152948"/>
                <a:chOff x="5793283" y="870284"/>
                <a:chExt cx="609520" cy="152948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F2D4C68-25DD-4EB1-99E6-A5287F734AB4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57A1402-00D2-402B-B05E-EF825ACD38C0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A54B7F3F-14D5-45F4-A981-EA9EE40E82D8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7617507B-545B-403E-91E2-04DE309942DC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F533B1E-0267-4C49-BD83-F1D01D5BB37D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15EA28-6B76-4D09-B826-65A185D36F6E}"/>
                  </a:ext>
                </a:extLst>
              </p:cNvPr>
              <p:cNvGrpSpPr/>
              <p:nvPr/>
            </p:nvGrpSpPr>
            <p:grpSpPr>
              <a:xfrm>
                <a:off x="5808660" y="2929414"/>
                <a:ext cx="609520" cy="152948"/>
                <a:chOff x="5793283" y="870284"/>
                <a:chExt cx="609520" cy="15294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FB148E6-DEF0-49FA-920E-10790BBBC9E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DEBF48B-52D0-4727-8542-A0BF65923C2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56CC86B-D876-4A9D-80D7-421C74B776F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91CEF3AE-0DE8-42D0-98AF-5D0226F18834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C342F3CE-4A60-4E59-9B76-A74BD38C661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B0E55B-E7F5-4BE1-A3ED-422799E3C948}"/>
                  </a:ext>
                </a:extLst>
              </p:cNvPr>
              <p:cNvGrpSpPr/>
              <p:nvPr/>
            </p:nvGrpSpPr>
            <p:grpSpPr>
              <a:xfrm>
                <a:off x="5808660" y="3341240"/>
                <a:ext cx="609520" cy="152948"/>
                <a:chOff x="5793283" y="870284"/>
                <a:chExt cx="609520" cy="15294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B319F22-7030-4E77-A2A7-105ACE71B72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3C5A3AA-6CC2-44F4-9150-21E492679B6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B576BB2B-D5C0-40DF-A050-CC95D178ABAF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CAAC10D3-6A62-4E3D-9B23-2299545EECE7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1B9636E-1B11-4BB6-87A3-86181C778820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BF9D96-E5F3-4141-96D3-744BD1E0CDBA}"/>
                  </a:ext>
                </a:extLst>
              </p:cNvPr>
              <p:cNvGrpSpPr/>
              <p:nvPr/>
            </p:nvGrpSpPr>
            <p:grpSpPr>
              <a:xfrm>
                <a:off x="5808660" y="3753066"/>
                <a:ext cx="609520" cy="152948"/>
                <a:chOff x="5793283" y="870284"/>
                <a:chExt cx="609520" cy="152948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CD49770-8E8E-434D-BBAF-76C411A1C6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C93A640-132D-4104-80CE-5844637F1CFD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910B821-298C-4625-925B-26D3EB4C3BBB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C6D8AB40-36E7-4062-91B9-96243B71BD3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FE6F2337-5ED2-4ED6-AA62-7219AD715317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7F3347-61AB-48CC-A592-891C5C904212}"/>
                  </a:ext>
                </a:extLst>
              </p:cNvPr>
              <p:cNvGrpSpPr/>
              <p:nvPr/>
            </p:nvGrpSpPr>
            <p:grpSpPr>
              <a:xfrm>
                <a:off x="5808660" y="4164892"/>
                <a:ext cx="609520" cy="152948"/>
                <a:chOff x="5793283" y="870284"/>
                <a:chExt cx="609520" cy="15294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ABC6D5C-09F2-4DA4-A7BC-08F9FF6F0868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DFD3845-57FA-433E-9D85-F87B8243EE72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DFF872F-31ED-4C8C-825D-9FB8B773A0EA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6BB3E04C-1991-458F-B9F0-7CB59A533A6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14CF5E67-32F1-4F16-AC2F-73C7439DD034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3F3B03-317F-469F-AA99-13579DD8DD9A}"/>
                  </a:ext>
                </a:extLst>
              </p:cNvPr>
              <p:cNvGrpSpPr/>
              <p:nvPr/>
            </p:nvGrpSpPr>
            <p:grpSpPr>
              <a:xfrm>
                <a:off x="5808660" y="4576718"/>
                <a:ext cx="609520" cy="152948"/>
                <a:chOff x="5793283" y="870284"/>
                <a:chExt cx="609520" cy="15294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87A65511-24AA-483A-AA85-F1D336F7BF4D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F7AE1F3-F620-42AC-AE0D-8926240A9C89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417551F-3997-4E75-979A-435BF25CCA24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FF206411-8142-4FCD-9F00-9961E812767D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9F34398D-C67C-4C25-BC37-DE73B1F260A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3C735C-5325-4DA5-B20F-2ED07C8E7BF0}"/>
                  </a:ext>
                </a:extLst>
              </p:cNvPr>
              <p:cNvGrpSpPr/>
              <p:nvPr/>
            </p:nvGrpSpPr>
            <p:grpSpPr>
              <a:xfrm>
                <a:off x="5808660" y="4988544"/>
                <a:ext cx="609520" cy="152948"/>
                <a:chOff x="5793283" y="870284"/>
                <a:chExt cx="609520" cy="15294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806F5D1-7E4E-474E-8D3F-47FA03C387C0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69EABCC-F655-4103-9978-181B6872EB5B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3C3102AB-A874-408B-AD65-08A69068001D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658195A1-90F3-4774-B214-505BCC90AF0A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F20C0462-182D-418D-B3AE-633BB0E49055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0688658-E012-4236-94BF-9CEBA709875D}"/>
                  </a:ext>
                </a:extLst>
              </p:cNvPr>
              <p:cNvGrpSpPr/>
              <p:nvPr/>
            </p:nvGrpSpPr>
            <p:grpSpPr>
              <a:xfrm>
                <a:off x="5808660" y="5400370"/>
                <a:ext cx="609520" cy="152948"/>
                <a:chOff x="5793283" y="870284"/>
                <a:chExt cx="609520" cy="15294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52493E3-68FF-4060-BB9E-FD7A0C2C1E6F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C3AF0B4-024D-4942-9B03-5CB9759C3ECA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7CDEAB6-6773-492E-AA49-BFB8462822F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931CBC2F-185D-4B1F-90A0-FA6D6C8C0881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A6D0DC7-94A7-4432-ACA4-60347AD8D7BA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5B3F19-9FEB-47DC-8E83-A96580658063}"/>
                  </a:ext>
                </a:extLst>
              </p:cNvPr>
              <p:cNvGrpSpPr/>
              <p:nvPr/>
            </p:nvGrpSpPr>
            <p:grpSpPr>
              <a:xfrm>
                <a:off x="5808660" y="5812196"/>
                <a:ext cx="609520" cy="152948"/>
                <a:chOff x="5793283" y="870284"/>
                <a:chExt cx="609520" cy="15294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ED6A840-D96B-449F-B4F4-9F81CC530497}"/>
                    </a:ext>
                  </a:extLst>
                </p:cNvPr>
                <p:cNvSpPr/>
                <p:nvPr/>
              </p:nvSpPr>
              <p:spPr>
                <a:xfrm>
                  <a:off x="6249855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scene3d>
                  <a:camera prst="perspectiveLef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9C98940-4E2E-4EAD-8512-3BBB4778CF9C}"/>
                    </a:ext>
                  </a:extLst>
                </p:cNvPr>
                <p:cNvSpPr/>
                <p:nvPr/>
              </p:nvSpPr>
              <p:spPr>
                <a:xfrm>
                  <a:off x="5793283" y="870284"/>
                  <a:ext cx="152948" cy="1529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scene3d>
                  <a:camera prst="perspective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BBF495-3942-4BD3-82CC-5F3A9ABD9061}"/>
                    </a:ext>
                  </a:extLst>
                </p:cNvPr>
                <p:cNvGrpSpPr/>
                <p:nvPr/>
              </p:nvGrpSpPr>
              <p:grpSpPr>
                <a:xfrm>
                  <a:off x="5869757" y="887802"/>
                  <a:ext cx="449412" cy="120988"/>
                  <a:chOff x="5869757" y="887802"/>
                  <a:chExt cx="449412" cy="120988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396B42E1-B394-42A6-8B10-0177CA5987B3}"/>
                      </a:ext>
                    </a:extLst>
                  </p:cNvPr>
                  <p:cNvSpPr/>
                  <p:nvPr/>
                </p:nvSpPr>
                <p:spPr>
                  <a:xfrm>
                    <a:off x="5869757" y="887802"/>
                    <a:ext cx="446963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42799F7D-AADB-49A8-B63E-3A008C393E38}"/>
                      </a:ext>
                    </a:extLst>
                  </p:cNvPr>
                  <p:cNvSpPr/>
                  <p:nvPr/>
                </p:nvSpPr>
                <p:spPr>
                  <a:xfrm>
                    <a:off x="5873175" y="963071"/>
                    <a:ext cx="445994" cy="45719"/>
                  </a:xfrm>
                  <a:prstGeom prst="round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69AF57-F2E2-4F50-B35C-21991B12F49D}"/>
                </a:ext>
              </a:extLst>
            </p:cNvPr>
            <p:cNvSpPr/>
            <p:nvPr/>
          </p:nvSpPr>
          <p:spPr>
            <a:xfrm>
              <a:off x="6418180" y="6162830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B2FDD7DF-0C3A-49BF-8528-06419B681B93}"/>
                </a:ext>
              </a:extLst>
            </p:cNvPr>
            <p:cNvSpPr/>
            <p:nvPr/>
          </p:nvSpPr>
          <p:spPr>
            <a:xfrm>
              <a:off x="6439446" y="505068"/>
              <a:ext cx="5456300" cy="5657762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>
              <a:solidFill>
                <a:srgbClr val="E5E5E5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4CAAA-03E1-40D5-B7A4-B5F444D0F750}"/>
                </a:ext>
              </a:extLst>
            </p:cNvPr>
            <p:cNvSpPr/>
            <p:nvPr/>
          </p:nvSpPr>
          <p:spPr>
            <a:xfrm>
              <a:off x="412511" y="6164757"/>
              <a:ext cx="5477566" cy="1603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2DD8BD6B-9FC3-4E2E-9908-767D6DEB7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31709" r="7541" b="7587"/>
          <a:stretch/>
        </p:blipFill>
        <p:spPr>
          <a:xfrm>
            <a:off x="4439478" y="494631"/>
            <a:ext cx="1347916" cy="768190"/>
          </a:xfrm>
          <a:prstGeom prst="rect">
            <a:avLst/>
          </a:prstGeom>
        </p:spPr>
      </p:pic>
      <p:pic>
        <p:nvPicPr>
          <p:cNvPr id="90" name="Picture 89" descr="A close up of a sign&#10;&#10;Description automatically generated">
            <a:extLst>
              <a:ext uri="{FF2B5EF4-FFF2-40B4-BE49-F238E27FC236}">
                <a16:creationId xmlns:a16="http://schemas.microsoft.com/office/drawing/2014/main" id="{28BE2DFE-86D6-444E-918A-CEAA737E3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3" y="532928"/>
            <a:ext cx="1013037" cy="102071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CC139D30-1532-405D-BF1D-568C2DB27C29}"/>
              </a:ext>
            </a:extLst>
          </p:cNvPr>
          <p:cNvSpPr txBox="1"/>
          <p:nvPr/>
        </p:nvSpPr>
        <p:spPr>
          <a:xfrm>
            <a:off x="6599583" y="649357"/>
            <a:ext cx="5115339" cy="39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207F8F1-CBEC-49A1-92CF-33E273923BF4}"/>
              </a:ext>
            </a:extLst>
          </p:cNvPr>
          <p:cNvSpPr txBox="1"/>
          <p:nvPr/>
        </p:nvSpPr>
        <p:spPr>
          <a:xfrm>
            <a:off x="6794304" y="681889"/>
            <a:ext cx="4978952" cy="41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1" name="Picture 1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E4C6E69-778A-4ADF-A559-047F974CED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3238" b="10198"/>
          <a:stretch/>
        </p:blipFill>
        <p:spPr>
          <a:xfrm>
            <a:off x="523387" y="1846884"/>
            <a:ext cx="2092046" cy="4176029"/>
          </a:xfrm>
          <a:prstGeom prst="rect">
            <a:avLst/>
          </a:prstGeom>
        </p:spPr>
      </p:pic>
      <p:pic>
        <p:nvPicPr>
          <p:cNvPr id="113" name="Picture 11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A6AD42B1-7905-414F-834D-7AEBE8C15E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22114"/>
          <a:stretch/>
        </p:blipFill>
        <p:spPr>
          <a:xfrm>
            <a:off x="3029902" y="3317905"/>
            <a:ext cx="2473437" cy="1393097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522B9392-FF3F-4775-A5EF-16F7C25987D8}"/>
              </a:ext>
            </a:extLst>
          </p:cNvPr>
          <p:cNvSpPr txBox="1"/>
          <p:nvPr/>
        </p:nvSpPr>
        <p:spPr>
          <a:xfrm>
            <a:off x="5392487" y="312768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284694-C41F-49BD-8DDA-C7FA189D5FCB}"/>
              </a:ext>
            </a:extLst>
          </p:cNvPr>
          <p:cNvSpPr txBox="1"/>
          <p:nvPr/>
        </p:nvSpPr>
        <p:spPr>
          <a:xfrm>
            <a:off x="2962968" y="2421589"/>
            <a:ext cx="206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بطاقة خروج</a:t>
            </a:r>
            <a:endParaRPr lang="en-US" sz="3600" b="1" dirty="0"/>
          </a:p>
        </p:txBody>
      </p:sp>
      <p:sp>
        <p:nvSpPr>
          <p:cNvPr id="107" name="Snip Diagonal Corner Rectangle 106"/>
          <p:cNvSpPr/>
          <p:nvPr/>
        </p:nvSpPr>
        <p:spPr>
          <a:xfrm>
            <a:off x="7310317" y="3088579"/>
            <a:ext cx="4004923" cy="115651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ماذا تعلمت من القصة ؟ 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0" name="Oval 19"/>
          <p:cNvSpPr/>
          <p:nvPr/>
        </p:nvSpPr>
        <p:spPr>
          <a:xfrm>
            <a:off x="10751519" y="2919751"/>
            <a:ext cx="596006" cy="556543"/>
          </a:xfrm>
          <a:prstGeom prst="ellipse">
            <a:avLst/>
          </a:prstGeom>
          <a:solidFill>
            <a:srgbClr val="8BBE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417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DBAE-E128-4682-AB32-353F4FD013C4}"/>
              </a:ext>
            </a:extLst>
          </p:cNvPr>
          <p:cNvSpPr/>
          <p:nvPr/>
        </p:nvSpPr>
        <p:spPr>
          <a:xfrm>
            <a:off x="1812758" y="410081"/>
            <a:ext cx="9448800" cy="644791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1300" b="1" cap="none" spc="0" dirty="0">
                <a:ln/>
                <a:solidFill>
                  <a:schemeClr val="accent4"/>
                </a:solidFill>
                <a:effectLst/>
                <a:highlight>
                  <a:srgbClr val="00FFFF"/>
                </a:highlight>
              </a:rPr>
              <a:t>5</a:t>
            </a:r>
            <a:endParaRPr lang="en-US" sz="41300" b="1" cap="none" spc="0" dirty="0">
              <a:ln/>
              <a:solidFill>
                <a:schemeClr val="accent4"/>
              </a:solidFill>
              <a:effectLst/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802700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47365"/>
            <a:ext cx="6858000" cy="12192000"/>
          </a:xfrm>
          <a:prstGeom prst="rect">
            <a:avLst/>
          </a:prstGeom>
        </p:spPr>
      </p:pic>
      <p:sp>
        <p:nvSpPr>
          <p:cNvPr id="8" name="مستطيل 26">
            <a:extLst>
              <a:ext uri="{FF2B5EF4-FFF2-40B4-BE49-F238E27FC236}">
                <a16:creationId xmlns:a16="http://schemas.microsoft.com/office/drawing/2014/main" id="{A411DFED-58DF-43DB-AF1D-346A5F43FDBD}"/>
              </a:ext>
            </a:extLst>
          </p:cNvPr>
          <p:cNvSpPr/>
          <p:nvPr/>
        </p:nvSpPr>
        <p:spPr>
          <a:xfrm>
            <a:off x="2863015" y="2074598"/>
            <a:ext cx="7507357" cy="313932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ar-AE" sz="3600" dirty="0">
                <a:latin typeface="TraditionalArabic"/>
              </a:rPr>
              <a:t>يقدم عرضا</a:t>
            </a:r>
          </a:p>
          <a:p>
            <a:pPr algn="ctr"/>
            <a:r>
              <a:rPr lang="ar-AE" sz="3600" dirty="0">
                <a:latin typeface="TraditionalArabic"/>
              </a:rPr>
              <a:t>تقديميًا شفويًا عن خبرات شخصية</a:t>
            </a:r>
          </a:p>
          <a:p>
            <a:pPr algn="ctr"/>
            <a:r>
              <a:rPr lang="ar-AE" sz="3600" dirty="0">
                <a:latin typeface="TraditionalArabic"/>
              </a:rPr>
              <a:t>مستخدمًا الحقيقة و المجاز بما يلفت انتباه</a:t>
            </a:r>
          </a:p>
          <a:p>
            <a:pPr algn="ctr"/>
            <a:r>
              <a:rPr lang="ar-AE" sz="3600" dirty="0">
                <a:latin typeface="TraditionalArabic"/>
              </a:rPr>
              <a:t>مستمعيه لتعميق فهم الموضوع الرئيس.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+mn-cs"/>
              </a:rPr>
            </a:b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ar-SA" sz="66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فقاعة التفكير: على شكل سحابة 24">
            <a:extLst>
              <a:ext uri="{FF2B5EF4-FFF2-40B4-BE49-F238E27FC236}">
                <a16:creationId xmlns:a16="http://schemas.microsoft.com/office/drawing/2014/main" id="{65792CF8-56CC-4A60-8818-079081582EB2}"/>
              </a:ext>
            </a:extLst>
          </p:cNvPr>
          <p:cNvSpPr/>
          <p:nvPr/>
        </p:nvSpPr>
        <p:spPr>
          <a:xfrm>
            <a:off x="2915480" y="48981"/>
            <a:ext cx="7042716" cy="1995711"/>
          </a:xfrm>
          <a:prstGeom prst="cloudCallout">
            <a:avLst>
              <a:gd name="adj1" fmla="val -70843"/>
              <a:gd name="adj2" fmla="val 4730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نواتج التعلم :-</a:t>
            </a:r>
          </a:p>
        </p:txBody>
      </p:sp>
      <p:pic>
        <p:nvPicPr>
          <p:cNvPr id="11" name="Google Shape;644;p37">
            <a:extLst>
              <a:ext uri="{FF2B5EF4-FFF2-40B4-BE49-F238E27FC236}">
                <a16:creationId xmlns:a16="http://schemas.microsoft.com/office/drawing/2014/main" id="{8BEB08A4-EA9E-4943-8228-459BF3609B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7322" y="5286909"/>
            <a:ext cx="1800427" cy="150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Video Camera Cartoon Stock Illustrations – 9,874 Video Camera Cartoon Stock  Illustrations, Vectors &amp; Clipart - Dreamstime">
            <a:extLst>
              <a:ext uri="{FF2B5EF4-FFF2-40B4-BE49-F238E27FC236}">
                <a16:creationId xmlns:a16="http://schemas.microsoft.com/office/drawing/2014/main" id="{BE0804C9-C0B7-4D00-B275-90483C057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 bwMode="auto">
          <a:xfrm rot="20307677">
            <a:off x="5045933" y="5101860"/>
            <a:ext cx="1528606" cy="18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337C926E-A667-4E38-9997-905BB4CF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" y="-58690"/>
            <a:ext cx="1768184" cy="18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187E5E64-E305-4A61-A8E4-56C90C87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58964"/>
              </p:ext>
            </p:extLst>
          </p:nvPr>
        </p:nvGraphicFramePr>
        <p:xfrm>
          <a:off x="10893288" y="-15145"/>
          <a:ext cx="1203750" cy="6602591"/>
        </p:xfrm>
        <a:graphic>
          <a:graphicData uri="http://schemas.openxmlformats.org/drawingml/2006/table">
            <a:tbl>
              <a:tblPr firstRow="1" bandRow="1"/>
              <a:tblGrid>
                <a:gridCol w="1203750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BH" sz="2000" dirty="0">
                          <a:cs typeface="(AH) Manal Black" pitchFamily="2" charset="-78"/>
                        </a:rPr>
                        <a:t>التاريخ+ القوانين</a:t>
                      </a:r>
                      <a:r>
                        <a:rPr lang="ar-EG" sz="2000" dirty="0">
                          <a:cs typeface="(AH) Manal Black" pitchFamily="2" charset="-78"/>
                        </a:rPr>
                        <a:t>+</a:t>
                      </a:r>
                    </a:p>
                    <a:p>
                      <a:pPr algn="ctr" rtl="1"/>
                      <a:r>
                        <a:rPr lang="ar-EG" sz="2000" dirty="0">
                          <a:cs typeface="(AH) Manal Black" pitchFamily="2" charset="-78"/>
                        </a:rPr>
                        <a:t>الروتين اليومي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التهيئة الحافزة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الأهداف </a:t>
                      </a:r>
                    </a:p>
                    <a:p>
                      <a:pPr algn="ctr" rtl="1"/>
                      <a:r>
                        <a:rPr lang="ar-AE" sz="1800" dirty="0">
                          <a:cs typeface="(AH) Manal Black" pitchFamily="2" charset="-78"/>
                        </a:rPr>
                        <a:t>و العنوان </a:t>
                      </a:r>
                      <a:endParaRPr lang="ar-BH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عرض</a:t>
                      </a:r>
                      <a:r>
                        <a:rPr lang="ar-BH" sz="1800" dirty="0">
                          <a:cs typeface="(AH) Manal Black" pitchFamily="2" charset="-78"/>
                        </a:rPr>
                        <a:t> الدرس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cs typeface="(AH) Manal Black" pitchFamily="2" charset="-78"/>
                        </a:rPr>
                        <a:t>الأنشطة </a:t>
                      </a:r>
                      <a:r>
                        <a:rPr lang="ar-EG" sz="1800" dirty="0">
                          <a:cs typeface="(AH) Manal Black" pitchFamily="2" charset="-78"/>
                        </a:rPr>
                        <a:t>الفردية</a:t>
                      </a:r>
                      <a:r>
                        <a:rPr lang="ar-AE" sz="1800" dirty="0">
                          <a:cs typeface="(AH) Manal Black" pitchFamily="2" charset="-78"/>
                        </a:rPr>
                        <a:t>   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EG" sz="1800" dirty="0">
                          <a:cs typeface="(AH) Manal Black" pitchFamily="2" charset="-78"/>
                        </a:rPr>
                        <a:t>عمل المجموعات</a:t>
                      </a:r>
                      <a:endParaRPr lang="en-US" sz="18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النشاط  الختامي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430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000" dirty="0">
                          <a:cs typeface="(AH) Manal Black" pitchFamily="2" charset="-78"/>
                        </a:rPr>
                        <a:t>بطاقة خروج</a:t>
                      </a:r>
                      <a:r>
                        <a:rPr lang="ar-AE" sz="2000" dirty="0">
                          <a:cs typeface="(AH) Manal Black" pitchFamily="2" charset="-78"/>
                        </a:rPr>
                        <a:t>  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6918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AE" sz="2000" dirty="0">
                          <a:cs typeface="(AH) Manal Black" pitchFamily="2" charset="-78"/>
                        </a:rPr>
                        <a:t>المهام الإثرائية</a:t>
                      </a:r>
                      <a:endParaRPr lang="en-US" sz="2000" dirty="0">
                        <a:cs typeface="(AH) Manal Black" pitchFamily="2" charset="-78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09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2" name="Picture 29">
            <a:extLst>
              <a:ext uri="{FF2B5EF4-FFF2-40B4-BE49-F238E27FC236}">
                <a16:creationId xmlns:a16="http://schemas.microsoft.com/office/drawing/2014/main" id="{B8BB1D00-E64D-4442-B5AF-830D13026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739" y="594581"/>
            <a:ext cx="2112567" cy="65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5823-0009-4A18-84DB-E95BD4AA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title="هكذا يعامل كبار المواطنين في الامارات">
            <a:hlinkClick r:id="" action="ppaction://media"/>
            <a:extLst>
              <a:ext uri="{FF2B5EF4-FFF2-40B4-BE49-F238E27FC236}">
                <a16:creationId xmlns:a16="http://schemas.microsoft.com/office/drawing/2014/main" id="{497DC593-79F5-4B1C-90B8-3A6B40E59448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3774" y="415636"/>
            <a:ext cx="10363826" cy="5832764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02287-16D4-4C7C-94F5-E6C8FB429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erson wearing a mask&#10;&#10;Description automatically generated">
            <a:extLst>
              <a:ext uri="{FF2B5EF4-FFF2-40B4-BE49-F238E27FC236}">
                <a16:creationId xmlns:a16="http://schemas.microsoft.com/office/drawing/2014/main" id="{ADC92C57-C680-4A0D-A251-4CF462CBD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r="6847"/>
          <a:stretch/>
        </p:blipFill>
        <p:spPr bwMode="auto">
          <a:xfrm>
            <a:off x="-14267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415A4-8E22-4B32-BF06-A52B61D8D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7" r="2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4A5885-2D31-455B-AA8F-1D241B64BB89}"/>
              </a:ext>
            </a:extLst>
          </p:cNvPr>
          <p:cNvSpPr/>
          <p:nvPr/>
        </p:nvSpPr>
        <p:spPr>
          <a:xfrm>
            <a:off x="3881887" y="2761554"/>
            <a:ext cx="4175185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مناقشة على منصة التعلم الذكي عن شروط التحدث الجيد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80808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2CCC3-BCFF-45B1-9689-C6816E4B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126" y="412955"/>
            <a:ext cx="9121570" cy="5206181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57236B6A-441E-476B-8486-0DD6DD941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559" y="214381"/>
            <a:ext cx="2112567" cy="62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225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erson wearing a mask&#10;&#10;Description automatically generated">
            <a:extLst>
              <a:ext uri="{FF2B5EF4-FFF2-40B4-BE49-F238E27FC236}">
                <a16:creationId xmlns:a16="http://schemas.microsoft.com/office/drawing/2014/main" id="{ADC92C57-C680-4A0D-A251-4CF462CBD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r="6847"/>
          <a:stretch/>
        </p:blipFill>
        <p:spPr bwMode="auto">
          <a:xfrm>
            <a:off x="436097" y="267286"/>
            <a:ext cx="4088963" cy="507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415A4-8E22-4B32-BF06-A52B61D8D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77" r="2" b="2"/>
          <a:stretch/>
        </p:blipFill>
        <p:spPr>
          <a:xfrm>
            <a:off x="8480484" y="-52108"/>
            <a:ext cx="3466263" cy="4465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4A5885-2D31-455B-AA8F-1D241B64BB89}"/>
              </a:ext>
            </a:extLst>
          </p:cNvPr>
          <p:cNvSpPr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هيا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يا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أبطالي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الحلوين</a:t>
            </a:r>
            <a:endParaRPr kumimoji="0" lang="en-US" sz="28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80808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pitchFamily="18" charset="0"/>
              </a:rPr>
              <a:t>لنبدأ </a:t>
            </a:r>
            <a:r>
              <a:rPr kumimoji="0" lang="ar-AE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pitchFamily="18" charset="0"/>
              </a:rPr>
              <a:t>نبدأ التحدث </a:t>
            </a:r>
            <a:r>
              <a:rPr kumimoji="0" lang="ar-SA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80808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80808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11">
            <a:hlinkClick r:id="" action="ppaction://media"/>
            <a:extLst>
              <a:ext uri="{FF2B5EF4-FFF2-40B4-BE49-F238E27FC236}">
                <a16:creationId xmlns:a16="http://schemas.microsoft.com/office/drawing/2014/main" id="{30A0135D-942A-46E9-BC7E-2BB904139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8454" y="127163"/>
            <a:ext cx="2173357" cy="1638300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99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BE720-7F5B-4944-9835-B468EB94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78" y="184355"/>
            <a:ext cx="11415252" cy="64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61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2C0E5-484B-4B89-872B-5AD71F24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0" y="-1"/>
            <a:ext cx="7230575" cy="6738425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9FA6ED-82DD-4E15-9211-116B29ABA352}"/>
              </a:ext>
            </a:extLst>
          </p:cNvPr>
          <p:cNvSpPr/>
          <p:nvPr/>
        </p:nvSpPr>
        <p:spPr>
          <a:xfrm>
            <a:off x="7555012" y="791369"/>
            <a:ext cx="4467958" cy="424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dirty="0">
                <a:ln/>
              </a:rPr>
              <a:t>بعد انتهاء </a:t>
            </a:r>
            <a:r>
              <a:rPr lang="ar-AE" sz="5400" b="1">
                <a:ln/>
              </a:rPr>
              <a:t>الطالب من التحدث   </a:t>
            </a:r>
            <a:endParaRPr lang="ar-AE" sz="5400" b="1" dirty="0">
              <a:ln/>
            </a:endParaRPr>
          </a:p>
          <a:p>
            <a:pPr algn="ctr"/>
            <a:r>
              <a:rPr lang="ar-AE" sz="5400" b="1" cap="none" spc="0" dirty="0">
                <a:ln/>
                <a:effectLst/>
              </a:rPr>
              <a:t>يقوم بكتابة</a:t>
            </a:r>
          </a:p>
          <a:p>
            <a:pPr algn="ctr"/>
            <a:r>
              <a:rPr lang="ar-AE" sz="5400" b="1" dirty="0">
                <a:ln/>
              </a:rPr>
              <a:t>برنامجه ليوم الجمعة </a:t>
            </a:r>
            <a:endParaRPr lang="en-US" sz="54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9119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2" name="Rectangle 40"/>
          <p:cNvSpPr>
            <a:spLocks noChangeArrowheads="1"/>
          </p:cNvSpPr>
          <p:nvPr/>
        </p:nvSpPr>
        <p:spPr bwMode="auto">
          <a:xfrm>
            <a:off x="2711451" y="4187758"/>
            <a:ext cx="6840535" cy="237655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Monotype Koufi" pitchFamily="2" charset="-78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735638" y="574676"/>
            <a:ext cx="360362" cy="1196975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376863" y="503238"/>
            <a:ext cx="360362" cy="1052512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16501" y="358776"/>
            <a:ext cx="360363" cy="1052513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656138" y="142875"/>
            <a:ext cx="360362" cy="1125538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295776" y="0"/>
            <a:ext cx="360363" cy="979488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 rot="10800000">
            <a:off x="6527801" y="574676"/>
            <a:ext cx="360363" cy="1196975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 rot="10800000">
            <a:off x="6888163" y="503238"/>
            <a:ext cx="360362" cy="1052512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 rot="10800000">
            <a:off x="7246938" y="358776"/>
            <a:ext cx="360362" cy="981075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 rot="10800000">
            <a:off x="7607301" y="142876"/>
            <a:ext cx="360363" cy="981075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 rot="10800000">
            <a:off x="7967663" y="0"/>
            <a:ext cx="360362" cy="979488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 rot="10800000">
            <a:off x="6096000" y="692150"/>
            <a:ext cx="431800" cy="1366838"/>
          </a:xfrm>
          <a:prstGeom prst="rect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>
            <a:off x="2782888" y="6599238"/>
            <a:ext cx="6769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>
            <a:off x="4079876" y="6669088"/>
            <a:ext cx="4392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88" name="Line 36"/>
          <p:cNvSpPr>
            <a:spLocks noChangeShapeType="1"/>
          </p:cNvSpPr>
          <p:nvPr/>
        </p:nvSpPr>
        <p:spPr bwMode="auto">
          <a:xfrm>
            <a:off x="9551988" y="4906964"/>
            <a:ext cx="0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589" name="Line 37"/>
          <p:cNvSpPr>
            <a:spLocks noChangeShapeType="1"/>
          </p:cNvSpPr>
          <p:nvPr/>
        </p:nvSpPr>
        <p:spPr bwMode="auto">
          <a:xfrm>
            <a:off x="2704246" y="4906964"/>
            <a:ext cx="0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85E77A-66A0-4C30-AB7A-EF08E9326225}"/>
              </a:ext>
            </a:extLst>
          </p:cNvPr>
          <p:cNvSpPr/>
          <p:nvPr/>
        </p:nvSpPr>
        <p:spPr>
          <a:xfrm>
            <a:off x="2879359" y="4440656"/>
            <a:ext cx="60360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ما واجبك</a:t>
            </a:r>
            <a:r>
              <a:rPr kumimoji="0" lang="ar-AE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نحو جدك</a:t>
            </a: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؟</a:t>
            </a:r>
            <a:endParaRPr kumimoji="0" lang="ar-EG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D6ED8-16AE-4A06-943A-18AB97911406}"/>
              </a:ext>
            </a:extLst>
          </p:cNvPr>
          <p:cNvSpPr/>
          <p:nvPr/>
        </p:nvSpPr>
        <p:spPr>
          <a:xfrm>
            <a:off x="4584613" y="647700"/>
            <a:ext cx="3454574" cy="6191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بطاقة الخروج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36" name="Picture 3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6751369-9687-42D6-95C6-8B45A601F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90" y="1214141"/>
            <a:ext cx="1799778" cy="1689695"/>
          </a:xfrm>
          <a:prstGeom prst="rect">
            <a:avLst/>
          </a:prstGeom>
        </p:spPr>
      </p:pic>
      <p:sp>
        <p:nvSpPr>
          <p:cNvPr id="37" name="Text Box 32">
            <a:extLst>
              <a:ext uri="{FF2B5EF4-FFF2-40B4-BE49-F238E27FC236}">
                <a16:creationId xmlns:a16="http://schemas.microsoft.com/office/drawing/2014/main" id="{4EB51D3B-CAC0-4267-BFB7-C22972F09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876" y="1545559"/>
            <a:ext cx="22323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2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دقائق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14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سيقى، بدء تشغيل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7" dur="20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92" grpId="0" animBg="1"/>
      <p:bldP spid="23556" grpId="0" animBg="1"/>
      <p:bldP spid="23557" grpId="0" animBg="1"/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 animBg="1"/>
      <p:bldP spid="23565" grpId="0" animBg="1"/>
      <p:bldP spid="23566" grpId="0" animBg="1"/>
      <p:bldP spid="23584" grpId="0" animBg="1"/>
      <p:bldP spid="23585" grpId="0" animBg="1"/>
      <p:bldP spid="23588" grpId="0" animBg="1"/>
      <p:bldP spid="23589" grpId="0" animBg="1"/>
      <p:bldP spid="33" grpId="0"/>
      <p:bldP spid="2" grpId="0"/>
      <p:bldP spid="3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2355187" y="806132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0" y="649270"/>
            <a:ext cx="10495721" cy="540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1308265" y="962994"/>
            <a:ext cx="819531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*</a:t>
            </a: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عَبِّر عَنْ شُعورَك </a:t>
            </a:r>
            <a:r>
              <a:rPr kumimoji="0" lang="ar-AE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نحو الحصة في الدردشة.  </a:t>
            </a:r>
            <a:endParaRPr kumimoji="0" lang="en-US" sz="3857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46E2A379-749E-4FB0-85BF-081E48D1F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700" y="570790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B13747-A698-4A88-B570-324BDABE03FB}"/>
              </a:ext>
            </a:extLst>
          </p:cNvPr>
          <p:cNvSpPr/>
          <p:nvPr/>
        </p:nvSpPr>
        <p:spPr>
          <a:xfrm rot="20745461">
            <a:off x="34472" y="576810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الأداء في الحصة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673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82" y="266142"/>
            <a:ext cx="8794950" cy="448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1772" y="2563574"/>
            <a:ext cx="2679822" cy="16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5217" y="4939920"/>
            <a:ext cx="3409878" cy="145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4999" y="4065012"/>
            <a:ext cx="1067865" cy="11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8">
            <a:alphaModFix/>
          </a:blip>
          <a:srcRect l="19982" r="20065" b="77962"/>
          <a:stretch/>
        </p:blipFill>
        <p:spPr>
          <a:xfrm>
            <a:off x="295700" y="5120025"/>
            <a:ext cx="9639299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871" y="4676223"/>
            <a:ext cx="829633" cy="119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5;p27">
            <a:extLst>
              <a:ext uri="{FF2B5EF4-FFF2-40B4-BE49-F238E27FC236}">
                <a16:creationId xmlns:a16="http://schemas.microsoft.com/office/drawing/2014/main" id="{BA48DA39-BCCC-41A4-91F0-BD858E0784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0748" b="19910"/>
          <a:stretch/>
        </p:blipFill>
        <p:spPr>
          <a:xfrm flipH="1">
            <a:off x="10705900" y="3890525"/>
            <a:ext cx="1486100" cy="29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7;p27">
            <a:extLst>
              <a:ext uri="{FF2B5EF4-FFF2-40B4-BE49-F238E27FC236}">
                <a16:creationId xmlns:a16="http://schemas.microsoft.com/office/drawing/2014/main" id="{2DB1FE58-98D4-4F85-92C2-4EE9CA0AF9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50783" y="4429559"/>
            <a:ext cx="711136" cy="77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9;p27">
            <a:extLst>
              <a:ext uri="{FF2B5EF4-FFF2-40B4-BE49-F238E27FC236}">
                <a16:creationId xmlns:a16="http://schemas.microsoft.com/office/drawing/2014/main" id="{037F096D-5ECF-426E-966D-1FFFE546DAE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98219" y="4368569"/>
            <a:ext cx="582775" cy="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3;p32">
            <a:extLst>
              <a:ext uri="{FF2B5EF4-FFF2-40B4-BE49-F238E27FC236}">
                <a16:creationId xmlns:a16="http://schemas.microsoft.com/office/drawing/2014/main" id="{BA10F17A-2D07-4985-8F09-32FCF7EA9DD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17851" y="5073773"/>
            <a:ext cx="625550" cy="77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44;p37">
            <a:extLst>
              <a:ext uri="{FF2B5EF4-FFF2-40B4-BE49-F238E27FC236}">
                <a16:creationId xmlns:a16="http://schemas.microsoft.com/office/drawing/2014/main" id="{13E51CF6-737A-4718-992A-7EB7873082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79977" y="4998243"/>
            <a:ext cx="838100" cy="17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39">
            <a:extLst>
              <a:ext uri="{FF2B5EF4-FFF2-40B4-BE49-F238E27FC236}">
                <a16:creationId xmlns:a16="http://schemas.microsoft.com/office/drawing/2014/main" id="{D2D56BF4-35B9-4F17-A4B7-8A1A814874D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42975" y="214590"/>
            <a:ext cx="1205975" cy="1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67565A82-0ADA-4602-AACA-63B4E5C7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5" y="1639705"/>
            <a:ext cx="1358110" cy="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9">
            <a:extLst>
              <a:ext uri="{FF2B5EF4-FFF2-40B4-BE49-F238E27FC236}">
                <a16:creationId xmlns:a16="http://schemas.microsoft.com/office/drawing/2014/main" id="{0A74373B-76E6-4F67-AF03-6A5CE085FF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629" y="1856527"/>
            <a:ext cx="1572596" cy="4834276"/>
          </a:xfrm>
          <a:prstGeom prst="rect">
            <a:avLst/>
          </a:prstGeom>
        </p:spPr>
      </p:pic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2DCFE013-2A46-430B-B202-C6099176B912}"/>
              </a:ext>
            </a:extLst>
          </p:cNvPr>
          <p:cNvSpPr/>
          <p:nvPr/>
        </p:nvSpPr>
        <p:spPr>
          <a:xfrm rot="20595541">
            <a:off x="3978872" y="569844"/>
            <a:ext cx="5012404" cy="3798726"/>
          </a:xfrm>
          <a:prstGeom prst="cloudCallout">
            <a:avLst>
              <a:gd name="adj1" fmla="val -68468"/>
              <a:gd name="adj2" fmla="val -10401"/>
            </a:avLst>
          </a:prstGeom>
          <a:solidFill>
            <a:srgbClr val="44709D">
              <a:lumMod val="60000"/>
              <a:lumOff val="40000"/>
            </a:srgbClr>
          </a:solidFill>
          <a:ln w="762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والآن لنفتح كتاب الطالب صفحة 86  ولنناقش عنوان الوحدة الجديدة التي سندرسها..لنقرأ الدرس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91829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قطرة</Template>
  <TotalTime>688</TotalTime>
  <Words>1294</Words>
  <Application>Microsoft Office PowerPoint</Application>
  <PresentationFormat>Widescreen</PresentationFormat>
  <Paragraphs>371</Paragraphs>
  <Slides>82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82</vt:i4>
      </vt:variant>
    </vt:vector>
  </HeadingPairs>
  <TitlesOfParts>
    <vt:vector size="106" baseType="lpstr">
      <vt:lpstr>(AH) Manal Black</vt:lpstr>
      <vt:lpstr>abdo</vt:lpstr>
      <vt:lpstr>Aharoni</vt:lpstr>
      <vt:lpstr>Arial</vt:lpstr>
      <vt:lpstr>Calibri</vt:lpstr>
      <vt:lpstr>Calibri Light</vt:lpstr>
      <vt:lpstr>Garamond</vt:lpstr>
      <vt:lpstr>Sakkal Majalla</vt:lpstr>
      <vt:lpstr>Segoe Print</vt:lpstr>
      <vt:lpstr>Times New Roman</vt:lpstr>
      <vt:lpstr>TraditionalArabic</vt:lpstr>
      <vt:lpstr>Tw Cen MT</vt:lpstr>
      <vt:lpstr>Twinkl SemiBold</vt:lpstr>
      <vt:lpstr>2_Office Theme</vt:lpstr>
      <vt:lpstr>قطرة</vt:lpstr>
      <vt:lpstr>Office Theme</vt:lpstr>
      <vt:lpstr>Office Theme</vt:lpstr>
      <vt:lpstr>1_Office Theme</vt:lpstr>
      <vt:lpstr>1_Office Theme</vt:lpstr>
      <vt:lpstr>Organic</vt:lpstr>
      <vt:lpstr>Office Theme</vt:lpstr>
      <vt:lpstr>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Aysha  Abdulla Saeed  Al Ghaithi</dc:creator>
  <cp:lastModifiedBy>Amira Ahmed Amin  Mohamed</cp:lastModifiedBy>
  <cp:revision>106</cp:revision>
  <dcterms:created xsi:type="dcterms:W3CDTF">2020-11-18T08:21:09Z</dcterms:created>
  <dcterms:modified xsi:type="dcterms:W3CDTF">2021-10-08T18:14:22Z</dcterms:modified>
</cp:coreProperties>
</file>