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60" r:id="rId4"/>
    <p:sldId id="259" r:id="rId5"/>
    <p:sldId id="256" r:id="rId6"/>
    <p:sldId id="307" r:id="rId7"/>
    <p:sldId id="261" r:id="rId8"/>
    <p:sldId id="262" r:id="rId9"/>
    <p:sldId id="265" r:id="rId10"/>
    <p:sldId id="266" r:id="rId11"/>
    <p:sldId id="267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9" r:id="rId27"/>
    <p:sldId id="297" r:id="rId28"/>
    <p:sldId id="292" r:id="rId29"/>
    <p:sldId id="295" r:id="rId30"/>
    <p:sldId id="296" r:id="rId31"/>
    <p:sldId id="306" r:id="rId32"/>
    <p:sldId id="305" r:id="rId33"/>
    <p:sldId id="269" r:id="rId34"/>
    <p:sldId id="27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3E67D-BC87-46F9-BA1B-198F006C3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2036B2-36CB-4C70-A96F-501FF9DB77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54CD3-886A-4631-A0D2-5CC551234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C1C2B-12B5-4D03-BB38-1CEF36BFC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D2098-7FD2-4D4C-858E-C02FD90D2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22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785F8-4068-4BE6-A4E0-1885016FB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20643E-90FE-4D05-9F54-4FC3AE913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7A551-3EEC-481D-9BC3-CE3F745B3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37E38-A9D1-4E36-AF56-5745326BD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4DF2C-E749-4135-96A0-3F23E2603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5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D76918-9907-4A40-83FE-B598EEEB2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2581A9-BEC2-4193-8D3A-F86FA6C8B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7D01B-308B-40E9-B709-667A7BB65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FDD70-D2F7-45BC-A798-88D02A467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82138-5600-41E2-B9E8-C80E71AAC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3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71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286"/>
            </a:lvl1pPr>
            <a:lvl2pPr marL="435438" indent="0" algn="ctr">
              <a:buNone/>
              <a:defRPr sz="1905"/>
            </a:lvl2pPr>
            <a:lvl3pPr marL="870877" indent="0" algn="ctr">
              <a:buNone/>
              <a:defRPr sz="1715"/>
            </a:lvl3pPr>
            <a:lvl4pPr marL="1306315" indent="0" algn="ctr">
              <a:buNone/>
              <a:defRPr sz="1524"/>
            </a:lvl4pPr>
            <a:lvl5pPr marL="1741754" indent="0" algn="ctr">
              <a:buNone/>
              <a:defRPr sz="1524"/>
            </a:lvl5pPr>
            <a:lvl6pPr marL="2177192" indent="0" algn="ctr">
              <a:buNone/>
              <a:defRPr sz="1524"/>
            </a:lvl6pPr>
            <a:lvl7pPr marL="2612631" indent="0" algn="ctr">
              <a:buNone/>
              <a:defRPr sz="1524"/>
            </a:lvl7pPr>
            <a:lvl8pPr marL="3048069" indent="0" algn="ctr">
              <a:buNone/>
              <a:defRPr sz="1524"/>
            </a:lvl8pPr>
            <a:lvl9pPr marL="3483507" indent="0" algn="ctr">
              <a:buNone/>
              <a:defRPr sz="1524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29/02/1443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06298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29/02/1443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39815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71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286">
                <a:solidFill>
                  <a:schemeClr val="tx1">
                    <a:tint val="75000"/>
                  </a:schemeClr>
                </a:solidFill>
              </a:defRPr>
            </a:lvl1pPr>
            <a:lvl2pPr marL="435438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 marL="870877" indent="0">
              <a:buNone/>
              <a:defRPr sz="1715">
                <a:solidFill>
                  <a:schemeClr val="tx1">
                    <a:tint val="75000"/>
                  </a:schemeClr>
                </a:solidFill>
              </a:defRPr>
            </a:lvl3pPr>
            <a:lvl4pPr marL="1306315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4pPr>
            <a:lvl5pPr marL="1741754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5pPr>
            <a:lvl6pPr marL="2177192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6pPr>
            <a:lvl7pPr marL="2612631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7pPr>
            <a:lvl8pPr marL="3048069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8pPr>
            <a:lvl9pPr marL="3483507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29/02/1443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16530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29/02/1443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695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6" cy="823912"/>
          </a:xfrm>
        </p:spPr>
        <p:txBody>
          <a:bodyPr anchor="b"/>
          <a:lstStyle>
            <a:lvl1pPr marL="0" indent="0">
              <a:buNone/>
              <a:defRPr sz="2286" b="1"/>
            </a:lvl1pPr>
            <a:lvl2pPr marL="435438" indent="0">
              <a:buNone/>
              <a:defRPr sz="1905" b="1"/>
            </a:lvl2pPr>
            <a:lvl3pPr marL="870877" indent="0">
              <a:buNone/>
              <a:defRPr sz="1715" b="1"/>
            </a:lvl3pPr>
            <a:lvl4pPr marL="1306315" indent="0">
              <a:buNone/>
              <a:defRPr sz="1524" b="1"/>
            </a:lvl4pPr>
            <a:lvl5pPr marL="1741754" indent="0">
              <a:buNone/>
              <a:defRPr sz="1524" b="1"/>
            </a:lvl5pPr>
            <a:lvl6pPr marL="2177192" indent="0">
              <a:buNone/>
              <a:defRPr sz="1524" b="1"/>
            </a:lvl6pPr>
            <a:lvl7pPr marL="2612631" indent="0">
              <a:buNone/>
              <a:defRPr sz="1524" b="1"/>
            </a:lvl7pPr>
            <a:lvl8pPr marL="3048069" indent="0">
              <a:buNone/>
              <a:defRPr sz="1524" b="1"/>
            </a:lvl8pPr>
            <a:lvl9pPr marL="3483507" indent="0">
              <a:buNone/>
              <a:defRPr sz="1524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6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286" b="1"/>
            </a:lvl1pPr>
            <a:lvl2pPr marL="435438" indent="0">
              <a:buNone/>
              <a:defRPr sz="1905" b="1"/>
            </a:lvl2pPr>
            <a:lvl3pPr marL="870877" indent="0">
              <a:buNone/>
              <a:defRPr sz="1715" b="1"/>
            </a:lvl3pPr>
            <a:lvl4pPr marL="1306315" indent="0">
              <a:buNone/>
              <a:defRPr sz="1524" b="1"/>
            </a:lvl4pPr>
            <a:lvl5pPr marL="1741754" indent="0">
              <a:buNone/>
              <a:defRPr sz="1524" b="1"/>
            </a:lvl5pPr>
            <a:lvl6pPr marL="2177192" indent="0">
              <a:buNone/>
              <a:defRPr sz="1524" b="1"/>
            </a:lvl6pPr>
            <a:lvl7pPr marL="2612631" indent="0">
              <a:buNone/>
              <a:defRPr sz="1524" b="1"/>
            </a:lvl7pPr>
            <a:lvl8pPr marL="3048069" indent="0">
              <a:buNone/>
              <a:defRPr sz="1524" b="1"/>
            </a:lvl8pPr>
            <a:lvl9pPr marL="3483507" indent="0">
              <a:buNone/>
              <a:defRPr sz="1524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29/02/1443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7661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29/02/1443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82145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29/02/1443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41940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1"/>
          </a:xfrm>
        </p:spPr>
        <p:txBody>
          <a:bodyPr anchor="b"/>
          <a:lstStyle>
            <a:lvl1pPr>
              <a:defRPr sz="3048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048"/>
            </a:lvl1pPr>
            <a:lvl2pPr>
              <a:defRPr sz="2667"/>
            </a:lvl2pPr>
            <a:lvl3pPr>
              <a:defRPr sz="22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24"/>
            </a:lvl1pPr>
            <a:lvl2pPr marL="435438" indent="0">
              <a:buNone/>
              <a:defRPr sz="1334"/>
            </a:lvl2pPr>
            <a:lvl3pPr marL="870877" indent="0">
              <a:buNone/>
              <a:defRPr sz="1143"/>
            </a:lvl3pPr>
            <a:lvl4pPr marL="1306315" indent="0">
              <a:buNone/>
              <a:defRPr sz="953"/>
            </a:lvl4pPr>
            <a:lvl5pPr marL="1741754" indent="0">
              <a:buNone/>
              <a:defRPr sz="953"/>
            </a:lvl5pPr>
            <a:lvl6pPr marL="2177192" indent="0">
              <a:buNone/>
              <a:defRPr sz="953"/>
            </a:lvl6pPr>
            <a:lvl7pPr marL="2612631" indent="0">
              <a:buNone/>
              <a:defRPr sz="953"/>
            </a:lvl7pPr>
            <a:lvl8pPr marL="3048069" indent="0">
              <a:buNone/>
              <a:defRPr sz="953"/>
            </a:lvl8pPr>
            <a:lvl9pPr marL="3483507" indent="0">
              <a:buNone/>
              <a:defRPr sz="953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29/02/1443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89001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403CA-5BC9-476E-9175-7683DFEEA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D6EA-A181-4F1F-B162-F6864203E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BD065-B560-492E-807C-F3CC20D4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27B22-2F18-4B0A-A511-6041F685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9F27A-6AF0-48C8-8C0A-96454238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8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1"/>
          </a:xfrm>
        </p:spPr>
        <p:txBody>
          <a:bodyPr anchor="b"/>
          <a:lstStyle>
            <a:lvl1pPr>
              <a:defRPr sz="3048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048"/>
            </a:lvl1pPr>
            <a:lvl2pPr marL="435438" indent="0">
              <a:buNone/>
              <a:defRPr sz="2667"/>
            </a:lvl2pPr>
            <a:lvl3pPr marL="870877" indent="0">
              <a:buNone/>
              <a:defRPr sz="2286"/>
            </a:lvl3pPr>
            <a:lvl4pPr marL="1306315" indent="0">
              <a:buNone/>
              <a:defRPr sz="1905"/>
            </a:lvl4pPr>
            <a:lvl5pPr marL="1741754" indent="0">
              <a:buNone/>
              <a:defRPr sz="1905"/>
            </a:lvl5pPr>
            <a:lvl6pPr marL="2177192" indent="0">
              <a:buNone/>
              <a:defRPr sz="1905"/>
            </a:lvl6pPr>
            <a:lvl7pPr marL="2612631" indent="0">
              <a:buNone/>
              <a:defRPr sz="1905"/>
            </a:lvl7pPr>
            <a:lvl8pPr marL="3048069" indent="0">
              <a:buNone/>
              <a:defRPr sz="1905"/>
            </a:lvl8pPr>
            <a:lvl9pPr marL="3483507" indent="0">
              <a:buNone/>
              <a:defRPr sz="1905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24"/>
            </a:lvl1pPr>
            <a:lvl2pPr marL="435438" indent="0">
              <a:buNone/>
              <a:defRPr sz="1334"/>
            </a:lvl2pPr>
            <a:lvl3pPr marL="870877" indent="0">
              <a:buNone/>
              <a:defRPr sz="1143"/>
            </a:lvl3pPr>
            <a:lvl4pPr marL="1306315" indent="0">
              <a:buNone/>
              <a:defRPr sz="953"/>
            </a:lvl4pPr>
            <a:lvl5pPr marL="1741754" indent="0">
              <a:buNone/>
              <a:defRPr sz="953"/>
            </a:lvl5pPr>
            <a:lvl6pPr marL="2177192" indent="0">
              <a:buNone/>
              <a:defRPr sz="953"/>
            </a:lvl6pPr>
            <a:lvl7pPr marL="2612631" indent="0">
              <a:buNone/>
              <a:defRPr sz="953"/>
            </a:lvl7pPr>
            <a:lvl8pPr marL="3048069" indent="0">
              <a:buNone/>
              <a:defRPr sz="953"/>
            </a:lvl8pPr>
            <a:lvl9pPr marL="3483507" indent="0">
              <a:buNone/>
              <a:defRPr sz="953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29/02/1443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41822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29/02/1443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30653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7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299" cy="581183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29/02/1443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85077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284D4-7C83-4A60-869D-9151A4AFEE79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D9F-2289-4529-BB0A-4623F69FF3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314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284D4-7C83-4A60-869D-9151A4AFEE79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D9F-2289-4529-BB0A-4623F69FF3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231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284D4-7C83-4A60-869D-9151A4AFEE79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D9F-2289-4529-BB0A-4623F69FF3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263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284D4-7C83-4A60-869D-9151A4AFEE79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D9F-2289-4529-BB0A-4623F69FF3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5358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284D4-7C83-4A60-869D-9151A4AFEE79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D9F-2289-4529-BB0A-4623F69FF3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62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284D4-7C83-4A60-869D-9151A4AFEE79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D9F-2289-4529-BB0A-4623F69FF3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741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284D4-7C83-4A60-869D-9151A4AFEE79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D9F-2289-4529-BB0A-4623F69FF3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106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C9A46-DF9B-4C44-BFC1-00D978F6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60E30-A708-481D-9229-3FB36831F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A42DC-FBCF-47BF-A5A2-2113C2B60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F817A-1E00-4764-9AF6-406C1459D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9EEDB-6538-42BE-890D-ACFFFEF40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46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284D4-7C83-4A60-869D-9151A4AFEE79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D9F-2289-4529-BB0A-4623F69FF3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0947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284D4-7C83-4A60-869D-9151A4AFEE79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D9F-2289-4529-BB0A-4623F69FF3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0840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284D4-7C83-4A60-869D-9151A4AFEE79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D9F-2289-4529-BB0A-4623F69FF3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365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284D4-7C83-4A60-869D-9151A4AFEE79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D9F-2289-4529-BB0A-4623F69FF3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3069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284D4-7C83-4A60-869D-9151A4AFEE79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D9F-2289-4529-BB0A-4623F69FF3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324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284D4-7C83-4A60-869D-9151A4AFEE79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D9F-2289-4529-BB0A-4623F69FF3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68778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284D4-7C83-4A60-869D-9151A4AFEE79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D9F-2289-4529-BB0A-4623F69FF3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26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284D4-7C83-4A60-869D-9151A4AFEE79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D9F-2289-4529-BB0A-4623F69FF3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20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284D4-7C83-4A60-869D-9151A4AFEE79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D9F-2289-4529-BB0A-4623F69FF3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17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8E963-8BE3-4FE0-A65F-4F5AC123B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118B5-2AC3-4FE6-8F0C-58CC67F5AC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174F7B-0A96-4F62-9C6D-EB9AA3997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CBE06-494F-458B-906A-442650924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398F8-4A10-4E68-A70D-58AFB0369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A679B-7858-41F7-9C0E-E5B78F840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3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0DDBB-414A-4C7F-B3B6-D106DE186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90C44-BA28-4DD5-9590-194C669A6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E5C30-23AE-4215-982B-591470D34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328162-98B5-4C42-B228-78A18D67B7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9C500-1370-4A53-BC8B-2D23FE06DD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D9BB5A-A71D-4F29-AF88-2F576D42E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A9F785-F708-4E2A-919F-0963C5C85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ED3706-EB59-4117-AB11-B9CB65C9E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05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8C625-94DC-4D69-A446-7602380E6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7DF23-C78C-47BE-93B3-1654FE0DE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B6A0F6-E6BD-4B1E-AE21-341A046D3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C9A50-DFF3-481F-92D2-DB352E05B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61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5EE14A-8BA1-43B1-A8A3-BB3D25208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4A90AF-3175-4127-ACA9-41ABCEDA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45C51-6782-4769-83A6-0DE6DE1A1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67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C96F8-BCFD-4851-B384-90750291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F1781-E85A-4E6F-9873-6DC570D72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322B8-51BF-449B-B12A-91821F7E3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BFA88-3E1D-4B87-98DD-67F1746B8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0ABAD-77EF-4E65-80CA-CEF911240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D98FE-59B1-48F5-8E01-B0B75E18F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78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B5DD8-525D-4B24-A183-A47794A2F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AE5703-521A-4CEA-AE0F-2F9131441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57497E-0C22-4848-82F3-582B076C9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0E2EF4-B5C9-4B35-9E6E-D712068D7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A04D67-D893-408E-A624-59EA06630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CF86C8-9A4C-4667-B6FD-C693A2ED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95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66A80C-EDAA-417E-99BE-426336B6F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151D2-6228-4C0A-8D01-D6B0DB688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09D27-A38D-4173-B91E-830C121EBD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51686-73D7-4111-9624-7CD2ED0ADDB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3BA35-277A-4A95-89EB-2CA7DDFD6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1A550-81F2-46A7-9F72-82E1A9A42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121CE-0F44-4A30-A794-C24F68BF7AB2}" type="datetimeFigureOut">
              <a:rPr lang="ar-KW" smtClean="0"/>
              <a:t>29/02/1443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8250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70877" rtl="1" eaLnBrk="1" latinLnBrk="0" hangingPunct="1">
        <a:lnSpc>
          <a:spcPct val="90000"/>
        </a:lnSpc>
        <a:spcBef>
          <a:spcPct val="0"/>
        </a:spcBef>
        <a:buNone/>
        <a:defRPr sz="41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7720" indent="-217720" algn="r" defTabSz="870877" rtl="1" eaLnBrk="1" latinLnBrk="0" hangingPunct="1">
        <a:lnSpc>
          <a:spcPct val="90000"/>
        </a:lnSpc>
        <a:spcBef>
          <a:spcPts val="953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53158" indent="-217720" algn="r" defTabSz="870877" rtl="1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2286" kern="1200">
          <a:solidFill>
            <a:schemeClr val="tx1"/>
          </a:solidFill>
          <a:latin typeface="+mn-lt"/>
          <a:ea typeface="+mn-ea"/>
          <a:cs typeface="+mn-cs"/>
        </a:defRPr>
      </a:lvl2pPr>
      <a:lvl3pPr marL="1088597" indent="-217720" algn="r" defTabSz="870877" rtl="1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524035" indent="-217720" algn="r" defTabSz="870877" rtl="1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959474" indent="-217720" algn="r" defTabSz="870877" rtl="1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394912" indent="-217720" algn="r" defTabSz="870877" rtl="1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830350" indent="-217720" algn="r" defTabSz="870877" rtl="1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265789" indent="-217720" algn="r" defTabSz="870877" rtl="1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701227" indent="-217720" algn="r" defTabSz="870877" rtl="1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870877" rtl="1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5438" algn="r" defTabSz="870877" rtl="1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0877" algn="r" defTabSz="870877" rtl="1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06315" algn="r" defTabSz="870877" rtl="1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41754" algn="r" defTabSz="870877" rtl="1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77192" algn="r" defTabSz="870877" rtl="1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12631" algn="r" defTabSz="870877" rtl="1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48069" algn="r" defTabSz="870877" rtl="1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483507" algn="r" defTabSz="870877" rtl="1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284D4-7C83-4A60-869D-9151A4AFEE79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4648D9F-2289-4529-BB0A-4623F69FF3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6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5.jpeg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5.jpeg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jpeg"/><Relationship Id="rId4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5.jpeg"/><Relationship Id="rId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15.jpeg"/><Relationship Id="rId4" Type="http://schemas.openxmlformats.org/officeDocument/2006/relationships/image" Target="../media/image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15.jpeg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15.jpeg"/><Relationship Id="rId4" Type="http://schemas.openxmlformats.org/officeDocument/2006/relationships/image" Target="../media/image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5.jpeg"/><Relationship Id="rId4" Type="http://schemas.openxmlformats.org/officeDocument/2006/relationships/image" Target="../media/image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gif"/><Relationship Id="rId4" Type="http://schemas.openxmlformats.org/officeDocument/2006/relationships/image" Target="../media/image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1E1B0-0D55-42FA-894B-FF72FADCBA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22" b="590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pic>
        <p:nvPicPr>
          <p:cNvPr id="12" name="Picture 16" descr="Industry Events - Expo 2020 Dubai">
            <a:extLst>
              <a:ext uri="{FF2B5EF4-FFF2-40B4-BE49-F238E27FC236}">
                <a16:creationId xmlns:a16="http://schemas.microsoft.com/office/drawing/2014/main" id="{96258446-CF2B-48B7-B0CD-EB613E1C2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UAE National Anthem Ishy Bilady 'النشيد الوطني الاماراتي 'عيشي بلادي">
            <a:hlinkClick r:id="" action="ppaction://media"/>
            <a:extLst>
              <a:ext uri="{FF2B5EF4-FFF2-40B4-BE49-F238E27FC236}">
                <a16:creationId xmlns:a16="http://schemas.microsoft.com/office/drawing/2014/main" id="{EA574DED-C027-4320-98D0-FA5C728DAC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4900" y="1314450"/>
            <a:ext cx="6115050" cy="4700588"/>
          </a:xfrm>
          <a:prstGeom prst="rect">
            <a:avLst/>
          </a:prstGeom>
        </p:spPr>
      </p:pic>
      <p:pic>
        <p:nvPicPr>
          <p:cNvPr id="14" name="Picture 2" descr="Oxford Training and Management Center">
            <a:extLst>
              <a:ext uri="{FF2B5EF4-FFF2-40B4-BE49-F238E27FC236}">
                <a16:creationId xmlns:a16="http://schemas.microsoft.com/office/drawing/2014/main" id="{C6CAA9BE-4787-4EC2-B4DA-CAE0D9261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72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خلفيات ايفون 6">
            <a:extLst>
              <a:ext uri="{FF2B5EF4-FFF2-40B4-BE49-F238E27FC236}">
                <a16:creationId xmlns:a16="http://schemas.microsoft.com/office/drawing/2014/main" id="{D36F9CE1-26B1-4274-9DF2-EACCC580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5" y="261438"/>
            <a:ext cx="11576450" cy="63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Industry Events - Expo 2020 Dubai">
            <a:extLst>
              <a:ext uri="{FF2B5EF4-FFF2-40B4-BE49-F238E27FC236}">
                <a16:creationId xmlns:a16="http://schemas.microsoft.com/office/drawing/2014/main" id="{DDCF594E-B6CD-4BA9-8F55-C9825D505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xford Training and Management Center">
            <a:extLst>
              <a:ext uri="{FF2B5EF4-FFF2-40B4-BE49-F238E27FC236}">
                <a16:creationId xmlns:a16="http://schemas.microsoft.com/office/drawing/2014/main" id="{9096BD15-B729-4A7D-B6E9-5583767F3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One year to go">
            <a:extLst>
              <a:ext uri="{FF2B5EF4-FFF2-40B4-BE49-F238E27FC236}">
                <a16:creationId xmlns:a16="http://schemas.microsoft.com/office/drawing/2014/main" id="{D45832F7-1809-4474-8D28-762EDAC9B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2" y="4492869"/>
            <a:ext cx="1752416" cy="21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3">
            <a:extLst>
              <a:ext uri="{FF2B5EF4-FFF2-40B4-BE49-F238E27FC236}">
                <a16:creationId xmlns:a16="http://schemas.microsoft.com/office/drawing/2014/main" id="{0B89C103-3882-4DCC-85AC-DA470B67FF18}"/>
              </a:ext>
            </a:extLst>
          </p:cNvPr>
          <p:cNvSpPr/>
          <p:nvPr/>
        </p:nvSpPr>
        <p:spPr>
          <a:xfrm>
            <a:off x="2518252" y="875799"/>
            <a:ext cx="8173559" cy="5720764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958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خلفيات ايفون 6">
            <a:extLst>
              <a:ext uri="{FF2B5EF4-FFF2-40B4-BE49-F238E27FC236}">
                <a16:creationId xmlns:a16="http://schemas.microsoft.com/office/drawing/2014/main" id="{D36F9CE1-26B1-4274-9DF2-EACCC580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5" y="261438"/>
            <a:ext cx="11576450" cy="63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Industry Events - Expo 2020 Dubai">
            <a:extLst>
              <a:ext uri="{FF2B5EF4-FFF2-40B4-BE49-F238E27FC236}">
                <a16:creationId xmlns:a16="http://schemas.microsoft.com/office/drawing/2014/main" id="{DDCF594E-B6CD-4BA9-8F55-C9825D505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xford Training and Management Center">
            <a:extLst>
              <a:ext uri="{FF2B5EF4-FFF2-40B4-BE49-F238E27FC236}">
                <a16:creationId xmlns:a16="http://schemas.microsoft.com/office/drawing/2014/main" id="{9096BD15-B729-4A7D-B6E9-5583767F3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ne year to go">
            <a:extLst>
              <a:ext uri="{FF2B5EF4-FFF2-40B4-BE49-F238E27FC236}">
                <a16:creationId xmlns:a16="http://schemas.microsoft.com/office/drawing/2014/main" id="{001AC177-1F2A-4EEF-A5A1-CDB8A1650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2" y="4492869"/>
            <a:ext cx="1752416" cy="21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3">
            <a:extLst>
              <a:ext uri="{FF2B5EF4-FFF2-40B4-BE49-F238E27FC236}">
                <a16:creationId xmlns:a16="http://schemas.microsoft.com/office/drawing/2014/main" id="{783E341A-FE39-4CA1-93DF-B168997F5891}"/>
              </a:ext>
            </a:extLst>
          </p:cNvPr>
          <p:cNvSpPr/>
          <p:nvPr/>
        </p:nvSpPr>
        <p:spPr>
          <a:xfrm>
            <a:off x="2518252" y="1137237"/>
            <a:ext cx="8149747" cy="491522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138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خلفيات ايفون 6">
            <a:extLst>
              <a:ext uri="{FF2B5EF4-FFF2-40B4-BE49-F238E27FC236}">
                <a16:creationId xmlns:a16="http://schemas.microsoft.com/office/drawing/2014/main" id="{D36F9CE1-26B1-4274-9DF2-EACCC580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5" y="261438"/>
            <a:ext cx="11576450" cy="63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Industry Events - Expo 2020 Dubai">
            <a:extLst>
              <a:ext uri="{FF2B5EF4-FFF2-40B4-BE49-F238E27FC236}">
                <a16:creationId xmlns:a16="http://schemas.microsoft.com/office/drawing/2014/main" id="{DDCF594E-B6CD-4BA9-8F55-C9825D505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xford Training and Management Center">
            <a:extLst>
              <a:ext uri="{FF2B5EF4-FFF2-40B4-BE49-F238E27FC236}">
                <a16:creationId xmlns:a16="http://schemas.microsoft.com/office/drawing/2014/main" id="{9096BD15-B729-4A7D-B6E9-5583767F3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One year to go">
            <a:extLst>
              <a:ext uri="{FF2B5EF4-FFF2-40B4-BE49-F238E27FC236}">
                <a16:creationId xmlns:a16="http://schemas.microsoft.com/office/drawing/2014/main" id="{D45832F7-1809-4474-8D28-762EDAC9B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2" y="4492869"/>
            <a:ext cx="1752416" cy="21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F1BBEA-5756-4000-A4D2-69E1F4E35F01}"/>
              </a:ext>
            </a:extLst>
          </p:cNvPr>
          <p:cNvSpPr/>
          <p:nvPr/>
        </p:nvSpPr>
        <p:spPr>
          <a:xfrm>
            <a:off x="7786255" y="1162525"/>
            <a:ext cx="3250713" cy="1014617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/>
              <a:t>النوع الأول</a:t>
            </a:r>
            <a:endParaRPr lang="en-US" sz="5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C6A33C-9CC2-4B09-B90A-9584D6D66A8C}"/>
              </a:ext>
            </a:extLst>
          </p:cNvPr>
          <p:cNvSpPr/>
          <p:nvPr/>
        </p:nvSpPr>
        <p:spPr>
          <a:xfrm>
            <a:off x="2757714" y="788162"/>
            <a:ext cx="2569029" cy="1219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C00000"/>
                </a:solidFill>
              </a:rPr>
              <a:t>المفرد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204C0ED-3784-46C6-8B94-F5F1001051C9}"/>
              </a:ext>
            </a:extLst>
          </p:cNvPr>
          <p:cNvSpPr/>
          <p:nvPr/>
        </p:nvSpPr>
        <p:spPr>
          <a:xfrm>
            <a:off x="9063788" y="2650958"/>
            <a:ext cx="2326105" cy="155608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الصلاةُ نورٌ</a:t>
            </a:r>
            <a:endParaRPr lang="en-US" sz="3600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8674673-FECC-4A93-80EA-33D7C7CAE103}"/>
              </a:ext>
            </a:extLst>
          </p:cNvPr>
          <p:cNvSpPr/>
          <p:nvPr/>
        </p:nvSpPr>
        <p:spPr>
          <a:xfrm>
            <a:off x="4836695" y="2678156"/>
            <a:ext cx="3250713" cy="152888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المعلمون مخلصون</a:t>
            </a:r>
            <a:endParaRPr lang="en-US" sz="3600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E91FF01-7681-4967-801A-C31186229861}"/>
              </a:ext>
            </a:extLst>
          </p:cNvPr>
          <p:cNvSpPr/>
          <p:nvPr/>
        </p:nvSpPr>
        <p:spPr>
          <a:xfrm>
            <a:off x="1058780" y="2678156"/>
            <a:ext cx="2931330" cy="152888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الطالبان مجتهدان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1387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خلفيات ايفون 6">
            <a:extLst>
              <a:ext uri="{FF2B5EF4-FFF2-40B4-BE49-F238E27FC236}">
                <a16:creationId xmlns:a16="http://schemas.microsoft.com/office/drawing/2014/main" id="{D36F9CE1-26B1-4274-9DF2-EACCC580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5" y="261438"/>
            <a:ext cx="11576450" cy="63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Industry Events - Expo 2020 Dubai">
            <a:extLst>
              <a:ext uri="{FF2B5EF4-FFF2-40B4-BE49-F238E27FC236}">
                <a16:creationId xmlns:a16="http://schemas.microsoft.com/office/drawing/2014/main" id="{DDCF594E-B6CD-4BA9-8F55-C9825D505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xford Training and Management Center">
            <a:extLst>
              <a:ext uri="{FF2B5EF4-FFF2-40B4-BE49-F238E27FC236}">
                <a16:creationId xmlns:a16="http://schemas.microsoft.com/office/drawing/2014/main" id="{9096BD15-B729-4A7D-B6E9-5583767F3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ne year to go">
            <a:extLst>
              <a:ext uri="{FF2B5EF4-FFF2-40B4-BE49-F238E27FC236}">
                <a16:creationId xmlns:a16="http://schemas.microsoft.com/office/drawing/2014/main" id="{001AC177-1F2A-4EEF-A5A1-CDB8A1650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2" y="4492869"/>
            <a:ext cx="1752416" cy="21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3">
            <a:extLst>
              <a:ext uri="{FF2B5EF4-FFF2-40B4-BE49-F238E27FC236}">
                <a16:creationId xmlns:a16="http://schemas.microsoft.com/office/drawing/2014/main" id="{06E4629A-6BFE-40DD-BD4E-58E5AA70A3D7}"/>
              </a:ext>
            </a:extLst>
          </p:cNvPr>
          <p:cNvSpPr/>
          <p:nvPr/>
        </p:nvSpPr>
        <p:spPr>
          <a:xfrm>
            <a:off x="3077029" y="1137236"/>
            <a:ext cx="7590971" cy="4828135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359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خلفيات ايفون 6">
            <a:extLst>
              <a:ext uri="{FF2B5EF4-FFF2-40B4-BE49-F238E27FC236}">
                <a16:creationId xmlns:a16="http://schemas.microsoft.com/office/drawing/2014/main" id="{D36F9CE1-26B1-4274-9DF2-EACCC580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5" y="261436"/>
            <a:ext cx="11576450" cy="633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Industry Events - Expo 2020 Dubai">
            <a:extLst>
              <a:ext uri="{FF2B5EF4-FFF2-40B4-BE49-F238E27FC236}">
                <a16:creationId xmlns:a16="http://schemas.microsoft.com/office/drawing/2014/main" id="{DDCF594E-B6CD-4BA9-8F55-C9825D505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xford Training and Management Center">
            <a:extLst>
              <a:ext uri="{FF2B5EF4-FFF2-40B4-BE49-F238E27FC236}">
                <a16:creationId xmlns:a16="http://schemas.microsoft.com/office/drawing/2014/main" id="{9096BD15-B729-4A7D-B6E9-5583767F3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ne year to go">
            <a:extLst>
              <a:ext uri="{FF2B5EF4-FFF2-40B4-BE49-F238E27FC236}">
                <a16:creationId xmlns:a16="http://schemas.microsoft.com/office/drawing/2014/main" id="{001AC177-1F2A-4EEF-A5A1-CDB8A1650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2" y="4492869"/>
            <a:ext cx="1752416" cy="21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13F614D-A821-4364-A45D-EF602A11531A}"/>
              </a:ext>
            </a:extLst>
          </p:cNvPr>
          <p:cNvSpPr/>
          <p:nvPr/>
        </p:nvSpPr>
        <p:spPr>
          <a:xfrm>
            <a:off x="8345714" y="1137237"/>
            <a:ext cx="3425372" cy="967334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/>
              <a:t>النوع الثاني</a:t>
            </a:r>
            <a:endParaRPr lang="en-US" sz="54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20ECA9-703C-4FE7-A38E-AA2FA63604FB}"/>
              </a:ext>
            </a:extLst>
          </p:cNvPr>
          <p:cNvSpPr/>
          <p:nvPr/>
        </p:nvSpPr>
        <p:spPr>
          <a:xfrm>
            <a:off x="4596064" y="970155"/>
            <a:ext cx="2999872" cy="1219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C00000"/>
                </a:solidFill>
              </a:rPr>
              <a:t>جملة اسمية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406526-C21F-48FE-B117-BB88EA1EA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581" y="445271"/>
            <a:ext cx="1030314" cy="6396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50BCB6-5471-43D0-9586-7B712671FAB3}"/>
              </a:ext>
            </a:extLst>
          </p:cNvPr>
          <p:cNvSpPr txBox="1"/>
          <p:nvPr/>
        </p:nvSpPr>
        <p:spPr>
          <a:xfrm>
            <a:off x="797222" y="1213278"/>
            <a:ext cx="2967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>
                <a:solidFill>
                  <a:schemeClr val="bg1"/>
                </a:solidFill>
                <a:cs typeface="(AH) Manal Black" pitchFamily="2" charset="-78"/>
              </a:rPr>
              <a:t>تتكون من كلمتين</a:t>
            </a:r>
          </a:p>
          <a:p>
            <a:pPr algn="r" rtl="1"/>
            <a:r>
              <a:rPr lang="ar-AE" sz="2400" b="1" dirty="0">
                <a:solidFill>
                  <a:schemeClr val="bg1"/>
                </a:solidFill>
                <a:cs typeface="(AH) Manal Black" pitchFamily="2" charset="-78"/>
              </a:rPr>
              <a:t>بها ضمير يعود على المبتدأ</a:t>
            </a:r>
            <a:endParaRPr lang="en-US" sz="24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56AE4B-A532-4364-93D8-7C9C25F07B28}"/>
              </a:ext>
            </a:extLst>
          </p:cNvPr>
          <p:cNvSpPr txBox="1"/>
          <p:nvPr/>
        </p:nvSpPr>
        <p:spPr>
          <a:xfrm>
            <a:off x="612736" y="1210424"/>
            <a:ext cx="928281" cy="464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highlight>
                  <a:srgbClr val="FFFF00"/>
                </a:highlight>
              </a:rPr>
              <a:t>ومضة</a:t>
            </a:r>
            <a:endParaRPr lang="en-US" sz="2400" b="1" dirty="0">
              <a:highlight>
                <a:srgbClr val="FFFF00"/>
              </a:highlight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F5DEAC5-3F05-47E4-B41C-FA34D2C78DE3}"/>
              </a:ext>
            </a:extLst>
          </p:cNvPr>
          <p:cNvSpPr/>
          <p:nvPr/>
        </p:nvSpPr>
        <p:spPr>
          <a:xfrm>
            <a:off x="8723087" y="2664210"/>
            <a:ext cx="2896281" cy="155608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الفتاة خلقها جميل</a:t>
            </a:r>
            <a:endParaRPr lang="en-US" sz="3600" b="1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F65AAEA-B482-4286-A2D9-E15D17AE8BFA}"/>
              </a:ext>
            </a:extLst>
          </p:cNvPr>
          <p:cNvSpPr/>
          <p:nvPr/>
        </p:nvSpPr>
        <p:spPr>
          <a:xfrm>
            <a:off x="4596064" y="2650958"/>
            <a:ext cx="3610398" cy="155608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المسلم صلاته خاشعة</a:t>
            </a:r>
            <a:endParaRPr lang="en-US" sz="3600" b="1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18E5588-3C96-4886-A5E5-CBDDF95182E6}"/>
              </a:ext>
            </a:extLst>
          </p:cNvPr>
          <p:cNvSpPr/>
          <p:nvPr/>
        </p:nvSpPr>
        <p:spPr>
          <a:xfrm>
            <a:off x="572632" y="2625225"/>
            <a:ext cx="3192383" cy="1581817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الإمارات شعبها طيب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2969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خلفيات ايفون 6">
            <a:extLst>
              <a:ext uri="{FF2B5EF4-FFF2-40B4-BE49-F238E27FC236}">
                <a16:creationId xmlns:a16="http://schemas.microsoft.com/office/drawing/2014/main" id="{D36F9CE1-26B1-4274-9DF2-EACCC580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5" y="261438"/>
            <a:ext cx="11576450" cy="63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Industry Events - Expo 2020 Dubai">
            <a:extLst>
              <a:ext uri="{FF2B5EF4-FFF2-40B4-BE49-F238E27FC236}">
                <a16:creationId xmlns:a16="http://schemas.microsoft.com/office/drawing/2014/main" id="{DDCF594E-B6CD-4BA9-8F55-C9825D505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xford Training and Management Center">
            <a:extLst>
              <a:ext uri="{FF2B5EF4-FFF2-40B4-BE49-F238E27FC236}">
                <a16:creationId xmlns:a16="http://schemas.microsoft.com/office/drawing/2014/main" id="{9096BD15-B729-4A7D-B6E9-5583767F3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ne year to go">
            <a:extLst>
              <a:ext uri="{FF2B5EF4-FFF2-40B4-BE49-F238E27FC236}">
                <a16:creationId xmlns:a16="http://schemas.microsoft.com/office/drawing/2014/main" id="{001AC177-1F2A-4EEF-A5A1-CDB8A1650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2" y="4492869"/>
            <a:ext cx="1752416" cy="21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6D8CDD-4809-42FC-93F9-B3CD3AB11B63}"/>
              </a:ext>
            </a:extLst>
          </p:cNvPr>
          <p:cNvSpPr/>
          <p:nvPr/>
        </p:nvSpPr>
        <p:spPr>
          <a:xfrm>
            <a:off x="8040914" y="1378857"/>
            <a:ext cx="2996054" cy="841829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/>
              <a:t>النوع الثالث</a:t>
            </a:r>
            <a:endParaRPr lang="en-US" sz="5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6AACE5-E5E5-456D-920D-DB4E2C19693B}"/>
              </a:ext>
            </a:extLst>
          </p:cNvPr>
          <p:cNvSpPr/>
          <p:nvPr/>
        </p:nvSpPr>
        <p:spPr>
          <a:xfrm>
            <a:off x="4596064" y="997527"/>
            <a:ext cx="2982372" cy="11694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C00000"/>
                </a:solidFill>
              </a:rPr>
              <a:t>جملة فعلية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7D3FBB-9776-44E0-9DFF-15188F17575E}"/>
              </a:ext>
            </a:extLst>
          </p:cNvPr>
          <p:cNvSpPr/>
          <p:nvPr/>
        </p:nvSpPr>
        <p:spPr>
          <a:xfrm>
            <a:off x="8362122" y="2668092"/>
            <a:ext cx="3292277" cy="1538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الطالب يذاكر دروسه</a:t>
            </a:r>
            <a:endParaRPr lang="en-US" sz="3600" b="1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2939782-9E82-4C17-85F7-F5494E4E715E}"/>
              </a:ext>
            </a:extLst>
          </p:cNvPr>
          <p:cNvSpPr/>
          <p:nvPr/>
        </p:nvSpPr>
        <p:spPr>
          <a:xfrm>
            <a:off x="4389147" y="2668092"/>
            <a:ext cx="3623837" cy="155608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المعلم يشرح الدرس</a:t>
            </a:r>
            <a:endParaRPr lang="en-US" sz="3600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FE81072-EC9E-4080-BF8F-DAFA3585F5BB}"/>
              </a:ext>
            </a:extLst>
          </p:cNvPr>
          <p:cNvSpPr/>
          <p:nvPr/>
        </p:nvSpPr>
        <p:spPr>
          <a:xfrm>
            <a:off x="609601" y="2650958"/>
            <a:ext cx="3430408" cy="155608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الرسام يرسم لوحة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9872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خلفيات ايفون 6">
            <a:extLst>
              <a:ext uri="{FF2B5EF4-FFF2-40B4-BE49-F238E27FC236}">
                <a16:creationId xmlns:a16="http://schemas.microsoft.com/office/drawing/2014/main" id="{D36F9CE1-26B1-4274-9DF2-EACCC580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5" y="261438"/>
            <a:ext cx="11576450" cy="63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Industry Events - Expo 2020 Dubai">
            <a:extLst>
              <a:ext uri="{FF2B5EF4-FFF2-40B4-BE49-F238E27FC236}">
                <a16:creationId xmlns:a16="http://schemas.microsoft.com/office/drawing/2014/main" id="{DDCF594E-B6CD-4BA9-8F55-C9825D505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xford Training and Management Center">
            <a:extLst>
              <a:ext uri="{FF2B5EF4-FFF2-40B4-BE49-F238E27FC236}">
                <a16:creationId xmlns:a16="http://schemas.microsoft.com/office/drawing/2014/main" id="{9096BD15-B729-4A7D-B6E9-5583767F3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ne year to go">
            <a:extLst>
              <a:ext uri="{FF2B5EF4-FFF2-40B4-BE49-F238E27FC236}">
                <a16:creationId xmlns:a16="http://schemas.microsoft.com/office/drawing/2014/main" id="{001AC177-1F2A-4EEF-A5A1-CDB8A1650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2" y="4492869"/>
            <a:ext cx="1752416" cy="21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3">
            <a:extLst>
              <a:ext uri="{FF2B5EF4-FFF2-40B4-BE49-F238E27FC236}">
                <a16:creationId xmlns:a16="http://schemas.microsoft.com/office/drawing/2014/main" id="{D8EA09F6-B119-4C93-82B8-F557AA31520C}"/>
              </a:ext>
            </a:extLst>
          </p:cNvPr>
          <p:cNvSpPr/>
          <p:nvPr/>
        </p:nvSpPr>
        <p:spPr>
          <a:xfrm>
            <a:off x="2518253" y="1137236"/>
            <a:ext cx="8149747" cy="4886193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800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خلفيات ايفون 6">
            <a:extLst>
              <a:ext uri="{FF2B5EF4-FFF2-40B4-BE49-F238E27FC236}">
                <a16:creationId xmlns:a16="http://schemas.microsoft.com/office/drawing/2014/main" id="{D36F9CE1-26B1-4274-9DF2-EACCC580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5" y="261438"/>
            <a:ext cx="11576450" cy="63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Industry Events - Expo 2020 Dubai">
            <a:extLst>
              <a:ext uri="{FF2B5EF4-FFF2-40B4-BE49-F238E27FC236}">
                <a16:creationId xmlns:a16="http://schemas.microsoft.com/office/drawing/2014/main" id="{DDCF594E-B6CD-4BA9-8F55-C9825D505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xford Training and Management Center">
            <a:extLst>
              <a:ext uri="{FF2B5EF4-FFF2-40B4-BE49-F238E27FC236}">
                <a16:creationId xmlns:a16="http://schemas.microsoft.com/office/drawing/2014/main" id="{9096BD15-B729-4A7D-B6E9-5583767F3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ne year to go">
            <a:extLst>
              <a:ext uri="{FF2B5EF4-FFF2-40B4-BE49-F238E27FC236}">
                <a16:creationId xmlns:a16="http://schemas.microsoft.com/office/drawing/2014/main" id="{001AC177-1F2A-4EEF-A5A1-CDB8A1650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2" y="4492869"/>
            <a:ext cx="1752416" cy="21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D6B912-F1F7-4888-B569-99A4638474BE}"/>
              </a:ext>
            </a:extLst>
          </p:cNvPr>
          <p:cNvSpPr/>
          <p:nvPr/>
        </p:nvSpPr>
        <p:spPr>
          <a:xfrm>
            <a:off x="7744691" y="1137237"/>
            <a:ext cx="3292277" cy="1126992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/>
              <a:t>النوع الرابع</a:t>
            </a:r>
            <a:endParaRPr lang="en-US" sz="5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2A12ED-A85D-47EA-B022-D27EC3D44868}"/>
              </a:ext>
            </a:extLst>
          </p:cNvPr>
          <p:cNvSpPr/>
          <p:nvPr/>
        </p:nvSpPr>
        <p:spPr>
          <a:xfrm>
            <a:off x="4447309" y="942109"/>
            <a:ext cx="3167675" cy="12249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C00000"/>
                </a:solidFill>
              </a:rPr>
              <a:t>شبه جملة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8C2F3B-CD55-488D-A3DA-D037236DA0A4}"/>
              </a:ext>
            </a:extLst>
          </p:cNvPr>
          <p:cNvSpPr txBox="1"/>
          <p:nvPr/>
        </p:nvSpPr>
        <p:spPr>
          <a:xfrm>
            <a:off x="2160104" y="1213278"/>
            <a:ext cx="1604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>
                <a:solidFill>
                  <a:schemeClr val="bg1"/>
                </a:solidFill>
                <a:cs typeface="(AH) Manal Black" pitchFamily="2" charset="-78"/>
              </a:rPr>
              <a:t>ظرف.</a:t>
            </a:r>
          </a:p>
          <a:p>
            <a:pPr algn="r" rtl="1"/>
            <a:r>
              <a:rPr lang="ar-AE" sz="2400" b="1" dirty="0">
                <a:solidFill>
                  <a:schemeClr val="bg1"/>
                </a:solidFill>
                <a:cs typeface="(AH) Manal Black" pitchFamily="2" charset="-78"/>
              </a:rPr>
              <a:t>جار ومجرور</a:t>
            </a:r>
            <a:endParaRPr lang="en-US" sz="24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7FAC18-6AD0-4A53-85D7-7D7544B72C55}"/>
              </a:ext>
            </a:extLst>
          </p:cNvPr>
          <p:cNvSpPr/>
          <p:nvPr/>
        </p:nvSpPr>
        <p:spPr>
          <a:xfrm>
            <a:off x="8345725" y="2452249"/>
            <a:ext cx="3434828" cy="158575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العصفور فوق الشجرة.</a:t>
            </a:r>
            <a:endParaRPr lang="en-US" sz="3200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6623C1C-1DC3-4FD4-8DE8-797B3D79787F}"/>
              </a:ext>
            </a:extLst>
          </p:cNvPr>
          <p:cNvSpPr/>
          <p:nvPr/>
        </p:nvSpPr>
        <p:spPr>
          <a:xfrm>
            <a:off x="4358696" y="2481920"/>
            <a:ext cx="3513685" cy="155608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الفلاح بين الأغصان.</a:t>
            </a:r>
            <a:endParaRPr lang="en-US" sz="3600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775A0E8-9897-4FF1-ADFE-2056F3B26E96}"/>
              </a:ext>
            </a:extLst>
          </p:cNvPr>
          <p:cNvSpPr/>
          <p:nvPr/>
        </p:nvSpPr>
        <p:spPr>
          <a:xfrm>
            <a:off x="526473" y="2410691"/>
            <a:ext cx="3269672" cy="157941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المعلم في الفصل.</a:t>
            </a:r>
            <a:endParaRPr lang="en-US" sz="3600" b="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60D4DA3-EBBD-4881-8E1C-05716BA9FEC6}"/>
              </a:ext>
            </a:extLst>
          </p:cNvPr>
          <p:cNvSpPr/>
          <p:nvPr/>
        </p:nvSpPr>
        <p:spPr>
          <a:xfrm>
            <a:off x="4455409" y="4208323"/>
            <a:ext cx="3416972" cy="155608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الفتاة كالقمر.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2439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خلفيات ايفون 6">
            <a:extLst>
              <a:ext uri="{FF2B5EF4-FFF2-40B4-BE49-F238E27FC236}">
                <a16:creationId xmlns:a16="http://schemas.microsoft.com/office/drawing/2014/main" id="{D36F9CE1-26B1-4274-9DF2-EACCC580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5" y="261438"/>
            <a:ext cx="11576450" cy="63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Industry Events - Expo 2020 Dubai">
            <a:extLst>
              <a:ext uri="{FF2B5EF4-FFF2-40B4-BE49-F238E27FC236}">
                <a16:creationId xmlns:a16="http://schemas.microsoft.com/office/drawing/2014/main" id="{DDCF594E-B6CD-4BA9-8F55-C9825D505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xford Training and Management Center">
            <a:extLst>
              <a:ext uri="{FF2B5EF4-FFF2-40B4-BE49-F238E27FC236}">
                <a16:creationId xmlns:a16="http://schemas.microsoft.com/office/drawing/2014/main" id="{9096BD15-B729-4A7D-B6E9-5583767F3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ne year to go">
            <a:extLst>
              <a:ext uri="{FF2B5EF4-FFF2-40B4-BE49-F238E27FC236}">
                <a16:creationId xmlns:a16="http://schemas.microsoft.com/office/drawing/2014/main" id="{001AC177-1F2A-4EEF-A5A1-CDB8A1650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2" y="4492869"/>
            <a:ext cx="1752416" cy="21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3">
            <a:extLst>
              <a:ext uri="{FF2B5EF4-FFF2-40B4-BE49-F238E27FC236}">
                <a16:creationId xmlns:a16="http://schemas.microsoft.com/office/drawing/2014/main" id="{0E2ABC8A-3D6B-40D8-82A1-9EE18BE619E5}"/>
              </a:ext>
            </a:extLst>
          </p:cNvPr>
          <p:cNvSpPr/>
          <p:nvPr/>
        </p:nvSpPr>
        <p:spPr>
          <a:xfrm>
            <a:off x="3236686" y="1042350"/>
            <a:ext cx="7895771" cy="5387663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171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خلفيات ايفون 6">
            <a:extLst>
              <a:ext uri="{FF2B5EF4-FFF2-40B4-BE49-F238E27FC236}">
                <a16:creationId xmlns:a16="http://schemas.microsoft.com/office/drawing/2014/main" id="{D36F9CE1-26B1-4274-9DF2-EACCC580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5" y="261438"/>
            <a:ext cx="11576450" cy="63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Industry Events - Expo 2020 Dubai">
            <a:extLst>
              <a:ext uri="{FF2B5EF4-FFF2-40B4-BE49-F238E27FC236}">
                <a16:creationId xmlns:a16="http://schemas.microsoft.com/office/drawing/2014/main" id="{DDCF594E-B6CD-4BA9-8F55-C9825D505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xford Training and Management Center">
            <a:extLst>
              <a:ext uri="{FF2B5EF4-FFF2-40B4-BE49-F238E27FC236}">
                <a16:creationId xmlns:a16="http://schemas.microsoft.com/office/drawing/2014/main" id="{9096BD15-B729-4A7D-B6E9-5583767F3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ne year to go">
            <a:extLst>
              <a:ext uri="{FF2B5EF4-FFF2-40B4-BE49-F238E27FC236}">
                <a16:creationId xmlns:a16="http://schemas.microsoft.com/office/drawing/2014/main" id="{001AC177-1F2A-4EEF-A5A1-CDB8A1650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2" y="4492869"/>
            <a:ext cx="1752416" cy="21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3">
            <a:extLst>
              <a:ext uri="{FF2B5EF4-FFF2-40B4-BE49-F238E27FC236}">
                <a16:creationId xmlns:a16="http://schemas.microsoft.com/office/drawing/2014/main" id="{32355DE9-192D-4258-82DA-EE37AC351F4C}"/>
              </a:ext>
            </a:extLst>
          </p:cNvPr>
          <p:cNvSpPr/>
          <p:nvPr/>
        </p:nvSpPr>
        <p:spPr>
          <a:xfrm>
            <a:off x="3033486" y="1137238"/>
            <a:ext cx="7634514" cy="491522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626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2556E-7299-4962-A21A-449BF517B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3" name="Picture 2" descr="Oxford Training and Management Center">
            <a:extLst>
              <a:ext uri="{FF2B5EF4-FFF2-40B4-BE49-F238E27FC236}">
                <a16:creationId xmlns:a16="http://schemas.microsoft.com/office/drawing/2014/main" id="{72BB0369-C05E-4521-B44D-C87C38D657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671" y="300040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2" descr="شخصيات إكسبو | إكسبو 2020 دبي">
            <a:extLst>
              <a:ext uri="{FF2B5EF4-FFF2-40B4-BE49-F238E27FC236}">
                <a16:creationId xmlns:a16="http://schemas.microsoft.com/office/drawing/2014/main" id="{484C5C71-F7DC-4224-B4FA-4A39495F32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2" descr="Expo 2020 Dubai Logo Download Vector">
            <a:extLst>
              <a:ext uri="{FF2B5EF4-FFF2-40B4-BE49-F238E27FC236}">
                <a16:creationId xmlns:a16="http://schemas.microsoft.com/office/drawing/2014/main" id="{A7755DC5-0D10-4798-BE1A-C861DEDBAC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4" descr="Expo 2020 Dubai Logo Download Vector">
            <a:extLst>
              <a:ext uri="{FF2B5EF4-FFF2-40B4-BE49-F238E27FC236}">
                <a16:creationId xmlns:a16="http://schemas.microsoft.com/office/drawing/2014/main" id="{8F1047A7-0985-4E4F-8A9F-40BFE03EAE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30237C-5059-4AF9-886D-9A476034FF93}"/>
              </a:ext>
            </a:extLst>
          </p:cNvPr>
          <p:cNvSpPr/>
          <p:nvPr/>
        </p:nvSpPr>
        <p:spPr>
          <a:xfrm>
            <a:off x="5444837" y="1606965"/>
            <a:ext cx="5218060" cy="792499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/>
              <a:t>قوانين التعلم عن بعد</a:t>
            </a:r>
            <a:endParaRPr lang="en-US" sz="5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5C4C11-1FD0-4A14-BE52-F1F0F6EE5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091" y="2548743"/>
            <a:ext cx="5778075" cy="396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53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خلفيات ايفون 6">
            <a:extLst>
              <a:ext uri="{FF2B5EF4-FFF2-40B4-BE49-F238E27FC236}">
                <a16:creationId xmlns:a16="http://schemas.microsoft.com/office/drawing/2014/main" id="{D36F9CE1-26B1-4274-9DF2-EACCC580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5" y="261438"/>
            <a:ext cx="11576450" cy="63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Industry Events - Expo 2020 Dubai">
            <a:extLst>
              <a:ext uri="{FF2B5EF4-FFF2-40B4-BE49-F238E27FC236}">
                <a16:creationId xmlns:a16="http://schemas.microsoft.com/office/drawing/2014/main" id="{DDCF594E-B6CD-4BA9-8F55-C9825D505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xford Training and Management Center">
            <a:extLst>
              <a:ext uri="{FF2B5EF4-FFF2-40B4-BE49-F238E27FC236}">
                <a16:creationId xmlns:a16="http://schemas.microsoft.com/office/drawing/2014/main" id="{9096BD15-B729-4A7D-B6E9-5583767F3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ne year to go">
            <a:extLst>
              <a:ext uri="{FF2B5EF4-FFF2-40B4-BE49-F238E27FC236}">
                <a16:creationId xmlns:a16="http://schemas.microsoft.com/office/drawing/2014/main" id="{001AC177-1F2A-4EEF-A5A1-CDB8A1650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2" y="4492869"/>
            <a:ext cx="1752416" cy="21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3">
            <a:extLst>
              <a:ext uri="{FF2B5EF4-FFF2-40B4-BE49-F238E27FC236}">
                <a16:creationId xmlns:a16="http://schemas.microsoft.com/office/drawing/2014/main" id="{EFDF194B-7403-435C-A09F-B89CCC73EF3D}"/>
              </a:ext>
            </a:extLst>
          </p:cNvPr>
          <p:cNvSpPr/>
          <p:nvPr/>
        </p:nvSpPr>
        <p:spPr>
          <a:xfrm>
            <a:off x="3062514" y="1162526"/>
            <a:ext cx="7605486" cy="4962503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553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خلفيات ايفون 6">
            <a:extLst>
              <a:ext uri="{FF2B5EF4-FFF2-40B4-BE49-F238E27FC236}">
                <a16:creationId xmlns:a16="http://schemas.microsoft.com/office/drawing/2014/main" id="{D36F9CE1-26B1-4274-9DF2-EACCC580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5" y="261438"/>
            <a:ext cx="11576450" cy="63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Industry Events - Expo 2020 Dubai">
            <a:extLst>
              <a:ext uri="{FF2B5EF4-FFF2-40B4-BE49-F238E27FC236}">
                <a16:creationId xmlns:a16="http://schemas.microsoft.com/office/drawing/2014/main" id="{DDCF594E-B6CD-4BA9-8F55-C9825D505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xford Training and Management Center">
            <a:extLst>
              <a:ext uri="{FF2B5EF4-FFF2-40B4-BE49-F238E27FC236}">
                <a16:creationId xmlns:a16="http://schemas.microsoft.com/office/drawing/2014/main" id="{9096BD15-B729-4A7D-B6E9-5583767F3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ne year to go">
            <a:extLst>
              <a:ext uri="{FF2B5EF4-FFF2-40B4-BE49-F238E27FC236}">
                <a16:creationId xmlns:a16="http://schemas.microsoft.com/office/drawing/2014/main" id="{001AC177-1F2A-4EEF-A5A1-CDB8A1650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2" y="4492869"/>
            <a:ext cx="1752416" cy="21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F663A5-51E9-4AB1-AF8A-0C08D73E2F51}"/>
              </a:ext>
            </a:extLst>
          </p:cNvPr>
          <p:cNvSpPr/>
          <p:nvPr/>
        </p:nvSpPr>
        <p:spPr>
          <a:xfrm>
            <a:off x="7827818" y="349795"/>
            <a:ext cx="3209150" cy="827841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/>
              <a:t>سؤال تحدي</a:t>
            </a:r>
            <a:endParaRPr lang="en-US" sz="5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4B9515-E963-46A7-A529-BD4F3FCBCD5F}"/>
              </a:ext>
            </a:extLst>
          </p:cNvPr>
          <p:cNvSpPr txBox="1"/>
          <p:nvPr/>
        </p:nvSpPr>
        <p:spPr>
          <a:xfrm>
            <a:off x="4959927" y="1537855"/>
            <a:ext cx="382385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2400" b="1" dirty="0">
                <a:solidFill>
                  <a:schemeClr val="bg1"/>
                </a:solidFill>
              </a:rPr>
              <a:t>حددي نوع الخبر 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56B9B8-0886-45CE-8444-6C59AFEE1D06}"/>
              </a:ext>
            </a:extLst>
          </p:cNvPr>
          <p:cNvSpPr txBox="1"/>
          <p:nvPr/>
        </p:nvSpPr>
        <p:spPr>
          <a:xfrm>
            <a:off x="3130950" y="2389809"/>
            <a:ext cx="6426392" cy="132343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8000" dirty="0">
                <a:solidFill>
                  <a:schemeClr val="bg1"/>
                </a:solidFill>
              </a:rPr>
              <a:t>العلم أساس التقدم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33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خلفيات ايفون 6">
            <a:extLst>
              <a:ext uri="{FF2B5EF4-FFF2-40B4-BE49-F238E27FC236}">
                <a16:creationId xmlns:a16="http://schemas.microsoft.com/office/drawing/2014/main" id="{D36F9CE1-26B1-4274-9DF2-EACCC580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5" y="261438"/>
            <a:ext cx="11576450" cy="63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Industry Events - Expo 2020 Dubai">
            <a:extLst>
              <a:ext uri="{FF2B5EF4-FFF2-40B4-BE49-F238E27FC236}">
                <a16:creationId xmlns:a16="http://schemas.microsoft.com/office/drawing/2014/main" id="{DDCF594E-B6CD-4BA9-8F55-C9825D505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xford Training and Management Center">
            <a:extLst>
              <a:ext uri="{FF2B5EF4-FFF2-40B4-BE49-F238E27FC236}">
                <a16:creationId xmlns:a16="http://schemas.microsoft.com/office/drawing/2014/main" id="{9096BD15-B729-4A7D-B6E9-5583767F3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ne year to go">
            <a:extLst>
              <a:ext uri="{FF2B5EF4-FFF2-40B4-BE49-F238E27FC236}">
                <a16:creationId xmlns:a16="http://schemas.microsoft.com/office/drawing/2014/main" id="{001AC177-1F2A-4EEF-A5A1-CDB8A1650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2" y="4492869"/>
            <a:ext cx="1752416" cy="21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D40FA1-7931-42AC-A1FB-ABB65EE66D8D}"/>
              </a:ext>
            </a:extLst>
          </p:cNvPr>
          <p:cNvSpPr/>
          <p:nvPr/>
        </p:nvSpPr>
        <p:spPr>
          <a:xfrm>
            <a:off x="6745357" y="1137237"/>
            <a:ext cx="4291611" cy="105442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/>
              <a:t>تقييم ناتج التعلم:</a:t>
            </a:r>
            <a:endParaRPr lang="en-US" sz="5400" b="1" dirty="0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01F769D8-A32C-4543-B822-EA2C667537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16626" y="363047"/>
            <a:ext cx="1526829" cy="20283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90F696-47BE-43D1-8E09-C9B090E31C62}"/>
              </a:ext>
            </a:extLst>
          </p:cNvPr>
          <p:cNvSpPr txBox="1"/>
          <p:nvPr/>
        </p:nvSpPr>
        <p:spPr>
          <a:xfrm>
            <a:off x="1205345" y="2341580"/>
            <a:ext cx="10390910" cy="25545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highlight>
                  <a:srgbClr val="FFFF00"/>
                </a:highlight>
              </a:rPr>
              <a:t>https://wordwall.net/ar/resource/4521549</a:t>
            </a:r>
          </a:p>
        </p:txBody>
      </p:sp>
    </p:spTree>
    <p:extLst>
      <p:ext uri="{BB962C8B-B14F-4D97-AF65-F5344CB8AC3E}">
        <p14:creationId xmlns:p14="http://schemas.microsoft.com/office/powerpoint/2010/main" val="134957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خلفيات ايفون 6">
            <a:extLst>
              <a:ext uri="{FF2B5EF4-FFF2-40B4-BE49-F238E27FC236}">
                <a16:creationId xmlns:a16="http://schemas.microsoft.com/office/drawing/2014/main" id="{D36F9CE1-26B1-4274-9DF2-EACCC580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5" y="0"/>
            <a:ext cx="11576450" cy="659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Industry Events - Expo 2020 Dubai">
            <a:extLst>
              <a:ext uri="{FF2B5EF4-FFF2-40B4-BE49-F238E27FC236}">
                <a16:creationId xmlns:a16="http://schemas.microsoft.com/office/drawing/2014/main" id="{DDCF594E-B6CD-4BA9-8F55-C9825D505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xford Training and Management Center">
            <a:extLst>
              <a:ext uri="{FF2B5EF4-FFF2-40B4-BE49-F238E27FC236}">
                <a16:creationId xmlns:a16="http://schemas.microsoft.com/office/drawing/2014/main" id="{9096BD15-B729-4A7D-B6E9-5583767F3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ne year to go">
            <a:extLst>
              <a:ext uri="{FF2B5EF4-FFF2-40B4-BE49-F238E27FC236}">
                <a16:creationId xmlns:a16="http://schemas.microsoft.com/office/drawing/2014/main" id="{001AC177-1F2A-4EEF-A5A1-CDB8A1650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2" y="4492869"/>
            <a:ext cx="1752416" cy="21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B2379A9-6827-4D07-BD4E-6126E1B44067}"/>
              </a:ext>
            </a:extLst>
          </p:cNvPr>
          <p:cNvSpPr/>
          <p:nvPr/>
        </p:nvSpPr>
        <p:spPr>
          <a:xfrm>
            <a:off x="6968837" y="1162524"/>
            <a:ext cx="4068132" cy="1464561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/>
              <a:t>التقويم الختامي</a:t>
            </a:r>
            <a:endParaRPr lang="en-US" sz="5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89BAA8-8CFD-4C5D-AECF-1AB8F4D5AF74}"/>
              </a:ext>
            </a:extLst>
          </p:cNvPr>
          <p:cNvSpPr txBox="1"/>
          <p:nvPr/>
        </p:nvSpPr>
        <p:spPr>
          <a:xfrm>
            <a:off x="2592931" y="901088"/>
            <a:ext cx="40681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2400" b="1" dirty="0">
                <a:solidFill>
                  <a:schemeClr val="bg1"/>
                </a:solidFill>
              </a:rPr>
              <a:t>حددي نوع الخبر: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C5998A-4B4B-4D58-A3B0-D61B216719D2}"/>
              </a:ext>
            </a:extLst>
          </p:cNvPr>
          <p:cNvSpPr txBox="1"/>
          <p:nvPr/>
        </p:nvSpPr>
        <p:spPr>
          <a:xfrm>
            <a:off x="3158836" y="2888521"/>
            <a:ext cx="7320478" cy="132343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8000" dirty="0">
                <a:solidFill>
                  <a:schemeClr val="bg1"/>
                </a:solidFill>
              </a:rPr>
              <a:t>العصفور فوقه ماء.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90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D5D5E41B-EA32-4E1A-8E82-6BB0D2836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9105" y="-2666022"/>
            <a:ext cx="6533793" cy="12191999"/>
          </a:xfrm>
          <a:prstGeom prst="rect">
            <a:avLst/>
          </a:prstGeom>
        </p:spPr>
      </p:pic>
      <p:pic>
        <p:nvPicPr>
          <p:cNvPr id="2" name="timer 2">
            <a:hlinkClick r:id="" action="ppaction://media"/>
            <a:extLst>
              <a:ext uri="{FF2B5EF4-FFF2-40B4-BE49-F238E27FC236}">
                <a16:creationId xmlns:a16="http://schemas.microsoft.com/office/drawing/2014/main" id="{1C866B3C-28B9-45B0-8A87-E13A4525BC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196" y="3429000"/>
            <a:ext cx="2560250" cy="18929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77F616-80CC-4E41-95A5-31C838A8A17C}"/>
              </a:ext>
            </a:extLst>
          </p:cNvPr>
          <p:cNvSpPr txBox="1"/>
          <p:nvPr/>
        </p:nvSpPr>
        <p:spPr>
          <a:xfrm>
            <a:off x="3466115" y="1161106"/>
            <a:ext cx="6257889" cy="24375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552938"/>
            <a:r>
              <a:rPr lang="ar-AE" sz="2177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أضع فعلا مضارعا مناسبا للجملة في الفراغ :</a:t>
            </a:r>
          </a:p>
          <a:p>
            <a:pPr algn="r" defTabSz="552938"/>
            <a:endParaRPr lang="ar-AE" sz="2177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552938"/>
            <a:r>
              <a:rPr lang="ar-AE" sz="2177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حتى أصل إلى أعلى الشجرة يجب أن ............بحذر</a:t>
            </a:r>
            <a:endParaRPr lang="ar-AE" sz="2177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552938"/>
            <a:endParaRPr lang="ar-AE" sz="2177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552938"/>
            <a:endParaRPr lang="ar-AE" sz="2177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552938"/>
            <a:endParaRPr lang="ar-AE" sz="2177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552938"/>
            <a:r>
              <a:rPr lang="ar-AE" sz="2177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316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F91705D-8FF9-4C34-8580-423A8C36A957}"/>
              </a:ext>
            </a:extLst>
          </p:cNvPr>
          <p:cNvSpPr txBox="1"/>
          <p:nvPr/>
        </p:nvSpPr>
        <p:spPr>
          <a:xfrm>
            <a:off x="10496781" y="15240"/>
            <a:ext cx="169521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 المدة : 5 د )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أنواع الخبر -شبه جملة - الصف الخامس - الجملة الإسمية">
            <a:hlinkClick r:id="" action="ppaction://media"/>
            <a:extLst>
              <a:ext uri="{FF2B5EF4-FFF2-40B4-BE49-F238E27FC236}">
                <a16:creationId xmlns:a16="http://schemas.microsoft.com/office/drawing/2014/main" id="{376896B1-0578-4D6E-BB95-4CE216BEB4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4541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9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D762F-AA92-4B02-B891-A7F25EBE4D32}"/>
              </a:ext>
            </a:extLst>
          </p:cNvPr>
          <p:cNvSpPr txBox="1"/>
          <p:nvPr/>
        </p:nvSpPr>
        <p:spPr>
          <a:xfrm>
            <a:off x="10496781" y="15240"/>
            <a:ext cx="169521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 المدة :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د )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76492E-67C9-4021-B3C1-A446350E2DDF}"/>
              </a:ext>
            </a:extLst>
          </p:cNvPr>
          <p:cNvSpPr txBox="1"/>
          <p:nvPr/>
        </p:nvSpPr>
        <p:spPr>
          <a:xfrm>
            <a:off x="0" y="0"/>
            <a:ext cx="4419600" cy="16378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مخرجات التعلم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</a:t>
            </a: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 </a:t>
            </a:r>
            <a:r>
              <a:rPr kumimoji="0" lang="ar-SY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أن </a:t>
            </a: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يحدد نوع الخبر في الجملة الاسمية 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2- </a:t>
            </a:r>
            <a:r>
              <a:rPr kumimoji="0" lang="ar-SY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أن يستبدل الخبر الجملة بخبر </a:t>
            </a: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شبه جملة أو مفرد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3 -</a:t>
            </a:r>
            <a:r>
              <a:rPr kumimoji="0" lang="ar-SY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أن يوظف المتعلم أنواع الخبر في جمل مختلفة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DBD5CC-581E-4DAE-AFCF-E72DA751A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711298"/>
            <a:ext cx="8534400" cy="51314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7FBB3A-0C0B-4959-A9CD-E487F518B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071013"/>
            <a:ext cx="6705600" cy="6402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814F4D-4B4E-4E0E-B55D-F277B50D7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6597825"/>
            <a:ext cx="5688503" cy="233822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FF3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AA16C785-FD4B-45D4-85D5-76CFCA3A8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08937"/>
            <a:ext cx="5688503" cy="23382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FCD179C0-306F-433A-9E44-048E85A97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5964413"/>
            <a:ext cx="21116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انتهى الوقت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D27F26-5B8C-46E0-8263-E5787D37A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728" y="26353"/>
            <a:ext cx="2987040" cy="11291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7D0CCC-FB18-42E6-B281-5742B3560928}"/>
              </a:ext>
            </a:extLst>
          </p:cNvPr>
          <p:cNvSpPr txBox="1"/>
          <p:nvPr/>
        </p:nvSpPr>
        <p:spPr>
          <a:xfrm>
            <a:off x="5234608" y="2600300"/>
            <a:ext cx="2690192" cy="58477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يضاعف المواهب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AF377A-053C-44E8-AC08-C9548E6462DE}"/>
              </a:ext>
            </a:extLst>
          </p:cNvPr>
          <p:cNvSpPr txBox="1"/>
          <p:nvPr/>
        </p:nvSpPr>
        <p:spPr>
          <a:xfrm>
            <a:off x="3169041" y="2606514"/>
            <a:ext cx="2027583" cy="58477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جملة فعلية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64A5CF-B84E-404C-AF58-471FAE07A36A}"/>
              </a:ext>
            </a:extLst>
          </p:cNvPr>
          <p:cNvSpPr txBox="1"/>
          <p:nvPr/>
        </p:nvSpPr>
        <p:spPr>
          <a:xfrm>
            <a:off x="5341808" y="3342778"/>
            <a:ext cx="2226365" cy="58477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خيرٌ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B63E95-81CF-41B7-944D-EB0DF9634AF2}"/>
              </a:ext>
            </a:extLst>
          </p:cNvPr>
          <p:cNvSpPr txBox="1"/>
          <p:nvPr/>
        </p:nvSpPr>
        <p:spPr>
          <a:xfrm>
            <a:off x="3189793" y="3331430"/>
            <a:ext cx="2027583" cy="58477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مفرد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A25D06-0E61-4814-8672-C3DCFD30511E}"/>
              </a:ext>
            </a:extLst>
          </p:cNvPr>
          <p:cNvSpPr txBox="1"/>
          <p:nvPr/>
        </p:nvSpPr>
        <p:spPr>
          <a:xfrm>
            <a:off x="5341808" y="4003279"/>
            <a:ext cx="2133600" cy="58477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كشمسِ الربيع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E8CD1F-49CC-4CE5-A260-8E660AED3560}"/>
              </a:ext>
            </a:extLst>
          </p:cNvPr>
          <p:cNvSpPr txBox="1"/>
          <p:nvPr/>
        </p:nvSpPr>
        <p:spPr>
          <a:xfrm>
            <a:off x="3148571" y="4013992"/>
            <a:ext cx="2027583" cy="58477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شبه جملة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41FDB9-6149-49A8-B297-328AF5BAB42E}"/>
              </a:ext>
            </a:extLst>
          </p:cNvPr>
          <p:cNvSpPr txBox="1"/>
          <p:nvPr/>
        </p:nvSpPr>
        <p:spPr>
          <a:xfrm>
            <a:off x="5302051" y="4708618"/>
            <a:ext cx="3074504" cy="58477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تتضاءل يوماً بعد يوم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37ABD2-890E-4F83-84B0-92BA7FC62BEB}"/>
              </a:ext>
            </a:extLst>
          </p:cNvPr>
          <p:cNvSpPr txBox="1"/>
          <p:nvPr/>
        </p:nvSpPr>
        <p:spPr>
          <a:xfrm>
            <a:off x="3148570" y="4709978"/>
            <a:ext cx="2027583" cy="58477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جملة فعلية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1BBA20-48EF-4D9B-A46F-36608993B0D9}"/>
              </a:ext>
            </a:extLst>
          </p:cNvPr>
          <p:cNvSpPr txBox="1"/>
          <p:nvPr/>
        </p:nvSpPr>
        <p:spPr>
          <a:xfrm>
            <a:off x="5337709" y="5363612"/>
            <a:ext cx="2603529" cy="58477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خيرُ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31C47C-FD07-4E24-9A86-548CA4C91C33}"/>
              </a:ext>
            </a:extLst>
          </p:cNvPr>
          <p:cNvSpPr txBox="1"/>
          <p:nvPr/>
        </p:nvSpPr>
        <p:spPr>
          <a:xfrm>
            <a:off x="3381809" y="5368167"/>
            <a:ext cx="1855305" cy="58477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مفرد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CBFD72-1DAF-4647-B2D5-592FFB47E89C}"/>
              </a:ext>
            </a:extLst>
          </p:cNvPr>
          <p:cNvSpPr txBox="1"/>
          <p:nvPr/>
        </p:nvSpPr>
        <p:spPr>
          <a:xfrm>
            <a:off x="5371638" y="6018606"/>
            <a:ext cx="3074504" cy="58477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مساحته شاسعة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062F98-F85A-4EC1-9890-C8BFA7499814}"/>
              </a:ext>
            </a:extLst>
          </p:cNvPr>
          <p:cNvSpPr txBox="1"/>
          <p:nvPr/>
        </p:nvSpPr>
        <p:spPr>
          <a:xfrm>
            <a:off x="3022677" y="6035870"/>
            <a:ext cx="2279373" cy="58477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جملة اسمية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98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/>
      <p:bldP spid="11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F062A5C-381D-45DC-9DAF-C9684ACB7495}"/>
              </a:ext>
            </a:extLst>
          </p:cNvPr>
          <p:cNvSpPr txBox="1"/>
          <p:nvPr/>
        </p:nvSpPr>
        <p:spPr>
          <a:xfrm>
            <a:off x="10496781" y="15240"/>
            <a:ext cx="169521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 المدة :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د )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956D5D-4F60-41E0-A416-DF53A08ED7BF}"/>
              </a:ext>
            </a:extLst>
          </p:cNvPr>
          <p:cNvSpPr txBox="1"/>
          <p:nvPr/>
        </p:nvSpPr>
        <p:spPr>
          <a:xfrm>
            <a:off x="0" y="20627"/>
            <a:ext cx="5730240" cy="1219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مخرجات التعلم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أن يميز المتعلم أنواع الخبر في الجملة الاسمية.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2-   أن ينشئ المتعلم جملا اسمية متنوعة الأخبار. 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0DE530-DE85-416A-9C92-EC76D9AC66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330"/>
          <a:stretch/>
        </p:blipFill>
        <p:spPr>
          <a:xfrm>
            <a:off x="4519294" y="1114497"/>
            <a:ext cx="7650480" cy="3340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83CBF2-DF65-45B5-A054-6215DD712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240" y="65670"/>
            <a:ext cx="2987040" cy="11291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398D3D8-CBF0-480B-BD32-BEA7009F9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6" y="6577198"/>
            <a:ext cx="3406775" cy="26017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FF3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02C382ED-AD44-40C7-9E59-BBBFD1821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608937"/>
            <a:ext cx="3429000" cy="2601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B111E9EF-BF05-48A9-9D38-5639A9B11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5964413"/>
            <a:ext cx="21116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انتهى الوقت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5DE4D0-4E00-4539-9E37-CCBE39625ECE}"/>
              </a:ext>
            </a:extLst>
          </p:cNvPr>
          <p:cNvSpPr txBox="1"/>
          <p:nvPr/>
        </p:nvSpPr>
        <p:spPr>
          <a:xfrm>
            <a:off x="8199120" y="3913270"/>
            <a:ext cx="3337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الغرفةُ  جدرانها مزينةٌ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9548FA-87FF-45ED-92BA-77957209A533}"/>
              </a:ext>
            </a:extLst>
          </p:cNvPr>
          <p:cNvSpPr txBox="1"/>
          <p:nvPr/>
        </p:nvSpPr>
        <p:spPr>
          <a:xfrm>
            <a:off x="5081906" y="3869795"/>
            <a:ext cx="2484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الرسامُ ماهرٌ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CCF3FB-1A9D-43BE-B48E-BBABEAC5C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879"/>
          <a:stretch/>
        </p:blipFill>
        <p:spPr>
          <a:xfrm>
            <a:off x="4519294" y="4454570"/>
            <a:ext cx="7650480" cy="20778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DACDF7-39AB-40BB-805F-3AEB09EBF4F1}"/>
              </a:ext>
            </a:extLst>
          </p:cNvPr>
          <p:cNvSpPr txBox="1"/>
          <p:nvPr/>
        </p:nvSpPr>
        <p:spPr>
          <a:xfrm>
            <a:off x="8508999" y="6294285"/>
            <a:ext cx="3774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الأسماكُ في قاع البحر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B5B05A-854D-43CD-86F6-7437E35C04BD}"/>
              </a:ext>
            </a:extLst>
          </p:cNvPr>
          <p:cNvSpPr txBox="1"/>
          <p:nvPr/>
        </p:nvSpPr>
        <p:spPr>
          <a:xfrm>
            <a:off x="4717414" y="6294285"/>
            <a:ext cx="362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الطفلُ ينظر من النافذة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18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2" grpId="0"/>
      <p:bldP spid="3" grpId="0"/>
      <p:bldP spid="5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C8C2C71-E290-4300-AAB5-371472ADBF70}"/>
              </a:ext>
            </a:extLst>
          </p:cNvPr>
          <p:cNvSpPr txBox="1"/>
          <p:nvPr/>
        </p:nvSpPr>
        <p:spPr>
          <a:xfrm>
            <a:off x="7635440" y="236939"/>
            <a:ext cx="169521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 المدة : 5 د )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37E878-F42F-4FBC-BFDF-CDDA1016319A}"/>
              </a:ext>
            </a:extLst>
          </p:cNvPr>
          <p:cNvSpPr txBox="1"/>
          <p:nvPr/>
        </p:nvSpPr>
        <p:spPr>
          <a:xfrm>
            <a:off x="-41033" y="13404"/>
            <a:ext cx="5730240" cy="1219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مخرجات التعلم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أن يميز المتعلم أنواع الخبر في الجملة الاسمية.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2-   أن ينشئ المتعلم جملا اسمية متنوعة الأخبار. 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2" name="Picture 2" descr="▷ Children: Animated Images, Gifs, Pictures &amp; Animations - 100% FREE!">
            <a:extLst>
              <a:ext uri="{FF2B5EF4-FFF2-40B4-BE49-F238E27FC236}">
                <a16:creationId xmlns:a16="http://schemas.microsoft.com/office/drawing/2014/main" id="{53D07DA9-1BF7-40C4-812C-2CDA2F4A04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28" y="2000960"/>
            <a:ext cx="249474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8DB1D3-D833-461E-8933-B318F6E13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086" y="1341120"/>
            <a:ext cx="8692834" cy="550347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7E4BC7B-6664-4234-B6D2-7B3500EAC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25" y="6567143"/>
            <a:ext cx="3440022" cy="233822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FF3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" name="Rectangle 18">
            <a:extLst>
              <a:ext uri="{FF2B5EF4-FFF2-40B4-BE49-F238E27FC236}">
                <a16:creationId xmlns:a16="http://schemas.microsoft.com/office/drawing/2014/main" id="{705A92E5-E818-4CB2-86E9-A71B1349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165" y="6597184"/>
            <a:ext cx="3440022" cy="23382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3" name="Text Box 5">
            <a:extLst>
              <a:ext uri="{FF2B5EF4-FFF2-40B4-BE49-F238E27FC236}">
                <a16:creationId xmlns:a16="http://schemas.microsoft.com/office/drawing/2014/main" id="{24622102-A739-49F6-B516-9496054D6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767" y="5896521"/>
            <a:ext cx="17428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انتهى الوقت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D1696C-71D4-47FC-9AB0-B72A775A6E9D}"/>
              </a:ext>
            </a:extLst>
          </p:cNvPr>
          <p:cNvSpPr txBox="1"/>
          <p:nvPr/>
        </p:nvSpPr>
        <p:spPr>
          <a:xfrm>
            <a:off x="8804809" y="2116349"/>
            <a:ext cx="2525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الصفُ نظيفٌ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52D7CB-6EB3-4CB7-B4EB-F5C5A9646805}"/>
              </a:ext>
            </a:extLst>
          </p:cNvPr>
          <p:cNvSpPr txBox="1"/>
          <p:nvPr/>
        </p:nvSpPr>
        <p:spPr>
          <a:xfrm>
            <a:off x="6811617" y="2838043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الشوارعُ مزدحمةٌ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6E41CC-CB00-4615-839B-5927F2C39692}"/>
              </a:ext>
            </a:extLst>
          </p:cNvPr>
          <p:cNvSpPr txBox="1"/>
          <p:nvPr/>
        </p:nvSpPr>
        <p:spPr>
          <a:xfrm>
            <a:off x="5611208" y="3524472"/>
            <a:ext cx="2650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2C3C43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القراءةُ حياةٌ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C3C43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29F50D-402D-4AA7-9642-EDDC35B4F520}"/>
              </a:ext>
            </a:extLst>
          </p:cNvPr>
          <p:cNvSpPr txBox="1"/>
          <p:nvPr/>
        </p:nvSpPr>
        <p:spPr>
          <a:xfrm>
            <a:off x="6638079" y="5528134"/>
            <a:ext cx="4333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السائقُ يقود الحافلة كل صباح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4A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5AFFC9-A319-4134-8FAB-1DB7E597CC4F}"/>
              </a:ext>
            </a:extLst>
          </p:cNvPr>
          <p:cNvSpPr txBox="1"/>
          <p:nvPr/>
        </p:nvSpPr>
        <p:spPr>
          <a:xfrm>
            <a:off x="7346451" y="4890417"/>
            <a:ext cx="4200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srgbClr val="C42F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الطفلُ يهدأ لهدهدة أمه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42F1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2EDB33-87A7-4B64-85EC-278CDBA2B31C}"/>
              </a:ext>
            </a:extLst>
          </p:cNvPr>
          <p:cNvSpPr txBox="1"/>
          <p:nvPr/>
        </p:nvSpPr>
        <p:spPr>
          <a:xfrm>
            <a:off x="7068615" y="6231119"/>
            <a:ext cx="6029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المدرسةُ تفتح أبوابها باكرًا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42F1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6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  <p:bldP spid="13" grpId="0"/>
      <p:bldP spid="14" grpId="0"/>
      <p:bldP spid="15" grpId="0"/>
      <p:bldP spid="16" grpId="0"/>
      <p:bldP spid="17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F1E66D-82CF-4058-9376-84AFC7BEB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880" y="762000"/>
            <a:ext cx="9982200" cy="6096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37F7DC-CB83-4396-9358-5BF778F5027B}"/>
              </a:ext>
            </a:extLst>
          </p:cNvPr>
          <p:cNvSpPr txBox="1"/>
          <p:nvPr/>
        </p:nvSpPr>
        <p:spPr>
          <a:xfrm>
            <a:off x="7635440" y="221699"/>
            <a:ext cx="169521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 المدة :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د )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52566-CB63-4771-8DBD-07DA8B62F812}"/>
              </a:ext>
            </a:extLst>
          </p:cNvPr>
          <p:cNvSpPr txBox="1"/>
          <p:nvPr/>
        </p:nvSpPr>
        <p:spPr>
          <a:xfrm>
            <a:off x="3570679" y="1873231"/>
            <a:ext cx="3391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في الحديقة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F867E0-A8C1-4630-842E-B7C1A21C13A9}"/>
              </a:ext>
            </a:extLst>
          </p:cNvPr>
          <p:cNvSpPr txBox="1"/>
          <p:nvPr/>
        </p:nvSpPr>
        <p:spPr>
          <a:xfrm>
            <a:off x="3379185" y="2367691"/>
            <a:ext cx="242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في المدرج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3531DC-9B0C-4EA7-8287-CCCE2B8438DC}"/>
              </a:ext>
            </a:extLst>
          </p:cNvPr>
          <p:cNvSpPr txBox="1"/>
          <p:nvPr/>
        </p:nvSpPr>
        <p:spPr>
          <a:xfrm>
            <a:off x="3246001" y="3014942"/>
            <a:ext cx="1789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أمام البيت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965B6A-6588-444B-8CD8-9AE482E2CDCF}"/>
              </a:ext>
            </a:extLst>
          </p:cNvPr>
          <p:cNvSpPr txBox="1"/>
          <p:nvPr/>
        </p:nvSpPr>
        <p:spPr>
          <a:xfrm>
            <a:off x="6408620" y="5641085"/>
            <a:ext cx="2453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متروك لإبداع الطالب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8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D5D5E41B-EA32-4E1A-8E82-6BB0D2836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9105" y="-2666022"/>
            <a:ext cx="6533793" cy="12191999"/>
          </a:xfrm>
          <a:prstGeom prst="rect">
            <a:avLst/>
          </a:prstGeom>
        </p:spPr>
      </p:pic>
      <p:pic>
        <p:nvPicPr>
          <p:cNvPr id="2" name="timer 2">
            <a:hlinkClick r:id="" action="ppaction://media"/>
            <a:extLst>
              <a:ext uri="{FF2B5EF4-FFF2-40B4-BE49-F238E27FC236}">
                <a16:creationId xmlns:a16="http://schemas.microsoft.com/office/drawing/2014/main" id="{1C866B3C-28B9-45B0-8A87-E13A4525BC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196" y="3429000"/>
            <a:ext cx="2560250" cy="18929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77F616-80CC-4E41-95A5-31C838A8A17C}"/>
              </a:ext>
            </a:extLst>
          </p:cNvPr>
          <p:cNvSpPr txBox="1"/>
          <p:nvPr/>
        </p:nvSpPr>
        <p:spPr>
          <a:xfrm>
            <a:off x="3466115" y="1161106"/>
            <a:ext cx="6257889" cy="2772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552938"/>
            <a:r>
              <a:rPr lang="ar-AE" sz="2177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أقرأ الكلمات التالية و أحدد الكلمات التي تنتهي بتنوين ضم ، و أدونها في كراس اللغة العربية: </a:t>
            </a:r>
          </a:p>
          <a:p>
            <a:pPr algn="r" defTabSz="552938"/>
            <a:endParaRPr lang="ar-AE" sz="2177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552938"/>
            <a:r>
              <a:rPr lang="ar-AE" sz="2177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العلمٌ ، صديقاً ، الشباكٌ ، كوبٍ</a:t>
            </a:r>
            <a:endParaRPr lang="ar-AE" sz="2177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552938"/>
            <a:endParaRPr lang="ar-AE" sz="2177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552938"/>
            <a:endParaRPr lang="ar-AE" sz="2177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552938"/>
            <a:endParaRPr lang="ar-AE" sz="2177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552938"/>
            <a:r>
              <a:rPr lang="ar-AE" sz="2177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459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872ACD9-FC90-4308-A72F-75E3D9B214DF}"/>
              </a:ext>
            </a:extLst>
          </p:cNvPr>
          <p:cNvSpPr/>
          <p:nvPr/>
        </p:nvSpPr>
        <p:spPr>
          <a:xfrm>
            <a:off x="823426" y="2053878"/>
            <a:ext cx="8534400" cy="161574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2C32C73-5116-4C7B-954E-F088C8ECD71A}"/>
              </a:ext>
            </a:extLst>
          </p:cNvPr>
          <p:cNvGraphicFramePr>
            <a:graphicFrameLocks noGrp="1"/>
          </p:cNvGraphicFramePr>
          <p:nvPr/>
        </p:nvGraphicFramePr>
        <p:xfrm>
          <a:off x="1391579" y="2149167"/>
          <a:ext cx="7658102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4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7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5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8850">
                <a:tc>
                  <a:txBody>
                    <a:bodyPr/>
                    <a:lstStyle/>
                    <a:p>
                      <a:pPr algn="ctr"/>
                      <a:r>
                        <a:rPr lang="ar-AE" sz="2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نوعه</a:t>
                      </a:r>
                      <a:endParaRPr lang="en-US" sz="2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حدد الخبر </a:t>
                      </a: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الجملة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4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البنتُ كبيرٌ </a:t>
                      </a:r>
                      <a:r>
                        <a:rPr lang="ar-AE" sz="28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عقلها</a:t>
                      </a:r>
                      <a:r>
                        <a:rPr lang="ar-AE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48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الإماراتُ أسواقها جميلةٌ. 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16C2A95-6D1A-4121-9545-ACD8D0117DE3}"/>
              </a:ext>
            </a:extLst>
          </p:cNvPr>
          <p:cNvSpPr txBox="1"/>
          <p:nvPr/>
        </p:nvSpPr>
        <p:spPr>
          <a:xfrm>
            <a:off x="9227822" y="5425440"/>
            <a:ext cx="260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Tahoma" panose="020B0604030504040204" pitchFamily="34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8881E1C7-F701-43E1-A490-2EE96115BE52}"/>
              </a:ext>
            </a:extLst>
          </p:cNvPr>
          <p:cNvSpPr/>
          <p:nvPr/>
        </p:nvSpPr>
        <p:spPr>
          <a:xfrm>
            <a:off x="953430" y="3857166"/>
            <a:ext cx="8534400" cy="277561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عبر عن الصورة بخبر مفرد: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خبر جملة فعلية: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خبر جملة إسمية: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خبر شبه جملة جار ومجرور: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خبر شبه جملة ظرف مكان: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2" descr="C:\Users\AHMED\AppData\Local\Microsoft\Windows\INetCache\IE\0QPIWW2A\doctor-stethoscope-child-clipart[1].jpg">
            <a:extLst>
              <a:ext uri="{FF2B5EF4-FFF2-40B4-BE49-F238E27FC236}">
                <a16:creationId xmlns:a16="http://schemas.microsoft.com/office/drawing/2014/main" id="{D9D173C7-34CC-4912-8F13-923BD6F96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5430" y="3991018"/>
            <a:ext cx="2971800" cy="250791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7BBC16-ED72-428F-A05B-46B7BB31B2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600" y="4124871"/>
            <a:ext cx="2458856" cy="25079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37948D-4424-491D-815F-3C2B34E06BCD}"/>
              </a:ext>
            </a:extLst>
          </p:cNvPr>
          <p:cNvSpPr txBox="1"/>
          <p:nvPr/>
        </p:nvSpPr>
        <p:spPr>
          <a:xfrm>
            <a:off x="6761018" y="1160969"/>
            <a:ext cx="361603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Tahoma" panose="020B0604030504040204" pitchFamily="34" charset="0"/>
              </a:rPr>
              <a:t>التقويم الختامي ..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63E96D-51E0-4257-B799-28E6EC4AF40C}"/>
              </a:ext>
            </a:extLst>
          </p:cNvPr>
          <p:cNvSpPr txBox="1"/>
          <p:nvPr/>
        </p:nvSpPr>
        <p:spPr>
          <a:xfrm>
            <a:off x="3779054" y="2606841"/>
            <a:ext cx="1844040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كبير عقلها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B9FCCC-28F2-483E-B44C-CA7F7450A9C2}"/>
              </a:ext>
            </a:extLst>
          </p:cNvPr>
          <p:cNvSpPr txBox="1"/>
          <p:nvPr/>
        </p:nvSpPr>
        <p:spPr>
          <a:xfrm>
            <a:off x="1391579" y="2611214"/>
            <a:ext cx="1844040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جملة اسمية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0A93C3-7F3D-4C85-926C-AC8295EB7779}"/>
              </a:ext>
            </a:extLst>
          </p:cNvPr>
          <p:cNvSpPr txBox="1"/>
          <p:nvPr/>
        </p:nvSpPr>
        <p:spPr>
          <a:xfrm>
            <a:off x="3779054" y="3228945"/>
            <a:ext cx="1844040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أسواقها جميلة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FB677B-E93F-4001-AB88-7186D29862B9}"/>
              </a:ext>
            </a:extLst>
          </p:cNvPr>
          <p:cNvSpPr txBox="1"/>
          <p:nvPr/>
        </p:nvSpPr>
        <p:spPr>
          <a:xfrm>
            <a:off x="1391579" y="3198863"/>
            <a:ext cx="1844040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جملة اسمية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1D02D2-CD4E-4E4C-B6C0-C1F360C3C06C}"/>
              </a:ext>
            </a:extLst>
          </p:cNvPr>
          <p:cNvSpPr txBox="1"/>
          <p:nvPr/>
        </p:nvSpPr>
        <p:spPr>
          <a:xfrm>
            <a:off x="3795731" y="4041138"/>
            <a:ext cx="2589790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الطبيبةُ ماهرةٌ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AED782-EED9-46CC-B593-2AC94B695480}"/>
              </a:ext>
            </a:extLst>
          </p:cNvPr>
          <p:cNvSpPr txBox="1"/>
          <p:nvPr/>
        </p:nvSpPr>
        <p:spPr>
          <a:xfrm>
            <a:off x="4328199" y="4538398"/>
            <a:ext cx="2589790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الطبيبةُ تعالج المريض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03E9A7-3C30-4A5C-8621-6A08999F5531}"/>
              </a:ext>
            </a:extLst>
          </p:cNvPr>
          <p:cNvSpPr txBox="1"/>
          <p:nvPr/>
        </p:nvSpPr>
        <p:spPr>
          <a:xfrm>
            <a:off x="4701074" y="5116722"/>
            <a:ext cx="2589790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الطبيبةُ ملابسها مرتبةٌ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8540FD-F83E-4644-954C-DD6A00929DA5}"/>
              </a:ext>
            </a:extLst>
          </p:cNvPr>
          <p:cNvSpPr txBox="1"/>
          <p:nvPr/>
        </p:nvSpPr>
        <p:spPr>
          <a:xfrm>
            <a:off x="3779054" y="5704371"/>
            <a:ext cx="2589790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الطبيبةُ في المشفى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460D42-BE98-4764-839F-95F7D945BBA6}"/>
              </a:ext>
            </a:extLst>
          </p:cNvPr>
          <p:cNvSpPr txBox="1"/>
          <p:nvPr/>
        </p:nvSpPr>
        <p:spPr>
          <a:xfrm>
            <a:off x="3898642" y="6162913"/>
            <a:ext cx="2589790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المريضُ عند الطبيب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BA8A14-DE16-4D1D-BA0D-D98A4721DECE}"/>
              </a:ext>
            </a:extLst>
          </p:cNvPr>
          <p:cNvSpPr txBox="1"/>
          <p:nvPr/>
        </p:nvSpPr>
        <p:spPr>
          <a:xfrm>
            <a:off x="9731436" y="148530"/>
            <a:ext cx="169521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 المدة :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د )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71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1E1B0-0D55-42FA-894B-FF72FADCB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2" b="590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pic>
        <p:nvPicPr>
          <p:cNvPr id="12" name="Picture 16" descr="Industry Events - Expo 2020 Dubai">
            <a:extLst>
              <a:ext uri="{FF2B5EF4-FFF2-40B4-BE49-F238E27FC236}">
                <a16:creationId xmlns:a16="http://schemas.microsoft.com/office/drawing/2014/main" id="{96258446-CF2B-48B7-B0CD-EB613E1C2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xford Training and Management Center">
            <a:extLst>
              <a:ext uri="{FF2B5EF4-FFF2-40B4-BE49-F238E27FC236}">
                <a16:creationId xmlns:a16="http://schemas.microsoft.com/office/drawing/2014/main" id="{C6CAA9BE-4787-4EC2-B4DA-CAE0D9261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C324156-B924-4C6D-9B80-8E73C1D33117}"/>
              </a:ext>
            </a:extLst>
          </p:cNvPr>
          <p:cNvSpPr txBox="1">
            <a:spLocks/>
          </p:cNvSpPr>
          <p:nvPr/>
        </p:nvSpPr>
        <p:spPr>
          <a:xfrm>
            <a:off x="8058259" y="1386386"/>
            <a:ext cx="2833426" cy="624776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AE" sz="3600" dirty="0">
                <a:solidFill>
                  <a:schemeClr val="accent6">
                    <a:lumMod val="75000"/>
                  </a:schemeClr>
                </a:solidFill>
                <a:latin typeface="SHAGARA v2" pitchFamily="2" charset="0"/>
                <a:cs typeface="Mudir MT" pitchFamily="2" charset="-78"/>
              </a:rPr>
              <a:t>بطاقة الخروج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5D3420-683A-4BB8-9BD7-FFF32862BF48}"/>
              </a:ext>
            </a:extLst>
          </p:cNvPr>
          <p:cNvGrpSpPr/>
          <p:nvPr/>
        </p:nvGrpSpPr>
        <p:grpSpPr>
          <a:xfrm>
            <a:off x="5136602" y="2454268"/>
            <a:ext cx="4160059" cy="974732"/>
            <a:chOff x="4261913" y="1940216"/>
            <a:chExt cx="3191650" cy="703523"/>
          </a:xfrm>
        </p:grpSpPr>
        <p:sp>
          <p:nvSpPr>
            <p:cNvPr id="11" name="مستطيل: زوايا مستديرة 8">
              <a:extLst>
                <a:ext uri="{FF2B5EF4-FFF2-40B4-BE49-F238E27FC236}">
                  <a16:creationId xmlns:a16="http://schemas.microsoft.com/office/drawing/2014/main" id="{C6E39BF0-7133-4EDE-A103-B959871CE36B}"/>
                </a:ext>
              </a:extLst>
            </p:cNvPr>
            <p:cNvSpPr/>
            <p:nvPr/>
          </p:nvSpPr>
          <p:spPr>
            <a:xfrm>
              <a:off x="4261913" y="1940216"/>
              <a:ext cx="3009014" cy="549294"/>
            </a:xfrm>
            <a:prstGeom prst="roundRect">
              <a:avLst/>
            </a:prstGeom>
            <a:solidFill>
              <a:srgbClr val="BC8332"/>
            </a:solidFill>
            <a:ln>
              <a:solidFill>
                <a:srgbClr val="BC83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13" name="مستطيل: زوايا مستديرة 10">
              <a:extLst>
                <a:ext uri="{FF2B5EF4-FFF2-40B4-BE49-F238E27FC236}">
                  <a16:creationId xmlns:a16="http://schemas.microsoft.com/office/drawing/2014/main" id="{CCD9C53B-BA12-4C75-9AE5-0E734A81CEAE}"/>
                </a:ext>
              </a:extLst>
            </p:cNvPr>
            <p:cNvSpPr/>
            <p:nvPr/>
          </p:nvSpPr>
          <p:spPr>
            <a:xfrm>
              <a:off x="4444549" y="2082223"/>
              <a:ext cx="3009014" cy="561516"/>
            </a:xfrm>
            <a:prstGeom prst="roundRect">
              <a:avLst/>
            </a:prstGeom>
            <a:solidFill>
              <a:srgbClr val="E0BC88"/>
            </a:solidFill>
            <a:ln>
              <a:solidFill>
                <a:srgbClr val="E0BC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dirty="0">
                  <a:solidFill>
                    <a:schemeClr val="tx1"/>
                  </a:solidFill>
                  <a:latin typeface="SHAGARA v2" pitchFamily="2" charset="0"/>
                  <a:cs typeface="SHAGARA v2" pitchFamily="2" charset="0"/>
                </a:rPr>
                <a:t>ماذا تعلمت اليوم؟</a:t>
              </a:r>
              <a:endParaRPr lang="en-GB" sz="3600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05716A-DA81-49E6-92FF-9BAF1C8B6C71}"/>
              </a:ext>
            </a:extLst>
          </p:cNvPr>
          <p:cNvGrpSpPr/>
          <p:nvPr/>
        </p:nvGrpSpPr>
        <p:grpSpPr>
          <a:xfrm>
            <a:off x="5476721" y="3625749"/>
            <a:ext cx="5414964" cy="1077043"/>
            <a:chOff x="4098853" y="3880662"/>
            <a:chExt cx="3292096" cy="857304"/>
          </a:xfrm>
        </p:grpSpPr>
        <p:sp>
          <p:nvSpPr>
            <p:cNvPr id="16" name="مستطيل: زوايا مستديرة 16">
              <a:extLst>
                <a:ext uri="{FF2B5EF4-FFF2-40B4-BE49-F238E27FC236}">
                  <a16:creationId xmlns:a16="http://schemas.microsoft.com/office/drawing/2014/main" id="{86A6F02D-4B7C-4040-A3C4-7A3FAF8B60C8}"/>
                </a:ext>
              </a:extLst>
            </p:cNvPr>
            <p:cNvSpPr/>
            <p:nvPr/>
          </p:nvSpPr>
          <p:spPr>
            <a:xfrm>
              <a:off x="4098853" y="3880662"/>
              <a:ext cx="3292096" cy="738302"/>
            </a:xfrm>
            <a:prstGeom prst="roundRect">
              <a:avLst>
                <a:gd name="adj" fmla="val 50000"/>
              </a:avLst>
            </a:prstGeom>
            <a:solidFill>
              <a:srgbClr val="AEB3D5"/>
            </a:solidFill>
            <a:ln>
              <a:solidFill>
                <a:srgbClr val="AEB3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17" name="مستطيل: زوايا مستديرة 18">
              <a:extLst>
                <a:ext uri="{FF2B5EF4-FFF2-40B4-BE49-F238E27FC236}">
                  <a16:creationId xmlns:a16="http://schemas.microsoft.com/office/drawing/2014/main" id="{2C4EE236-8353-41BA-A6B4-DB370AD5FCD4}"/>
                </a:ext>
              </a:extLst>
            </p:cNvPr>
            <p:cNvSpPr/>
            <p:nvPr/>
          </p:nvSpPr>
          <p:spPr>
            <a:xfrm>
              <a:off x="4205003" y="4176450"/>
              <a:ext cx="3185946" cy="561516"/>
            </a:xfrm>
            <a:prstGeom prst="roundRect">
              <a:avLst/>
            </a:prstGeom>
            <a:solidFill>
              <a:srgbClr val="D1D4E7"/>
            </a:solidFill>
            <a:ln>
              <a:solidFill>
                <a:srgbClr val="D1D4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400" b="1" dirty="0">
                  <a:solidFill>
                    <a:schemeClr val="tx1"/>
                  </a:solidFill>
                  <a:latin typeface="SHAGARA v2" pitchFamily="2" charset="0"/>
                  <a:cs typeface="SHAGARA v2" pitchFamily="2" charset="0"/>
                </a:rPr>
                <a:t>ما الذي أعجبك في درس اليوم؟ هيا قيمي نفسك يا صغيرتي بعدد النجوم</a:t>
              </a:r>
              <a:endParaRPr lang="en-GB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9C5E4C-FBE6-41E3-836B-8B785AD71BDC}"/>
              </a:ext>
            </a:extLst>
          </p:cNvPr>
          <p:cNvGrpSpPr/>
          <p:nvPr/>
        </p:nvGrpSpPr>
        <p:grpSpPr>
          <a:xfrm>
            <a:off x="5999935" y="5058136"/>
            <a:ext cx="4661467" cy="650682"/>
            <a:chOff x="3909269" y="4445611"/>
            <a:chExt cx="4661467" cy="650682"/>
          </a:xfrm>
        </p:grpSpPr>
        <p:pic>
          <p:nvPicPr>
            <p:cNvPr id="19" name="Picture 4" descr="Glitter clipart string star, Picture #1222380 glitter clipart string star">
              <a:extLst>
                <a:ext uri="{FF2B5EF4-FFF2-40B4-BE49-F238E27FC236}">
                  <a16:creationId xmlns:a16="http://schemas.microsoft.com/office/drawing/2014/main" id="{9DC5829C-5372-4AC9-B2C1-4333D20A281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381" y="4453645"/>
              <a:ext cx="680433" cy="642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Glitter clipart string star, Picture #1222380 glitter clipart string star">
              <a:extLst>
                <a:ext uri="{FF2B5EF4-FFF2-40B4-BE49-F238E27FC236}">
                  <a16:creationId xmlns:a16="http://schemas.microsoft.com/office/drawing/2014/main" id="{5AB0E655-91BC-4629-9C4B-8133EBBE5B7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9269" y="4445611"/>
              <a:ext cx="680433" cy="642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Glitter clipart string star, Picture #1222380 glitter clipart string star">
              <a:extLst>
                <a:ext uri="{FF2B5EF4-FFF2-40B4-BE49-F238E27FC236}">
                  <a16:creationId xmlns:a16="http://schemas.microsoft.com/office/drawing/2014/main" id="{BC104C83-BBAE-42B1-9F2A-DCFF2FBD53C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620" y="4453645"/>
              <a:ext cx="680433" cy="642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Glitter clipart string star, Picture #1222380 glitter clipart string star">
              <a:extLst>
                <a:ext uri="{FF2B5EF4-FFF2-40B4-BE49-F238E27FC236}">
                  <a16:creationId xmlns:a16="http://schemas.microsoft.com/office/drawing/2014/main" id="{3295AC0D-A90C-4632-9C27-F933DDA4B3C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508" y="4445611"/>
              <a:ext cx="680433" cy="642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Glitter clipart string star, Picture #1222380 glitter clipart string star">
              <a:extLst>
                <a:ext uri="{FF2B5EF4-FFF2-40B4-BE49-F238E27FC236}">
                  <a16:creationId xmlns:a16="http://schemas.microsoft.com/office/drawing/2014/main" id="{B2BEE68E-B4E2-45DE-A06C-B3ACF5B9421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0303" y="4453645"/>
              <a:ext cx="680433" cy="642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Glitter clipart string star, Picture #1222380 glitter clipart string star">
              <a:extLst>
                <a:ext uri="{FF2B5EF4-FFF2-40B4-BE49-F238E27FC236}">
                  <a16:creationId xmlns:a16="http://schemas.microsoft.com/office/drawing/2014/main" id="{C85DDD34-87CD-477F-B6DD-0300E960E44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191" y="4453645"/>
              <a:ext cx="680433" cy="642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2765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1E1B0-0D55-42FA-894B-FF72FADCB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2" b="590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pic>
        <p:nvPicPr>
          <p:cNvPr id="12" name="Picture 16" descr="Industry Events - Expo 2020 Dubai">
            <a:extLst>
              <a:ext uri="{FF2B5EF4-FFF2-40B4-BE49-F238E27FC236}">
                <a16:creationId xmlns:a16="http://schemas.microsoft.com/office/drawing/2014/main" id="{96258446-CF2B-48B7-B0CD-EB613E1C2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xford Training and Management Center">
            <a:extLst>
              <a:ext uri="{FF2B5EF4-FFF2-40B4-BE49-F238E27FC236}">
                <a16:creationId xmlns:a16="http://schemas.microsoft.com/office/drawing/2014/main" id="{C6CAA9BE-4787-4EC2-B4DA-CAE0D9261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BDD1DF4-095B-40D6-B73A-45E56C311399}"/>
              </a:ext>
            </a:extLst>
          </p:cNvPr>
          <p:cNvSpPr/>
          <p:nvPr/>
        </p:nvSpPr>
        <p:spPr>
          <a:xfrm>
            <a:off x="4863406" y="2561140"/>
            <a:ext cx="617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600" b="1" dirty="0">
                <a:solidFill>
                  <a:srgbClr val="00206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ألقاكم في الغد .. يا طالباتي المتميزات  .. شكراً لحضوركم اليوم </a:t>
            </a:r>
            <a:endParaRPr lang="en-US" sz="3600" b="1" dirty="0">
              <a:solidFill>
                <a:srgbClr val="00206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8569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1E1B0-0D55-42FA-894B-FF72FADCBA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22" b="590"/>
          <a:stretch/>
        </p:blipFill>
        <p:spPr>
          <a:xfrm>
            <a:off x="307775" y="859523"/>
            <a:ext cx="11576450" cy="5956912"/>
          </a:xfrm>
          <a:prstGeom prst="rect">
            <a:avLst/>
          </a:prstGeom>
        </p:spPr>
      </p:pic>
      <p:pic>
        <p:nvPicPr>
          <p:cNvPr id="12" name="Picture 16" descr="Industry Events - Expo 2020 Dubai">
            <a:extLst>
              <a:ext uri="{FF2B5EF4-FFF2-40B4-BE49-F238E27FC236}">
                <a16:creationId xmlns:a16="http://schemas.microsoft.com/office/drawing/2014/main" id="{96258446-CF2B-48B7-B0CD-EB613E1C2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xford Training and Management Center">
            <a:extLst>
              <a:ext uri="{FF2B5EF4-FFF2-40B4-BE49-F238E27FC236}">
                <a16:creationId xmlns:a16="http://schemas.microsoft.com/office/drawing/2014/main" id="{C6CAA9BE-4787-4EC2-B4DA-CAE0D9261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وعد الشيخ محمد بن راشد">
            <a:hlinkClick r:id="" action="ppaction://media"/>
            <a:extLst>
              <a:ext uri="{FF2B5EF4-FFF2-40B4-BE49-F238E27FC236}">
                <a16:creationId xmlns:a16="http://schemas.microsoft.com/office/drawing/2014/main" id="{8553C5CF-4D99-4889-9C5E-76310A1CFB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39397" y="1802176"/>
            <a:ext cx="6790603" cy="435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3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1E1B0-0D55-42FA-894B-FF72FADCBA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22" b="590"/>
          <a:stretch/>
        </p:blipFill>
        <p:spPr>
          <a:xfrm>
            <a:off x="307775" y="275292"/>
            <a:ext cx="11576450" cy="6335126"/>
          </a:xfrm>
          <a:prstGeom prst="rect">
            <a:avLst/>
          </a:prstGeom>
        </p:spPr>
      </p:pic>
      <p:pic>
        <p:nvPicPr>
          <p:cNvPr id="12" name="Picture 16" descr="Industry Events - Expo 2020 Dubai">
            <a:extLst>
              <a:ext uri="{FF2B5EF4-FFF2-40B4-BE49-F238E27FC236}">
                <a16:creationId xmlns:a16="http://schemas.microsoft.com/office/drawing/2014/main" id="{96258446-CF2B-48B7-B0CD-EB613E1C2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xford Training and Management Center">
            <a:extLst>
              <a:ext uri="{FF2B5EF4-FFF2-40B4-BE49-F238E27FC236}">
                <a16:creationId xmlns:a16="http://schemas.microsoft.com/office/drawing/2014/main" id="{C6CAA9BE-4787-4EC2-B4DA-CAE0D9261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6DAA7A-F49F-47EB-85E0-E5F577FF5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3007" y="325107"/>
            <a:ext cx="2265986" cy="1151961"/>
          </a:xfrm>
          <a:prstGeom prst="rect">
            <a:avLst/>
          </a:prstGeom>
        </p:spPr>
      </p:pic>
      <p:pic>
        <p:nvPicPr>
          <p:cNvPr id="10" name="video_2020-10-21_07-52-33">
            <a:hlinkClick r:id="" action="ppaction://media"/>
            <a:extLst>
              <a:ext uri="{FF2B5EF4-FFF2-40B4-BE49-F238E27FC236}">
                <a16:creationId xmlns:a16="http://schemas.microsoft.com/office/drawing/2014/main" id="{56729339-2099-4226-A23C-A4630DAEE8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63007" y="1540738"/>
            <a:ext cx="5946913" cy="325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1E1B0-0D55-42FA-894B-FF72FADCB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2" b="590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pic>
        <p:nvPicPr>
          <p:cNvPr id="12" name="Picture 16" descr="Industry Events - Expo 2020 Dubai">
            <a:extLst>
              <a:ext uri="{FF2B5EF4-FFF2-40B4-BE49-F238E27FC236}">
                <a16:creationId xmlns:a16="http://schemas.microsoft.com/office/drawing/2014/main" id="{96258446-CF2B-48B7-B0CD-EB613E1C2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xford Training and Management Center">
            <a:extLst>
              <a:ext uri="{FF2B5EF4-FFF2-40B4-BE49-F238E27FC236}">
                <a16:creationId xmlns:a16="http://schemas.microsoft.com/office/drawing/2014/main" id="{C6CAA9BE-4787-4EC2-B4DA-CAE0D9261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5A49BB-1877-47EF-B16D-5DF264FA5EE6}"/>
              </a:ext>
            </a:extLst>
          </p:cNvPr>
          <p:cNvSpPr/>
          <p:nvPr/>
        </p:nvSpPr>
        <p:spPr>
          <a:xfrm>
            <a:off x="4281714" y="610435"/>
            <a:ext cx="3643979" cy="864589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/>
              <a:t>التقويم القبلي</a:t>
            </a:r>
            <a:endParaRPr lang="en-US" sz="5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F2F761-3219-41F3-8901-AC3077BD9E4C}"/>
              </a:ext>
            </a:extLst>
          </p:cNvPr>
          <p:cNvSpPr txBox="1"/>
          <p:nvPr/>
        </p:nvSpPr>
        <p:spPr>
          <a:xfrm>
            <a:off x="4940968" y="1480265"/>
            <a:ext cx="2310063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/>
              <a:t>جملة اسمية</a:t>
            </a:r>
            <a:endParaRPr lang="en-US" sz="32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035FD5-C3F5-4376-9FFD-09B67F01E2EB}"/>
              </a:ext>
            </a:extLst>
          </p:cNvPr>
          <p:cNvSpPr/>
          <p:nvPr/>
        </p:nvSpPr>
        <p:spPr>
          <a:xfrm>
            <a:off x="3541486" y="2310063"/>
            <a:ext cx="7634513" cy="1748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/>
              <a:t>التفاحُ الأحمر مفيدٌ للجهاز العصبي </a:t>
            </a:r>
            <a:endParaRPr lang="en-US" sz="4400" dirty="0"/>
          </a:p>
        </p:txBody>
      </p:sp>
      <p:sp>
        <p:nvSpPr>
          <p:cNvPr id="15" name="Callout: Up Arrow 14">
            <a:extLst>
              <a:ext uri="{FF2B5EF4-FFF2-40B4-BE49-F238E27FC236}">
                <a16:creationId xmlns:a16="http://schemas.microsoft.com/office/drawing/2014/main" id="{91EE00FA-795C-42CB-9CA8-4482658B3ED6}"/>
              </a:ext>
            </a:extLst>
          </p:cNvPr>
          <p:cNvSpPr/>
          <p:nvPr/>
        </p:nvSpPr>
        <p:spPr>
          <a:xfrm>
            <a:off x="8955314" y="3551093"/>
            <a:ext cx="1930399" cy="1916535"/>
          </a:xfrm>
          <a:prstGeom prst="up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C00000"/>
                </a:solidFill>
              </a:rPr>
              <a:t>مبتدأ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6" name="Callout: Up Arrow 15">
            <a:extLst>
              <a:ext uri="{FF2B5EF4-FFF2-40B4-BE49-F238E27FC236}">
                <a16:creationId xmlns:a16="http://schemas.microsoft.com/office/drawing/2014/main" id="{65A882D6-49E6-4682-A2BC-022ACD402860}"/>
              </a:ext>
            </a:extLst>
          </p:cNvPr>
          <p:cNvSpPr/>
          <p:nvPr/>
        </p:nvSpPr>
        <p:spPr>
          <a:xfrm>
            <a:off x="6589486" y="3547216"/>
            <a:ext cx="2075542" cy="1892969"/>
          </a:xfrm>
          <a:prstGeom prst="up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C00000"/>
                </a:solidFill>
              </a:rPr>
              <a:t>الخبر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0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1E1B0-0D55-42FA-894B-FF72FADCB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2" b="590"/>
          <a:stretch/>
        </p:blipFill>
        <p:spPr>
          <a:xfrm>
            <a:off x="307775" y="333767"/>
            <a:ext cx="11576450" cy="6335126"/>
          </a:xfrm>
          <a:prstGeom prst="rect">
            <a:avLst/>
          </a:prstGeom>
        </p:spPr>
      </p:pic>
      <p:pic>
        <p:nvPicPr>
          <p:cNvPr id="12" name="Picture 16" descr="Industry Events - Expo 2020 Dubai">
            <a:extLst>
              <a:ext uri="{FF2B5EF4-FFF2-40B4-BE49-F238E27FC236}">
                <a16:creationId xmlns:a16="http://schemas.microsoft.com/office/drawing/2014/main" id="{96258446-CF2B-48B7-B0CD-EB613E1C2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xford Training and Management Center">
            <a:extLst>
              <a:ext uri="{FF2B5EF4-FFF2-40B4-BE49-F238E27FC236}">
                <a16:creationId xmlns:a16="http://schemas.microsoft.com/office/drawing/2014/main" id="{C6CAA9BE-4787-4EC2-B4DA-CAE0D9261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AD7191D-7FA6-4897-9456-6D02619FDCA1}"/>
              </a:ext>
            </a:extLst>
          </p:cNvPr>
          <p:cNvSpPr/>
          <p:nvPr/>
        </p:nvSpPr>
        <p:spPr>
          <a:xfrm>
            <a:off x="5239659" y="1482350"/>
            <a:ext cx="5777748" cy="156565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/>
              <a:t>عنوان الدرس</a:t>
            </a:r>
            <a:endParaRPr lang="en-US" sz="5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7B079B-2D2A-4756-AF82-5EF2D64EF0EF}"/>
              </a:ext>
            </a:extLst>
          </p:cNvPr>
          <p:cNvSpPr txBox="1"/>
          <p:nvPr/>
        </p:nvSpPr>
        <p:spPr>
          <a:xfrm>
            <a:off x="4818742" y="3265713"/>
            <a:ext cx="5631543" cy="2123658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6600" dirty="0"/>
              <a:t>أنواع الخبر في الجملة الاسمية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45974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1E1B0-0D55-42FA-894B-FF72FADCB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2" b="590"/>
          <a:stretch/>
        </p:blipFill>
        <p:spPr>
          <a:xfrm>
            <a:off x="307775" y="236037"/>
            <a:ext cx="11576450" cy="6335126"/>
          </a:xfrm>
          <a:prstGeom prst="rect">
            <a:avLst/>
          </a:prstGeom>
        </p:spPr>
      </p:pic>
      <p:pic>
        <p:nvPicPr>
          <p:cNvPr id="12" name="Picture 16" descr="Industry Events - Expo 2020 Dubai">
            <a:extLst>
              <a:ext uri="{FF2B5EF4-FFF2-40B4-BE49-F238E27FC236}">
                <a16:creationId xmlns:a16="http://schemas.microsoft.com/office/drawing/2014/main" id="{96258446-CF2B-48B7-B0CD-EB613E1C2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xford Training and Management Center">
            <a:extLst>
              <a:ext uri="{FF2B5EF4-FFF2-40B4-BE49-F238E27FC236}">
                <a16:creationId xmlns:a16="http://schemas.microsoft.com/office/drawing/2014/main" id="{C6CAA9BE-4787-4EC2-B4DA-CAE0D9261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5F1BBE-5EFC-4C33-BCB2-09024D7E9AA1}"/>
              </a:ext>
            </a:extLst>
          </p:cNvPr>
          <p:cNvSpPr/>
          <p:nvPr/>
        </p:nvSpPr>
        <p:spPr>
          <a:xfrm>
            <a:off x="7780422" y="1436914"/>
            <a:ext cx="3221408" cy="769258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/>
              <a:t>نواتج التعلم</a:t>
            </a:r>
            <a:endParaRPr lang="en-US" sz="5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22FB3C-5594-48BD-AB0F-7C5AC6014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8997" y="2946400"/>
            <a:ext cx="5753574" cy="148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4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1E1B0-0D55-42FA-894B-FF72FADCB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2" b="590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pic>
        <p:nvPicPr>
          <p:cNvPr id="12" name="Picture 16" descr="Industry Events - Expo 2020 Dubai">
            <a:extLst>
              <a:ext uri="{FF2B5EF4-FFF2-40B4-BE49-F238E27FC236}">
                <a16:creationId xmlns:a16="http://schemas.microsoft.com/office/drawing/2014/main" id="{96258446-CF2B-48B7-B0CD-EB613E1C2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xford Training and Management Center">
            <a:extLst>
              <a:ext uri="{FF2B5EF4-FFF2-40B4-BE49-F238E27FC236}">
                <a16:creationId xmlns:a16="http://schemas.microsoft.com/office/drawing/2014/main" id="{C6CAA9BE-4787-4EC2-B4DA-CAE0D9261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1E0B76-EECC-4A08-BC5C-3811C26AD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5976" y="1382485"/>
            <a:ext cx="6328230" cy="409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16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679</TotalTime>
  <Words>449</Words>
  <Application>Microsoft Office PowerPoint</Application>
  <PresentationFormat>Widescreen</PresentationFormat>
  <Paragraphs>128</Paragraphs>
  <Slides>32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Dubai</vt:lpstr>
      <vt:lpstr>SHAGARA v2</vt:lpstr>
      <vt:lpstr>Trebuchet MS</vt:lpstr>
      <vt:lpstr>Wingdings 3</vt:lpstr>
      <vt:lpstr>Office Theme</vt:lpstr>
      <vt:lpstr>نسق Office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Muna Ahmed Ismael Al Hosani</dc:creator>
  <cp:lastModifiedBy>saeed</cp:lastModifiedBy>
  <cp:revision>32</cp:revision>
  <dcterms:created xsi:type="dcterms:W3CDTF">2021-09-22T09:06:23Z</dcterms:created>
  <dcterms:modified xsi:type="dcterms:W3CDTF">2021-10-06T06:38:04Z</dcterms:modified>
</cp:coreProperties>
</file>