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3" r:id="rId2"/>
    <p:sldId id="298" r:id="rId3"/>
    <p:sldId id="300" r:id="rId4"/>
    <p:sldId id="299" r:id="rId5"/>
    <p:sldId id="281" r:id="rId6"/>
    <p:sldId id="256" r:id="rId7"/>
    <p:sldId id="257" r:id="rId8"/>
    <p:sldId id="258" r:id="rId9"/>
    <p:sldId id="259" r:id="rId10"/>
    <p:sldId id="261" r:id="rId11"/>
    <p:sldId id="266" r:id="rId12"/>
    <p:sldId id="284" r:id="rId13"/>
    <p:sldId id="285" r:id="rId14"/>
    <p:sldId id="286" r:id="rId15"/>
    <p:sldId id="268" r:id="rId16"/>
    <p:sldId id="270" r:id="rId17"/>
    <p:sldId id="273" r:id="rId18"/>
    <p:sldId id="287" r:id="rId19"/>
    <p:sldId id="276" r:id="rId20"/>
    <p:sldId id="274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301" r:id="rId31"/>
    <p:sldId id="302" r:id="rId32"/>
    <p:sldId id="297" r:id="rId33"/>
    <p:sldId id="304" r:id="rId34"/>
    <p:sldId id="262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1D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44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12F6D-F15F-4968-8702-EE501DD11E1F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84DF-8E77-4A47-9A8A-319BE0EFC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54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12F6D-F15F-4968-8702-EE501DD11E1F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84DF-8E77-4A47-9A8A-319BE0EFC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04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12F6D-F15F-4968-8702-EE501DD11E1F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84DF-8E77-4A47-9A8A-319BE0EFC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186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12F6D-F15F-4968-8702-EE501DD11E1F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84DF-8E77-4A47-9A8A-319BE0EFC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8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12F6D-F15F-4968-8702-EE501DD11E1F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84DF-8E77-4A47-9A8A-319BE0EFC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34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12F6D-F15F-4968-8702-EE501DD11E1F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84DF-8E77-4A47-9A8A-319BE0EFC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94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12F6D-F15F-4968-8702-EE501DD11E1F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84DF-8E77-4A47-9A8A-319BE0EFC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591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12F6D-F15F-4968-8702-EE501DD11E1F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84DF-8E77-4A47-9A8A-319BE0EFC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48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12F6D-F15F-4968-8702-EE501DD11E1F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84DF-8E77-4A47-9A8A-319BE0EFC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48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12F6D-F15F-4968-8702-EE501DD11E1F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84DF-8E77-4A47-9A8A-319BE0EFC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293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12F6D-F15F-4968-8702-EE501DD11E1F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84DF-8E77-4A47-9A8A-319BE0EFC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26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12F6D-F15F-4968-8702-EE501DD11E1F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D84DF-8E77-4A47-9A8A-319BE0EFC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692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398000-1997-4A86-8006-2838478C221A}"/>
              </a:ext>
            </a:extLst>
          </p:cNvPr>
          <p:cNvSpPr txBox="1"/>
          <p:nvPr/>
        </p:nvSpPr>
        <p:spPr>
          <a:xfrm>
            <a:off x="2928931" y="696675"/>
            <a:ext cx="3523376" cy="830997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800" dirty="0"/>
              <a:t>الحصة الأولى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92EFC3-2ADE-4CE9-B15F-A21B2FBD17BC}"/>
              </a:ext>
            </a:extLst>
          </p:cNvPr>
          <p:cNvSpPr txBox="1"/>
          <p:nvPr/>
        </p:nvSpPr>
        <p:spPr>
          <a:xfrm>
            <a:off x="2416561" y="1690652"/>
            <a:ext cx="4029765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/>
              <a:t>ربيع و المطر الغزير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D8B7C6-F678-4444-8E9A-5255A141E209}"/>
              </a:ext>
            </a:extLst>
          </p:cNvPr>
          <p:cNvSpPr txBox="1"/>
          <p:nvPr/>
        </p:nvSpPr>
        <p:spPr>
          <a:xfrm>
            <a:off x="3345159" y="2561518"/>
            <a:ext cx="3015746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/>
              <a:t>المقطع الساكن </a:t>
            </a:r>
          </a:p>
        </p:txBody>
      </p:sp>
      <p:pic>
        <p:nvPicPr>
          <p:cNvPr id="7" name="Picture 2" descr="جائزة كتابي | مؤسسة الفكر العربي">
            <a:extLst>
              <a:ext uri="{FF2B5EF4-FFF2-40B4-BE49-F238E27FC236}">
                <a16:creationId xmlns:a16="http://schemas.microsoft.com/office/drawing/2014/main" id="{A31A5D0B-E603-4E90-B291-718236159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81" y="2582079"/>
            <a:ext cx="2152650" cy="2748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4B0A16-00C8-49B8-B8FE-C1CDA5E156FF}"/>
              </a:ext>
            </a:extLst>
          </p:cNvPr>
          <p:cNvSpPr txBox="1"/>
          <p:nvPr/>
        </p:nvSpPr>
        <p:spPr>
          <a:xfrm>
            <a:off x="1912691" y="6087158"/>
            <a:ext cx="5880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dirty="0">
                <a:cs typeface="(AH) Manal Black" pitchFamily="2" charset="-78"/>
              </a:rPr>
              <a:t>إعداد المعلمة :فاطمة رباع                           روضة و مدرسة الرمس ح1</a:t>
            </a:r>
            <a:endParaRPr lang="en-US" sz="4400" dirty="0">
              <a:cs typeface="(AH) Manal Black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9B66313C-0F18-4BE3-B2FC-BF968523AD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96" t="10082" r="51285" b="10816"/>
          <a:stretch/>
        </p:blipFill>
        <p:spPr>
          <a:xfrm>
            <a:off x="6665054" y="873181"/>
            <a:ext cx="2256637" cy="293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16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8C6A9F-1F67-4E82-978E-BBDA5B0CDF71}"/>
              </a:ext>
            </a:extLst>
          </p:cNvPr>
          <p:cNvSpPr/>
          <p:nvPr/>
        </p:nvSpPr>
        <p:spPr>
          <a:xfrm>
            <a:off x="528506" y="968032"/>
            <a:ext cx="7457813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r" rtl="1"/>
            <a:r>
              <a:rPr lang="ar-AE" sz="4400" b="1" dirty="0">
                <a:solidFill>
                  <a:srgbClr val="000000"/>
                </a:solidFill>
                <a:latin typeface="Traditional Arabic,Bold"/>
                <a:cs typeface="Akhbar MT" pitchFamily="2" charset="-78"/>
              </a:rPr>
              <a:t>اقرأ الكلمات الملونة "ثم لاحظ المقطع الـملـون:-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D1556E-A0FC-464A-BBC2-A6E4B0990B97}"/>
              </a:ext>
            </a:extLst>
          </p:cNvPr>
          <p:cNvSpPr/>
          <p:nvPr/>
        </p:nvSpPr>
        <p:spPr>
          <a:xfrm>
            <a:off x="5866697" y="1881495"/>
            <a:ext cx="2764565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9600" b="1" dirty="0">
                <a:latin typeface="Traditional Arabic,Bold"/>
                <a:cs typeface="Akhbar MT" pitchFamily="2" charset="-78"/>
              </a:rPr>
              <a:t>الـ</a:t>
            </a:r>
            <a:r>
              <a:rPr lang="ar-AE" sz="9600" b="1" dirty="0">
                <a:solidFill>
                  <a:srgbClr val="FF0000"/>
                </a:solidFill>
                <a:latin typeface="Traditional Arabic,Bold"/>
                <a:cs typeface="Akhbar MT" pitchFamily="2" charset="-78"/>
              </a:rPr>
              <a:t>عَيْ</a:t>
            </a:r>
            <a:r>
              <a:rPr lang="ar-AE" sz="9600" b="1" dirty="0">
                <a:latin typeface="Traditional Arabic,Bold"/>
                <a:cs typeface="Akhbar MT" pitchFamily="2" charset="-78"/>
              </a:rPr>
              <a:t>ـنُ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1A6399-4409-421B-8A3E-77D1178D8AD9}"/>
              </a:ext>
            </a:extLst>
          </p:cNvPr>
          <p:cNvSpPr/>
          <p:nvPr/>
        </p:nvSpPr>
        <p:spPr>
          <a:xfrm>
            <a:off x="1854073" y="1881495"/>
            <a:ext cx="2764565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9600" b="1" dirty="0">
                <a:solidFill>
                  <a:srgbClr val="FF0000"/>
                </a:solidFill>
                <a:latin typeface="Traditional Arabic,Bold"/>
                <a:cs typeface="Akhbar MT" pitchFamily="2" charset="-78"/>
              </a:rPr>
              <a:t>ضَـخْ</a:t>
            </a:r>
            <a:r>
              <a:rPr lang="ar-AE" sz="9600" b="1" dirty="0">
                <a:latin typeface="Traditional Arabic,Bold"/>
                <a:cs typeface="Akhbar MT" pitchFamily="2" charset="-78"/>
              </a:rPr>
              <a:t>ـم</a:t>
            </a:r>
            <a:r>
              <a:rPr lang="ar-AE" sz="9600" b="1" dirty="0">
                <a:solidFill>
                  <a:srgbClr val="FF0000"/>
                </a:solidFill>
                <a:latin typeface="Traditional Arabic,Bold"/>
                <a:cs typeface="Akhbar MT" pitchFamily="2" charset="-78"/>
              </a:rPr>
              <a:t>ٌ</a:t>
            </a:r>
            <a:endParaRPr lang="ar-AE" sz="9600" b="1" dirty="0">
              <a:solidFill>
                <a:srgbClr val="000000"/>
              </a:solidFill>
              <a:latin typeface="Traditional Arabic,Bold"/>
              <a:cs typeface="Akhbar MT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11DDE3-A206-4D1A-8D87-52250E22CDB2}"/>
              </a:ext>
            </a:extLst>
          </p:cNvPr>
          <p:cNvSpPr/>
          <p:nvPr/>
        </p:nvSpPr>
        <p:spPr>
          <a:xfrm>
            <a:off x="5745954" y="3590068"/>
            <a:ext cx="2764565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9600" b="1" dirty="0">
                <a:solidFill>
                  <a:srgbClr val="FF0000"/>
                </a:solidFill>
                <a:latin typeface="Traditional Arabic,Bold"/>
                <a:cs typeface="Akhbar MT" pitchFamily="2" charset="-78"/>
              </a:rPr>
              <a:t>فَـوْ</a:t>
            </a:r>
            <a:r>
              <a:rPr lang="ar-AE" sz="9600" b="1" dirty="0">
                <a:latin typeface="Traditional Arabic,Bold"/>
                <a:cs typeface="Akhbar MT" pitchFamily="2" charset="-78"/>
              </a:rPr>
              <a:t>ق</a:t>
            </a:r>
            <a:r>
              <a:rPr lang="ar-AE" sz="9600" b="1" dirty="0">
                <a:solidFill>
                  <a:srgbClr val="FF0000"/>
                </a:solidFill>
                <a:latin typeface="Traditional Arabic,Bold"/>
                <a:cs typeface="Akhbar MT" pitchFamily="2" charset="-78"/>
              </a:rPr>
              <a:t>َ</a:t>
            </a:r>
            <a:endParaRPr lang="ar-AE" sz="9600" b="1" dirty="0">
              <a:solidFill>
                <a:srgbClr val="000000"/>
              </a:solidFill>
              <a:latin typeface="Traditional Arabic,Bold"/>
              <a:cs typeface="Akhbar MT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BE4F86-2C9C-43B7-9165-842237ED9D2F}"/>
              </a:ext>
            </a:extLst>
          </p:cNvPr>
          <p:cNvSpPr/>
          <p:nvPr/>
        </p:nvSpPr>
        <p:spPr>
          <a:xfrm>
            <a:off x="1854073" y="3672958"/>
            <a:ext cx="2764565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9600" b="1" dirty="0">
                <a:solidFill>
                  <a:srgbClr val="FF0000"/>
                </a:solidFill>
                <a:latin typeface="Traditional Arabic,Bold"/>
                <a:cs typeface="Akhbar MT" pitchFamily="2" charset="-78"/>
              </a:rPr>
              <a:t>فُنْ</a:t>
            </a:r>
            <a:r>
              <a:rPr lang="ar-AE" sz="9600" b="1" dirty="0">
                <a:latin typeface="Traditional Arabic,Bold"/>
                <a:cs typeface="Akhbar MT" pitchFamily="2" charset="-78"/>
              </a:rPr>
              <a:t>ـدُق</a:t>
            </a:r>
            <a:r>
              <a:rPr lang="ar-AE" sz="9600" b="1" dirty="0">
                <a:solidFill>
                  <a:srgbClr val="FF0000"/>
                </a:solidFill>
                <a:latin typeface="Traditional Arabic,Bold"/>
                <a:cs typeface="Akhbar MT" pitchFamily="2" charset="-78"/>
              </a:rPr>
              <a:t>ٌ</a:t>
            </a:r>
            <a:endParaRPr lang="ar-AE" sz="9600" b="1" dirty="0">
              <a:solidFill>
                <a:srgbClr val="000000"/>
              </a:solidFill>
              <a:latin typeface="Traditional Arabic,Bold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24482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D5C134-200D-44C3-832F-89DAB44E3DF3}"/>
              </a:ext>
            </a:extLst>
          </p:cNvPr>
          <p:cNvSpPr/>
          <p:nvPr/>
        </p:nvSpPr>
        <p:spPr>
          <a:xfrm>
            <a:off x="3323217" y="760361"/>
            <a:ext cx="4607352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>
            <a:spAutoFit/>
          </a:bodyPr>
          <a:lstStyle/>
          <a:p>
            <a:r>
              <a:rPr lang="ar-AE" sz="3200" dirty="0">
                <a:latin typeface="KarimLTRegular"/>
                <a:cs typeface="+mj-cs"/>
              </a:rPr>
              <a:t>أقْرأ المقطع السـاكن و أميز نطقي  </a:t>
            </a:r>
            <a:endParaRPr lang="en-US" sz="3200" dirty="0">
              <a:cs typeface="+mj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47864D4-F923-4E8E-BFC8-A7463BB3957C}"/>
              </a:ext>
            </a:extLst>
          </p:cNvPr>
          <p:cNvSpPr/>
          <p:nvPr/>
        </p:nvSpPr>
        <p:spPr>
          <a:xfrm>
            <a:off x="2679062" y="1588712"/>
            <a:ext cx="5251507" cy="45089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28700" b="1" dirty="0">
                <a:solidFill>
                  <a:srgbClr val="FF0000"/>
                </a:solidFill>
                <a:latin typeface="Traditional Arabic,Bold"/>
                <a:cs typeface="+mj-cs"/>
              </a:rPr>
              <a:t>بَـحْـ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667A28-1F50-45DD-B3E5-2EB7C72D7CDE}"/>
              </a:ext>
            </a:extLst>
          </p:cNvPr>
          <p:cNvSpPr/>
          <p:nvPr/>
        </p:nvSpPr>
        <p:spPr>
          <a:xfrm>
            <a:off x="-313737" y="1588711"/>
            <a:ext cx="5251507" cy="45089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28700" b="1" dirty="0">
                <a:latin typeface="Traditional Arabic,Bold"/>
                <a:cs typeface="+mj-cs"/>
              </a:rPr>
              <a:t>ـرٌ</a:t>
            </a:r>
          </a:p>
        </p:txBody>
      </p:sp>
    </p:spTree>
    <p:extLst>
      <p:ext uri="{BB962C8B-B14F-4D97-AF65-F5344CB8AC3E}">
        <p14:creationId xmlns:p14="http://schemas.microsoft.com/office/powerpoint/2010/main" val="1113941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D5C134-200D-44C3-832F-89DAB44E3DF3}"/>
              </a:ext>
            </a:extLst>
          </p:cNvPr>
          <p:cNvSpPr/>
          <p:nvPr/>
        </p:nvSpPr>
        <p:spPr>
          <a:xfrm>
            <a:off x="3600054" y="584192"/>
            <a:ext cx="4607352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>
            <a:spAutoFit/>
          </a:bodyPr>
          <a:lstStyle/>
          <a:p>
            <a:r>
              <a:rPr lang="ar-AE" sz="3200" dirty="0">
                <a:latin typeface="KarimLTRegular"/>
                <a:cs typeface="+mj-cs"/>
              </a:rPr>
              <a:t>أقْرأ المقطع السـاكن و أميز نطقي  </a:t>
            </a:r>
            <a:endParaRPr lang="en-US" sz="3200" dirty="0">
              <a:cs typeface="+mj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47864D4-F923-4E8E-BFC8-A7463BB3957C}"/>
              </a:ext>
            </a:extLst>
          </p:cNvPr>
          <p:cNvSpPr/>
          <p:nvPr/>
        </p:nvSpPr>
        <p:spPr>
          <a:xfrm>
            <a:off x="3400515" y="1051817"/>
            <a:ext cx="5251507" cy="45089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28700" b="1" dirty="0">
                <a:solidFill>
                  <a:srgbClr val="FF0000"/>
                </a:solidFill>
                <a:latin typeface="Traditional Arabic,Bold"/>
                <a:cs typeface="+mj-cs"/>
              </a:rPr>
              <a:t>بُـرْ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667A28-1F50-45DD-B3E5-2EB7C72D7CDE}"/>
              </a:ext>
            </a:extLst>
          </p:cNvPr>
          <p:cNvSpPr/>
          <p:nvPr/>
        </p:nvSpPr>
        <p:spPr>
          <a:xfrm>
            <a:off x="407716" y="1051816"/>
            <a:ext cx="5251507" cy="45089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28700" b="1" dirty="0">
                <a:latin typeface="Traditional Arabic,Bold"/>
                <a:cs typeface="+mj-cs"/>
              </a:rPr>
              <a:t>جٌ</a:t>
            </a:r>
          </a:p>
        </p:txBody>
      </p:sp>
    </p:spTree>
    <p:extLst>
      <p:ext uri="{BB962C8B-B14F-4D97-AF65-F5344CB8AC3E}">
        <p14:creationId xmlns:p14="http://schemas.microsoft.com/office/powerpoint/2010/main" val="2421889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D5C134-200D-44C3-832F-89DAB44E3DF3}"/>
              </a:ext>
            </a:extLst>
          </p:cNvPr>
          <p:cNvSpPr/>
          <p:nvPr/>
        </p:nvSpPr>
        <p:spPr>
          <a:xfrm>
            <a:off x="3600054" y="584192"/>
            <a:ext cx="4607352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>
            <a:spAutoFit/>
          </a:bodyPr>
          <a:lstStyle/>
          <a:p>
            <a:r>
              <a:rPr lang="ar-AE" sz="3200" dirty="0">
                <a:latin typeface="KarimLTRegular"/>
                <a:cs typeface="+mj-cs"/>
              </a:rPr>
              <a:t>أقْرأ المقطع السـاكن و أميز نطقي  </a:t>
            </a:r>
            <a:endParaRPr lang="en-US" sz="3200" dirty="0">
              <a:cs typeface="+mj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47864D4-F923-4E8E-BFC8-A7463BB3957C}"/>
              </a:ext>
            </a:extLst>
          </p:cNvPr>
          <p:cNvSpPr/>
          <p:nvPr/>
        </p:nvSpPr>
        <p:spPr>
          <a:xfrm>
            <a:off x="3400515" y="1051817"/>
            <a:ext cx="5251507" cy="45089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28700" b="1" dirty="0">
                <a:solidFill>
                  <a:srgbClr val="FF0000"/>
                </a:solidFill>
                <a:latin typeface="Traditional Arabic,Bold"/>
                <a:cs typeface="+mj-cs"/>
              </a:rPr>
              <a:t>حِـبْـ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667A28-1F50-45DD-B3E5-2EB7C72D7CDE}"/>
              </a:ext>
            </a:extLst>
          </p:cNvPr>
          <p:cNvSpPr/>
          <p:nvPr/>
        </p:nvSpPr>
        <p:spPr>
          <a:xfrm>
            <a:off x="407716" y="1051816"/>
            <a:ext cx="5251507" cy="45089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28700" b="1" dirty="0">
                <a:latin typeface="Traditional Arabic,Bold"/>
                <a:cs typeface="+mj-cs"/>
              </a:rPr>
              <a:t>ـرٌ</a:t>
            </a:r>
          </a:p>
        </p:txBody>
      </p:sp>
    </p:spTree>
    <p:extLst>
      <p:ext uri="{BB962C8B-B14F-4D97-AF65-F5344CB8AC3E}">
        <p14:creationId xmlns:p14="http://schemas.microsoft.com/office/powerpoint/2010/main" val="1513079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D5C134-200D-44C3-832F-89DAB44E3DF3}"/>
              </a:ext>
            </a:extLst>
          </p:cNvPr>
          <p:cNvSpPr/>
          <p:nvPr/>
        </p:nvSpPr>
        <p:spPr>
          <a:xfrm>
            <a:off x="3600054" y="584192"/>
            <a:ext cx="4607352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>
            <a:spAutoFit/>
          </a:bodyPr>
          <a:lstStyle/>
          <a:p>
            <a:r>
              <a:rPr lang="ar-AE" sz="3200" dirty="0">
                <a:latin typeface="KarimLTRegular"/>
                <a:cs typeface="+mj-cs"/>
              </a:rPr>
              <a:t>أقْرأ المقطع السـاكن و أميز نطقي  </a:t>
            </a:r>
            <a:endParaRPr lang="en-US" sz="3200" dirty="0">
              <a:cs typeface="+mj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47864D4-F923-4E8E-BFC8-A7463BB3957C}"/>
              </a:ext>
            </a:extLst>
          </p:cNvPr>
          <p:cNvSpPr/>
          <p:nvPr/>
        </p:nvSpPr>
        <p:spPr>
          <a:xfrm>
            <a:off x="2992799" y="1462877"/>
            <a:ext cx="5251507" cy="45089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28700" b="1" dirty="0">
                <a:solidFill>
                  <a:srgbClr val="FF0000"/>
                </a:solidFill>
                <a:latin typeface="Traditional Arabic,Bold"/>
                <a:cs typeface="+mj-cs"/>
              </a:rPr>
              <a:t>تَـمْـ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667A28-1F50-45DD-B3E5-2EB7C72D7CDE}"/>
              </a:ext>
            </a:extLst>
          </p:cNvPr>
          <p:cNvSpPr/>
          <p:nvPr/>
        </p:nvSpPr>
        <p:spPr>
          <a:xfrm>
            <a:off x="0" y="1462876"/>
            <a:ext cx="5251507" cy="45089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28700" b="1" dirty="0">
                <a:latin typeface="Traditional Arabic,Bold"/>
                <a:cs typeface="+mj-cs"/>
              </a:rPr>
              <a:t>ـرٌ</a:t>
            </a:r>
          </a:p>
        </p:txBody>
      </p:sp>
    </p:spTree>
    <p:extLst>
      <p:ext uri="{BB962C8B-B14F-4D97-AF65-F5344CB8AC3E}">
        <p14:creationId xmlns:p14="http://schemas.microsoft.com/office/powerpoint/2010/main" val="377787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D5C134-200D-44C3-832F-89DAB44E3DF3}"/>
              </a:ext>
            </a:extLst>
          </p:cNvPr>
          <p:cNvSpPr/>
          <p:nvPr/>
        </p:nvSpPr>
        <p:spPr>
          <a:xfrm>
            <a:off x="1369841" y="980968"/>
            <a:ext cx="640431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>
            <a:spAutoFit/>
          </a:bodyPr>
          <a:lstStyle/>
          <a:p>
            <a:r>
              <a:rPr lang="ar-AE" sz="3200" dirty="0">
                <a:latin typeface="KarimLTRegular"/>
                <a:cs typeface="+mj-cs"/>
              </a:rPr>
              <a:t>- أُرَكِّبُ مِنَ الْحُروفِ وَالْمَقاطِعِ كَلِماتٍ، ثُمَّ أقْرَؤُها</a:t>
            </a:r>
            <a:endParaRPr lang="en-US" sz="3200" dirty="0">
              <a:cs typeface="+mj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F630786-2590-4CA8-BB91-E7A1BED48230}"/>
              </a:ext>
            </a:extLst>
          </p:cNvPr>
          <p:cNvSpPr/>
          <p:nvPr/>
        </p:nvSpPr>
        <p:spPr>
          <a:xfrm>
            <a:off x="6425192" y="2571747"/>
            <a:ext cx="1348966" cy="134896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بَـحْـ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49D6B7E-8082-4B29-BAD5-B8A6CB9B6E07}"/>
              </a:ext>
            </a:extLst>
          </p:cNvPr>
          <p:cNvSpPr/>
          <p:nvPr/>
        </p:nvSpPr>
        <p:spPr>
          <a:xfrm>
            <a:off x="4351699" y="1871050"/>
            <a:ext cx="1348966" cy="134896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ر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51D4B53-B5F3-418C-8922-1BD27D868151}"/>
              </a:ext>
            </a:extLst>
          </p:cNvPr>
          <p:cNvSpPr/>
          <p:nvPr/>
        </p:nvSpPr>
        <p:spPr>
          <a:xfrm>
            <a:off x="4351699" y="3319605"/>
            <a:ext cx="1348966" cy="134896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ث</a:t>
            </a:r>
            <a:endParaRPr lang="en-US" sz="3200" b="1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7BA22B3-C976-4C9F-BEF3-D5842F62581F}"/>
              </a:ext>
            </a:extLst>
          </p:cNvPr>
          <p:cNvCxnSpPr/>
          <p:nvPr/>
        </p:nvCxnSpPr>
        <p:spPr>
          <a:xfrm flipH="1" flipV="1">
            <a:off x="5556558" y="2888467"/>
            <a:ext cx="872151" cy="3048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2B5404-09D3-4553-B318-94A42F4D6664}"/>
              </a:ext>
            </a:extLst>
          </p:cNvPr>
          <p:cNvCxnSpPr>
            <a:cxnSpLocks/>
            <a:endCxn id="8" idx="6"/>
          </p:cNvCxnSpPr>
          <p:nvPr/>
        </p:nvCxnSpPr>
        <p:spPr>
          <a:xfrm flipH="1">
            <a:off x="5700665" y="3563485"/>
            <a:ext cx="799723" cy="43060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EC40D9A-6488-4232-A80C-9478373C1AEA}"/>
              </a:ext>
            </a:extLst>
          </p:cNvPr>
          <p:cNvCxnSpPr/>
          <p:nvPr/>
        </p:nvCxnSpPr>
        <p:spPr>
          <a:xfrm flipH="1">
            <a:off x="1647731" y="2697933"/>
            <a:ext cx="20189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5852BD-3D6A-4567-8B87-5D607A24CBA2}"/>
              </a:ext>
            </a:extLst>
          </p:cNvPr>
          <p:cNvCxnSpPr/>
          <p:nvPr/>
        </p:nvCxnSpPr>
        <p:spPr>
          <a:xfrm flipH="1">
            <a:off x="1647731" y="3994088"/>
            <a:ext cx="20189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7A40C05-1B98-406C-BEF8-4AA92B104B32}"/>
              </a:ext>
            </a:extLst>
          </p:cNvPr>
          <p:cNvSpPr/>
          <p:nvPr/>
        </p:nvSpPr>
        <p:spPr>
          <a:xfrm>
            <a:off x="1369841" y="1786350"/>
            <a:ext cx="2764565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9600" b="1" dirty="0">
                <a:solidFill>
                  <a:srgbClr val="FF0000"/>
                </a:solidFill>
                <a:latin typeface="Traditional Arabic,Bold"/>
                <a:cs typeface="Akhbar MT" pitchFamily="2" charset="-78"/>
              </a:rPr>
              <a:t>بَحْـرٌ</a:t>
            </a:r>
            <a:endParaRPr lang="ar-AE" sz="9600" b="1" dirty="0">
              <a:solidFill>
                <a:srgbClr val="000000"/>
              </a:solidFill>
              <a:latin typeface="Traditional Arabic,Bold"/>
              <a:cs typeface="Akhbar MT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F95D73-6FD2-451B-AC96-93147C58C212}"/>
              </a:ext>
            </a:extLst>
          </p:cNvPr>
          <p:cNvSpPr/>
          <p:nvPr/>
        </p:nvSpPr>
        <p:spPr>
          <a:xfrm>
            <a:off x="1294645" y="3135883"/>
            <a:ext cx="2764565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9600" b="1" dirty="0">
                <a:solidFill>
                  <a:srgbClr val="FF0000"/>
                </a:solidFill>
                <a:latin typeface="Traditional Arabic,Bold"/>
                <a:cs typeface="Akhbar MT" pitchFamily="2" charset="-78"/>
              </a:rPr>
              <a:t>بَحْث</a:t>
            </a:r>
            <a:endParaRPr lang="ar-AE" sz="9600" b="1" dirty="0">
              <a:solidFill>
                <a:srgbClr val="000000"/>
              </a:solidFill>
              <a:latin typeface="Traditional Arabic,Bold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8332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D5C134-200D-44C3-832F-89DAB44E3DF3}"/>
              </a:ext>
            </a:extLst>
          </p:cNvPr>
          <p:cNvSpPr/>
          <p:nvPr/>
        </p:nvSpPr>
        <p:spPr>
          <a:xfrm>
            <a:off x="1369841" y="980968"/>
            <a:ext cx="640431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>
            <a:spAutoFit/>
          </a:bodyPr>
          <a:lstStyle/>
          <a:p>
            <a:r>
              <a:rPr lang="ar-AE" sz="3200" dirty="0">
                <a:latin typeface="KarimLTRegular"/>
                <a:cs typeface="+mj-cs"/>
              </a:rPr>
              <a:t>- أُرَكِّبُ مِنَ الْحُروفِ وَالْمَقاطِعِ كَلِماتٍ، ثُمَّ أقْرَؤُها</a:t>
            </a:r>
            <a:endParaRPr lang="en-US" sz="3200" dirty="0">
              <a:cs typeface="+mj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F630786-2590-4CA8-BB91-E7A1BED48230}"/>
              </a:ext>
            </a:extLst>
          </p:cNvPr>
          <p:cNvSpPr/>
          <p:nvPr/>
        </p:nvSpPr>
        <p:spPr>
          <a:xfrm>
            <a:off x="6425192" y="2571747"/>
            <a:ext cx="1348966" cy="134896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بـرْ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49D6B7E-8082-4B29-BAD5-B8A6CB9B6E07}"/>
              </a:ext>
            </a:extLst>
          </p:cNvPr>
          <p:cNvSpPr/>
          <p:nvPr/>
        </p:nvSpPr>
        <p:spPr>
          <a:xfrm>
            <a:off x="4351699" y="1871050"/>
            <a:ext cx="1348966" cy="134896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دُ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51D4B53-B5F3-418C-8922-1BD27D868151}"/>
              </a:ext>
            </a:extLst>
          </p:cNvPr>
          <p:cNvSpPr/>
          <p:nvPr/>
        </p:nvSpPr>
        <p:spPr>
          <a:xfrm>
            <a:off x="4351699" y="3319605"/>
            <a:ext cx="1348966" cy="134896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ق</a:t>
            </a:r>
            <a:endParaRPr lang="en-US" sz="3200" b="1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7BA22B3-C976-4C9F-BEF3-D5842F62581F}"/>
              </a:ext>
            </a:extLst>
          </p:cNvPr>
          <p:cNvCxnSpPr/>
          <p:nvPr/>
        </p:nvCxnSpPr>
        <p:spPr>
          <a:xfrm flipH="1" flipV="1">
            <a:off x="5556558" y="2888467"/>
            <a:ext cx="872151" cy="3048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2B5404-09D3-4553-B318-94A42F4D6664}"/>
              </a:ext>
            </a:extLst>
          </p:cNvPr>
          <p:cNvCxnSpPr>
            <a:cxnSpLocks/>
            <a:endCxn id="8" idx="6"/>
          </p:cNvCxnSpPr>
          <p:nvPr/>
        </p:nvCxnSpPr>
        <p:spPr>
          <a:xfrm flipH="1">
            <a:off x="5700665" y="3563485"/>
            <a:ext cx="799723" cy="43060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EC40D9A-6488-4232-A80C-9478373C1AEA}"/>
              </a:ext>
            </a:extLst>
          </p:cNvPr>
          <p:cNvCxnSpPr/>
          <p:nvPr/>
        </p:nvCxnSpPr>
        <p:spPr>
          <a:xfrm flipH="1">
            <a:off x="1647731" y="2697933"/>
            <a:ext cx="20189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5852BD-3D6A-4567-8B87-5D607A24CBA2}"/>
              </a:ext>
            </a:extLst>
          </p:cNvPr>
          <p:cNvCxnSpPr/>
          <p:nvPr/>
        </p:nvCxnSpPr>
        <p:spPr>
          <a:xfrm flipH="1">
            <a:off x="1647731" y="3994088"/>
            <a:ext cx="20189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7A40C05-1B98-406C-BEF8-4AA92B104B32}"/>
              </a:ext>
            </a:extLst>
          </p:cNvPr>
          <p:cNvSpPr/>
          <p:nvPr/>
        </p:nvSpPr>
        <p:spPr>
          <a:xfrm>
            <a:off x="1369841" y="1786350"/>
            <a:ext cx="2764565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9600" b="1" dirty="0">
                <a:solidFill>
                  <a:srgbClr val="FF0000"/>
                </a:solidFill>
                <a:latin typeface="Traditional Arabic,Bold"/>
                <a:cs typeface="Akhbar MT" pitchFamily="2" charset="-78"/>
              </a:rPr>
              <a:t>بَـرْدٌ</a:t>
            </a:r>
            <a:endParaRPr lang="ar-AE" sz="9600" b="1" dirty="0">
              <a:solidFill>
                <a:srgbClr val="000000"/>
              </a:solidFill>
              <a:latin typeface="Traditional Arabic,Bold"/>
              <a:cs typeface="Akhbar MT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F95D73-6FD2-451B-AC96-93147C58C212}"/>
              </a:ext>
            </a:extLst>
          </p:cNvPr>
          <p:cNvSpPr/>
          <p:nvPr/>
        </p:nvSpPr>
        <p:spPr>
          <a:xfrm>
            <a:off x="1294645" y="3135883"/>
            <a:ext cx="2764565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9600" b="1" dirty="0">
                <a:solidFill>
                  <a:srgbClr val="FF0000"/>
                </a:solidFill>
                <a:latin typeface="Traditional Arabic,Bold"/>
                <a:cs typeface="Akhbar MT" pitchFamily="2" charset="-78"/>
              </a:rPr>
              <a:t>بَرْق</a:t>
            </a:r>
            <a:endParaRPr lang="ar-AE" sz="9600" b="1" dirty="0">
              <a:solidFill>
                <a:srgbClr val="000000"/>
              </a:solidFill>
              <a:latin typeface="Traditional Arabic,Bold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8760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D5C134-200D-44C3-832F-89DAB44E3DF3}"/>
              </a:ext>
            </a:extLst>
          </p:cNvPr>
          <p:cNvSpPr/>
          <p:nvPr/>
        </p:nvSpPr>
        <p:spPr>
          <a:xfrm>
            <a:off x="2520316" y="727265"/>
            <a:ext cx="5589992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>
            <a:spAutoFit/>
          </a:bodyPr>
          <a:lstStyle/>
          <a:p>
            <a:r>
              <a:rPr lang="ar-AE" sz="3200" dirty="0">
                <a:latin typeface="KarimLTRegular"/>
                <a:cs typeface="+mj-cs"/>
              </a:rPr>
              <a:t>- اقرأ الكلمات ثم حوط المقطع الســـاكن :-</a:t>
            </a:r>
            <a:endParaRPr lang="en-US" sz="3200" dirty="0">
              <a:cs typeface="+mj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A40C05-1B98-406C-BEF8-4AA92B104B32}"/>
              </a:ext>
            </a:extLst>
          </p:cNvPr>
          <p:cNvSpPr/>
          <p:nvPr/>
        </p:nvSpPr>
        <p:spPr>
          <a:xfrm>
            <a:off x="5602704" y="1560018"/>
            <a:ext cx="2764565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9600" b="1" dirty="0">
                <a:latin typeface="Traditional Arabic,Bold"/>
                <a:cs typeface="Akhbar MT" pitchFamily="2" charset="-78"/>
              </a:rPr>
              <a:t>بَـدْرٌ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96560C-85AD-424B-B44A-089080F877ED}"/>
              </a:ext>
            </a:extLst>
          </p:cNvPr>
          <p:cNvSpPr/>
          <p:nvPr/>
        </p:nvSpPr>
        <p:spPr>
          <a:xfrm>
            <a:off x="3189717" y="1560018"/>
            <a:ext cx="2764565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9600" b="1" dirty="0">
                <a:latin typeface="Traditional Arabic,Bold"/>
                <a:cs typeface="Akhbar MT" pitchFamily="2" charset="-78"/>
              </a:rPr>
              <a:t>تَـمْرٌ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FFD861-6801-4D12-91BA-E04B32C71D75}"/>
              </a:ext>
            </a:extLst>
          </p:cNvPr>
          <p:cNvSpPr/>
          <p:nvPr/>
        </p:nvSpPr>
        <p:spPr>
          <a:xfrm>
            <a:off x="5890550" y="3526521"/>
            <a:ext cx="2764565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9600" b="1" dirty="0">
                <a:latin typeface="Traditional Arabic,Bold"/>
                <a:cs typeface="Akhbar MT" pitchFamily="2" charset="-78"/>
              </a:rPr>
              <a:t>بُـرْجٌ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19733C-2AAE-4A6D-B177-2B75D4B50B2C}"/>
              </a:ext>
            </a:extLst>
          </p:cNvPr>
          <p:cNvSpPr/>
          <p:nvPr/>
        </p:nvSpPr>
        <p:spPr>
          <a:xfrm>
            <a:off x="776730" y="1537580"/>
            <a:ext cx="2764565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9600" b="1" dirty="0">
                <a:latin typeface="Traditional Arabic,Bold"/>
                <a:cs typeface="Akhbar MT" pitchFamily="2" charset="-78"/>
              </a:rPr>
              <a:t>بَحْـرٌ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5763B8-1DC1-4391-91B8-54297F275E61}"/>
              </a:ext>
            </a:extLst>
          </p:cNvPr>
          <p:cNvSpPr/>
          <p:nvPr/>
        </p:nvSpPr>
        <p:spPr>
          <a:xfrm>
            <a:off x="3398190" y="3442776"/>
            <a:ext cx="2764565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9600" b="1" dirty="0">
                <a:latin typeface="Traditional Arabic,Bold"/>
                <a:cs typeface="Akhbar MT" pitchFamily="2" charset="-78"/>
              </a:rPr>
              <a:t>رَمْـلٌ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04D68D-97A4-45FA-B123-9F8C1B8AFD3A}"/>
              </a:ext>
            </a:extLst>
          </p:cNvPr>
          <p:cNvSpPr/>
          <p:nvPr/>
        </p:nvSpPr>
        <p:spPr>
          <a:xfrm>
            <a:off x="776729" y="3526521"/>
            <a:ext cx="2764565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9600" b="1" dirty="0">
                <a:latin typeface="Traditional Arabic,Bold"/>
                <a:cs typeface="Akhbar MT" pitchFamily="2" charset="-78"/>
              </a:rPr>
              <a:t>بَـرْدٌ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D914831-3912-45E1-B68A-3578137561A7}"/>
              </a:ext>
            </a:extLst>
          </p:cNvPr>
          <p:cNvSpPr/>
          <p:nvPr/>
        </p:nvSpPr>
        <p:spPr>
          <a:xfrm>
            <a:off x="6676891" y="1487590"/>
            <a:ext cx="1223707" cy="1454786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BEA2D4B-1C3D-4784-986B-2F23E2F1B8C8}"/>
              </a:ext>
            </a:extLst>
          </p:cNvPr>
          <p:cNvSpPr/>
          <p:nvPr/>
        </p:nvSpPr>
        <p:spPr>
          <a:xfrm>
            <a:off x="4263904" y="1487590"/>
            <a:ext cx="1204111" cy="1454786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919058C-4E61-43F5-9C95-E8D6D1B201F0}"/>
              </a:ext>
            </a:extLst>
          </p:cNvPr>
          <p:cNvSpPr/>
          <p:nvPr/>
        </p:nvSpPr>
        <p:spPr>
          <a:xfrm>
            <a:off x="1918261" y="1453222"/>
            <a:ext cx="1204111" cy="1454786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4F1D410-97EA-47D0-B0B4-C2AE03727461}"/>
              </a:ext>
            </a:extLst>
          </p:cNvPr>
          <p:cNvSpPr/>
          <p:nvPr/>
        </p:nvSpPr>
        <p:spPr>
          <a:xfrm>
            <a:off x="6984986" y="3442776"/>
            <a:ext cx="1204111" cy="1454786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68F8C00-ABCE-4733-87FF-80EBF72838FD}"/>
              </a:ext>
            </a:extLst>
          </p:cNvPr>
          <p:cNvSpPr/>
          <p:nvPr/>
        </p:nvSpPr>
        <p:spPr>
          <a:xfrm>
            <a:off x="4556520" y="3442776"/>
            <a:ext cx="1204111" cy="1454786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CFF7537-25D5-47BB-B086-762913DBEE9F}"/>
              </a:ext>
            </a:extLst>
          </p:cNvPr>
          <p:cNvSpPr/>
          <p:nvPr/>
        </p:nvSpPr>
        <p:spPr>
          <a:xfrm>
            <a:off x="1817006" y="3424964"/>
            <a:ext cx="1204111" cy="1454786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83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B6453A76-BC75-42C2-9DC8-15C5EA85DCF2}"/>
              </a:ext>
            </a:extLst>
          </p:cNvPr>
          <p:cNvSpPr txBox="1"/>
          <p:nvPr/>
        </p:nvSpPr>
        <p:spPr>
          <a:xfrm>
            <a:off x="1291905" y="2093437"/>
            <a:ext cx="6270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/>
              <a:t>يحلل المتعلم الكلمة إلى حروف و  مقاطع 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05771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Power Cliparts, Download Free Clip Art, Free Clip Art on Clipart  Library">
            <a:extLst>
              <a:ext uri="{FF2B5EF4-FFF2-40B4-BE49-F238E27FC236}">
                <a16:creationId xmlns:a16="http://schemas.microsoft.com/office/drawing/2014/main" id="{6442B78E-6E9B-4DA2-A241-ACE609235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100" y="1319885"/>
            <a:ext cx="3600424" cy="399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791480F-DB1D-48EB-BB34-48560278725E}"/>
              </a:ext>
            </a:extLst>
          </p:cNvPr>
          <p:cNvSpPr/>
          <p:nvPr/>
        </p:nvSpPr>
        <p:spPr>
          <a:xfrm>
            <a:off x="7743039" y="5176007"/>
            <a:ext cx="343948" cy="2600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B81F14-C7ED-413B-8C56-CE7DDD3525E8}"/>
              </a:ext>
            </a:extLst>
          </p:cNvPr>
          <p:cNvSpPr/>
          <p:nvPr/>
        </p:nvSpPr>
        <p:spPr>
          <a:xfrm>
            <a:off x="4899171" y="3429000"/>
            <a:ext cx="3187816" cy="26341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FC7D65-FBDA-444D-955A-81BCC42478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018" t="41779" r="56263" b="51369"/>
          <a:stretch/>
        </p:blipFill>
        <p:spPr>
          <a:xfrm>
            <a:off x="6780289" y="3575807"/>
            <a:ext cx="1306698" cy="9731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E26A12-0469-4406-B999-1AC1FBC501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43004" r="39010" b="41507"/>
          <a:stretch/>
        </p:blipFill>
        <p:spPr>
          <a:xfrm>
            <a:off x="5043454" y="3519897"/>
            <a:ext cx="1736835" cy="13769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75B95A-B7F2-4F05-84CE-9C71CE529C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96" t="41678" r="56263" b="51430"/>
          <a:stretch/>
        </p:blipFill>
        <p:spPr>
          <a:xfrm>
            <a:off x="5472065" y="4829240"/>
            <a:ext cx="1984493" cy="978759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943939DF-55B6-4F2F-82C6-6FCD80D635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8" t="7663" r="26095" b="639"/>
          <a:stretch/>
        </p:blipFill>
        <p:spPr>
          <a:xfrm>
            <a:off x="1156549" y="635466"/>
            <a:ext cx="3600424" cy="558706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BB8ABAA-A27A-4B9A-BC71-6D2CDE7A4A8F}"/>
              </a:ext>
            </a:extLst>
          </p:cNvPr>
          <p:cNvSpPr txBox="1"/>
          <p:nvPr/>
        </p:nvSpPr>
        <p:spPr>
          <a:xfrm>
            <a:off x="2846811" y="2659158"/>
            <a:ext cx="74314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A3FA19-7ED6-4086-882B-25AB38015EC3}"/>
              </a:ext>
            </a:extLst>
          </p:cNvPr>
          <p:cNvSpPr txBox="1"/>
          <p:nvPr/>
        </p:nvSpPr>
        <p:spPr>
          <a:xfrm>
            <a:off x="3662098" y="4213142"/>
            <a:ext cx="74314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6600" dirty="0">
                <a:solidFill>
                  <a:srgbClr val="FF0000"/>
                </a:solidFill>
              </a:rPr>
              <a:t>ا</a:t>
            </a:r>
            <a:endParaRPr lang="en-US" sz="166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E7CCD8-3E29-46EC-906C-5B61F986795E}"/>
              </a:ext>
            </a:extLst>
          </p:cNvPr>
          <p:cNvSpPr txBox="1"/>
          <p:nvPr/>
        </p:nvSpPr>
        <p:spPr>
          <a:xfrm>
            <a:off x="1889028" y="3711976"/>
            <a:ext cx="74314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6600" dirty="0">
                <a:solidFill>
                  <a:srgbClr val="FF0000"/>
                </a:solidFill>
              </a:rPr>
              <a:t>و</a:t>
            </a:r>
            <a:endParaRPr lang="en-US" sz="166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663530-3717-4F4A-B652-1000A6971FAD}"/>
              </a:ext>
            </a:extLst>
          </p:cNvPr>
          <p:cNvSpPr txBox="1"/>
          <p:nvPr/>
        </p:nvSpPr>
        <p:spPr>
          <a:xfrm>
            <a:off x="1611408" y="2659158"/>
            <a:ext cx="74314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6600" dirty="0">
                <a:solidFill>
                  <a:srgbClr val="FF0000"/>
                </a:solidFill>
              </a:rPr>
              <a:t>يـ</a:t>
            </a:r>
            <a:endParaRPr lang="en-US" sz="1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361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84">
            <a:hlinkClick r:id="" action="ppaction://media"/>
            <a:extLst>
              <a:ext uri="{FF2B5EF4-FFF2-40B4-BE49-F238E27FC236}">
                <a16:creationId xmlns:a16="http://schemas.microsoft.com/office/drawing/2014/main" id="{806B8D02-6B78-43D5-B3D1-1D1828F62F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9566" y="695594"/>
            <a:ext cx="7126090" cy="52689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3456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BCE9B01-0A4E-4CE6-8766-69927D76BF69}"/>
              </a:ext>
            </a:extLst>
          </p:cNvPr>
          <p:cNvSpPr/>
          <p:nvPr/>
        </p:nvSpPr>
        <p:spPr>
          <a:xfrm>
            <a:off x="3358448" y="1279642"/>
            <a:ext cx="2764565" cy="26468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16600" b="1" dirty="0">
                <a:latin typeface="Traditional Arabic,Bold"/>
                <a:cs typeface="Akhbar MT" pitchFamily="2" charset="-78"/>
              </a:rPr>
              <a:t>دَرَجٌ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35F670-E06A-49EF-90DF-62C52A1C25D1}"/>
              </a:ext>
            </a:extLst>
          </p:cNvPr>
          <p:cNvSpPr/>
          <p:nvPr/>
        </p:nvSpPr>
        <p:spPr>
          <a:xfrm>
            <a:off x="3417618" y="1279642"/>
            <a:ext cx="2764565" cy="26468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16600" b="1" dirty="0">
                <a:latin typeface="Traditional Arabic,Bold"/>
                <a:cs typeface="Akhbar MT" pitchFamily="2" charset="-78"/>
              </a:rPr>
              <a:t>رَ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019445-2D63-4BF2-AE58-D55ED8E4993B}"/>
              </a:ext>
            </a:extLst>
          </p:cNvPr>
          <p:cNvSpPr/>
          <p:nvPr/>
        </p:nvSpPr>
        <p:spPr>
          <a:xfrm>
            <a:off x="3494327" y="694867"/>
            <a:ext cx="457529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>
            <a:spAutoFit/>
          </a:bodyPr>
          <a:lstStyle/>
          <a:p>
            <a:r>
              <a:rPr lang="ar-AE" sz="3200" dirty="0">
                <a:latin typeface="KarimLTRegular"/>
                <a:cs typeface="+mj-cs"/>
              </a:rPr>
              <a:t>حلل الكلمات إلى حروف و مقاطع </a:t>
            </a:r>
            <a:endParaRPr lang="en-US" sz="3200" dirty="0"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CE92A8-F1B3-47BB-B557-31E3EA7CB5F1}"/>
              </a:ext>
            </a:extLst>
          </p:cNvPr>
          <p:cNvSpPr/>
          <p:nvPr/>
        </p:nvSpPr>
        <p:spPr>
          <a:xfrm>
            <a:off x="4708326" y="1279642"/>
            <a:ext cx="1751398" cy="26468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16600" b="1" dirty="0">
                <a:latin typeface="Traditional Arabic,Bold"/>
                <a:cs typeface="Akhbar MT" pitchFamily="2" charset="-78"/>
              </a:rPr>
              <a:t>دَ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CF18B8-DF4F-43E2-AC6A-378E6769704E}"/>
              </a:ext>
            </a:extLst>
          </p:cNvPr>
          <p:cNvSpPr/>
          <p:nvPr/>
        </p:nvSpPr>
        <p:spPr>
          <a:xfrm>
            <a:off x="2621872" y="1279642"/>
            <a:ext cx="2764565" cy="26468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16600" b="1" dirty="0">
                <a:latin typeface="Traditional Arabic,Bold"/>
                <a:cs typeface="Akhbar MT" pitchFamily="2" charset="-78"/>
              </a:rPr>
              <a:t>جٌ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477A68-F46B-4771-A443-5B519156B34C}"/>
              </a:ext>
            </a:extLst>
          </p:cNvPr>
          <p:cNvSpPr/>
          <p:nvPr/>
        </p:nvSpPr>
        <p:spPr>
          <a:xfrm>
            <a:off x="5481507" y="3741529"/>
            <a:ext cx="1073287" cy="26468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16600" b="1" dirty="0">
                <a:latin typeface="Traditional Arabic,Bold"/>
                <a:cs typeface="Akhbar MT" pitchFamily="2" charset="-78"/>
              </a:rPr>
              <a:t>/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2BAD50-5D50-486B-8698-C26B6AED66AA}"/>
              </a:ext>
            </a:extLst>
          </p:cNvPr>
          <p:cNvSpPr/>
          <p:nvPr/>
        </p:nvSpPr>
        <p:spPr>
          <a:xfrm>
            <a:off x="3726613" y="3642259"/>
            <a:ext cx="1073287" cy="26468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16600" b="1" dirty="0">
                <a:latin typeface="Traditional Arabic,Bold"/>
                <a:cs typeface="Akhbar MT" pitchFamily="2" charset="-78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41967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85185E-6 L 0.14271 0.35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1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85185E-6 L 0.05677 0.3189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" y="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85185E-6 L -0.07049 0.2784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BCE9B01-0A4E-4CE6-8766-69927D76BF69}"/>
              </a:ext>
            </a:extLst>
          </p:cNvPr>
          <p:cNvSpPr/>
          <p:nvPr/>
        </p:nvSpPr>
        <p:spPr>
          <a:xfrm>
            <a:off x="3333150" y="1296897"/>
            <a:ext cx="4065005" cy="26468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16600" b="1" dirty="0">
                <a:latin typeface="Traditional Arabic,Bold"/>
                <a:cs typeface="+mj-cs"/>
              </a:rPr>
              <a:t>حَجَـرٌ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35F670-E06A-49EF-90DF-62C52A1C25D1}"/>
              </a:ext>
            </a:extLst>
          </p:cNvPr>
          <p:cNvSpPr/>
          <p:nvPr/>
        </p:nvSpPr>
        <p:spPr>
          <a:xfrm>
            <a:off x="3940966" y="1286718"/>
            <a:ext cx="2764565" cy="26468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16600" b="1" dirty="0">
                <a:latin typeface="Traditional Arabic,Bold"/>
                <a:cs typeface="+mj-cs"/>
              </a:rPr>
              <a:t>جَـ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019445-2D63-4BF2-AE58-D55ED8E4993B}"/>
              </a:ext>
            </a:extLst>
          </p:cNvPr>
          <p:cNvSpPr/>
          <p:nvPr/>
        </p:nvSpPr>
        <p:spPr>
          <a:xfrm>
            <a:off x="3467167" y="701943"/>
            <a:ext cx="457529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>
            <a:spAutoFit/>
          </a:bodyPr>
          <a:lstStyle/>
          <a:p>
            <a:r>
              <a:rPr lang="ar-AE" sz="3200" dirty="0">
                <a:latin typeface="KarimLTRegular"/>
                <a:cs typeface="+mj-cs"/>
              </a:rPr>
              <a:t>حلل الكلمات إلى حروف و مقاطع </a:t>
            </a:r>
            <a:endParaRPr lang="en-US" sz="3200" dirty="0"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CE92A8-F1B3-47BB-B557-31E3EA7CB5F1}"/>
              </a:ext>
            </a:extLst>
          </p:cNvPr>
          <p:cNvSpPr/>
          <p:nvPr/>
        </p:nvSpPr>
        <p:spPr>
          <a:xfrm>
            <a:off x="5485003" y="1296897"/>
            <a:ext cx="1751398" cy="26468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16600" b="1" dirty="0">
                <a:latin typeface="Traditional Arabic,Bold"/>
                <a:cs typeface="+mj-cs"/>
              </a:rPr>
              <a:t>حَـ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CF18B8-DF4F-43E2-AC6A-378E6769704E}"/>
              </a:ext>
            </a:extLst>
          </p:cNvPr>
          <p:cNvSpPr/>
          <p:nvPr/>
        </p:nvSpPr>
        <p:spPr>
          <a:xfrm>
            <a:off x="2880973" y="1590562"/>
            <a:ext cx="2764565" cy="26468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16600" b="1" dirty="0">
                <a:latin typeface="Traditional Arabic,Bold"/>
                <a:cs typeface="+mj-cs"/>
              </a:rPr>
              <a:t>ـرٌ </a:t>
            </a:r>
            <a:r>
              <a:rPr lang="ar-AE" sz="16600" b="1" dirty="0">
                <a:latin typeface="Traditional Arabic,Bold"/>
                <a:cs typeface="Akhbar MT" pitchFamily="2" charset="-78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477A68-F46B-4771-A443-5B519156B34C}"/>
              </a:ext>
            </a:extLst>
          </p:cNvPr>
          <p:cNvSpPr/>
          <p:nvPr/>
        </p:nvSpPr>
        <p:spPr>
          <a:xfrm>
            <a:off x="5396086" y="3933596"/>
            <a:ext cx="1073287" cy="26468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16600" b="1" dirty="0">
                <a:latin typeface="Traditional Arabic,Bold"/>
                <a:cs typeface="Akhbar MT" pitchFamily="2" charset="-78"/>
              </a:rPr>
              <a:t>/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2BAD50-5D50-486B-8698-C26B6AED66AA}"/>
              </a:ext>
            </a:extLst>
          </p:cNvPr>
          <p:cNvSpPr/>
          <p:nvPr/>
        </p:nvSpPr>
        <p:spPr>
          <a:xfrm>
            <a:off x="3601886" y="3832473"/>
            <a:ext cx="1073287" cy="26468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16600" b="1" dirty="0">
                <a:latin typeface="Traditional Arabic,Bold"/>
                <a:cs typeface="Akhbar MT" pitchFamily="2" charset="-78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75092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44444E-6 L 0.09079 0.356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4444E-6 L -0.02465 0.3296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3" y="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53 0.04421 L -0.13091 0.3231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9" y="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BCE9B01-0A4E-4CE6-8766-69927D76BF69}"/>
              </a:ext>
            </a:extLst>
          </p:cNvPr>
          <p:cNvSpPr/>
          <p:nvPr/>
        </p:nvSpPr>
        <p:spPr>
          <a:xfrm>
            <a:off x="3260723" y="1454133"/>
            <a:ext cx="4065005" cy="26468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16600" b="1" dirty="0">
                <a:latin typeface="Traditional Arabic,Bold"/>
                <a:cs typeface="+mj-cs"/>
              </a:rPr>
              <a:t>بَـحْــرٌ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019445-2D63-4BF2-AE58-D55ED8E4993B}"/>
              </a:ext>
            </a:extLst>
          </p:cNvPr>
          <p:cNvSpPr/>
          <p:nvPr/>
        </p:nvSpPr>
        <p:spPr>
          <a:xfrm>
            <a:off x="3467167" y="701943"/>
            <a:ext cx="457529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>
            <a:spAutoFit/>
          </a:bodyPr>
          <a:lstStyle/>
          <a:p>
            <a:r>
              <a:rPr lang="ar-AE" sz="3200" dirty="0">
                <a:latin typeface="KarimLTRegular"/>
                <a:cs typeface="+mj-cs"/>
              </a:rPr>
              <a:t>حلل الكلمات إلى حروف و مقاطع </a:t>
            </a:r>
            <a:endParaRPr lang="en-US" sz="3200" dirty="0"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CE92A8-F1B3-47BB-B557-31E3EA7CB5F1}"/>
              </a:ext>
            </a:extLst>
          </p:cNvPr>
          <p:cNvSpPr/>
          <p:nvPr/>
        </p:nvSpPr>
        <p:spPr>
          <a:xfrm>
            <a:off x="4325504" y="1439130"/>
            <a:ext cx="3282552" cy="26468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16600" b="1" dirty="0">
                <a:latin typeface="Traditional Arabic,Bold"/>
                <a:cs typeface="+mj-cs"/>
              </a:rPr>
              <a:t>بَـحْـ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CF18B8-DF4F-43E2-AC6A-378E6769704E}"/>
              </a:ext>
            </a:extLst>
          </p:cNvPr>
          <p:cNvSpPr/>
          <p:nvPr/>
        </p:nvSpPr>
        <p:spPr>
          <a:xfrm>
            <a:off x="2875882" y="1727216"/>
            <a:ext cx="2764565" cy="26468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16600" b="1" dirty="0">
                <a:latin typeface="Traditional Arabic,Bold"/>
                <a:cs typeface="+mj-cs"/>
              </a:rPr>
              <a:t>ــرٌ </a:t>
            </a:r>
            <a:r>
              <a:rPr lang="ar-AE" sz="16600" b="1" dirty="0">
                <a:latin typeface="Traditional Arabic,Bold"/>
                <a:cs typeface="Akhbar MT" pitchFamily="2" charset="-78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2BAD50-5D50-486B-8698-C26B6AED66AA}"/>
              </a:ext>
            </a:extLst>
          </p:cNvPr>
          <p:cNvSpPr/>
          <p:nvPr/>
        </p:nvSpPr>
        <p:spPr>
          <a:xfrm>
            <a:off x="4428018" y="3798292"/>
            <a:ext cx="1073287" cy="26468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16600" b="1" dirty="0">
                <a:latin typeface="Traditional Arabic,Bold"/>
                <a:cs typeface="Akhbar MT" pitchFamily="2" charset="-78"/>
              </a:rPr>
              <a:t>/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1A32FC5-1A1E-497B-9B21-EF0BF9B4210E}"/>
              </a:ext>
            </a:extLst>
          </p:cNvPr>
          <p:cNvSpPr/>
          <p:nvPr/>
        </p:nvSpPr>
        <p:spPr>
          <a:xfrm>
            <a:off x="4885836" y="1454133"/>
            <a:ext cx="2845823" cy="264687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1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22222E-6 L 0.06042 0.320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1" y="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75 0.01388 L -0.06961 0.2928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9" y="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BCE9B01-0A4E-4CE6-8766-69927D76BF69}"/>
              </a:ext>
            </a:extLst>
          </p:cNvPr>
          <p:cNvSpPr/>
          <p:nvPr/>
        </p:nvSpPr>
        <p:spPr>
          <a:xfrm>
            <a:off x="3260723" y="1454133"/>
            <a:ext cx="4065005" cy="26468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16600" b="1" dirty="0">
                <a:latin typeface="Traditional Arabic,Bold"/>
                <a:cs typeface="+mj-cs"/>
              </a:rPr>
              <a:t>بُـرْجٌ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019445-2D63-4BF2-AE58-D55ED8E4993B}"/>
              </a:ext>
            </a:extLst>
          </p:cNvPr>
          <p:cNvSpPr/>
          <p:nvPr/>
        </p:nvSpPr>
        <p:spPr>
          <a:xfrm>
            <a:off x="3467167" y="701943"/>
            <a:ext cx="457529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>
            <a:spAutoFit/>
          </a:bodyPr>
          <a:lstStyle/>
          <a:p>
            <a:r>
              <a:rPr lang="ar-AE" sz="3200" dirty="0">
                <a:latin typeface="KarimLTRegular"/>
                <a:cs typeface="+mj-cs"/>
              </a:rPr>
              <a:t>حلل الكلمات إلى حروف و مقاطع </a:t>
            </a:r>
            <a:endParaRPr lang="en-US" sz="3200" dirty="0"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CE92A8-F1B3-47BB-B557-31E3EA7CB5F1}"/>
              </a:ext>
            </a:extLst>
          </p:cNvPr>
          <p:cNvSpPr/>
          <p:nvPr/>
        </p:nvSpPr>
        <p:spPr>
          <a:xfrm>
            <a:off x="4258165" y="1454133"/>
            <a:ext cx="3282552" cy="26468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16600" b="1" dirty="0">
                <a:latin typeface="Traditional Arabic,Bold"/>
                <a:cs typeface="+mj-cs"/>
              </a:rPr>
              <a:t>بُـرْ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CF18B8-DF4F-43E2-AC6A-378E6769704E}"/>
              </a:ext>
            </a:extLst>
          </p:cNvPr>
          <p:cNvSpPr/>
          <p:nvPr/>
        </p:nvSpPr>
        <p:spPr>
          <a:xfrm>
            <a:off x="2990247" y="1736929"/>
            <a:ext cx="2764565" cy="26468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16600" b="1" dirty="0">
                <a:latin typeface="Traditional Arabic,Bold"/>
                <a:cs typeface="+mj-cs"/>
              </a:rPr>
              <a:t>جٌ</a:t>
            </a:r>
            <a:endParaRPr lang="ar-AE" sz="16600" b="1" dirty="0">
              <a:latin typeface="Traditional Arabic,Bold"/>
              <a:cs typeface="Akhbar MT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2BAD50-5D50-486B-8698-C26B6AED66AA}"/>
              </a:ext>
            </a:extLst>
          </p:cNvPr>
          <p:cNvSpPr/>
          <p:nvPr/>
        </p:nvSpPr>
        <p:spPr>
          <a:xfrm>
            <a:off x="4428663" y="3797632"/>
            <a:ext cx="1073287" cy="26468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16600" b="1" dirty="0">
                <a:latin typeface="Traditional Arabic,Bold"/>
                <a:cs typeface="Akhbar MT" pitchFamily="2" charset="-78"/>
              </a:rPr>
              <a:t>/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1A32FC5-1A1E-497B-9B21-EF0BF9B4210E}"/>
              </a:ext>
            </a:extLst>
          </p:cNvPr>
          <p:cNvSpPr/>
          <p:nvPr/>
        </p:nvSpPr>
        <p:spPr>
          <a:xfrm>
            <a:off x="4885836" y="1454133"/>
            <a:ext cx="2845823" cy="264687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3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11111E-6 L 0.06042 0.320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1" y="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76 0.01389 L -0.06962 0.2928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9" y="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BCE9B01-0A4E-4CE6-8766-69927D76BF69}"/>
              </a:ext>
            </a:extLst>
          </p:cNvPr>
          <p:cNvSpPr/>
          <p:nvPr/>
        </p:nvSpPr>
        <p:spPr>
          <a:xfrm>
            <a:off x="3260723" y="1454133"/>
            <a:ext cx="4065005" cy="26468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16600" b="1" dirty="0">
                <a:latin typeface="Traditional Arabic,Bold"/>
                <a:cs typeface="+mj-cs"/>
              </a:rPr>
              <a:t>تَـمْــرٌ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019445-2D63-4BF2-AE58-D55ED8E4993B}"/>
              </a:ext>
            </a:extLst>
          </p:cNvPr>
          <p:cNvSpPr/>
          <p:nvPr/>
        </p:nvSpPr>
        <p:spPr>
          <a:xfrm>
            <a:off x="3467167" y="701943"/>
            <a:ext cx="457529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>
            <a:spAutoFit/>
          </a:bodyPr>
          <a:lstStyle/>
          <a:p>
            <a:r>
              <a:rPr lang="ar-AE" sz="3200" dirty="0">
                <a:latin typeface="KarimLTRegular"/>
                <a:cs typeface="+mj-cs"/>
              </a:rPr>
              <a:t>حلل الكلمات إلى حروف و مقاطع </a:t>
            </a:r>
            <a:endParaRPr lang="en-US" sz="3200" dirty="0"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CE92A8-F1B3-47BB-B557-31E3EA7CB5F1}"/>
              </a:ext>
            </a:extLst>
          </p:cNvPr>
          <p:cNvSpPr/>
          <p:nvPr/>
        </p:nvSpPr>
        <p:spPr>
          <a:xfrm>
            <a:off x="4113536" y="1454133"/>
            <a:ext cx="3282552" cy="26468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16600" b="1" dirty="0">
                <a:latin typeface="Traditional Arabic,Bold"/>
                <a:cs typeface="+mj-cs"/>
              </a:rPr>
              <a:t>تَـمْــ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CF18B8-DF4F-43E2-AC6A-378E6769704E}"/>
              </a:ext>
            </a:extLst>
          </p:cNvPr>
          <p:cNvSpPr/>
          <p:nvPr/>
        </p:nvSpPr>
        <p:spPr>
          <a:xfrm>
            <a:off x="2756939" y="1736269"/>
            <a:ext cx="2764565" cy="26468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16600" b="1" dirty="0">
                <a:latin typeface="Traditional Arabic,Bold"/>
                <a:cs typeface="+mj-cs"/>
              </a:rPr>
              <a:t>ـرٌ </a:t>
            </a:r>
            <a:r>
              <a:rPr lang="ar-AE" sz="16600" b="1" dirty="0">
                <a:latin typeface="Traditional Arabic,Bold"/>
                <a:cs typeface="Akhbar MT" pitchFamily="2" charset="-78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2BAD50-5D50-486B-8698-C26B6AED66AA}"/>
              </a:ext>
            </a:extLst>
          </p:cNvPr>
          <p:cNvSpPr/>
          <p:nvPr/>
        </p:nvSpPr>
        <p:spPr>
          <a:xfrm>
            <a:off x="4428018" y="3798292"/>
            <a:ext cx="1073287" cy="26468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16600" b="1" dirty="0">
                <a:latin typeface="Traditional Arabic,Bold"/>
                <a:cs typeface="Akhbar MT" pitchFamily="2" charset="-78"/>
              </a:rPr>
              <a:t>/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1A32FC5-1A1E-497B-9B21-EF0BF9B4210E}"/>
              </a:ext>
            </a:extLst>
          </p:cNvPr>
          <p:cNvSpPr/>
          <p:nvPr/>
        </p:nvSpPr>
        <p:spPr>
          <a:xfrm>
            <a:off x="4701362" y="1443842"/>
            <a:ext cx="2845823" cy="264687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0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L 0.06042 0.320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1" y="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76 0.01389 L -0.06961 0.2928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9" y="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BCE9B01-0A4E-4CE6-8766-69927D76BF69}"/>
              </a:ext>
            </a:extLst>
          </p:cNvPr>
          <p:cNvSpPr/>
          <p:nvPr/>
        </p:nvSpPr>
        <p:spPr>
          <a:xfrm>
            <a:off x="2589308" y="1459276"/>
            <a:ext cx="4065005" cy="26468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16600" b="1" dirty="0">
                <a:latin typeface="Traditional Arabic,Bold"/>
                <a:cs typeface="+mj-cs"/>
              </a:rPr>
              <a:t>دارٌ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019445-2D63-4BF2-AE58-D55ED8E4993B}"/>
              </a:ext>
            </a:extLst>
          </p:cNvPr>
          <p:cNvSpPr/>
          <p:nvPr/>
        </p:nvSpPr>
        <p:spPr>
          <a:xfrm>
            <a:off x="3467167" y="701943"/>
            <a:ext cx="457529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>
            <a:spAutoFit/>
          </a:bodyPr>
          <a:lstStyle/>
          <a:p>
            <a:r>
              <a:rPr lang="ar-AE" sz="3200" dirty="0">
                <a:latin typeface="KarimLTRegular"/>
                <a:cs typeface="+mj-cs"/>
              </a:rPr>
              <a:t>حلل الكلمات إلى حروف و مقاطع </a:t>
            </a:r>
            <a:endParaRPr lang="en-US" sz="3200" dirty="0"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CE92A8-F1B3-47BB-B557-31E3EA7CB5F1}"/>
              </a:ext>
            </a:extLst>
          </p:cNvPr>
          <p:cNvSpPr/>
          <p:nvPr/>
        </p:nvSpPr>
        <p:spPr>
          <a:xfrm>
            <a:off x="3836476" y="1457824"/>
            <a:ext cx="2475871" cy="26468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16600" b="1" dirty="0" err="1">
                <a:latin typeface="Traditional Arabic,Bold"/>
                <a:cs typeface="+mj-cs"/>
              </a:rPr>
              <a:t>دا</a:t>
            </a:r>
            <a:endParaRPr lang="ar-AE" sz="16600" b="1" dirty="0">
              <a:latin typeface="Traditional Arabic,Bold"/>
              <a:cs typeface="+mj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CF18B8-DF4F-43E2-AC6A-378E6769704E}"/>
              </a:ext>
            </a:extLst>
          </p:cNvPr>
          <p:cNvSpPr/>
          <p:nvPr/>
        </p:nvSpPr>
        <p:spPr>
          <a:xfrm>
            <a:off x="2644317" y="1755245"/>
            <a:ext cx="2764565" cy="26468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16600" b="1" dirty="0">
                <a:latin typeface="Traditional Arabic,Bold"/>
                <a:cs typeface="+mj-cs"/>
              </a:rPr>
              <a:t>رٌ</a:t>
            </a:r>
            <a:endParaRPr lang="ar-AE" sz="16600" b="1" dirty="0">
              <a:latin typeface="Traditional Arabic,Bold"/>
              <a:cs typeface="Akhbar MT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2BAD50-5D50-486B-8698-C26B6AED66AA}"/>
              </a:ext>
            </a:extLst>
          </p:cNvPr>
          <p:cNvSpPr/>
          <p:nvPr/>
        </p:nvSpPr>
        <p:spPr>
          <a:xfrm>
            <a:off x="3920357" y="3592645"/>
            <a:ext cx="1073287" cy="26468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16600" b="1" dirty="0">
                <a:latin typeface="Traditional Arabic,Bold"/>
                <a:cs typeface="Akhbar MT" pitchFamily="2" charset="-78"/>
              </a:rPr>
              <a:t>/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1A32FC5-1A1E-497B-9B21-EF0BF9B4210E}"/>
              </a:ext>
            </a:extLst>
          </p:cNvPr>
          <p:cNvSpPr/>
          <p:nvPr/>
        </p:nvSpPr>
        <p:spPr>
          <a:xfrm>
            <a:off x="4508061" y="1631863"/>
            <a:ext cx="1421959" cy="19748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99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44444E-6 L 0.06042 0.320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1" y="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75 0.01389 L -0.07761 0.2574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8" y="1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BCE9B01-0A4E-4CE6-8766-69927D76BF69}"/>
              </a:ext>
            </a:extLst>
          </p:cNvPr>
          <p:cNvSpPr/>
          <p:nvPr/>
        </p:nvSpPr>
        <p:spPr>
          <a:xfrm>
            <a:off x="3032928" y="1459276"/>
            <a:ext cx="4065005" cy="26468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16600" b="1" dirty="0">
                <a:latin typeface="Traditional Arabic,Bold"/>
                <a:cs typeface="+mj-cs"/>
              </a:rPr>
              <a:t>حورٌ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019445-2D63-4BF2-AE58-D55ED8E4993B}"/>
              </a:ext>
            </a:extLst>
          </p:cNvPr>
          <p:cNvSpPr/>
          <p:nvPr/>
        </p:nvSpPr>
        <p:spPr>
          <a:xfrm>
            <a:off x="3467167" y="701943"/>
            <a:ext cx="457529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>
            <a:spAutoFit/>
          </a:bodyPr>
          <a:lstStyle/>
          <a:p>
            <a:r>
              <a:rPr lang="ar-AE" sz="3200" dirty="0">
                <a:latin typeface="KarimLTRegular"/>
                <a:cs typeface="+mj-cs"/>
              </a:rPr>
              <a:t>حلل الكلمات إلى حروف و مقاطع </a:t>
            </a:r>
            <a:endParaRPr lang="en-US" sz="3200" dirty="0"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CE92A8-F1B3-47BB-B557-31E3EA7CB5F1}"/>
              </a:ext>
            </a:extLst>
          </p:cNvPr>
          <p:cNvSpPr/>
          <p:nvPr/>
        </p:nvSpPr>
        <p:spPr>
          <a:xfrm>
            <a:off x="4272220" y="1437032"/>
            <a:ext cx="2475871" cy="26468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16600" b="1" dirty="0">
                <a:latin typeface="Traditional Arabic,Bold"/>
                <a:cs typeface="+mj-cs"/>
              </a:rPr>
              <a:t>حو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CF18B8-DF4F-43E2-AC6A-378E6769704E}"/>
              </a:ext>
            </a:extLst>
          </p:cNvPr>
          <p:cNvSpPr/>
          <p:nvPr/>
        </p:nvSpPr>
        <p:spPr>
          <a:xfrm>
            <a:off x="2644317" y="1755245"/>
            <a:ext cx="2764565" cy="26468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16600" b="1" dirty="0">
                <a:latin typeface="Traditional Arabic,Bold"/>
                <a:cs typeface="+mj-cs"/>
              </a:rPr>
              <a:t>رٌ</a:t>
            </a:r>
            <a:endParaRPr lang="ar-AE" sz="16600" b="1" dirty="0">
              <a:latin typeface="Traditional Arabic,Bold"/>
              <a:cs typeface="Akhbar MT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2BAD50-5D50-486B-8698-C26B6AED66AA}"/>
              </a:ext>
            </a:extLst>
          </p:cNvPr>
          <p:cNvSpPr/>
          <p:nvPr/>
        </p:nvSpPr>
        <p:spPr>
          <a:xfrm>
            <a:off x="3920357" y="3592645"/>
            <a:ext cx="1073287" cy="26468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16600" b="1" dirty="0">
                <a:latin typeface="Traditional Arabic,Bold"/>
                <a:cs typeface="Akhbar MT" pitchFamily="2" charset="-78"/>
              </a:rPr>
              <a:t>/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1A32FC5-1A1E-497B-9B21-EF0BF9B4210E}"/>
              </a:ext>
            </a:extLst>
          </p:cNvPr>
          <p:cNvSpPr/>
          <p:nvPr/>
        </p:nvSpPr>
        <p:spPr>
          <a:xfrm>
            <a:off x="4457000" y="2091250"/>
            <a:ext cx="2272985" cy="19748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4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0.06042 0.320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1" y="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75 0.01389 L -0.07761 0.2574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8" y="1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BCE9B01-0A4E-4CE6-8766-69927D76BF69}"/>
              </a:ext>
            </a:extLst>
          </p:cNvPr>
          <p:cNvSpPr/>
          <p:nvPr/>
        </p:nvSpPr>
        <p:spPr>
          <a:xfrm>
            <a:off x="3421025" y="1573846"/>
            <a:ext cx="4065005" cy="26468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16600" b="1" dirty="0">
                <a:latin typeface="Traditional Arabic,Bold"/>
                <a:cs typeface="+mj-cs"/>
              </a:rPr>
              <a:t>جِـدارٌ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019445-2D63-4BF2-AE58-D55ED8E4993B}"/>
              </a:ext>
            </a:extLst>
          </p:cNvPr>
          <p:cNvSpPr/>
          <p:nvPr/>
        </p:nvSpPr>
        <p:spPr>
          <a:xfrm>
            <a:off x="3467167" y="701943"/>
            <a:ext cx="457529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>
            <a:spAutoFit/>
          </a:bodyPr>
          <a:lstStyle/>
          <a:p>
            <a:r>
              <a:rPr lang="ar-AE" sz="3200" dirty="0">
                <a:latin typeface="KarimLTRegular"/>
                <a:cs typeface="+mj-cs"/>
              </a:rPr>
              <a:t>حلل الكلمات إلى حروف و مقاطع </a:t>
            </a:r>
            <a:endParaRPr lang="en-US" sz="3200" dirty="0"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CE92A8-F1B3-47BB-B557-31E3EA7CB5F1}"/>
              </a:ext>
            </a:extLst>
          </p:cNvPr>
          <p:cNvSpPr/>
          <p:nvPr/>
        </p:nvSpPr>
        <p:spPr>
          <a:xfrm>
            <a:off x="3951753" y="1573846"/>
            <a:ext cx="2475871" cy="26468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16600" b="1" dirty="0" err="1">
                <a:latin typeface="Traditional Arabic,Bold"/>
                <a:cs typeface="+mj-cs"/>
              </a:rPr>
              <a:t>دا</a:t>
            </a:r>
            <a:endParaRPr lang="ar-AE" sz="16600" b="1" dirty="0">
              <a:latin typeface="Traditional Arabic,Bold"/>
              <a:cs typeface="+mj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CF18B8-DF4F-43E2-AC6A-378E6769704E}"/>
              </a:ext>
            </a:extLst>
          </p:cNvPr>
          <p:cNvSpPr/>
          <p:nvPr/>
        </p:nvSpPr>
        <p:spPr>
          <a:xfrm>
            <a:off x="2716121" y="1860974"/>
            <a:ext cx="2764565" cy="26468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16600" b="1" dirty="0">
                <a:latin typeface="Traditional Arabic,Bold"/>
                <a:cs typeface="+mj-cs"/>
              </a:rPr>
              <a:t>رٌ</a:t>
            </a:r>
            <a:endParaRPr lang="ar-AE" sz="16600" b="1" dirty="0">
              <a:latin typeface="Traditional Arabic,Bold"/>
              <a:cs typeface="Akhbar MT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2BAD50-5D50-486B-8698-C26B6AED66AA}"/>
              </a:ext>
            </a:extLst>
          </p:cNvPr>
          <p:cNvSpPr/>
          <p:nvPr/>
        </p:nvSpPr>
        <p:spPr>
          <a:xfrm>
            <a:off x="5701400" y="3784188"/>
            <a:ext cx="1073287" cy="26468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16600" b="1" dirty="0">
                <a:latin typeface="Traditional Arabic,Bold"/>
                <a:cs typeface="Akhbar MT" pitchFamily="2" charset="-78"/>
              </a:rPr>
              <a:t>/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1A32FC5-1A1E-497B-9B21-EF0BF9B4210E}"/>
              </a:ext>
            </a:extLst>
          </p:cNvPr>
          <p:cNvSpPr/>
          <p:nvPr/>
        </p:nvSpPr>
        <p:spPr>
          <a:xfrm>
            <a:off x="4545849" y="1809321"/>
            <a:ext cx="1439501" cy="19748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528F8E-C9BE-47C6-9653-F167CC882675}"/>
              </a:ext>
            </a:extLst>
          </p:cNvPr>
          <p:cNvSpPr/>
          <p:nvPr/>
        </p:nvSpPr>
        <p:spPr>
          <a:xfrm>
            <a:off x="5101076" y="1860974"/>
            <a:ext cx="2764565" cy="26468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16600" b="1" dirty="0">
                <a:latin typeface="Traditional Arabic,Bold"/>
                <a:cs typeface="+mj-cs"/>
              </a:rPr>
              <a:t>جِـ</a:t>
            </a:r>
            <a:endParaRPr lang="ar-AE" sz="16600" b="1" dirty="0">
              <a:latin typeface="Traditional Arabic,Bold"/>
              <a:cs typeface="Akhbar MT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821078-E5FD-4AB1-9BEF-4DC0D4B9C735}"/>
              </a:ext>
            </a:extLst>
          </p:cNvPr>
          <p:cNvSpPr/>
          <p:nvPr/>
        </p:nvSpPr>
        <p:spPr>
          <a:xfrm>
            <a:off x="3791308" y="3674037"/>
            <a:ext cx="1073287" cy="26468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 rtl="1"/>
            <a:r>
              <a:rPr lang="ar-AE" sz="16600" b="1" dirty="0">
                <a:latin typeface="Traditional Arabic,Bold"/>
                <a:cs typeface="Akhbar MT" pitchFamily="2" charset="-78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32878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12 0.01389 L 0.08472 0.276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2" y="1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6 L 0.00469 0.3048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76 0.01389 L -0.0776 0.2574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8" y="1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2" grpId="0" animBg="1"/>
      <p:bldP spid="8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683771-FA76-4A36-BA39-240ADEBBD721}"/>
              </a:ext>
            </a:extLst>
          </p:cNvPr>
          <p:cNvSpPr txBox="1"/>
          <p:nvPr/>
        </p:nvSpPr>
        <p:spPr>
          <a:xfrm>
            <a:off x="1570181" y="2705725"/>
            <a:ext cx="2568634" cy="1446550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400" dirty="0">
                <a:cs typeface="(AH) Manal Black" pitchFamily="2" charset="-78"/>
              </a:rPr>
              <a:t>حل أسئلة الكتاب </a:t>
            </a:r>
            <a:endParaRPr lang="en-US" sz="4400" dirty="0">
              <a:cs typeface="(AH) Manal Black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114218-F470-474D-9150-3023D048C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166" y="1431839"/>
            <a:ext cx="2686946" cy="3662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2734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7000" b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6EE26E-B9FC-42A8-8D37-FC8F6A342C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48" t="18889" r="38807" b="13262"/>
          <a:stretch/>
        </p:blipFill>
        <p:spPr>
          <a:xfrm>
            <a:off x="822121" y="536895"/>
            <a:ext cx="7172587" cy="598973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98F4C6F-E23C-41FA-9A67-92FDF8A94542}"/>
              </a:ext>
            </a:extLst>
          </p:cNvPr>
          <p:cNvSpPr/>
          <p:nvPr/>
        </p:nvSpPr>
        <p:spPr>
          <a:xfrm>
            <a:off x="7038363" y="3129094"/>
            <a:ext cx="654342" cy="5788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A9E6FD3-FCF0-41DC-BAB7-BEBB32197E5D}"/>
              </a:ext>
            </a:extLst>
          </p:cNvPr>
          <p:cNvSpPr/>
          <p:nvPr/>
        </p:nvSpPr>
        <p:spPr>
          <a:xfrm>
            <a:off x="4391636" y="3129094"/>
            <a:ext cx="654342" cy="5788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5A5BE1-C69F-48B8-8BB5-3D3CD85CD510}"/>
              </a:ext>
            </a:extLst>
          </p:cNvPr>
          <p:cNvSpPr/>
          <p:nvPr/>
        </p:nvSpPr>
        <p:spPr>
          <a:xfrm>
            <a:off x="1952537" y="3129094"/>
            <a:ext cx="446714" cy="5788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13F4C5-5440-45BD-B8B8-9B90A34DCE0A}"/>
              </a:ext>
            </a:extLst>
          </p:cNvPr>
          <p:cNvSpPr txBox="1"/>
          <p:nvPr/>
        </p:nvSpPr>
        <p:spPr>
          <a:xfrm>
            <a:off x="6342076" y="4572000"/>
            <a:ext cx="1526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dirty="0">
                <a:solidFill>
                  <a:srgbClr val="FF0000"/>
                </a:solidFill>
              </a:rPr>
              <a:t>حِـبْـر</a:t>
            </a:r>
            <a:r>
              <a:rPr lang="ar-AE" sz="4000" dirty="0">
                <a:solidFill>
                  <a:srgbClr val="0070C0"/>
                </a:solidFill>
              </a:rPr>
              <a:t>ٌ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3FE77A-B7F8-45DD-B171-0C7FF7490447}"/>
              </a:ext>
            </a:extLst>
          </p:cNvPr>
          <p:cNvSpPr txBox="1"/>
          <p:nvPr/>
        </p:nvSpPr>
        <p:spPr>
          <a:xfrm>
            <a:off x="4145559" y="4572000"/>
            <a:ext cx="1526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dirty="0">
                <a:solidFill>
                  <a:srgbClr val="FF0000"/>
                </a:solidFill>
              </a:rPr>
              <a:t>بَـحْـرٌ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A19859-E83D-480E-9CAD-F54D7A999866}"/>
              </a:ext>
            </a:extLst>
          </p:cNvPr>
          <p:cNvSpPr txBox="1"/>
          <p:nvPr/>
        </p:nvSpPr>
        <p:spPr>
          <a:xfrm>
            <a:off x="1880531" y="4572000"/>
            <a:ext cx="1526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dirty="0">
                <a:solidFill>
                  <a:srgbClr val="FF0000"/>
                </a:solidFill>
              </a:rPr>
              <a:t>رَحْـبٌ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20A648-31ED-47DB-AA21-EF0A3F5C592A}"/>
              </a:ext>
            </a:extLst>
          </p:cNvPr>
          <p:cNvSpPr txBox="1"/>
          <p:nvPr/>
        </p:nvSpPr>
        <p:spPr>
          <a:xfrm>
            <a:off x="6467911" y="5609024"/>
            <a:ext cx="1526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dirty="0">
                <a:solidFill>
                  <a:srgbClr val="FF0000"/>
                </a:solidFill>
              </a:rPr>
              <a:t>بَرْدٌ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4EFA97-693E-4B65-B80B-ACDBF561A9CE}"/>
              </a:ext>
            </a:extLst>
          </p:cNvPr>
          <p:cNvSpPr txBox="1"/>
          <p:nvPr/>
        </p:nvSpPr>
        <p:spPr>
          <a:xfrm>
            <a:off x="4221060" y="5592247"/>
            <a:ext cx="1526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dirty="0">
                <a:solidFill>
                  <a:srgbClr val="FF0000"/>
                </a:solidFill>
              </a:rPr>
              <a:t>دَرْبٌ</a:t>
            </a:r>
            <a:endParaRPr lang="en-US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82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18C1DC-5F89-4011-B871-ACD5CAABA732}"/>
              </a:ext>
            </a:extLst>
          </p:cNvPr>
          <p:cNvSpPr txBox="1"/>
          <p:nvPr/>
        </p:nvSpPr>
        <p:spPr>
          <a:xfrm>
            <a:off x="1862356" y="536895"/>
            <a:ext cx="4882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بسم الله الرحمن الرحيـم </a:t>
            </a:r>
            <a:endParaRPr lang="en-US" sz="44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8FF7C8-3C60-434F-95AC-23AA0D854662}"/>
              </a:ext>
            </a:extLst>
          </p:cNvPr>
          <p:cNvSpPr txBox="1"/>
          <p:nvPr/>
        </p:nvSpPr>
        <p:spPr>
          <a:xfrm>
            <a:off x="6350464" y="1226190"/>
            <a:ext cx="20902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اليوم :</a:t>
            </a:r>
            <a:r>
              <a:rPr lang="ar-AE" sz="28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en-US" sz="28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9CC34A-32D0-4392-ADCB-269E3F5B9C24}"/>
              </a:ext>
            </a:extLst>
          </p:cNvPr>
          <p:cNvSpPr txBox="1"/>
          <p:nvPr/>
        </p:nvSpPr>
        <p:spPr>
          <a:xfrm>
            <a:off x="2692869" y="1306336"/>
            <a:ext cx="25264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التاريخ :</a:t>
            </a:r>
            <a:r>
              <a:rPr lang="ar-AE" sz="28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en-US" sz="28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E1384B-3F3E-41D6-BE5E-246C2AF91208}"/>
              </a:ext>
            </a:extLst>
          </p:cNvPr>
          <p:cNvSpPr txBox="1"/>
          <p:nvPr/>
        </p:nvSpPr>
        <p:spPr>
          <a:xfrm>
            <a:off x="5830349" y="2350734"/>
            <a:ext cx="2526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المادة :</a:t>
            </a:r>
            <a:r>
              <a:rPr lang="ar-AE" sz="36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en-US" sz="36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DA89E4-4DBE-47DE-97BD-5B925D427913}"/>
              </a:ext>
            </a:extLst>
          </p:cNvPr>
          <p:cNvSpPr txBox="1"/>
          <p:nvPr/>
        </p:nvSpPr>
        <p:spPr>
          <a:xfrm>
            <a:off x="2958519" y="2412189"/>
            <a:ext cx="3786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اللغة العربية</a:t>
            </a:r>
            <a:endParaRPr lang="en-US" sz="3600" dirty="0">
              <a:solidFill>
                <a:srgbClr val="FFFF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09483B-6957-4509-9EAB-1E38066E9367}"/>
              </a:ext>
            </a:extLst>
          </p:cNvPr>
          <p:cNvSpPr txBox="1"/>
          <p:nvPr/>
        </p:nvSpPr>
        <p:spPr>
          <a:xfrm>
            <a:off x="5729681" y="3568770"/>
            <a:ext cx="3036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الحصة :</a:t>
            </a:r>
            <a:r>
              <a:rPr lang="ar-AE" sz="36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en-US" sz="36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11F659-020D-45A9-9F0B-2BF512758FB8}"/>
              </a:ext>
            </a:extLst>
          </p:cNvPr>
          <p:cNvSpPr txBox="1"/>
          <p:nvPr/>
        </p:nvSpPr>
        <p:spPr>
          <a:xfrm>
            <a:off x="2449585" y="3860479"/>
            <a:ext cx="4144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الأولى "قراءة القصة و مناقشتها "</a:t>
            </a:r>
            <a:endParaRPr lang="en-US" sz="1600" dirty="0">
              <a:solidFill>
                <a:srgbClr val="FFFF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968182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حليل الكلمات إلى مقاطع _ الصف الأول _ أساسيات القراءة (1)">
            <a:hlinkClick r:id="" action="ppaction://media"/>
            <a:extLst>
              <a:ext uri="{FF2B5EF4-FFF2-40B4-BE49-F238E27FC236}">
                <a16:creationId xmlns:a16="http://schemas.microsoft.com/office/drawing/2014/main" id="{77472F7C-DCFA-4F09-8C71-51A066B5D3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28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6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4470735-F515-4280-9ACD-70A018D166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722693"/>
              </p:ext>
            </p:extLst>
          </p:nvPr>
        </p:nvGraphicFramePr>
        <p:xfrm>
          <a:off x="310392" y="1149292"/>
          <a:ext cx="8204436" cy="143256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051109">
                  <a:extLst>
                    <a:ext uri="{9D8B030D-6E8A-4147-A177-3AD203B41FA5}">
                      <a16:colId xmlns:a16="http://schemas.microsoft.com/office/drawing/2014/main" val="2791262095"/>
                    </a:ext>
                  </a:extLst>
                </a:gridCol>
                <a:gridCol w="2051109">
                  <a:extLst>
                    <a:ext uri="{9D8B030D-6E8A-4147-A177-3AD203B41FA5}">
                      <a16:colId xmlns:a16="http://schemas.microsoft.com/office/drawing/2014/main" val="1310532219"/>
                    </a:ext>
                  </a:extLst>
                </a:gridCol>
                <a:gridCol w="2051109">
                  <a:extLst>
                    <a:ext uri="{9D8B030D-6E8A-4147-A177-3AD203B41FA5}">
                      <a16:colId xmlns:a16="http://schemas.microsoft.com/office/drawing/2014/main" val="3599290464"/>
                    </a:ext>
                  </a:extLst>
                </a:gridCol>
                <a:gridCol w="2051109">
                  <a:extLst>
                    <a:ext uri="{9D8B030D-6E8A-4147-A177-3AD203B41FA5}">
                      <a16:colId xmlns:a16="http://schemas.microsoft.com/office/drawing/2014/main" val="3131007717"/>
                    </a:ext>
                  </a:extLst>
                </a:gridCol>
              </a:tblGrid>
              <a:tr h="1194592">
                <a:tc>
                  <a:txBody>
                    <a:bodyPr/>
                    <a:lstStyle/>
                    <a:p>
                      <a:pPr algn="ctr"/>
                      <a:r>
                        <a:rPr lang="ar-AE" sz="8000" dirty="0"/>
                        <a:t>أَحْ</a:t>
                      </a:r>
                      <a:endParaRPr lang="en-US" sz="8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8800" dirty="0"/>
                        <a:t>أَتْ</a:t>
                      </a:r>
                      <a:endParaRPr lang="en-US" sz="8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8000" dirty="0"/>
                        <a:t>أَخْ</a:t>
                      </a:r>
                      <a:endParaRPr lang="en-US" sz="8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7200" dirty="0"/>
                        <a:t>أَبْ</a:t>
                      </a:r>
                      <a:endParaRPr lang="en-US" sz="7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27025"/>
                  </a:ext>
                </a:extLst>
              </a:tr>
            </a:tbl>
          </a:graphicData>
        </a:graphic>
      </p:graphicFrame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713E5864-2EBD-4208-828C-5CA179C74D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401805"/>
              </p:ext>
            </p:extLst>
          </p:nvPr>
        </p:nvGraphicFramePr>
        <p:xfrm>
          <a:off x="310392" y="2843589"/>
          <a:ext cx="8204436" cy="143256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051109">
                  <a:extLst>
                    <a:ext uri="{9D8B030D-6E8A-4147-A177-3AD203B41FA5}">
                      <a16:colId xmlns:a16="http://schemas.microsoft.com/office/drawing/2014/main" val="2791262095"/>
                    </a:ext>
                  </a:extLst>
                </a:gridCol>
                <a:gridCol w="2051109">
                  <a:extLst>
                    <a:ext uri="{9D8B030D-6E8A-4147-A177-3AD203B41FA5}">
                      <a16:colId xmlns:a16="http://schemas.microsoft.com/office/drawing/2014/main" val="1310532219"/>
                    </a:ext>
                  </a:extLst>
                </a:gridCol>
                <a:gridCol w="2051109">
                  <a:extLst>
                    <a:ext uri="{9D8B030D-6E8A-4147-A177-3AD203B41FA5}">
                      <a16:colId xmlns:a16="http://schemas.microsoft.com/office/drawing/2014/main" val="3599290464"/>
                    </a:ext>
                  </a:extLst>
                </a:gridCol>
                <a:gridCol w="2051109">
                  <a:extLst>
                    <a:ext uri="{9D8B030D-6E8A-4147-A177-3AD203B41FA5}">
                      <a16:colId xmlns:a16="http://schemas.microsoft.com/office/drawing/2014/main" val="3131007717"/>
                    </a:ext>
                  </a:extLst>
                </a:gridCol>
              </a:tblGrid>
              <a:tr h="1194592">
                <a:tc>
                  <a:txBody>
                    <a:bodyPr/>
                    <a:lstStyle/>
                    <a:p>
                      <a:pPr algn="ctr"/>
                      <a:r>
                        <a:rPr lang="ar-AE" sz="8000" dirty="0">
                          <a:solidFill>
                            <a:srgbClr val="EB1D84"/>
                          </a:solidFill>
                        </a:rPr>
                        <a:t>حَـرْ</a:t>
                      </a:r>
                      <a:endParaRPr lang="en-US" sz="8000" dirty="0">
                        <a:solidFill>
                          <a:srgbClr val="EB1D8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8800" dirty="0">
                          <a:solidFill>
                            <a:srgbClr val="EB1D84"/>
                          </a:solidFill>
                        </a:rPr>
                        <a:t>دَرْ</a:t>
                      </a:r>
                      <a:endParaRPr lang="en-US" sz="8800" dirty="0">
                        <a:solidFill>
                          <a:srgbClr val="EB1D8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8000" dirty="0">
                          <a:solidFill>
                            <a:srgbClr val="EB1D84"/>
                          </a:solidFill>
                        </a:rPr>
                        <a:t>بَـدْ</a:t>
                      </a:r>
                      <a:endParaRPr lang="en-US" sz="8000" dirty="0">
                        <a:solidFill>
                          <a:srgbClr val="EB1D8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7200" dirty="0">
                          <a:solidFill>
                            <a:srgbClr val="EB1D84"/>
                          </a:solidFill>
                        </a:rPr>
                        <a:t>بَـحْـ</a:t>
                      </a:r>
                      <a:endParaRPr lang="en-US" sz="7200" dirty="0">
                        <a:solidFill>
                          <a:srgbClr val="EB1D84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27025"/>
                  </a:ext>
                </a:extLst>
              </a:tr>
            </a:tbl>
          </a:graphicData>
        </a:graphic>
      </p:graphicFrame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8BC99FC0-5DF3-4A39-9DD7-5F20F5E857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523033"/>
              </p:ext>
            </p:extLst>
          </p:nvPr>
        </p:nvGraphicFramePr>
        <p:xfrm>
          <a:off x="310392" y="4707343"/>
          <a:ext cx="8204436" cy="143256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051109">
                  <a:extLst>
                    <a:ext uri="{9D8B030D-6E8A-4147-A177-3AD203B41FA5}">
                      <a16:colId xmlns:a16="http://schemas.microsoft.com/office/drawing/2014/main" val="2791262095"/>
                    </a:ext>
                  </a:extLst>
                </a:gridCol>
                <a:gridCol w="2051109">
                  <a:extLst>
                    <a:ext uri="{9D8B030D-6E8A-4147-A177-3AD203B41FA5}">
                      <a16:colId xmlns:a16="http://schemas.microsoft.com/office/drawing/2014/main" val="1310532219"/>
                    </a:ext>
                  </a:extLst>
                </a:gridCol>
                <a:gridCol w="2051109">
                  <a:extLst>
                    <a:ext uri="{9D8B030D-6E8A-4147-A177-3AD203B41FA5}">
                      <a16:colId xmlns:a16="http://schemas.microsoft.com/office/drawing/2014/main" val="3599290464"/>
                    </a:ext>
                  </a:extLst>
                </a:gridCol>
                <a:gridCol w="2051109">
                  <a:extLst>
                    <a:ext uri="{9D8B030D-6E8A-4147-A177-3AD203B41FA5}">
                      <a16:colId xmlns:a16="http://schemas.microsoft.com/office/drawing/2014/main" val="3131007717"/>
                    </a:ext>
                  </a:extLst>
                </a:gridCol>
              </a:tblGrid>
              <a:tr h="1194592">
                <a:tc>
                  <a:txBody>
                    <a:bodyPr/>
                    <a:lstStyle/>
                    <a:p>
                      <a:pPr algn="ctr"/>
                      <a:r>
                        <a:rPr lang="ar-AE" sz="8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أَيْ</a:t>
                      </a:r>
                      <a:endParaRPr lang="en-US" sz="80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88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رَمْـ</a:t>
                      </a:r>
                      <a:endParaRPr lang="en-US" sz="88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8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بَـرْ</a:t>
                      </a:r>
                      <a:endParaRPr lang="en-US" sz="80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72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تَـمْـ</a:t>
                      </a:r>
                      <a:endParaRPr lang="en-US" sz="72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27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65294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7000" b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EDFC1A-10FC-4482-B9C5-AAD6AE7AA3D3}"/>
              </a:ext>
            </a:extLst>
          </p:cNvPr>
          <p:cNvSpPr/>
          <p:nvPr/>
        </p:nvSpPr>
        <p:spPr>
          <a:xfrm>
            <a:off x="2125673" y="2220878"/>
            <a:ext cx="510428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8800" dirty="0"/>
              <a:t>حلل الكلـمات 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22878171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7000" b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7C56766-E611-4558-854A-66A3293629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66" t="14015" r="37966" b="18154"/>
          <a:stretch/>
        </p:blipFill>
        <p:spPr>
          <a:xfrm>
            <a:off x="587229" y="651131"/>
            <a:ext cx="7655656" cy="59090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13F4C5-5440-45BD-B8B8-9B90A34DCE0A}"/>
              </a:ext>
            </a:extLst>
          </p:cNvPr>
          <p:cNvSpPr txBox="1"/>
          <p:nvPr/>
        </p:nvSpPr>
        <p:spPr>
          <a:xfrm>
            <a:off x="1702964" y="2937752"/>
            <a:ext cx="1526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dirty="0">
                <a:solidFill>
                  <a:srgbClr val="FF0000"/>
                </a:solidFill>
              </a:rPr>
              <a:t>دَرَجٌ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3FE77A-B7F8-45DD-B171-0C7FF7490447}"/>
              </a:ext>
            </a:extLst>
          </p:cNvPr>
          <p:cNvSpPr txBox="1"/>
          <p:nvPr/>
        </p:nvSpPr>
        <p:spPr>
          <a:xfrm>
            <a:off x="1661019" y="4057863"/>
            <a:ext cx="1526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dirty="0">
                <a:solidFill>
                  <a:srgbClr val="FF0000"/>
                </a:solidFill>
              </a:rPr>
              <a:t>جِدارٌ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A19859-E83D-480E-9CAD-F54D7A999866}"/>
              </a:ext>
            </a:extLst>
          </p:cNvPr>
          <p:cNvSpPr txBox="1"/>
          <p:nvPr/>
        </p:nvSpPr>
        <p:spPr>
          <a:xfrm>
            <a:off x="1661018" y="5309027"/>
            <a:ext cx="1526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dirty="0">
                <a:solidFill>
                  <a:srgbClr val="FF0000"/>
                </a:solidFill>
              </a:rPr>
              <a:t>حَجَرٌ</a:t>
            </a:r>
            <a:endParaRPr lang="en-US" sz="4000" dirty="0">
              <a:solidFill>
                <a:srgbClr val="0070C0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E7DDC98-21CC-42BB-9456-9783DF004AAA}"/>
              </a:ext>
            </a:extLst>
          </p:cNvPr>
          <p:cNvCxnSpPr/>
          <p:nvPr/>
        </p:nvCxnSpPr>
        <p:spPr>
          <a:xfrm flipH="1">
            <a:off x="5360565" y="3030031"/>
            <a:ext cx="54528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FD9712B-76C7-4422-9776-E819A0430787}"/>
              </a:ext>
            </a:extLst>
          </p:cNvPr>
          <p:cNvCxnSpPr>
            <a:cxnSpLocks/>
          </p:cNvCxnSpPr>
          <p:nvPr/>
        </p:nvCxnSpPr>
        <p:spPr>
          <a:xfrm flipH="1">
            <a:off x="4295163" y="3106930"/>
            <a:ext cx="647352" cy="1847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D85C295-5256-4A0F-A776-03CB8576CD4A}"/>
              </a:ext>
            </a:extLst>
          </p:cNvPr>
          <p:cNvCxnSpPr/>
          <p:nvPr/>
        </p:nvCxnSpPr>
        <p:spPr>
          <a:xfrm flipH="1">
            <a:off x="5360565" y="4734601"/>
            <a:ext cx="54528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56CD5A5-6A93-43D3-95B2-8F3023F85A17}"/>
              </a:ext>
            </a:extLst>
          </p:cNvPr>
          <p:cNvCxnSpPr>
            <a:cxnSpLocks/>
          </p:cNvCxnSpPr>
          <p:nvPr/>
        </p:nvCxnSpPr>
        <p:spPr>
          <a:xfrm flipH="1" flipV="1">
            <a:off x="4295163" y="4521666"/>
            <a:ext cx="562063" cy="1174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4986614-7FDD-4C95-8539-98A77210F980}"/>
              </a:ext>
            </a:extLst>
          </p:cNvPr>
          <p:cNvCxnSpPr>
            <a:cxnSpLocks/>
          </p:cNvCxnSpPr>
          <p:nvPr/>
        </p:nvCxnSpPr>
        <p:spPr>
          <a:xfrm flipH="1" flipV="1">
            <a:off x="5494790" y="5629013"/>
            <a:ext cx="484814" cy="30785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4048842-87A1-4A68-A418-10AF317E347A}"/>
              </a:ext>
            </a:extLst>
          </p:cNvPr>
          <p:cNvCxnSpPr>
            <a:cxnSpLocks/>
          </p:cNvCxnSpPr>
          <p:nvPr/>
        </p:nvCxnSpPr>
        <p:spPr>
          <a:xfrm flipH="1">
            <a:off x="4368916" y="5553512"/>
            <a:ext cx="488310" cy="1704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81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8C6A9F-1F67-4E82-978E-BBDA5B0CDF71}"/>
              </a:ext>
            </a:extLst>
          </p:cNvPr>
          <p:cNvSpPr/>
          <p:nvPr/>
        </p:nvSpPr>
        <p:spPr>
          <a:xfrm>
            <a:off x="820080" y="540193"/>
            <a:ext cx="7503840" cy="707886"/>
          </a:xfrm>
          <a:prstGeom prst="rect">
            <a:avLst/>
          </a:prstGeom>
          <a:solidFill>
            <a:srgbClr val="EB1D84"/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r" rtl="1"/>
            <a:r>
              <a:rPr lang="ar-AE" sz="4000" b="1" dirty="0">
                <a:solidFill>
                  <a:schemeClr val="bg1"/>
                </a:solidFill>
                <a:latin typeface="Traditional Arabic,Bold"/>
                <a:cs typeface="Akhbar MT" pitchFamily="2" charset="-78"/>
              </a:rPr>
              <a:t>اضغط على الصورة التي تحوي على الـمقطع الساكن :- </a:t>
            </a: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17A942E8-B100-4B4B-952B-072D2D3DF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573" y="1597391"/>
            <a:ext cx="2215144" cy="1726255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C879851-44F2-48F6-BB3C-122517DDC6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583" y="2005656"/>
            <a:ext cx="1807172" cy="1552575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C884C8-E6CA-43E9-90E8-9F6F2CD62E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450" y="1531831"/>
            <a:ext cx="2283969" cy="1726256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6332936-16B8-422D-AB32-55E6278B38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68" y="4450849"/>
            <a:ext cx="2269201" cy="1016060"/>
          </a:xfrm>
          <a:prstGeom prst="rect">
            <a:avLst/>
          </a:prstGeom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AAB7BE-F880-4B3C-911C-525883E4F6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411" y="3932175"/>
            <a:ext cx="1636662" cy="1614936"/>
          </a:xfrm>
          <a:prstGeom prst="rect">
            <a:avLst/>
          </a:prstGeom>
        </p:spPr>
      </p:pic>
      <p:pic>
        <p:nvPicPr>
          <p:cNvPr id="20" name="Picture 19" descr="A close up of a plant&#10;&#10;Description automatically generated">
            <a:extLst>
              <a:ext uri="{FF2B5EF4-FFF2-40B4-BE49-F238E27FC236}">
                <a16:creationId xmlns:a16="http://schemas.microsoft.com/office/drawing/2014/main" id="{6D599D82-052D-4DE1-9FC1-2C7F105C8F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78" y="3673323"/>
            <a:ext cx="2390775" cy="245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7B975C1A-740F-4DB7-8DB9-5D954B6CFF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115" y="167780"/>
            <a:ext cx="8658050" cy="632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9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AA3520-76E5-4F39-A1CB-32C3A8686A13}"/>
              </a:ext>
            </a:extLst>
          </p:cNvPr>
          <p:cNvSpPr txBox="1"/>
          <p:nvPr/>
        </p:nvSpPr>
        <p:spPr>
          <a:xfrm>
            <a:off x="3162152" y="800249"/>
            <a:ext cx="3127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400" b="1" dirty="0">
                <a:solidFill>
                  <a:srgbClr val="FF0000"/>
                </a:solidFill>
              </a:rPr>
              <a:t>سأتعلم اليوم :-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110C01-6D92-48FC-8E3A-0AB986CEE03D}"/>
              </a:ext>
            </a:extLst>
          </p:cNvPr>
          <p:cNvSpPr txBox="1"/>
          <p:nvPr/>
        </p:nvSpPr>
        <p:spPr>
          <a:xfrm>
            <a:off x="645808" y="1912960"/>
            <a:ext cx="6224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/>
              <a:t>ينطق  المتعلم المقطع الساكن </a:t>
            </a:r>
            <a:endParaRPr lang="en-US" sz="3200" b="1" dirty="0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D4666741-4DCB-45F2-A66C-DA394461D520}"/>
              </a:ext>
            </a:extLst>
          </p:cNvPr>
          <p:cNvSpPr txBox="1"/>
          <p:nvPr/>
        </p:nvSpPr>
        <p:spPr>
          <a:xfrm>
            <a:off x="2404212" y="2890391"/>
            <a:ext cx="4335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/>
              <a:t>يحلل المتعلم الكلمة إلى حروف و  مقاطع 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145767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8C6A9F-1F67-4E82-978E-BBDA5B0CDF71}"/>
              </a:ext>
            </a:extLst>
          </p:cNvPr>
          <p:cNvSpPr/>
          <p:nvPr/>
        </p:nvSpPr>
        <p:spPr>
          <a:xfrm>
            <a:off x="407105" y="1012954"/>
            <a:ext cx="789317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400" b="1" dirty="0">
                <a:solidFill>
                  <a:srgbClr val="FF0000"/>
                </a:solidFill>
                <a:latin typeface="Traditional Arabic,Bold"/>
                <a:cs typeface="Akhbar MT" pitchFamily="2" charset="-78"/>
              </a:rPr>
              <a:t>جَبَلُ حَفيت</a:t>
            </a:r>
          </a:p>
          <a:p>
            <a:pPr algn="r" rtl="1"/>
            <a:r>
              <a:rPr lang="ar-AE" sz="4400" b="1" dirty="0">
                <a:latin typeface="Traditional Arabic,Bold"/>
                <a:cs typeface="Akhbar MT" pitchFamily="2" charset="-78"/>
              </a:rPr>
              <a:t> يَقَعُ جَبَلُ حَفيت في مَدينَةِ الْ</a:t>
            </a:r>
            <a:r>
              <a:rPr lang="ar-AE" sz="4400" b="1" dirty="0">
                <a:solidFill>
                  <a:srgbClr val="FF0000"/>
                </a:solidFill>
                <a:latin typeface="Traditional Arabic,Bold"/>
                <a:cs typeface="Akhbar MT" pitchFamily="2" charset="-78"/>
              </a:rPr>
              <a:t>عَي</a:t>
            </a:r>
            <a:r>
              <a:rPr lang="ar-AE" sz="4400" b="1" dirty="0">
                <a:latin typeface="Traditional Arabic,Bold"/>
                <a:cs typeface="Akhbar MT" pitchFamily="2" charset="-78"/>
              </a:rPr>
              <a:t>ْـنِ </a:t>
            </a:r>
            <a:r>
              <a:rPr lang="en-US" sz="4400" b="1" dirty="0">
                <a:latin typeface="Traditional Arabic,Bold"/>
                <a:cs typeface="Akhbar MT" pitchFamily="2" charset="-78"/>
              </a:rPr>
              <a:t>                  </a:t>
            </a:r>
          </a:p>
          <a:p>
            <a:pPr algn="r" rtl="1"/>
            <a:endParaRPr lang="en-US" sz="4400" b="1" dirty="0">
              <a:latin typeface="Traditional Arabic,Bold"/>
              <a:cs typeface="Akhbar MT" pitchFamily="2" charset="-78"/>
            </a:endParaRPr>
          </a:p>
          <a:p>
            <a:pPr algn="r" rtl="1"/>
            <a:r>
              <a:rPr lang="ar-AE" sz="4400" b="1" dirty="0">
                <a:latin typeface="Traditional Arabic,Bold"/>
                <a:cs typeface="Akhbar MT" pitchFamily="2" charset="-78"/>
              </a:rPr>
              <a:t>إنَّهُ جَبَلُ ض</a:t>
            </a:r>
            <a:r>
              <a:rPr lang="ar-AE" sz="4400" b="1" dirty="0">
                <a:solidFill>
                  <a:srgbClr val="FF0000"/>
                </a:solidFill>
                <a:latin typeface="Traditional Arabic,Bold"/>
                <a:cs typeface="Akhbar MT" pitchFamily="2" charset="-78"/>
              </a:rPr>
              <a:t>َخ</a:t>
            </a:r>
            <a:r>
              <a:rPr lang="ar-AE" sz="4400" b="1" dirty="0">
                <a:latin typeface="Traditional Arabic,Bold"/>
                <a:cs typeface="Akhbar MT" pitchFamily="2" charset="-78"/>
              </a:rPr>
              <a:t>ْـمٌ ،فَوْقُهُ </a:t>
            </a:r>
            <a:r>
              <a:rPr lang="ar-AE" sz="4400" b="1" dirty="0">
                <a:solidFill>
                  <a:srgbClr val="FF0000"/>
                </a:solidFill>
                <a:latin typeface="Traditional Arabic,Bold"/>
                <a:cs typeface="Akhbar MT" pitchFamily="2" charset="-78"/>
              </a:rPr>
              <a:t>فُن</a:t>
            </a:r>
            <a:r>
              <a:rPr lang="ar-AE" sz="4400" b="1" dirty="0">
                <a:latin typeface="Traditional Arabic,Bold"/>
                <a:cs typeface="Akhbar MT" pitchFamily="2" charset="-78"/>
              </a:rPr>
              <a:t>ْدُقٌ جَميلٌ وَ من </a:t>
            </a:r>
            <a:r>
              <a:rPr lang="ar-AE" sz="4400" b="1" dirty="0">
                <a:solidFill>
                  <a:srgbClr val="FF0000"/>
                </a:solidFill>
                <a:latin typeface="Traditional Arabic,Bold"/>
                <a:cs typeface="Akhbar MT" pitchFamily="2" charset="-78"/>
              </a:rPr>
              <a:t>فَـوْ</a:t>
            </a:r>
            <a:r>
              <a:rPr lang="ar-AE" sz="4400" b="1" dirty="0">
                <a:latin typeface="Traditional Arabic,Bold"/>
                <a:cs typeface="Akhbar MT" pitchFamily="2" charset="-78"/>
              </a:rPr>
              <a:t>قِ هذا</a:t>
            </a:r>
          </a:p>
          <a:p>
            <a:pPr algn="r" rtl="1"/>
            <a:endParaRPr lang="ar-AE" sz="4400" b="1" dirty="0">
              <a:latin typeface="Traditional Arabic,Bold"/>
              <a:cs typeface="Akhbar MT" pitchFamily="2" charset="-78"/>
            </a:endParaRPr>
          </a:p>
          <a:p>
            <a:pPr algn="r" rtl="1"/>
            <a:r>
              <a:rPr lang="ar-AE" sz="4400" b="1" dirty="0">
                <a:latin typeface="Traditional Arabic,Bold"/>
                <a:cs typeface="Akhbar MT" pitchFamily="2" charset="-78"/>
              </a:rPr>
              <a:t> الْجَبَلِ  </a:t>
            </a:r>
            <a:r>
              <a:rPr lang="ar-AE" sz="4400" b="1" dirty="0">
                <a:solidFill>
                  <a:srgbClr val="FF0000"/>
                </a:solidFill>
                <a:latin typeface="Traditional Arabic,Bold"/>
                <a:cs typeface="Akhbar MT" pitchFamily="2" charset="-78"/>
              </a:rPr>
              <a:t>يُم</a:t>
            </a:r>
            <a:r>
              <a:rPr lang="ar-AE" sz="4400" b="1" dirty="0">
                <a:latin typeface="Traditional Arabic,Bold"/>
                <a:cs typeface="Akhbar MT" pitchFamily="2" charset="-78"/>
              </a:rPr>
              <a:t>ْكِنُكَ ُمُشاهَدَةُ مَدينةِ الْ</a:t>
            </a:r>
            <a:r>
              <a:rPr lang="ar-AE" sz="4400" b="1" dirty="0">
                <a:solidFill>
                  <a:srgbClr val="FF0000"/>
                </a:solidFill>
                <a:latin typeface="Traditional Arabic,Bold"/>
                <a:cs typeface="Akhbar MT" pitchFamily="2" charset="-78"/>
              </a:rPr>
              <a:t>عَيْ</a:t>
            </a:r>
            <a:r>
              <a:rPr lang="ar-AE" sz="4400" b="1" dirty="0">
                <a:latin typeface="Traditional Arabic,Bold"/>
                <a:cs typeface="Akhbar MT" pitchFamily="2" charset="-78"/>
              </a:rPr>
              <a:t>نِ كُلِّهـا.</a:t>
            </a:r>
          </a:p>
        </p:txBody>
      </p:sp>
      <p:pic>
        <p:nvPicPr>
          <p:cNvPr id="5" name="Picture 2" descr="فنادق مركيور جراند جبل حفيت (الإمارات العين) - Booking.com">
            <a:extLst>
              <a:ext uri="{FF2B5EF4-FFF2-40B4-BE49-F238E27FC236}">
                <a16:creationId xmlns:a16="http://schemas.microsoft.com/office/drawing/2014/main" id="{945B2C3B-EF3B-480B-B600-9B4D16F28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07" y="1136736"/>
            <a:ext cx="2388807" cy="1900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386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8C6A9F-1F67-4E82-978E-BBDA5B0CDF71}"/>
              </a:ext>
            </a:extLst>
          </p:cNvPr>
          <p:cNvSpPr/>
          <p:nvPr/>
        </p:nvSpPr>
        <p:spPr>
          <a:xfrm>
            <a:off x="2399252" y="1041751"/>
            <a:ext cx="5440656" cy="1107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r" rtl="1"/>
            <a:r>
              <a:rPr lang="ar-AE" sz="6600" b="1" dirty="0">
                <a:solidFill>
                  <a:srgbClr val="000000"/>
                </a:solidFill>
                <a:latin typeface="Traditional Arabic,Bold"/>
                <a:cs typeface="Akhbar MT" pitchFamily="2" charset="-78"/>
              </a:rPr>
              <a:t>يتحدث النص عن :-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878A51-9302-4EED-8010-7A012429C818}"/>
              </a:ext>
            </a:extLst>
          </p:cNvPr>
          <p:cNvSpPr/>
          <p:nvPr/>
        </p:nvSpPr>
        <p:spPr>
          <a:xfrm>
            <a:off x="4001549" y="2182490"/>
            <a:ext cx="3628631" cy="11079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r" rtl="1"/>
            <a:r>
              <a:rPr lang="ar-AE" sz="6600" b="1" dirty="0">
                <a:solidFill>
                  <a:srgbClr val="000000"/>
                </a:solidFill>
                <a:latin typeface="Traditional Arabic,Bold"/>
                <a:cs typeface="Akhbar MT" pitchFamily="2" charset="-78"/>
              </a:rPr>
              <a:t>. جَبَل جيس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95540C-4D50-4F84-A9A0-26BA87246956}"/>
              </a:ext>
            </a:extLst>
          </p:cNvPr>
          <p:cNvSpPr/>
          <p:nvPr/>
        </p:nvSpPr>
        <p:spPr>
          <a:xfrm>
            <a:off x="4215861" y="3350782"/>
            <a:ext cx="3414319" cy="11079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r" rtl="1"/>
            <a:r>
              <a:rPr lang="ar-AE" sz="6600" b="1" dirty="0">
                <a:solidFill>
                  <a:srgbClr val="000000"/>
                </a:solidFill>
                <a:latin typeface="Traditional Arabic,Bold"/>
                <a:cs typeface="Akhbar MT" pitchFamily="2" charset="-78"/>
              </a:rPr>
              <a:t>. جبل حفيت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6A0968-873F-4EEE-A2FF-ECFE729933AA}"/>
              </a:ext>
            </a:extLst>
          </p:cNvPr>
          <p:cNvSpPr/>
          <p:nvPr/>
        </p:nvSpPr>
        <p:spPr>
          <a:xfrm>
            <a:off x="4001549" y="4579371"/>
            <a:ext cx="3628631" cy="11079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r" rtl="1"/>
            <a:r>
              <a:rPr lang="ar-AE" sz="6600" b="1" dirty="0">
                <a:solidFill>
                  <a:srgbClr val="000000"/>
                </a:solidFill>
                <a:latin typeface="Traditional Arabic,Bold"/>
                <a:cs typeface="Akhbar MT" pitchFamily="2" charset="-78"/>
              </a:rPr>
              <a:t>. جبل الرحبة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E57332-3C48-4341-BE82-B89FCACF4B23}"/>
              </a:ext>
            </a:extLst>
          </p:cNvPr>
          <p:cNvSpPr/>
          <p:nvPr/>
        </p:nvSpPr>
        <p:spPr>
          <a:xfrm>
            <a:off x="4425591" y="3290486"/>
            <a:ext cx="3414318" cy="116829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9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8C6A9F-1F67-4E82-978E-BBDA5B0CDF71}"/>
              </a:ext>
            </a:extLst>
          </p:cNvPr>
          <p:cNvSpPr/>
          <p:nvPr/>
        </p:nvSpPr>
        <p:spPr>
          <a:xfrm>
            <a:off x="2927758" y="1044346"/>
            <a:ext cx="5440656" cy="1107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r" rtl="1"/>
            <a:r>
              <a:rPr lang="ar-AE" sz="6600" b="1" dirty="0">
                <a:solidFill>
                  <a:srgbClr val="000000"/>
                </a:solidFill>
                <a:latin typeface="Traditional Arabic,Bold"/>
                <a:cs typeface="Akhbar MT" pitchFamily="2" charset="-78"/>
              </a:rPr>
              <a:t>أين يقع جبل حفيت :-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878A51-9302-4EED-8010-7A012429C818}"/>
              </a:ext>
            </a:extLst>
          </p:cNvPr>
          <p:cNvSpPr/>
          <p:nvPr/>
        </p:nvSpPr>
        <p:spPr>
          <a:xfrm>
            <a:off x="4362275" y="2182490"/>
            <a:ext cx="3267905" cy="11079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r" rtl="1"/>
            <a:r>
              <a:rPr lang="ar-AE" sz="6600" b="1" dirty="0">
                <a:solidFill>
                  <a:srgbClr val="000000"/>
                </a:solidFill>
                <a:latin typeface="Traditional Arabic,Bold"/>
                <a:cs typeface="Akhbar MT" pitchFamily="2" charset="-78"/>
              </a:rPr>
              <a:t>. خور فكان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95540C-4D50-4F84-A9A0-26BA87246956}"/>
              </a:ext>
            </a:extLst>
          </p:cNvPr>
          <p:cNvSpPr/>
          <p:nvPr/>
        </p:nvSpPr>
        <p:spPr>
          <a:xfrm>
            <a:off x="5343787" y="3350782"/>
            <a:ext cx="2286393" cy="11079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r" rtl="1"/>
            <a:r>
              <a:rPr lang="ar-AE" sz="6600" b="1" dirty="0">
                <a:solidFill>
                  <a:srgbClr val="000000"/>
                </a:solidFill>
                <a:latin typeface="Traditional Arabic,Bold"/>
                <a:cs typeface="Akhbar MT" pitchFamily="2" charset="-78"/>
              </a:rPr>
              <a:t>. حتـا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6A0968-873F-4EEE-A2FF-ECFE729933AA}"/>
              </a:ext>
            </a:extLst>
          </p:cNvPr>
          <p:cNvSpPr/>
          <p:nvPr/>
        </p:nvSpPr>
        <p:spPr>
          <a:xfrm>
            <a:off x="5343787" y="4579371"/>
            <a:ext cx="2286393" cy="11079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r" rtl="1"/>
            <a:r>
              <a:rPr lang="ar-AE" sz="6600" b="1" dirty="0">
                <a:solidFill>
                  <a:srgbClr val="000000"/>
                </a:solidFill>
                <a:latin typeface="Traditional Arabic,Bold"/>
                <a:cs typeface="Akhbar MT" pitchFamily="2" charset="-78"/>
              </a:rPr>
              <a:t>. العيـن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E57332-3C48-4341-BE82-B89FCACF4B23}"/>
              </a:ext>
            </a:extLst>
          </p:cNvPr>
          <p:cNvSpPr/>
          <p:nvPr/>
        </p:nvSpPr>
        <p:spPr>
          <a:xfrm>
            <a:off x="5343787" y="4519075"/>
            <a:ext cx="2554845" cy="116829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85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8C6A9F-1F67-4E82-978E-BBDA5B0CDF71}"/>
              </a:ext>
            </a:extLst>
          </p:cNvPr>
          <p:cNvSpPr/>
          <p:nvPr/>
        </p:nvSpPr>
        <p:spPr>
          <a:xfrm>
            <a:off x="1012971" y="912548"/>
            <a:ext cx="7499758" cy="1107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r" rtl="1"/>
            <a:r>
              <a:rPr lang="ar-AE" sz="6600" b="1" dirty="0">
                <a:solidFill>
                  <a:srgbClr val="000000"/>
                </a:solidFill>
                <a:latin typeface="Traditional Arabic,Bold"/>
                <a:cs typeface="Akhbar MT" pitchFamily="2" charset="-78"/>
              </a:rPr>
              <a:t>ماذا يوجد فوق جبل حفيت :-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878A51-9302-4EED-8010-7A012429C818}"/>
              </a:ext>
            </a:extLst>
          </p:cNvPr>
          <p:cNvSpPr/>
          <p:nvPr/>
        </p:nvSpPr>
        <p:spPr>
          <a:xfrm>
            <a:off x="5285063" y="2182490"/>
            <a:ext cx="2345117" cy="11079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r" rtl="1"/>
            <a:r>
              <a:rPr lang="ar-AE" sz="6600" b="1" dirty="0">
                <a:solidFill>
                  <a:srgbClr val="000000"/>
                </a:solidFill>
                <a:latin typeface="Traditional Arabic,Bold"/>
                <a:cs typeface="Akhbar MT" pitchFamily="2" charset="-78"/>
              </a:rPr>
              <a:t>. مَلْعَبٌ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95540C-4D50-4F84-A9A0-26BA87246956}"/>
              </a:ext>
            </a:extLst>
          </p:cNvPr>
          <p:cNvSpPr/>
          <p:nvPr/>
        </p:nvSpPr>
        <p:spPr>
          <a:xfrm>
            <a:off x="5343787" y="3350782"/>
            <a:ext cx="2286393" cy="11079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r" rtl="1"/>
            <a:r>
              <a:rPr lang="ar-AE" sz="6600" b="1" dirty="0">
                <a:solidFill>
                  <a:srgbClr val="000000"/>
                </a:solidFill>
                <a:latin typeface="Traditional Arabic,Bold"/>
                <a:cs typeface="Akhbar MT" pitchFamily="2" charset="-78"/>
              </a:rPr>
              <a:t>. حديقة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6A0968-873F-4EEE-A2FF-ECFE729933AA}"/>
              </a:ext>
            </a:extLst>
          </p:cNvPr>
          <p:cNvSpPr/>
          <p:nvPr/>
        </p:nvSpPr>
        <p:spPr>
          <a:xfrm>
            <a:off x="4353887" y="4579371"/>
            <a:ext cx="3276294" cy="11079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r" rtl="1"/>
            <a:r>
              <a:rPr lang="ar-AE" sz="6600" b="1" dirty="0">
                <a:solidFill>
                  <a:srgbClr val="000000"/>
                </a:solidFill>
                <a:latin typeface="Traditional Arabic,Bold"/>
                <a:cs typeface="Akhbar MT" pitchFamily="2" charset="-78"/>
              </a:rPr>
              <a:t>. فندق جميل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E57332-3C48-4341-BE82-B89FCACF4B23}"/>
              </a:ext>
            </a:extLst>
          </p:cNvPr>
          <p:cNvSpPr/>
          <p:nvPr/>
        </p:nvSpPr>
        <p:spPr>
          <a:xfrm>
            <a:off x="4484315" y="4519075"/>
            <a:ext cx="3414318" cy="116829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64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428</TotalTime>
  <Words>339</Words>
  <Application>Microsoft Office PowerPoint</Application>
  <PresentationFormat>عرض على الشاشة (4:3)</PresentationFormat>
  <Paragraphs>142</Paragraphs>
  <Slides>34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34</vt:i4>
      </vt:variant>
    </vt:vector>
  </HeadingPairs>
  <TitlesOfParts>
    <vt:vector size="41" baseType="lpstr">
      <vt:lpstr>Andalus</vt:lpstr>
      <vt:lpstr>Arial</vt:lpstr>
      <vt:lpstr>Calibri</vt:lpstr>
      <vt:lpstr>Calibri Light</vt:lpstr>
      <vt:lpstr>KarimLTRegular</vt:lpstr>
      <vt:lpstr>Traditional Arabic,Bold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فاطمة عبد الله الشحي</dc:creator>
  <cp:lastModifiedBy>فاطمة عبد الله الشحي</cp:lastModifiedBy>
  <cp:revision>36</cp:revision>
  <dcterms:created xsi:type="dcterms:W3CDTF">2020-07-01T06:13:11Z</dcterms:created>
  <dcterms:modified xsi:type="dcterms:W3CDTF">2021-10-30T03:50:36Z</dcterms:modified>
</cp:coreProperties>
</file>