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2" r:id="rId4"/>
  </p:sldMasterIdLst>
  <p:notesMasterIdLst>
    <p:notesMasterId r:id="rId41"/>
  </p:notesMasterIdLst>
  <p:sldIdLst>
    <p:sldId id="1702" r:id="rId5"/>
    <p:sldId id="2483" r:id="rId6"/>
    <p:sldId id="2671" r:id="rId7"/>
    <p:sldId id="2623" r:id="rId8"/>
    <p:sldId id="2482" r:id="rId9"/>
    <p:sldId id="2672" r:id="rId10"/>
    <p:sldId id="1441" r:id="rId11"/>
    <p:sldId id="1356" r:id="rId12"/>
    <p:sldId id="286" r:id="rId13"/>
    <p:sldId id="278" r:id="rId14"/>
    <p:sldId id="1432" r:id="rId15"/>
    <p:sldId id="1433" r:id="rId16"/>
    <p:sldId id="280" r:id="rId17"/>
    <p:sldId id="281" r:id="rId18"/>
    <p:sldId id="283" r:id="rId19"/>
    <p:sldId id="1431" r:id="rId20"/>
    <p:sldId id="1429" r:id="rId21"/>
    <p:sldId id="1430" r:id="rId22"/>
    <p:sldId id="2673" r:id="rId23"/>
    <p:sldId id="2674" r:id="rId24"/>
    <p:sldId id="2675" r:id="rId25"/>
    <p:sldId id="2676" r:id="rId26"/>
    <p:sldId id="2677" r:id="rId27"/>
    <p:sldId id="2678" r:id="rId28"/>
    <p:sldId id="2679" r:id="rId29"/>
    <p:sldId id="2680" r:id="rId30"/>
    <p:sldId id="1426" r:id="rId31"/>
    <p:sldId id="289" r:id="rId32"/>
    <p:sldId id="290" r:id="rId33"/>
    <p:sldId id="291" r:id="rId34"/>
    <p:sldId id="257" r:id="rId35"/>
    <p:sldId id="258" r:id="rId36"/>
    <p:sldId id="259" r:id="rId37"/>
    <p:sldId id="1422" r:id="rId38"/>
    <p:sldId id="261" r:id="rId39"/>
    <p:sldId id="142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5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6C639-E61D-4428-871A-2861095988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9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5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8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18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6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8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89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363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5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0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0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26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5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53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5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436BB9-454E-4E90-A094-94BD7AFC185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C69A50-F98D-4074-8E4B-17E666B39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7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ns1163123za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ordwall.net/ar/resource/314227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 rtl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31" y="797293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0" y="2320859"/>
            <a:ext cx="9974910" cy="27596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17333" b="1" dirty="0">
                <a:latin typeface="Aldhabi" panose="01000000000000000000" pitchFamily="2" charset="-78"/>
                <a:cs typeface="DecoType Naskh Variants" panose="02010400000000000000" pitchFamily="2" charset="-78"/>
              </a:rPr>
              <a:t>الحصة الأولى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9302886" y="3171751"/>
            <a:ext cx="2230070" cy="21584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40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D4855B1-F00A-4F25-8AAD-1776E2534CF0}"/>
              </a:ext>
            </a:extLst>
          </p:cNvPr>
          <p:cNvSpPr txBox="1"/>
          <p:nvPr/>
        </p:nvSpPr>
        <p:spPr>
          <a:xfrm>
            <a:off x="1828801" y="2552251"/>
            <a:ext cx="88749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hlinkClick r:id="rId2"/>
              </a:rPr>
              <a:t>https://www.liveworksheets.com/ns1163123za</a:t>
            </a:r>
            <a:endParaRPr lang="en-US" sz="6600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DA25960-B889-4EB4-B869-9B8596CC197C}"/>
              </a:ext>
            </a:extLst>
          </p:cNvPr>
          <p:cNvSpPr txBox="1"/>
          <p:nvPr/>
        </p:nvSpPr>
        <p:spPr>
          <a:xfrm>
            <a:off x="8477573" y="309966"/>
            <a:ext cx="328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نشاط قبلي 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43F2DA9-5D0E-4893-9AB2-930BE468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" y="188686"/>
            <a:ext cx="11480799" cy="653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78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BC76A7-5318-4529-96B7-A8D87140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" y="337457"/>
            <a:ext cx="11742057" cy="621211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FF61A42-AAA5-4BBC-8298-7C8957B25497}"/>
              </a:ext>
            </a:extLst>
          </p:cNvPr>
          <p:cNvSpPr/>
          <p:nvPr/>
        </p:nvSpPr>
        <p:spPr>
          <a:xfrm>
            <a:off x="9284677" y="1997611"/>
            <a:ext cx="970671" cy="6893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05205D5-73D0-411E-B74E-45326E25D59C}"/>
              </a:ext>
            </a:extLst>
          </p:cNvPr>
          <p:cNvSpPr/>
          <p:nvPr/>
        </p:nvSpPr>
        <p:spPr>
          <a:xfrm>
            <a:off x="8268286" y="1997611"/>
            <a:ext cx="970671" cy="689317"/>
          </a:xfrm>
          <a:prstGeom prst="round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E79F119-925D-416E-B8EF-69C6F196ADB8}"/>
              </a:ext>
            </a:extLst>
          </p:cNvPr>
          <p:cNvSpPr/>
          <p:nvPr/>
        </p:nvSpPr>
        <p:spPr>
          <a:xfrm>
            <a:off x="9340948" y="2754197"/>
            <a:ext cx="970671" cy="6893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EC4E9BA-2C9A-4579-A2FC-C985408B1A4E}"/>
              </a:ext>
            </a:extLst>
          </p:cNvPr>
          <p:cNvSpPr/>
          <p:nvPr/>
        </p:nvSpPr>
        <p:spPr>
          <a:xfrm>
            <a:off x="8314005" y="2730024"/>
            <a:ext cx="970671" cy="68931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1C04B533-B132-4543-85CF-B98DDFE99D80}"/>
              </a:ext>
            </a:extLst>
          </p:cNvPr>
          <p:cNvCxnSpPr/>
          <p:nvPr/>
        </p:nvCxnSpPr>
        <p:spPr>
          <a:xfrm flipH="1">
            <a:off x="7121768" y="5545113"/>
            <a:ext cx="216290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موصل: على شكل مرفق 12">
            <a:extLst>
              <a:ext uri="{FF2B5EF4-FFF2-40B4-BE49-F238E27FC236}">
                <a16:creationId xmlns:a16="http://schemas.microsoft.com/office/drawing/2014/main" id="{BD6ED7AC-36EF-49BC-9295-0DFB3567C3E6}"/>
              </a:ext>
            </a:extLst>
          </p:cNvPr>
          <p:cNvCxnSpPr>
            <a:cxnSpLocks/>
          </p:cNvCxnSpPr>
          <p:nvPr/>
        </p:nvCxnSpPr>
        <p:spPr>
          <a:xfrm rot="10800000">
            <a:off x="6443004" y="4824325"/>
            <a:ext cx="3530992" cy="1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1D9627E0-9910-4897-B560-DA4AFA4EF95B}"/>
              </a:ext>
            </a:extLst>
          </p:cNvPr>
          <p:cNvSpPr/>
          <p:nvPr/>
        </p:nvSpPr>
        <p:spPr>
          <a:xfrm>
            <a:off x="9340948" y="4824325"/>
            <a:ext cx="689319" cy="685617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0648C11C-861D-416A-B4D7-B7BEAEB86502}"/>
              </a:ext>
            </a:extLst>
          </p:cNvPr>
          <p:cNvSpPr/>
          <p:nvPr/>
        </p:nvSpPr>
        <p:spPr>
          <a:xfrm>
            <a:off x="6366804" y="4880495"/>
            <a:ext cx="689319" cy="685617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57B3ADB5-1F5E-46FF-A732-1B812190D841}"/>
              </a:ext>
            </a:extLst>
          </p:cNvPr>
          <p:cNvSpPr/>
          <p:nvPr/>
        </p:nvSpPr>
        <p:spPr>
          <a:xfrm>
            <a:off x="9319841" y="5566214"/>
            <a:ext cx="689319" cy="685617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496C38D3-73FD-4DD0-8062-4846EAEAFC02}"/>
              </a:ext>
            </a:extLst>
          </p:cNvPr>
          <p:cNvSpPr/>
          <p:nvPr/>
        </p:nvSpPr>
        <p:spPr>
          <a:xfrm>
            <a:off x="8567221" y="5566112"/>
            <a:ext cx="689319" cy="685617"/>
          </a:xfrm>
          <a:prstGeom prst="ellipse">
            <a:avLst/>
          </a:prstGeom>
          <a:solidFill>
            <a:schemeClr val="accent2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D08BF24A-1171-4843-B0A7-EC489281970C}"/>
              </a:ext>
            </a:extLst>
          </p:cNvPr>
          <p:cNvCxnSpPr>
            <a:cxnSpLocks/>
          </p:cNvCxnSpPr>
          <p:nvPr/>
        </p:nvCxnSpPr>
        <p:spPr>
          <a:xfrm flipH="1">
            <a:off x="5806440" y="6281138"/>
            <a:ext cx="250756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1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47C2-DDAF-4972-8B58-45671ADBA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7BB4-A00A-4735-825A-5362603E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US" dirty="0"/>
              <a:t>.</a:t>
            </a:r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1D48A1C8-2B41-4E04-9842-D69C329CCA75}"/>
              </a:ext>
            </a:extLst>
          </p:cNvPr>
          <p:cNvSpPr/>
          <p:nvPr/>
        </p:nvSpPr>
        <p:spPr>
          <a:xfrm rot="21418362">
            <a:off x="5310284" y="223211"/>
            <a:ext cx="5226801" cy="1355767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537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أقر</a:t>
            </a:r>
            <a:r>
              <a:rPr lang="ar-SA" sz="4537" b="1" kern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 الجمل الآتية ، ثم أستخرج منها تركيبًا </a:t>
            </a:r>
            <a:r>
              <a:rPr kumimoji="0" lang="ar-SA" sz="4537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kumimoji="0" lang="en-US" sz="4537" b="1" i="0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E010D-9EC0-4BA9-B0A0-5C0AE970FA34}"/>
              </a:ext>
            </a:extLst>
          </p:cNvPr>
          <p:cNvSpPr/>
          <p:nvPr/>
        </p:nvSpPr>
        <p:spPr>
          <a:xfrm>
            <a:off x="5897518" y="2158092"/>
            <a:ext cx="6135456" cy="2947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</a:rPr>
              <a:t>1- وضعتْ هندُ الكتابَ فوقَ الطاولة .</a:t>
            </a:r>
          </a:p>
          <a:p>
            <a:pPr algn="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</a:rPr>
              <a:t>2-قرأتُ كتابًا ممتعًا .</a:t>
            </a:r>
          </a:p>
          <a:p>
            <a:pPr algn="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</a:rPr>
              <a:t>3- سمعتُ صوتَ المؤذنِ . </a:t>
            </a:r>
          </a:p>
          <a:p>
            <a:pPr algn="r"/>
            <a:endParaRPr lang="en-US" sz="2800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7E31685A-5ACC-410E-BEFB-DE2EDA5FDDCB}"/>
              </a:ext>
            </a:extLst>
          </p:cNvPr>
          <p:cNvSpPr/>
          <p:nvPr/>
        </p:nvSpPr>
        <p:spPr>
          <a:xfrm>
            <a:off x="3112828" y="2170852"/>
            <a:ext cx="2703445" cy="785596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فوقَ</a:t>
            </a:r>
            <a:r>
              <a:rPr kumimoji="0" lang="ar-SA" sz="33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الطاولةِ </a:t>
            </a:r>
            <a:endParaRPr kumimoji="0" lang="en-US" sz="33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159FA1E8-284E-4AE3-96C1-F90EDEFDD978}"/>
              </a:ext>
            </a:extLst>
          </p:cNvPr>
          <p:cNvSpPr/>
          <p:nvPr/>
        </p:nvSpPr>
        <p:spPr>
          <a:xfrm>
            <a:off x="5897518" y="3188343"/>
            <a:ext cx="2703445" cy="785596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كتابًا</a:t>
            </a:r>
            <a:r>
              <a:rPr kumimoji="0" lang="ar-SA" sz="33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ممتعًا </a:t>
            </a:r>
            <a:endParaRPr kumimoji="0" lang="en-US" sz="33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840424C8-E4FD-44B9-B213-B31FFB2DB8FF}"/>
              </a:ext>
            </a:extLst>
          </p:cNvPr>
          <p:cNvSpPr/>
          <p:nvPr/>
        </p:nvSpPr>
        <p:spPr>
          <a:xfrm>
            <a:off x="4913281" y="4211165"/>
            <a:ext cx="2802836" cy="785595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صوتَ</a:t>
            </a:r>
            <a:r>
              <a:rPr kumimoji="0" lang="ar-SA" sz="33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المؤذنِ</a:t>
            </a:r>
            <a:endParaRPr kumimoji="0" lang="en-US" sz="33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18">
            <a:extLst>
              <a:ext uri="{FF2B5EF4-FFF2-40B4-BE49-F238E27FC236}">
                <a16:creationId xmlns:a16="http://schemas.microsoft.com/office/drawing/2014/main" id="{4F39235F-4895-4BAF-AA84-9145D4CA5FAB}"/>
              </a:ext>
            </a:extLst>
          </p:cNvPr>
          <p:cNvSpPr/>
          <p:nvPr/>
        </p:nvSpPr>
        <p:spPr>
          <a:xfrm>
            <a:off x="205349" y="2149455"/>
            <a:ext cx="2802836" cy="763806"/>
          </a:xfrm>
          <a:prstGeom prst="roundRect">
            <a:avLst>
              <a:gd name="adj" fmla="val 4743"/>
            </a:avLst>
          </a:prstGeom>
          <a:solidFill>
            <a:srgbClr val="92D05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noProof="0" dirty="0">
                <a:latin typeface="Calibri" panose="020F0502020204030204"/>
                <a:cs typeface="Arial" panose="020B0604020202020204" pitchFamily="34" charset="0"/>
              </a:rPr>
              <a:t>ظرف مكان 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مستطيل: زوايا مستديرة 18">
            <a:extLst>
              <a:ext uri="{FF2B5EF4-FFF2-40B4-BE49-F238E27FC236}">
                <a16:creationId xmlns:a16="http://schemas.microsoft.com/office/drawing/2014/main" id="{0BE98E56-C70E-4936-90D1-FD190C81FBC7}"/>
              </a:ext>
            </a:extLst>
          </p:cNvPr>
          <p:cNvSpPr/>
          <p:nvPr/>
        </p:nvSpPr>
        <p:spPr>
          <a:xfrm>
            <a:off x="2211185" y="3210133"/>
            <a:ext cx="3523844" cy="763806"/>
          </a:xfrm>
          <a:prstGeom prst="roundRect">
            <a:avLst>
              <a:gd name="adj" fmla="val 4743"/>
            </a:avLst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latin typeface="Calibri" panose="020F0502020204030204"/>
                <a:cs typeface="Arial" panose="020B0604020202020204" pitchFamily="34" charset="0"/>
              </a:rPr>
              <a:t>صفة وموصوف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مستطيل: زوايا مستديرة 18">
            <a:extLst>
              <a:ext uri="{FF2B5EF4-FFF2-40B4-BE49-F238E27FC236}">
                <a16:creationId xmlns:a16="http://schemas.microsoft.com/office/drawing/2014/main" id="{1301B134-77F6-4231-A3C6-F319BB561C26}"/>
              </a:ext>
            </a:extLst>
          </p:cNvPr>
          <p:cNvSpPr/>
          <p:nvPr/>
        </p:nvSpPr>
        <p:spPr>
          <a:xfrm>
            <a:off x="1484310" y="4243601"/>
            <a:ext cx="3196982" cy="763806"/>
          </a:xfrm>
          <a:prstGeom prst="roundRect">
            <a:avLst>
              <a:gd name="adj" fmla="val 4743"/>
            </a:avLst>
          </a:prstGeom>
          <a:solidFill>
            <a:srgbClr val="FF0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latin typeface="Calibri" panose="020F0502020204030204"/>
                <a:cs typeface="Arial" panose="020B0604020202020204" pitchFamily="34" charset="0"/>
              </a:rPr>
              <a:t>مضاف ومضاف إليه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0510-8068-4F6F-ACD6-4465E5E7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9D3C0-0197-4566-9ACF-A87CD5DD7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4F58DBDA-D554-45EA-B509-98AFA6F611C6}"/>
              </a:ext>
            </a:extLst>
          </p:cNvPr>
          <p:cNvSpPr/>
          <p:nvPr/>
        </p:nvSpPr>
        <p:spPr>
          <a:xfrm>
            <a:off x="7637479" y="313971"/>
            <a:ext cx="4288771" cy="1752600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فوقَ</a:t>
            </a:r>
            <a:r>
              <a:rPr kumimoji="0" lang="ar-SA" sz="48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الطاولةِ </a:t>
            </a:r>
            <a:endParaRPr kumimoji="0" lang="en-US" sz="48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F5C9595A-D0C1-42F7-B12B-0699AB993939}"/>
              </a:ext>
            </a:extLst>
          </p:cNvPr>
          <p:cNvSpPr/>
          <p:nvPr/>
        </p:nvSpPr>
        <p:spPr>
          <a:xfrm>
            <a:off x="7637479" y="2549236"/>
            <a:ext cx="4288771" cy="1212758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كتابًا</a:t>
            </a:r>
            <a:r>
              <a:rPr kumimoji="0" lang="ar-SA" sz="72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ممتعًا </a:t>
            </a:r>
            <a:endParaRPr kumimoji="0" lang="en-US" sz="72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8011A828-8FC0-461F-9168-0500762B2125}"/>
              </a:ext>
            </a:extLst>
          </p:cNvPr>
          <p:cNvSpPr/>
          <p:nvPr/>
        </p:nvSpPr>
        <p:spPr>
          <a:xfrm>
            <a:off x="7637479" y="4244660"/>
            <a:ext cx="4288771" cy="1265164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tIns="125730"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صوتَ</a:t>
            </a:r>
            <a:r>
              <a:rPr kumimoji="0" lang="ar-SA" sz="6600" b="1" i="0" u="none" strike="noStrike" kern="0" cap="none" spc="0" normalizeH="0" noProof="0" dirty="0">
                <a:ln w="10160">
                  <a:noFill/>
                  <a:prstDash val="solid"/>
                </a:ln>
                <a:solidFill>
                  <a:srgbClr val="CD118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المؤذنِ</a:t>
            </a:r>
            <a:endParaRPr kumimoji="0" lang="en-US" sz="66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CD118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8">
            <a:extLst>
              <a:ext uri="{FF2B5EF4-FFF2-40B4-BE49-F238E27FC236}">
                <a16:creationId xmlns:a16="http://schemas.microsoft.com/office/drawing/2014/main" id="{0070EC92-170F-473B-BB92-FA6B451455EE}"/>
              </a:ext>
            </a:extLst>
          </p:cNvPr>
          <p:cNvSpPr/>
          <p:nvPr/>
        </p:nvSpPr>
        <p:spPr>
          <a:xfrm>
            <a:off x="1484310" y="313972"/>
            <a:ext cx="5923750" cy="1752599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فوق : ظرف مكان منصوب بالفتحة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الطاول</a:t>
            </a: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ة : مضاف إليه مجرور بالكسرة 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18">
            <a:extLst>
              <a:ext uri="{FF2B5EF4-FFF2-40B4-BE49-F238E27FC236}">
                <a16:creationId xmlns:a16="http://schemas.microsoft.com/office/drawing/2014/main" id="{68C30765-C14B-4297-B0C0-BA722C5EFAD8}"/>
              </a:ext>
            </a:extLst>
          </p:cNvPr>
          <p:cNvSpPr/>
          <p:nvPr/>
        </p:nvSpPr>
        <p:spPr>
          <a:xfrm>
            <a:off x="1484311" y="2400445"/>
            <a:ext cx="5923749" cy="1631267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كتابًا ممتعًا : ( تركيب نعتي ) </a:t>
            </a: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مستطيل: زوايا مستديرة 18">
            <a:extLst>
              <a:ext uri="{FF2B5EF4-FFF2-40B4-BE49-F238E27FC236}">
                <a16:creationId xmlns:a16="http://schemas.microsoft.com/office/drawing/2014/main" id="{05383B97-78D8-4A0C-932E-3CC26B5EBA99}"/>
              </a:ext>
            </a:extLst>
          </p:cNvPr>
          <p:cNvSpPr/>
          <p:nvPr/>
        </p:nvSpPr>
        <p:spPr>
          <a:xfrm>
            <a:off x="1405679" y="4227167"/>
            <a:ext cx="5923749" cy="1265164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صوت</a:t>
            </a: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َ : مفعول به منصوب بالفتحة 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مستطيل: زوايا مستديرة 18">
            <a:extLst>
              <a:ext uri="{FF2B5EF4-FFF2-40B4-BE49-F238E27FC236}">
                <a16:creationId xmlns:a16="http://schemas.microsoft.com/office/drawing/2014/main" id="{DF16778D-E2F7-4202-A286-3652FDAE8240}"/>
              </a:ext>
            </a:extLst>
          </p:cNvPr>
          <p:cNvSpPr/>
          <p:nvPr/>
        </p:nvSpPr>
        <p:spPr>
          <a:xfrm>
            <a:off x="850605" y="5635703"/>
            <a:ext cx="6529152" cy="908325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المؤذن : مضاف</a:t>
            </a:r>
            <a:r>
              <a:rPr kumimoji="0" lang="ar-SA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إليه مجرور بالكسرة 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7B04-93BA-414D-BDC8-EC5C5321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82FD0-7D05-4D4D-9365-4A61E3235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1A810FB5-347E-4BB9-9EAE-85091275F070}"/>
              </a:ext>
            </a:extLst>
          </p:cNvPr>
          <p:cNvSpPr/>
          <p:nvPr/>
        </p:nvSpPr>
        <p:spPr>
          <a:xfrm>
            <a:off x="4511298" y="239865"/>
            <a:ext cx="5968539" cy="218950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أنواع التراكيب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مستطيل: زوايا مستديرة 18">
            <a:extLst>
              <a:ext uri="{FF2B5EF4-FFF2-40B4-BE49-F238E27FC236}">
                <a16:creationId xmlns:a16="http://schemas.microsoft.com/office/drawing/2014/main" id="{3CA8A8EE-EE2D-4847-8A0D-B5436837A262}"/>
              </a:ext>
            </a:extLst>
          </p:cNvPr>
          <p:cNvSpPr/>
          <p:nvPr/>
        </p:nvSpPr>
        <p:spPr>
          <a:xfrm>
            <a:off x="2678092" y="2602231"/>
            <a:ext cx="9159307" cy="929573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شبه</a:t>
            </a:r>
            <a:r>
              <a:rPr kumimoji="0" lang="ar-SA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جملة: ( الجار والمجرور ) ( الظرف )  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: زوايا مستديرة 18">
            <a:extLst>
              <a:ext uri="{FF2B5EF4-FFF2-40B4-BE49-F238E27FC236}">
                <a16:creationId xmlns:a16="http://schemas.microsoft.com/office/drawing/2014/main" id="{B782A81D-2750-4270-9570-849D4E792BCF}"/>
              </a:ext>
            </a:extLst>
          </p:cNvPr>
          <p:cNvSpPr/>
          <p:nvPr/>
        </p:nvSpPr>
        <p:spPr>
          <a:xfrm>
            <a:off x="1921565" y="4007061"/>
            <a:ext cx="4174435" cy="929573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الصفة والموصوف 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18">
            <a:extLst>
              <a:ext uri="{FF2B5EF4-FFF2-40B4-BE49-F238E27FC236}">
                <a16:creationId xmlns:a16="http://schemas.microsoft.com/office/drawing/2014/main" id="{96DD680A-A181-455A-9BFD-D8415496C196}"/>
              </a:ext>
            </a:extLst>
          </p:cNvPr>
          <p:cNvSpPr/>
          <p:nvPr/>
        </p:nvSpPr>
        <p:spPr>
          <a:xfrm>
            <a:off x="2248424" y="5605479"/>
            <a:ext cx="5009322" cy="929573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kern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المضاف والمضاف إليه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0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C9DF3F9-A639-4EA4-AC11-3290865FAF81}"/>
              </a:ext>
            </a:extLst>
          </p:cNvPr>
          <p:cNvGrpSpPr/>
          <p:nvPr/>
        </p:nvGrpSpPr>
        <p:grpSpPr>
          <a:xfrm>
            <a:off x="1487838" y="1055077"/>
            <a:ext cx="8856608" cy="5401994"/>
            <a:chOff x="6376307" y="0"/>
            <a:chExt cx="5682958" cy="68580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25F7C64-810C-4C0E-99D6-38254C777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" r="2261" b="3"/>
            <a:stretch/>
          </p:blipFill>
          <p:spPr bwMode="auto">
            <a:xfrm flipH="1">
              <a:off x="6376307" y="0"/>
              <a:ext cx="5682958" cy="6858000"/>
            </a:xfrm>
            <a:custGeom>
              <a:avLst/>
              <a:gdLst/>
              <a:ahLst/>
              <a:cxnLst/>
              <a:rect l="l" t="t" r="r" b="b"/>
              <a:pathLst>
                <a:path w="5298683" h="6097438">
                  <a:moveTo>
                    <a:pt x="3120528" y="0"/>
                  </a:moveTo>
                  <a:cubicBezTo>
                    <a:pt x="3874524" y="0"/>
                    <a:pt x="4566062" y="267415"/>
                    <a:pt x="5105473" y="712577"/>
                  </a:cubicBezTo>
                  <a:lnTo>
                    <a:pt x="5298683" y="888178"/>
                  </a:lnTo>
                  <a:lnTo>
                    <a:pt x="5298683" y="5352876"/>
                  </a:lnTo>
                  <a:lnTo>
                    <a:pt x="5105473" y="5528477"/>
                  </a:lnTo>
                  <a:cubicBezTo>
                    <a:pt x="4874296" y="5719261"/>
                    <a:pt x="4615179" y="5877397"/>
                    <a:pt x="4335177" y="5995828"/>
                  </a:cubicBezTo>
                  <a:lnTo>
                    <a:pt x="4057556" y="6097438"/>
                  </a:lnTo>
                  <a:lnTo>
                    <a:pt x="2183499" y="6097438"/>
                  </a:lnTo>
                  <a:lnTo>
                    <a:pt x="1905878" y="5995828"/>
                  </a:lnTo>
                  <a:cubicBezTo>
                    <a:pt x="785873" y="5522106"/>
                    <a:pt x="0" y="4413092"/>
                    <a:pt x="0" y="3120527"/>
                  </a:cubicBezTo>
                  <a:cubicBezTo>
                    <a:pt x="0" y="1397108"/>
                    <a:pt x="1397108" y="0"/>
                    <a:pt x="312052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7C10FB3C-F87A-4C06-9BF0-FE52B3B42875}"/>
                </a:ext>
              </a:extLst>
            </p:cNvPr>
            <p:cNvSpPr txBox="1"/>
            <p:nvPr/>
          </p:nvSpPr>
          <p:spPr>
            <a:xfrm>
              <a:off x="7032567" y="1596046"/>
              <a:ext cx="2011680" cy="152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600" dirty="0">
                  <a:solidFill>
                    <a:schemeClr val="bg1"/>
                  </a:solidFill>
                </a:rPr>
                <a:t>بطاقة الخروج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7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35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6257033" y="40509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7134669" y="40509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مسجد السوق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266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7134669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ذهب زيد للسوق</a:t>
            </a:r>
            <a:endParaRPr lang="en-GB" sz="33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1762905" y="404249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2631256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الأم نبع الحنان</a:t>
            </a:r>
            <a:endParaRPr lang="en-GB" sz="3300" dirty="0">
              <a:latin typeface="+mj-lt"/>
            </a:endParaRPr>
          </a:p>
        </p:txBody>
      </p:sp>
      <p:sp>
        <p:nvSpPr>
          <p:cNvPr id="22" name="D"/>
          <p:cNvSpPr/>
          <p:nvPr/>
        </p:nvSpPr>
        <p:spPr>
          <a:xfrm>
            <a:off x="1856243" y="281550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2724594" y="283309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ما أجمل الأمل !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762905" y="1014942"/>
            <a:ext cx="8640000" cy="1620000"/>
          </a:xfrm>
          <a:prstGeom prst="roundRect">
            <a:avLst/>
          </a:prstGeom>
          <a:solidFill>
            <a:schemeClr val="accent5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ar-AE" sz="7200" b="1" dirty="0">
                <a:latin typeface="+mj-lt"/>
              </a:rPr>
              <a:t>اختر التركيب من العبارات الآتية </a:t>
            </a:r>
            <a:endParaRPr lang="en-GB" sz="7200" b="1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9861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31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35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1790287" y="2835161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2631256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الجسم السليم 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293700" y="283412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7134669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000" dirty="0">
                <a:latin typeface="+mj-lt"/>
              </a:rPr>
              <a:t>سافر والدي ليلا</a:t>
            </a:r>
            <a:endParaRPr lang="en-GB" sz="30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1790287" y="404353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2631256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كتاب خالد 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761713" y="1086790"/>
            <a:ext cx="8640000" cy="114206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ar-AE" sz="6400" b="1" dirty="0">
                <a:solidFill>
                  <a:srgbClr val="FF0000"/>
                </a:solidFill>
              </a:rPr>
              <a:t>أي مما يلي جملة تامة المعنى ؟</a:t>
            </a:r>
            <a:endParaRPr lang="en-GB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9861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C5951649-C678-4FC5-9559-5CABC675B9CF}"/>
              </a:ext>
            </a:extLst>
          </p:cNvPr>
          <p:cNvSpPr/>
          <p:nvPr/>
        </p:nvSpPr>
        <p:spPr>
          <a:xfrm>
            <a:off x="6305093" y="4041465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_answer">
            <a:extLst>
              <a:ext uri="{FF2B5EF4-FFF2-40B4-BE49-F238E27FC236}">
                <a16:creationId xmlns:a16="http://schemas.microsoft.com/office/drawing/2014/main" id="{D959FC6D-144A-407E-A522-4DF02683E0C6}"/>
              </a:ext>
            </a:extLst>
          </p:cNvPr>
          <p:cNvSpPr/>
          <p:nvPr/>
        </p:nvSpPr>
        <p:spPr>
          <a:xfrm>
            <a:off x="7162053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الجسم السليم </a:t>
            </a:r>
            <a:endParaRPr lang="en-GB" sz="3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4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 rtl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31" y="797293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0" y="2320859"/>
            <a:ext cx="9974910" cy="27596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17333" b="1" dirty="0">
                <a:latin typeface="Aldhabi" panose="01000000000000000000" pitchFamily="2" charset="-78"/>
                <a:cs typeface="DecoType Naskh Variants" panose="02010400000000000000" pitchFamily="2" charset="-78"/>
              </a:rPr>
              <a:t>الحصة الثانية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9302886" y="3171751"/>
            <a:ext cx="2230070" cy="21584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38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7CDCA41-995C-42AA-9D4B-3B18BF5D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28009" r="21196" b="20179"/>
          <a:stretch/>
        </p:blipFill>
        <p:spPr>
          <a:xfrm>
            <a:off x="802106" y="392279"/>
            <a:ext cx="10587789" cy="60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7CDCA41-995C-42AA-9D4B-3B18BF5D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28009" r="21196" b="20179"/>
          <a:stretch/>
        </p:blipFill>
        <p:spPr>
          <a:xfrm>
            <a:off x="802106" y="392279"/>
            <a:ext cx="10587789" cy="60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EE75726E-2890-48D5-B01B-CD20CA2F3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257" y="339034"/>
            <a:ext cx="10749487" cy="6179933"/>
          </a:xfrm>
          <a:prstGeom prst="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153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095503" y="1771175"/>
            <a:ext cx="6728870" cy="2193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/>
            <a:r>
              <a:rPr lang="ar-AE" sz="5000" b="1" dirty="0">
                <a:latin typeface="Calibri"/>
                <a:cs typeface="Arial" panose="020B0604020202020204" pitchFamily="34" charset="0"/>
              </a:rPr>
              <a:t>اليــوم  :</a:t>
            </a:r>
          </a:p>
          <a:p>
            <a:pPr algn="r" defTabSz="914363" rtl="1"/>
            <a:r>
              <a:rPr lang="ar-AE" sz="5000" b="1" dirty="0">
                <a:latin typeface="Calibri"/>
                <a:cs typeface="Arial" panose="020B0604020202020204" pitchFamily="34" charset="0"/>
              </a:rPr>
              <a:t>التاريخ :</a:t>
            </a:r>
            <a:endParaRPr lang="ar-AE" sz="3667" b="1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3573900" y="2507223"/>
            <a:ext cx="268252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algn="ctr" defTabSz="914363" rtl="1"/>
            <a:endParaRPr lang="ar-AE" sz="2667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550268" y="385468"/>
            <a:ext cx="3023633" cy="277141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760858" y="3402871"/>
            <a:ext cx="2813043" cy="24662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779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 rtl="1"/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algn="r" defTabSz="914363" rtl="1"/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86F7E5F5-3FC2-45BA-BD66-85FCC926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1" b="2149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1A616DB-B26A-4CAD-A1EC-F6635649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3E6C0CB5-B98A-4C44-AA6E-3241D4BF12A9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914363">
              <a:defRPr/>
            </a:pPr>
            <a:r>
              <a:rPr lang="ar-AE" sz="6666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F4811DE-B888-4EBD-A8E7-9306EA8668B2}"/>
              </a:ext>
            </a:extLst>
          </p:cNvPr>
          <p:cNvSpPr txBox="1"/>
          <p:nvPr/>
        </p:nvSpPr>
        <p:spPr>
          <a:xfrm>
            <a:off x="9610053" y="457785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4D5D855-7BD0-40C3-AE8C-105768B703A5}"/>
              </a:ext>
            </a:extLst>
          </p:cNvPr>
          <p:cNvSpPr txBox="1"/>
          <p:nvPr/>
        </p:nvSpPr>
        <p:spPr>
          <a:xfrm>
            <a:off x="8453920" y="331648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6E5082-BB10-48E7-9DDD-7DCB837595A5}"/>
              </a:ext>
            </a:extLst>
          </p:cNvPr>
          <p:cNvSpPr txBox="1"/>
          <p:nvPr/>
        </p:nvSpPr>
        <p:spPr>
          <a:xfrm>
            <a:off x="6681186" y="295964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DED3908-FAF0-4AC5-88E0-CDFA2ED36D13}"/>
              </a:ext>
            </a:extLst>
          </p:cNvPr>
          <p:cNvSpPr txBox="1"/>
          <p:nvPr/>
        </p:nvSpPr>
        <p:spPr>
          <a:xfrm>
            <a:off x="5602322" y="201147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18B8BDB-296D-421A-BEA8-69AE4D829824}"/>
              </a:ext>
            </a:extLst>
          </p:cNvPr>
          <p:cNvSpPr txBox="1"/>
          <p:nvPr/>
        </p:nvSpPr>
        <p:spPr>
          <a:xfrm>
            <a:off x="3440903" y="1445505"/>
            <a:ext cx="247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F8A123A-B2B2-49C5-99DF-635B2BB3537E}"/>
              </a:ext>
            </a:extLst>
          </p:cNvPr>
          <p:cNvSpPr txBox="1"/>
          <p:nvPr/>
        </p:nvSpPr>
        <p:spPr>
          <a:xfrm>
            <a:off x="2105906" y="360846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0FF75F-F62B-47E0-B474-65C6871B87A7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623B75B-9A53-444C-92FF-DC44B118E0D4}"/>
              </a:ext>
            </a:extLst>
          </p:cNvPr>
          <p:cNvSpPr txBox="1"/>
          <p:nvPr/>
        </p:nvSpPr>
        <p:spPr>
          <a:xfrm>
            <a:off x="10853530" y="575149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35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A45E7122-C1E0-421C-88E9-3CA035A3B340}"/>
              </a:ext>
            </a:extLst>
          </p:cNvPr>
          <p:cNvSpPr txBox="1"/>
          <p:nvPr/>
        </p:nvSpPr>
        <p:spPr>
          <a:xfrm>
            <a:off x="9142713" y="358457"/>
            <a:ext cx="36027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 الحافزة </a:t>
            </a:r>
            <a:endParaRPr lang="en-US" sz="11500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7118D0-9CCE-46C1-BE9B-27126B6B09E9}"/>
              </a:ext>
            </a:extLst>
          </p:cNvPr>
          <p:cNvSpPr txBox="1"/>
          <p:nvPr/>
        </p:nvSpPr>
        <p:spPr>
          <a:xfrm>
            <a:off x="2119086" y="2333980"/>
            <a:ext cx="74893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3200" b="1" dirty="0">
                <a:solidFill>
                  <a:srgbClr val="00B0F0"/>
                </a:solidFill>
              </a:rPr>
              <a:t>https://wordwall.net/ar/resource/11306438/%D9%85%D9%8A%D8%B2-%D8%A8%D9%8A%D9%86-%D8%A7%D9%84%D8%AC%D9%85%D9%84%D8%A9-%D9%88%D8%A7%D9%84%D8%AA%D8%B1%D9%83%D9%8A%D8%A8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4F198F6-FE39-4169-8659-E63F66D8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1" y="450790"/>
            <a:ext cx="4396542" cy="9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941345" y="2961932"/>
            <a:ext cx="1933863" cy="214674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الأستاذة </a:t>
            </a:r>
          </a:p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فاطمة الرميثي</a:t>
            </a:r>
            <a:endParaRPr lang="en-US" sz="45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- 2022</a:t>
            </a:r>
            <a:r>
              <a:rPr lang="en-US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2021</a:t>
            </a:r>
            <a:endParaRPr lang="ar-AE" sz="45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4573551" y="4549610"/>
            <a:ext cx="4649464" cy="11181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333" b="1" dirty="0">
                <a:solidFill>
                  <a:srgbClr val="FF0000"/>
                </a:solidFill>
                <a:cs typeface="+mj-cs"/>
              </a:rPr>
              <a:t>يستغرق تنفيذ هذا الدرس حصتين</a:t>
            </a:r>
          </a:p>
        </p:txBody>
      </p:sp>
      <p:pic>
        <p:nvPicPr>
          <p:cNvPr id="8" name="Picture 4" descr="التربية والتعليم - محليات - التربية والتعليم - الإمارات اليوم">
            <a:extLst>
              <a:ext uri="{FF2B5EF4-FFF2-40B4-BE49-F238E27FC236}">
                <a16:creationId xmlns:a16="http://schemas.microsoft.com/office/drawing/2014/main" id="{D32668C4-1CC5-4443-A439-E2615B976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r="19412"/>
          <a:stretch/>
        </p:blipFill>
        <p:spPr bwMode="auto">
          <a:xfrm>
            <a:off x="385524" y="268006"/>
            <a:ext cx="1970548" cy="2272788"/>
          </a:xfrm>
          <a:prstGeom prst="rect">
            <a:avLst/>
          </a:prstGeom>
          <a:solidFill>
            <a:srgbClr val="FFFDDB"/>
          </a:solidFill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D55922A4-FE5B-41C4-919E-EB27C7976B18}"/>
              </a:ext>
            </a:extLst>
          </p:cNvPr>
          <p:cNvSpPr/>
          <p:nvPr/>
        </p:nvSpPr>
        <p:spPr>
          <a:xfrm>
            <a:off x="4262511" y="306692"/>
            <a:ext cx="7647372" cy="2815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4000" b="1" dirty="0">
                <a:solidFill>
                  <a:schemeClr val="bg1"/>
                </a:solidFill>
              </a:rPr>
              <a:t>المادة : اللغة العربية .</a:t>
            </a:r>
          </a:p>
          <a:p>
            <a:pPr algn="r"/>
            <a:r>
              <a:rPr lang="ar-SA" sz="4000" b="1" dirty="0">
                <a:solidFill>
                  <a:schemeClr val="bg1"/>
                </a:solidFill>
              </a:rPr>
              <a:t>الصف : السادس .</a:t>
            </a:r>
          </a:p>
          <a:p>
            <a:pPr algn="r"/>
            <a:r>
              <a:rPr lang="ar-SA" sz="4000" b="1" dirty="0">
                <a:solidFill>
                  <a:srgbClr val="FF0000"/>
                </a:solidFill>
              </a:rPr>
              <a:t>العنوان : (الجملة والتركيب)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22CB-EBC9-4703-870C-8981A49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ar-SA" sz="360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D35CC-A7F3-4A14-A92C-36AA5FEA5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13" y="2210128"/>
            <a:ext cx="7524977" cy="376089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algn="ctr"/>
            <a:r>
              <a:rPr lang="ar-SA" dirty="0"/>
              <a:t>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F65F0D-02D2-42AC-89A3-3F6493C1AC62}"/>
              </a:ext>
            </a:extLst>
          </p:cNvPr>
          <p:cNvSpPr/>
          <p:nvPr/>
        </p:nvSpPr>
        <p:spPr>
          <a:xfrm>
            <a:off x="2759477" y="2414759"/>
            <a:ext cx="8508101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أن يقارن</a:t>
            </a: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الطالب بين الجملة والتركيب . 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أن </a:t>
            </a:r>
            <a:r>
              <a:rPr lang="ar-SA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يكون جملًا وتراكيب من إنشائه 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تطبيق الأنشطة 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 descr="نتيجة بحث الصور عن صورة تدل على تحقيق الهدف">
            <a:extLst>
              <a:ext uri="{FF2B5EF4-FFF2-40B4-BE49-F238E27FC236}">
                <a16:creationId xmlns:a16="http://schemas.microsoft.com/office/drawing/2014/main" id="{30D6C6B8-AD28-40B7-A142-3B270AC1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9" y="0"/>
            <a:ext cx="2907134" cy="22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400FC-D680-480D-8A88-D338C3763445}"/>
              </a:ext>
            </a:extLst>
          </p:cNvPr>
          <p:cNvSpPr/>
          <p:nvPr/>
        </p:nvSpPr>
        <p:spPr>
          <a:xfrm>
            <a:off x="7368209" y="116378"/>
            <a:ext cx="4625009" cy="181452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أهداف التعلم : 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75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35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6257033" y="40509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7134669" y="40509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رائحة زكية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266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7134669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300" dirty="0">
                <a:latin typeface="+mj-lt"/>
              </a:rPr>
              <a:t>الطقس بدأ يتحسن</a:t>
            </a:r>
            <a:endParaRPr lang="en-GB" sz="33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1762905" y="404249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2631256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300" dirty="0">
                <a:latin typeface="+mj-lt"/>
              </a:rPr>
              <a:t>الصدق صفة جميلة </a:t>
            </a:r>
            <a:endParaRPr lang="en-GB" sz="3300" dirty="0">
              <a:latin typeface="+mj-lt"/>
            </a:endParaRPr>
          </a:p>
        </p:txBody>
      </p:sp>
      <p:sp>
        <p:nvSpPr>
          <p:cNvPr id="22" name="D"/>
          <p:cNvSpPr/>
          <p:nvPr/>
        </p:nvSpPr>
        <p:spPr>
          <a:xfrm>
            <a:off x="1856243" y="281550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2724594" y="283309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ما أجمل الشتاء !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762905" y="1014942"/>
            <a:ext cx="8640000" cy="1620000"/>
          </a:xfrm>
          <a:prstGeom prst="roundRect">
            <a:avLst/>
          </a:prstGeom>
          <a:solidFill>
            <a:schemeClr val="accent5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ar-AE" sz="7200" b="1" dirty="0">
                <a:latin typeface="+mj-lt"/>
              </a:rPr>
              <a:t>اختر التركيب من العبارات الآتية </a:t>
            </a:r>
            <a:endParaRPr lang="en-GB" sz="7200" b="1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9861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87AFBFD-CA79-44DF-B375-55C773914600}"/>
              </a:ext>
            </a:extLst>
          </p:cNvPr>
          <p:cNvSpPr txBox="1"/>
          <p:nvPr/>
        </p:nvSpPr>
        <p:spPr>
          <a:xfrm>
            <a:off x="9152823" y="84352"/>
            <a:ext cx="328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نشاط قبلي </a:t>
            </a:r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45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35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1790287" y="2835161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2631256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البيت الكبير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293700" y="283412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7134669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000" dirty="0">
                <a:latin typeface="+mj-lt"/>
              </a:rPr>
              <a:t>الإمارات دولة متطورة.</a:t>
            </a:r>
            <a:endParaRPr lang="en-GB" sz="30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1790287" y="404353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2631256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فستان هند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761713" y="1086790"/>
            <a:ext cx="8640000" cy="114206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ar-AE" sz="6400" b="1" dirty="0">
                <a:solidFill>
                  <a:srgbClr val="FF0000"/>
                </a:solidFill>
              </a:rPr>
              <a:t>أي مما يلي جملة تامة المعنى ؟</a:t>
            </a:r>
            <a:endParaRPr lang="en-GB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9861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C5951649-C678-4FC5-9559-5CABC675B9CF}"/>
              </a:ext>
            </a:extLst>
          </p:cNvPr>
          <p:cNvSpPr/>
          <p:nvPr/>
        </p:nvSpPr>
        <p:spPr>
          <a:xfrm>
            <a:off x="6305093" y="4041465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_answer">
            <a:extLst>
              <a:ext uri="{FF2B5EF4-FFF2-40B4-BE49-F238E27FC236}">
                <a16:creationId xmlns:a16="http://schemas.microsoft.com/office/drawing/2014/main" id="{D959FC6D-144A-407E-A522-4DF02683E0C6}"/>
              </a:ext>
            </a:extLst>
          </p:cNvPr>
          <p:cNvSpPr/>
          <p:nvPr/>
        </p:nvSpPr>
        <p:spPr>
          <a:xfrm>
            <a:off x="7162053" y="4041465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الإيمان الصادق</a:t>
            </a:r>
            <a:endParaRPr lang="en-GB" sz="3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22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EE75726E-2890-48D5-B01B-CD20CA2F3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257" y="339034"/>
            <a:ext cx="10749487" cy="6179933"/>
          </a:xfrm>
          <a:prstGeom prst="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262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35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6257033" y="405094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7125384" y="4042498"/>
            <a:ext cx="4363610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300" dirty="0">
                <a:latin typeface="+mj-lt"/>
              </a:rPr>
              <a:t>النعت والمنعوت ( الصفة والموصوف )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266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7134669" y="2834128"/>
            <a:ext cx="435432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المبتدأ وخبره </a:t>
            </a:r>
            <a:endParaRPr lang="en-GB" sz="33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1762905" y="404249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2667924" y="405094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300" dirty="0">
                <a:latin typeface="+mj-lt"/>
              </a:rPr>
              <a:t>كان واسمها وخبرها  </a:t>
            </a:r>
            <a:endParaRPr lang="en-GB" sz="3300" dirty="0">
              <a:latin typeface="+mj-lt"/>
            </a:endParaRPr>
          </a:p>
        </p:txBody>
      </p:sp>
      <p:sp>
        <p:nvSpPr>
          <p:cNvPr id="22" name="D"/>
          <p:cNvSpPr/>
          <p:nvPr/>
        </p:nvSpPr>
        <p:spPr>
          <a:xfrm>
            <a:off x="1856243" y="281550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2724594" y="283309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الفعل والفاعل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1762905" y="1014942"/>
            <a:ext cx="8640000" cy="1620000"/>
          </a:xfrm>
          <a:prstGeom prst="roundRect">
            <a:avLst/>
          </a:prstGeom>
          <a:solidFill>
            <a:schemeClr val="accent5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ar-AE" sz="7200" b="1" dirty="0">
                <a:latin typeface="+mj-lt"/>
              </a:rPr>
              <a:t>أي مما يأتي تشكلان تركيبا؟</a:t>
            </a:r>
            <a:endParaRPr lang="en-GB" sz="7200" b="1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9861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8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41" t="18222" r="3184" b="4981"/>
          <a:stretch/>
        </p:blipFill>
        <p:spPr>
          <a:xfrm>
            <a:off x="1594884" y="425303"/>
            <a:ext cx="10288449" cy="56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4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41" t="12872" r="2862" b="4981"/>
          <a:stretch/>
        </p:blipFill>
        <p:spPr>
          <a:xfrm>
            <a:off x="1484311" y="0"/>
            <a:ext cx="1070768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39326" y="3418858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39327" y="2282045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46336" y="1024592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8929215" y="4771852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151796" y="6172200"/>
            <a:ext cx="1820487" cy="607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12" t="14593" r="2754" b="26568"/>
          <a:stretch/>
        </p:blipFill>
        <p:spPr>
          <a:xfrm>
            <a:off x="0" y="375442"/>
            <a:ext cx="12192000" cy="532942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68541" y="1153132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16782" y="2349746"/>
            <a:ext cx="1820487" cy="798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7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7FABE38-55AC-428B-B400-622A6DAE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62" y="148204"/>
            <a:ext cx="9672637" cy="6402615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5DF97B4B-CC94-4F97-934C-6767AE1A49DA}"/>
              </a:ext>
            </a:extLst>
          </p:cNvPr>
          <p:cNvSpPr txBox="1">
            <a:spLocks/>
          </p:cNvSpPr>
          <p:nvPr/>
        </p:nvSpPr>
        <p:spPr>
          <a:xfrm flipH="1">
            <a:off x="2390065" y="263415"/>
            <a:ext cx="5010996" cy="78378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EG" sz="3200" b="1" dirty="0">
                <a:solidFill>
                  <a:srgbClr val="FF0000"/>
                </a:solidFill>
              </a:rPr>
              <a:t>أطبق ما تعلمته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554E1E89-499F-4C29-B261-A7F1D2001ED9}"/>
              </a:ext>
            </a:extLst>
          </p:cNvPr>
          <p:cNvSpPr txBox="1">
            <a:spLocks/>
          </p:cNvSpPr>
          <p:nvPr/>
        </p:nvSpPr>
        <p:spPr>
          <a:xfrm flipH="1">
            <a:off x="190501" y="3554388"/>
            <a:ext cx="2138361" cy="7837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EG" sz="3200" b="1" dirty="0">
                <a:solidFill>
                  <a:srgbClr val="FF0000"/>
                </a:solidFill>
              </a:rPr>
              <a:t>حل فردي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3AE30D1-FC4B-4FB2-AB46-590084475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3333" r="8141" b="20588"/>
          <a:stretch/>
        </p:blipFill>
        <p:spPr>
          <a:xfrm flipH="1">
            <a:off x="1080913" y="540098"/>
            <a:ext cx="1800200" cy="2981771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EB8E507-03B6-445B-87E1-FA8C814D7062}"/>
              </a:ext>
            </a:extLst>
          </p:cNvPr>
          <p:cNvSpPr/>
          <p:nvPr/>
        </p:nvSpPr>
        <p:spPr>
          <a:xfrm>
            <a:off x="6310939" y="4857249"/>
            <a:ext cx="5010996" cy="12789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21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الدقيقة الواحدة (تَحدي) :</a:t>
            </a:r>
          </a:p>
          <a:p>
            <a:pPr algn="ctr">
              <a:defRPr/>
            </a:pPr>
            <a:endParaRPr lang="ar-AE" sz="788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defRPr/>
            </a:pPr>
            <a:r>
              <a:rPr lang="ar-AE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اكتب  قَبْلَ انْتِهاء الْوَقْت :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DA4A2168-EEA4-42B9-9009-29C40424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0"/>
          <a:stretch>
            <a:fillRect/>
          </a:stretch>
        </p:blipFill>
        <p:spPr bwMode="auto">
          <a:xfrm>
            <a:off x="10648950" y="3748420"/>
            <a:ext cx="15430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 Minute Timer with Music for Kids, Classroom! 3 Minute Countdown with Alarm! Fun Timer 3 Minutes!">
            <a:hlinkClick r:id="" action="ppaction://media"/>
            <a:extLst>
              <a:ext uri="{FF2B5EF4-FFF2-40B4-BE49-F238E27FC236}">
                <a16:creationId xmlns:a16="http://schemas.microsoft.com/office/drawing/2014/main" id="{92AF25CB-1468-4A0E-957F-63CFCFA47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065" y="4711206"/>
            <a:ext cx="261337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9" t="13827" r="11995" b="18545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8579" y="2188038"/>
            <a:ext cx="5852163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أسكن في بيت زجاجي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8580" y="3044279"/>
            <a:ext cx="585216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رأيت قوس </a:t>
            </a:r>
            <a:r>
              <a:rPr lang="ar-SA" sz="44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قزح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بين الجبال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8579" y="3919585"/>
            <a:ext cx="5852163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رب ارزقني الخشوع في الصلاة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574" y="4785359"/>
            <a:ext cx="5346168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الأشجار مزروعة بين البيوت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4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2C43452A-527B-4567-8204-CD5397623DD0}"/>
              </a:ext>
            </a:extLst>
          </p:cNvPr>
          <p:cNvSpPr/>
          <p:nvPr/>
        </p:nvSpPr>
        <p:spPr>
          <a:xfrm>
            <a:off x="693347" y="980389"/>
            <a:ext cx="568296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https://wordwall.net/ar/resource/3142279</a:t>
            </a:r>
            <a:r>
              <a:rPr lang="en-US" sz="6000" dirty="0">
                <a:solidFill>
                  <a:srgbClr val="FF0000"/>
                </a:solidFill>
              </a:rPr>
              <a:t>    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18B26-C774-476D-AD95-A75AB8414BD2}"/>
              </a:ext>
            </a:extLst>
          </p:cNvPr>
          <p:cNvGrpSpPr/>
          <p:nvPr/>
        </p:nvGrpSpPr>
        <p:grpSpPr>
          <a:xfrm>
            <a:off x="6376307" y="0"/>
            <a:ext cx="5682958" cy="6858000"/>
            <a:chOff x="6376307" y="0"/>
            <a:chExt cx="5682958" cy="68580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AAC432E-37D7-4B6A-AFF8-1B4B98DFE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" r="2261" b="3"/>
            <a:stretch/>
          </p:blipFill>
          <p:spPr bwMode="auto">
            <a:xfrm flipH="1">
              <a:off x="6376307" y="0"/>
              <a:ext cx="5682958" cy="6858000"/>
            </a:xfrm>
            <a:custGeom>
              <a:avLst/>
              <a:gdLst/>
              <a:ahLst/>
              <a:cxnLst/>
              <a:rect l="l" t="t" r="r" b="b"/>
              <a:pathLst>
                <a:path w="5298683" h="6097438">
                  <a:moveTo>
                    <a:pt x="3120528" y="0"/>
                  </a:moveTo>
                  <a:cubicBezTo>
                    <a:pt x="3874524" y="0"/>
                    <a:pt x="4566062" y="267415"/>
                    <a:pt x="5105473" y="712577"/>
                  </a:cubicBezTo>
                  <a:lnTo>
                    <a:pt x="5298683" y="888178"/>
                  </a:lnTo>
                  <a:lnTo>
                    <a:pt x="5298683" y="5352876"/>
                  </a:lnTo>
                  <a:lnTo>
                    <a:pt x="5105473" y="5528477"/>
                  </a:lnTo>
                  <a:cubicBezTo>
                    <a:pt x="4874296" y="5719261"/>
                    <a:pt x="4615179" y="5877397"/>
                    <a:pt x="4335177" y="5995828"/>
                  </a:cubicBezTo>
                  <a:lnTo>
                    <a:pt x="4057556" y="6097438"/>
                  </a:lnTo>
                  <a:lnTo>
                    <a:pt x="2183499" y="6097438"/>
                  </a:lnTo>
                  <a:lnTo>
                    <a:pt x="1905878" y="5995828"/>
                  </a:lnTo>
                  <a:cubicBezTo>
                    <a:pt x="785873" y="5522106"/>
                    <a:pt x="0" y="4413092"/>
                    <a:pt x="0" y="3120527"/>
                  </a:cubicBezTo>
                  <a:cubicBezTo>
                    <a:pt x="0" y="1397108"/>
                    <a:pt x="1397108" y="0"/>
                    <a:pt x="312052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99E0D1-A860-4E35-BCDA-DA97F6884C40}"/>
                </a:ext>
              </a:extLst>
            </p:cNvPr>
            <p:cNvSpPr txBox="1"/>
            <p:nvPr/>
          </p:nvSpPr>
          <p:spPr>
            <a:xfrm>
              <a:off x="7032567" y="1596046"/>
              <a:ext cx="20116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dirty="0">
                  <a:solidFill>
                    <a:schemeClr val="bg1"/>
                  </a:solidFill>
                </a:rPr>
                <a:t>بطاقة الخروج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03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095503" y="1771175"/>
            <a:ext cx="6728870" cy="2193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/>
            <a:r>
              <a:rPr lang="ar-AE" sz="5000" b="1" dirty="0">
                <a:latin typeface="Calibri"/>
                <a:cs typeface="Arial" panose="020B0604020202020204" pitchFamily="34" charset="0"/>
              </a:rPr>
              <a:t>اليــوم  :</a:t>
            </a:r>
          </a:p>
          <a:p>
            <a:pPr algn="r" defTabSz="914363" rtl="1"/>
            <a:r>
              <a:rPr lang="ar-AE" sz="5000" b="1" dirty="0">
                <a:latin typeface="Calibri"/>
                <a:cs typeface="Arial" panose="020B0604020202020204" pitchFamily="34" charset="0"/>
              </a:rPr>
              <a:t>التاريخ :</a:t>
            </a:r>
            <a:endParaRPr lang="ar-AE" sz="3667" b="1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3573900" y="2507223"/>
            <a:ext cx="268252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algn="ctr" defTabSz="914363" rtl="1"/>
            <a:endParaRPr lang="ar-AE" sz="2667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63" rtl="1"/>
            <a:r>
              <a:rPr lang="ar-AE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550268" y="385468"/>
            <a:ext cx="3023633" cy="277141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760858" y="3402871"/>
            <a:ext cx="2813043" cy="24662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101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 rtl="1"/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algn="r" defTabSz="914363" rtl="1"/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86F7E5F5-3FC2-45BA-BD66-85FCC926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1" b="2149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1A616DB-B26A-4CAD-A1EC-F6635649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3E6C0CB5-B98A-4C44-AA6E-3241D4BF12A9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914363">
              <a:defRPr/>
            </a:pPr>
            <a:r>
              <a:rPr lang="ar-AE" sz="6666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F4811DE-B888-4EBD-A8E7-9306EA8668B2}"/>
              </a:ext>
            </a:extLst>
          </p:cNvPr>
          <p:cNvSpPr txBox="1"/>
          <p:nvPr/>
        </p:nvSpPr>
        <p:spPr>
          <a:xfrm>
            <a:off x="9610053" y="457785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4D5D855-7BD0-40C3-AE8C-105768B703A5}"/>
              </a:ext>
            </a:extLst>
          </p:cNvPr>
          <p:cNvSpPr txBox="1"/>
          <p:nvPr/>
        </p:nvSpPr>
        <p:spPr>
          <a:xfrm>
            <a:off x="8453920" y="331648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6E5082-BB10-48E7-9DDD-7DCB837595A5}"/>
              </a:ext>
            </a:extLst>
          </p:cNvPr>
          <p:cNvSpPr txBox="1"/>
          <p:nvPr/>
        </p:nvSpPr>
        <p:spPr>
          <a:xfrm>
            <a:off x="6681186" y="295964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DED3908-FAF0-4AC5-88E0-CDFA2ED36D13}"/>
              </a:ext>
            </a:extLst>
          </p:cNvPr>
          <p:cNvSpPr txBox="1"/>
          <p:nvPr/>
        </p:nvSpPr>
        <p:spPr>
          <a:xfrm>
            <a:off x="5602322" y="201147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18B8BDB-296D-421A-BEA8-69AE4D829824}"/>
              </a:ext>
            </a:extLst>
          </p:cNvPr>
          <p:cNvSpPr txBox="1"/>
          <p:nvPr/>
        </p:nvSpPr>
        <p:spPr>
          <a:xfrm>
            <a:off x="3440903" y="1445505"/>
            <a:ext cx="247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F8A123A-B2B2-49C5-99DF-635B2BB3537E}"/>
              </a:ext>
            </a:extLst>
          </p:cNvPr>
          <p:cNvSpPr txBox="1"/>
          <p:nvPr/>
        </p:nvSpPr>
        <p:spPr>
          <a:xfrm>
            <a:off x="2105906" y="360846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0FF75F-F62B-47E0-B474-65C6871B87A7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623B75B-9A53-444C-92FF-DC44B118E0D4}"/>
              </a:ext>
            </a:extLst>
          </p:cNvPr>
          <p:cNvSpPr txBox="1"/>
          <p:nvPr/>
        </p:nvSpPr>
        <p:spPr>
          <a:xfrm>
            <a:off x="10853530" y="575149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8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60D6A99-2700-40F7-B086-FE59987E9968}"/>
              </a:ext>
            </a:extLst>
          </p:cNvPr>
          <p:cNvSpPr/>
          <p:nvPr/>
        </p:nvSpPr>
        <p:spPr>
          <a:xfrm>
            <a:off x="869939" y="101422"/>
            <a:ext cx="10667008" cy="1015663"/>
          </a:xfrm>
          <a:prstGeom prst="rect">
            <a:avLst/>
          </a:prstGeom>
          <a:solidFill>
            <a:srgbClr val="D1A6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en-US" sz="3667" b="1" kern="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padlet</a:t>
            </a:r>
            <a:r>
              <a:rPr lang="ar-AE" sz="2667" b="1" kern="0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AE" sz="2333" b="1" kern="0" dirty="0">
                <a:solidFill>
                  <a:prstClr val="black"/>
                </a:solidFill>
                <a:latin typeface="Aldhabi" panose="01000000000000000000" pitchFamily="2" charset="-78"/>
              </a:rPr>
              <a:t>هيا نشاهد الفيديو التالي ثم نكتب ما تعلمناه منه في قسم المقر في بوابو التعلم أو في برنامج الــ </a:t>
            </a:r>
            <a:endParaRPr lang="ar-AE" sz="2333" b="1" kern="0" dirty="0">
              <a:solidFill>
                <a:srgbClr val="FF0000"/>
              </a:solidFill>
              <a:latin typeface="Aldhabi" panose="01000000000000000000" pitchFamily="2" charset="-78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45E7122-C1E0-421C-88E9-3CA035A3B340}"/>
              </a:ext>
            </a:extLst>
          </p:cNvPr>
          <p:cNvSpPr txBox="1"/>
          <p:nvPr/>
        </p:nvSpPr>
        <p:spPr>
          <a:xfrm>
            <a:off x="8736313" y="1780857"/>
            <a:ext cx="36027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 الحافزة </a:t>
            </a:r>
            <a:endParaRPr lang="en-US" sz="11500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8" name="التمييز بين الجملة والتركيب _ الصف الرابع _ النحو(1080P_HD)_1">
            <a:hlinkClick r:id="" action="ppaction://media"/>
            <a:extLst>
              <a:ext uri="{FF2B5EF4-FFF2-40B4-BE49-F238E27FC236}">
                <a16:creationId xmlns:a16="http://schemas.microsoft.com/office/drawing/2014/main" id="{749B0FA2-2C80-43E3-ADB9-7040F1BD4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39" y="1678060"/>
            <a:ext cx="8537357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941345" y="2961932"/>
            <a:ext cx="1933863" cy="214674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الأستاذة </a:t>
            </a:r>
          </a:p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فاطمة الرميثي</a:t>
            </a:r>
            <a:endParaRPr lang="en-US" sz="45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AE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- 2022</a:t>
            </a:r>
            <a:r>
              <a:rPr lang="en-US" sz="45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2021</a:t>
            </a:r>
            <a:endParaRPr lang="ar-AE" sz="4500" b="1" dirty="0">
              <a:ln w="0"/>
              <a:solidFill>
                <a:schemeClr val="accent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4573551" y="4549610"/>
            <a:ext cx="4649464" cy="11181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333" b="1" dirty="0">
                <a:solidFill>
                  <a:srgbClr val="FF0000"/>
                </a:solidFill>
                <a:cs typeface="+mj-cs"/>
              </a:rPr>
              <a:t>يستغرق تنفيذ هذا الدرس حصتين</a:t>
            </a:r>
          </a:p>
        </p:txBody>
      </p:sp>
      <p:pic>
        <p:nvPicPr>
          <p:cNvPr id="8" name="Picture 4" descr="التربية والتعليم - محليات - التربية والتعليم - الإمارات اليوم">
            <a:extLst>
              <a:ext uri="{FF2B5EF4-FFF2-40B4-BE49-F238E27FC236}">
                <a16:creationId xmlns:a16="http://schemas.microsoft.com/office/drawing/2014/main" id="{D32668C4-1CC5-4443-A439-E2615B976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r="19412"/>
          <a:stretch/>
        </p:blipFill>
        <p:spPr bwMode="auto">
          <a:xfrm>
            <a:off x="385524" y="268006"/>
            <a:ext cx="1970548" cy="2272788"/>
          </a:xfrm>
          <a:prstGeom prst="rect">
            <a:avLst/>
          </a:prstGeom>
          <a:solidFill>
            <a:srgbClr val="FFFDDB"/>
          </a:solidFill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D55922A4-FE5B-41C4-919E-EB27C7976B18}"/>
              </a:ext>
            </a:extLst>
          </p:cNvPr>
          <p:cNvSpPr/>
          <p:nvPr/>
        </p:nvSpPr>
        <p:spPr>
          <a:xfrm>
            <a:off x="4262511" y="306692"/>
            <a:ext cx="7647372" cy="2815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4000" b="1" dirty="0">
                <a:solidFill>
                  <a:schemeClr val="bg1"/>
                </a:solidFill>
              </a:rPr>
              <a:t>المادة : اللغة العربية .</a:t>
            </a:r>
          </a:p>
          <a:p>
            <a:pPr algn="r"/>
            <a:r>
              <a:rPr lang="ar-SA" sz="4000" b="1" dirty="0">
                <a:solidFill>
                  <a:schemeClr val="bg1"/>
                </a:solidFill>
              </a:rPr>
              <a:t>الصف : السادس .</a:t>
            </a:r>
          </a:p>
          <a:p>
            <a:pPr algn="r"/>
            <a:r>
              <a:rPr lang="ar-SA" sz="4000" b="1" dirty="0">
                <a:solidFill>
                  <a:srgbClr val="FF0000"/>
                </a:solidFill>
              </a:rPr>
              <a:t>العنوان : (الجملة والتركيب)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22CB-EBC9-4703-870C-8981A49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42580"/>
            <a:ext cx="3084844" cy="5772840"/>
          </a:xfrm>
        </p:spPr>
        <p:txBody>
          <a:bodyPr anchor="ctr">
            <a:normAutofit/>
          </a:bodyPr>
          <a:lstStyle/>
          <a:p>
            <a:r>
              <a:rPr lang="ar-SA" sz="360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D35CC-A7F3-4A14-A92C-36AA5FEA5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13" y="2210128"/>
            <a:ext cx="7524977" cy="376089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algn="ctr"/>
            <a:r>
              <a:rPr lang="ar-SA" dirty="0"/>
              <a:t>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F65F0D-02D2-42AC-89A3-3F6493C1AC62}"/>
              </a:ext>
            </a:extLst>
          </p:cNvPr>
          <p:cNvSpPr/>
          <p:nvPr/>
        </p:nvSpPr>
        <p:spPr>
          <a:xfrm>
            <a:off x="2759477" y="2414759"/>
            <a:ext cx="8508101" cy="9050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أن يقارن بين الجمل والتركيب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 descr="نتيجة بحث الصور عن صورة تدل على تحقيق الهدف">
            <a:extLst>
              <a:ext uri="{FF2B5EF4-FFF2-40B4-BE49-F238E27FC236}">
                <a16:creationId xmlns:a16="http://schemas.microsoft.com/office/drawing/2014/main" id="{30D6C6B8-AD28-40B7-A142-3B270AC1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9" y="0"/>
            <a:ext cx="2907134" cy="22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400FC-D680-480D-8A88-D338C3763445}"/>
              </a:ext>
            </a:extLst>
          </p:cNvPr>
          <p:cNvSpPr/>
          <p:nvPr/>
        </p:nvSpPr>
        <p:spPr>
          <a:xfrm>
            <a:off x="7368209" y="116378"/>
            <a:ext cx="4625009" cy="181452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أهداف التعلم : 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3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528</Words>
  <Application>Microsoft Office PowerPoint</Application>
  <PresentationFormat>شاشة عريضة</PresentationFormat>
  <Paragraphs>167</Paragraphs>
  <Slides>36</Slides>
  <Notes>2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4" baseType="lpstr">
      <vt:lpstr>Aldhabi</vt:lpstr>
      <vt:lpstr>Arial</vt:lpstr>
      <vt:lpstr>Calibri</vt:lpstr>
      <vt:lpstr>Century Gothic</vt:lpstr>
      <vt:lpstr>Corbel</vt:lpstr>
      <vt:lpstr>Garamond</vt:lpstr>
      <vt:lpstr>Sakkal Majalla</vt:lpstr>
      <vt:lpstr>Parallax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.</vt:lpstr>
      <vt:lpstr>عرض تقديمي في PowerPoint</vt:lpstr>
      <vt:lpstr>عرض تقديمي في PowerPoint</vt:lpstr>
      <vt:lpstr>عرض تقديمي في PowerPoint</vt:lpstr>
      <vt:lpstr>.</vt:lpstr>
      <vt:lpstr>.</vt:lpstr>
      <vt:lpstr>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2020-09-09T13:34:42Z</dcterms:created>
  <dcterms:modified xsi:type="dcterms:W3CDTF">2021-09-05T15:11:38Z</dcterms:modified>
</cp:coreProperties>
</file>