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68" r:id="rId1"/>
    <p:sldMasterId id="2147484680" r:id="rId2"/>
  </p:sldMasterIdLst>
  <p:notesMasterIdLst>
    <p:notesMasterId r:id="rId26"/>
  </p:notesMasterIdLst>
  <p:sldIdLst>
    <p:sldId id="660" r:id="rId3"/>
    <p:sldId id="599" r:id="rId4"/>
    <p:sldId id="659" r:id="rId5"/>
    <p:sldId id="646" r:id="rId6"/>
    <p:sldId id="674" r:id="rId7"/>
    <p:sldId id="679" r:id="rId8"/>
    <p:sldId id="644" r:id="rId9"/>
    <p:sldId id="680" r:id="rId10"/>
    <p:sldId id="653" r:id="rId11"/>
    <p:sldId id="675" r:id="rId12"/>
    <p:sldId id="677" r:id="rId13"/>
    <p:sldId id="655" r:id="rId14"/>
    <p:sldId id="681" r:id="rId15"/>
    <p:sldId id="657" r:id="rId16"/>
    <p:sldId id="664" r:id="rId17"/>
    <p:sldId id="665" r:id="rId18"/>
    <p:sldId id="666" r:id="rId19"/>
    <p:sldId id="676" r:id="rId20"/>
    <p:sldId id="678" r:id="rId21"/>
    <p:sldId id="667" r:id="rId22"/>
    <p:sldId id="683" r:id="rId23"/>
    <p:sldId id="670" r:id="rId24"/>
    <p:sldId id="672" r:id="rId2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F4FA"/>
    <a:srgbClr val="FFFF99"/>
    <a:srgbClr val="FBC9BF"/>
    <a:srgbClr val="FF33CC"/>
    <a:srgbClr val="F676E7"/>
    <a:srgbClr val="006600"/>
    <a:srgbClr val="FFFF00"/>
    <a:srgbClr val="663300"/>
    <a:srgbClr val="1407B9"/>
    <a:srgbClr val="AEC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نمط فاتح 1 - تميي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نمط فاتح 1 - تميي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نمط فاتح 1 - تميي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نمط فاتح 1 - تمييز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نمط فاتح 1 - تميي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C2FFA5D-87B4-456A-9821-1D502468CF0F}" styleName="نمط ذو نسُق 1 - تميي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CAF9ED-07DC-4A11-8D7F-57B35C25682E}" styleName="نمط متوسط 1 - تميي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6" autoAdjust="0"/>
    <p:restoredTop sz="90756" autoAdjust="0"/>
  </p:normalViewPr>
  <p:slideViewPr>
    <p:cSldViewPr>
      <p:cViewPr>
        <p:scale>
          <a:sx n="85" d="100"/>
          <a:sy n="85" d="100"/>
        </p:scale>
        <p:origin x="963" y="5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04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159" y="1"/>
            <a:ext cx="3038604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CF222-5D35-4CBA-8FDC-BDDE01741C5D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713" y="4416538"/>
            <a:ext cx="5608975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086"/>
            <a:ext cx="3038604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159" y="8830086"/>
            <a:ext cx="3038604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24B9D1-5500-4BDA-8F6E-EAE631EB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862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4B9D1-5500-4BDA-8F6E-EAE631EBCF5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45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4B9D1-5500-4BDA-8F6E-EAE631EBCF5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8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4B9D1-5500-4BDA-8F6E-EAE631EBCF5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32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وان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22" name="عنوان فرعي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" name="عنصر نائب للتذييل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4EA91-DED8-4931-9042-49F27CF5CC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شكل بيضاوي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4EA91-DED8-4931-9042-49F27CF5CC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4EA91-DED8-4931-9042-49F27CF5CC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DE21F-3A61-4EF0-8791-AB9E0D243CB5}" type="datetime1">
              <a:rPr lang="en-US" altLang="en-US"/>
              <a:pPr>
                <a:defRPr/>
              </a:pPr>
              <a:t>9/22/2020</a:t>
            </a:fld>
            <a:endParaRPr lang="zh-CN" altLang="en-US" sz="1013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FCA98-BC29-4FD4-B6D0-9129576B493B}" type="slidenum">
              <a:rPr lang="en-US" altLang="en-US"/>
              <a:pPr>
                <a:defRPr/>
              </a:pPr>
              <a:t>‹#›</a:t>
            </a:fld>
            <a:endParaRPr lang="zh-CN" altLang="en-US" sz="1013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04983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9/22/2020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269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9/22/2020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174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9/22/2020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244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9/22/2020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403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9/22/2020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1081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9/22/2020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897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9/22/2020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608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4EA91-DED8-4931-9042-49F27CF5CC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9/22/2020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5596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9/22/2020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  <a:latin typeface="Gill Sans MT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4429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9/22/2020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8874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9/22/2020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259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4EA91-DED8-4931-9042-49F27CF5CC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مستطيل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4EA91-DED8-4931-9042-49F27CF5CC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4EA91-DED8-4931-9042-49F27CF5CC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4EA91-DED8-4931-9042-49F27CF5CC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4EA91-DED8-4931-9042-49F27CF5CC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مستطيل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4EA91-DED8-4931-9042-49F27CF5CC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4EA91-DED8-4931-9042-49F27CF5CC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مستطيل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ar-SA"/>
              <a:t>انقر فوق الأيقونة لإضافة صورة</a:t>
            </a:r>
            <a:endParaRPr kumimoji="0" lang="en-US" dirty="0"/>
          </a:p>
        </p:txBody>
      </p:sp>
      <p:sp>
        <p:nvSpPr>
          <p:cNvPr id="9" name="مخطط انسيابي: معالجة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خطط انسيابي: معالجة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دائري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دائرة مجوفة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  <a:p>
            <a:pPr lvl="1" eaLnBrk="1" latinLnBrk="0" hangingPunct="1"/>
            <a:r>
              <a:rPr kumimoji="0" lang="ar-SA"/>
              <a:t>المستوى الثاني</a:t>
            </a:r>
          </a:p>
          <a:p>
            <a:pPr lvl="2" eaLnBrk="1" latinLnBrk="0" hangingPunct="1"/>
            <a:r>
              <a:rPr kumimoji="0" lang="ar-SA"/>
              <a:t>المستوى الثالث</a:t>
            </a:r>
          </a:p>
          <a:p>
            <a:pPr lvl="3" eaLnBrk="1" latinLnBrk="0" hangingPunct="1"/>
            <a:r>
              <a:rPr kumimoji="0" lang="ar-SA"/>
              <a:t>المستوى الرابع</a:t>
            </a:r>
          </a:p>
          <a:p>
            <a:pPr lvl="4" eaLnBrk="1" latinLnBrk="0" hangingPunct="1"/>
            <a:r>
              <a:rPr kumimoji="0" lang="ar-SA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BE14EA91-DED8-4931-9042-49F27CF5CC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مستطيل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9" r:id="rId1"/>
    <p:sldLayoutId id="2147484670" r:id="rId2"/>
    <p:sldLayoutId id="2147484671" r:id="rId3"/>
    <p:sldLayoutId id="2147484672" r:id="rId4"/>
    <p:sldLayoutId id="2147484673" r:id="rId5"/>
    <p:sldLayoutId id="2147484674" r:id="rId6"/>
    <p:sldLayoutId id="2147484675" r:id="rId7"/>
    <p:sldLayoutId id="2147484676" r:id="rId8"/>
    <p:sldLayoutId id="2147484677" r:id="rId9"/>
    <p:sldLayoutId id="2147484678" r:id="rId10"/>
    <p:sldLayoutId id="2147484679" r:id="rId11"/>
    <p:sldLayoutId id="2147484692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  <a:latin typeface="Gill Sans M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9/22/2020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  <a:latin typeface="Gill Sans MT"/>
              <a:cs typeface="+mn-cs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  <a:latin typeface="Gill Sans MT"/>
              <a:cs typeface="+mn-cs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  <a:latin typeface="Gill Sans M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  <a:latin typeface="Gill Sans MT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366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1" r:id="rId1"/>
    <p:sldLayoutId id="2147484682" r:id="rId2"/>
    <p:sldLayoutId id="2147484683" r:id="rId3"/>
    <p:sldLayoutId id="2147484684" r:id="rId4"/>
    <p:sldLayoutId id="2147484685" r:id="rId5"/>
    <p:sldLayoutId id="2147484686" r:id="rId6"/>
    <p:sldLayoutId id="2147484687" r:id="rId7"/>
    <p:sldLayoutId id="2147484688" r:id="rId8"/>
    <p:sldLayoutId id="2147484689" r:id="rId9"/>
    <p:sldLayoutId id="2147484690" r:id="rId10"/>
    <p:sldLayoutId id="214748469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914400" y="3505201"/>
            <a:ext cx="464422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6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مناهج المفسرين</a:t>
            </a:r>
            <a:endParaRPr lang="ar-SA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Vertical Scroll 4"/>
          <p:cNvSpPr/>
          <p:nvPr/>
        </p:nvSpPr>
        <p:spPr>
          <a:xfrm>
            <a:off x="1371600" y="457200"/>
            <a:ext cx="3200400" cy="2286000"/>
          </a:xfrm>
          <a:prstGeom prst="verticalScroll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3600" b="1" dirty="0">
                <a:solidFill>
                  <a:schemeClr val="tx1"/>
                </a:solidFill>
              </a:rPr>
              <a:t>ما تفسير كلمة " القُرء"</a:t>
            </a:r>
            <a:r>
              <a:rPr lang="ar-SA" sz="3600" b="1" dirty="0">
                <a:solidFill>
                  <a:schemeClr val="tx1"/>
                </a:solidFill>
              </a:rPr>
              <a:t> 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6" name="Vertical Scroll 5"/>
          <p:cNvSpPr/>
          <p:nvPr/>
        </p:nvSpPr>
        <p:spPr>
          <a:xfrm>
            <a:off x="4724400" y="1066800"/>
            <a:ext cx="3200400" cy="2286000"/>
          </a:xfrm>
          <a:prstGeom prst="vertic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3600" b="1" dirty="0">
                <a:solidFill>
                  <a:schemeClr val="tx1"/>
                </a:solidFill>
              </a:rPr>
              <a:t>لماذا لا يُوجد تفسير موحد للقرآن الكريم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7" name="Explosion 2 6"/>
          <p:cNvSpPr/>
          <p:nvPr/>
        </p:nvSpPr>
        <p:spPr>
          <a:xfrm>
            <a:off x="4800600" y="3429000"/>
            <a:ext cx="4333876" cy="3089196"/>
          </a:xfrm>
          <a:prstGeom prst="irregularSeal2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توقع عنوان درسنا اليوم 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97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75">
        <p:circle/>
      </p:transition>
    </mc:Choice>
    <mc:Fallback xmlns="">
      <p:transition spd="slow" advTm="4075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FF3FD6-A9A2-4ABD-B51B-F9901DEC21F2}" type="slidenum">
              <a:rPr lang="en-US" altLang="en-US"/>
              <a:pPr>
                <a:defRPr/>
              </a:pPr>
              <a:t>10</a:t>
            </a:fld>
            <a:endParaRPr lang="zh-CN" altLang="en-US" sz="1013" dirty="0"/>
          </a:p>
        </p:txBody>
      </p:sp>
      <p:grpSp>
        <p:nvGrpSpPr>
          <p:cNvPr id="2" name="组合 35"/>
          <p:cNvGrpSpPr>
            <a:grpSpLocks/>
          </p:cNvGrpSpPr>
          <p:nvPr/>
        </p:nvGrpSpPr>
        <p:grpSpPr bwMode="auto">
          <a:xfrm>
            <a:off x="979885" y="2515791"/>
            <a:ext cx="2980134" cy="1652588"/>
            <a:chOff x="0" y="144024"/>
            <a:chExt cx="4460654" cy="3297852"/>
          </a:xfrm>
        </p:grpSpPr>
        <p:sp>
          <p:nvSpPr>
            <p:cNvPr id="14339" name="Oval 65"/>
            <p:cNvSpPr>
              <a:spLocks noChangeArrowheads="1"/>
            </p:cNvSpPr>
            <p:nvPr/>
          </p:nvSpPr>
          <p:spPr bwMode="auto">
            <a:xfrm>
              <a:off x="0" y="2938169"/>
              <a:ext cx="2642888" cy="503707"/>
            </a:xfrm>
            <a:prstGeom prst="ellipse">
              <a:avLst/>
            </a:prstGeom>
            <a:gradFill rotWithShape="1">
              <a:gsLst>
                <a:gs pos="0">
                  <a:srgbClr val="3F3F3F"/>
                </a:gs>
                <a:gs pos="100000">
                  <a:srgbClr val="EEECE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en-US" altLang="en-US" sz="1013" b="1" i="1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grpSp>
          <p:nvGrpSpPr>
            <p:cNvPr id="3" name="组合 37"/>
            <p:cNvGrpSpPr>
              <a:grpSpLocks/>
            </p:cNvGrpSpPr>
            <p:nvPr/>
          </p:nvGrpSpPr>
          <p:grpSpPr bwMode="auto">
            <a:xfrm>
              <a:off x="2337" y="1054782"/>
              <a:ext cx="2232348" cy="2230450"/>
              <a:chOff x="-178951" y="112358"/>
              <a:chExt cx="1974542" cy="1972862"/>
            </a:xfrm>
          </p:grpSpPr>
          <p:sp>
            <p:nvSpPr>
              <p:cNvPr id="14341" name="椭圆 41"/>
              <p:cNvSpPr>
                <a:spLocks noChangeArrowheads="1"/>
              </p:cNvSpPr>
              <p:nvPr/>
            </p:nvSpPr>
            <p:spPr bwMode="auto">
              <a:xfrm rot="21322388" flipH="1">
                <a:off x="-179443" y="111685"/>
                <a:ext cx="1975120" cy="1973384"/>
              </a:xfrm>
              <a:prstGeom prst="ellipse">
                <a:avLst/>
              </a:prstGeom>
              <a:gradFill rotWithShape="1">
                <a:gsLst>
                  <a:gs pos="0">
                    <a:srgbClr val="467316"/>
                  </a:gs>
                  <a:gs pos="50000">
                    <a:srgbClr val="65A420"/>
                  </a:gs>
                  <a:gs pos="100000">
                    <a:srgbClr val="7AC627"/>
                  </a:gs>
                </a:gsLst>
                <a:lin ang="16200000" scaled="1"/>
              </a:gradFill>
              <a:ln>
                <a:noFill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defRPr/>
                </a:pPr>
                <a:endParaRPr lang="en-US" altLang="en-US" sz="1013" b="1" i="1">
                  <a:solidFill>
                    <a:srgbClr val="FFFFFF"/>
                  </a:solidFill>
                  <a:latin typeface="Calibri" panose="020F0502020204030204" pitchFamily="34" charset="0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4342" name="椭圆 42"/>
              <p:cNvSpPr>
                <a:spLocks noChangeArrowheads="1"/>
              </p:cNvSpPr>
              <p:nvPr/>
            </p:nvSpPr>
            <p:spPr bwMode="auto">
              <a:xfrm rot="21322388" flipH="1">
                <a:off x="-32845" y="254593"/>
                <a:ext cx="1694535" cy="1693873"/>
              </a:xfrm>
              <a:prstGeom prst="ellipse">
                <a:avLst/>
              </a:prstGeom>
              <a:gradFill rotWithShape="1">
                <a:gsLst>
                  <a:gs pos="0">
                    <a:srgbClr val="467316"/>
                  </a:gs>
                  <a:gs pos="50000">
                    <a:srgbClr val="65A420"/>
                  </a:gs>
                  <a:gs pos="100000">
                    <a:srgbClr val="7AC627"/>
                  </a:gs>
                </a:gsLst>
                <a:lin ang="16200000" scaled="1"/>
              </a:gradFill>
              <a:ln w="28575" cap="flat" cmpd="sng">
                <a:solidFill>
                  <a:srgbClr val="FFFFFF"/>
                </a:solidFill>
                <a:bevel/>
                <a:headEnd/>
                <a:tailE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defRPr/>
                </a:pPr>
                <a:endParaRPr lang="en-US" altLang="en-US" sz="1013" b="1" i="1">
                  <a:solidFill>
                    <a:srgbClr val="FFFFFF"/>
                  </a:solidFill>
                  <a:latin typeface="Calibri" panose="020F0502020204030204" pitchFamily="34" charset="0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14343" name="圆角矩形 4"/>
            <p:cNvSpPr>
              <a:spLocks noChangeArrowheads="1"/>
            </p:cNvSpPr>
            <p:nvPr/>
          </p:nvSpPr>
          <p:spPr bwMode="auto">
            <a:xfrm rot="19400728">
              <a:off x="1782" y="144024"/>
              <a:ext cx="4458872" cy="1366184"/>
            </a:xfrm>
            <a:custGeom>
              <a:avLst/>
              <a:gdLst>
                <a:gd name="T0" fmla="*/ 0 w 4459202"/>
                <a:gd name="T1" fmla="*/ 0 h 1364927"/>
                <a:gd name="T2" fmla="*/ 4459202 w 4459202"/>
                <a:gd name="T3" fmla="*/ 1364927 h 1364927"/>
              </a:gdLst>
              <a:ahLst/>
              <a:cxnLst/>
              <a:rect l="T0" t="T1" r="T2" b="T3"/>
              <a:pathLst>
                <a:path w="4459202" h="1364927">
                  <a:moveTo>
                    <a:pt x="4358903" y="38852"/>
                  </a:moveTo>
                  <a:cubicBezTo>
                    <a:pt x="4419416" y="79734"/>
                    <a:pt x="4459202" y="148967"/>
                    <a:pt x="4459202" y="227492"/>
                  </a:cubicBezTo>
                  <a:lnTo>
                    <a:pt x="4459202" y="1137435"/>
                  </a:lnTo>
                  <a:cubicBezTo>
                    <a:pt x="4459202" y="1263075"/>
                    <a:pt x="4357350" y="1364927"/>
                    <a:pt x="4231710" y="1364927"/>
                  </a:cubicBezTo>
                  <a:lnTo>
                    <a:pt x="748415" y="1364927"/>
                  </a:lnTo>
                  <a:lnTo>
                    <a:pt x="0" y="807999"/>
                  </a:lnTo>
                  <a:lnTo>
                    <a:pt x="0" y="227492"/>
                  </a:lnTo>
                  <a:cubicBezTo>
                    <a:pt x="0" y="101852"/>
                    <a:pt x="101852" y="0"/>
                    <a:pt x="227492" y="0"/>
                  </a:cubicBezTo>
                  <a:lnTo>
                    <a:pt x="4231710" y="0"/>
                  </a:lnTo>
                  <a:cubicBezTo>
                    <a:pt x="4278825" y="0"/>
                    <a:pt x="4322595" y="14323"/>
                    <a:pt x="4358903" y="38852"/>
                  </a:cubicBezTo>
                  <a:close/>
                </a:path>
              </a:pathLst>
            </a:custGeom>
            <a:gradFill rotWithShape="1">
              <a:gsLst>
                <a:gs pos="0">
                  <a:srgbClr val="467316"/>
                </a:gs>
                <a:gs pos="50000">
                  <a:srgbClr val="65A420"/>
                </a:gs>
                <a:gs pos="100000">
                  <a:srgbClr val="7AC627"/>
                </a:gs>
              </a:gsLst>
              <a:lin ang="18900000" scaled="1"/>
            </a:gra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endParaRPr lang="en-US" altLang="en-US" sz="1013" b="1" i="1">
                <a:solidFill>
                  <a:srgbClr val="FFFFFF"/>
                </a:solidFill>
                <a:latin typeface="Calibri" panose="020F0502020204030204" pitchFamily="34" charset="0"/>
                <a:sym typeface="微软雅黑" panose="020B0503020204020204" pitchFamily="34" charset="-122"/>
              </a:endParaRPr>
            </a:p>
          </p:txBody>
        </p:sp>
        <p:sp>
          <p:nvSpPr>
            <p:cNvPr id="14344" name="圆角矩形 7"/>
            <p:cNvSpPr>
              <a:spLocks noChangeArrowheads="1"/>
            </p:cNvSpPr>
            <p:nvPr/>
          </p:nvSpPr>
          <p:spPr bwMode="auto">
            <a:xfrm rot="19400728">
              <a:off x="573844" y="863943"/>
              <a:ext cx="1352631" cy="1363809"/>
            </a:xfrm>
            <a:custGeom>
              <a:avLst/>
              <a:gdLst>
                <a:gd name="T0" fmla="*/ 0 w 1355019"/>
                <a:gd name="T1" fmla="*/ 0 h 1364927"/>
                <a:gd name="T2" fmla="*/ 1355019 w 1355019"/>
                <a:gd name="T3" fmla="*/ 1364927 h 1364927"/>
              </a:gdLst>
              <a:ahLst/>
              <a:cxnLst/>
              <a:rect l="T0" t="T1" r="T2" b="T3"/>
              <a:pathLst>
                <a:path w="1355019" h="1364927">
                  <a:moveTo>
                    <a:pt x="1343010" y="0"/>
                  </a:moveTo>
                  <a:lnTo>
                    <a:pt x="1355019" y="1364927"/>
                  </a:lnTo>
                  <a:lnTo>
                    <a:pt x="822528" y="1364927"/>
                  </a:lnTo>
                  <a:lnTo>
                    <a:pt x="0" y="752848"/>
                  </a:lnTo>
                  <a:lnTo>
                    <a:pt x="0" y="227492"/>
                  </a:lnTo>
                  <a:cubicBezTo>
                    <a:pt x="0" y="101852"/>
                    <a:pt x="101852" y="0"/>
                    <a:pt x="227492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8C8C8C"/>
                </a:gs>
                <a:gs pos="50000">
                  <a:srgbClr val="CACACA"/>
                </a:gs>
                <a:gs pos="100000">
                  <a:srgbClr val="F2F2F2"/>
                </a:gs>
              </a:gsLst>
              <a:lin ang="13500000" scaled="1"/>
            </a:gra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endParaRPr lang="en-US" altLang="en-US" sz="1013" b="1" i="1">
                <a:solidFill>
                  <a:srgbClr val="FFFFFF"/>
                </a:solidFill>
                <a:latin typeface="Calibri" panose="020F0502020204030204" pitchFamily="34" charset="0"/>
                <a:sym typeface="微软雅黑" panose="020B0503020204020204" pitchFamily="34" charset="-122"/>
              </a:endParaRPr>
            </a:p>
          </p:txBody>
        </p:sp>
        <p:sp>
          <p:nvSpPr>
            <p:cNvPr id="14345" name="Oval 65"/>
            <p:cNvSpPr>
              <a:spLocks noChangeArrowheads="1"/>
            </p:cNvSpPr>
            <p:nvPr/>
          </p:nvSpPr>
          <p:spPr bwMode="auto">
            <a:xfrm>
              <a:off x="90888" y="2028171"/>
              <a:ext cx="2404085" cy="159191"/>
            </a:xfrm>
            <a:prstGeom prst="ellipse">
              <a:avLst/>
            </a:prstGeom>
            <a:gradFill rotWithShape="1">
              <a:gsLst>
                <a:gs pos="0">
                  <a:srgbClr val="435422"/>
                </a:gs>
                <a:gs pos="100000">
                  <a:srgbClr val="EEECE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en-US" altLang="en-US" sz="1013" b="1" i="1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43"/>
          <p:cNvGrpSpPr>
            <a:grpSpLocks/>
          </p:cNvGrpSpPr>
          <p:nvPr/>
        </p:nvGrpSpPr>
        <p:grpSpPr bwMode="auto">
          <a:xfrm>
            <a:off x="2769394" y="2683669"/>
            <a:ext cx="3296841" cy="1725216"/>
            <a:chOff x="0" y="0"/>
            <a:chExt cx="4933259" cy="3441876"/>
          </a:xfrm>
        </p:grpSpPr>
        <p:sp>
          <p:nvSpPr>
            <p:cNvPr id="14347" name="Oval 65"/>
            <p:cNvSpPr>
              <a:spLocks noChangeArrowheads="1"/>
            </p:cNvSpPr>
            <p:nvPr/>
          </p:nvSpPr>
          <p:spPr bwMode="auto">
            <a:xfrm>
              <a:off x="0" y="2938303"/>
              <a:ext cx="2642118" cy="503573"/>
            </a:xfrm>
            <a:prstGeom prst="ellipse">
              <a:avLst/>
            </a:prstGeom>
            <a:gradFill rotWithShape="1">
              <a:gsLst>
                <a:gs pos="0">
                  <a:srgbClr val="3F3F3F"/>
                </a:gs>
                <a:gs pos="100000">
                  <a:srgbClr val="EEECE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en-US" altLang="en-US" sz="1013" b="1" i="1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grpSp>
          <p:nvGrpSpPr>
            <p:cNvPr id="5" name="组合 45"/>
            <p:cNvGrpSpPr>
              <a:grpSpLocks/>
            </p:cNvGrpSpPr>
            <p:nvPr/>
          </p:nvGrpSpPr>
          <p:grpSpPr bwMode="auto">
            <a:xfrm>
              <a:off x="204649" y="927755"/>
              <a:ext cx="2232248" cy="2232248"/>
              <a:chOff x="0" y="0"/>
              <a:chExt cx="1974453" cy="1974453"/>
            </a:xfrm>
          </p:grpSpPr>
          <p:sp>
            <p:nvSpPr>
              <p:cNvPr id="14349" name="椭圆 49"/>
              <p:cNvSpPr>
                <a:spLocks noChangeArrowheads="1"/>
              </p:cNvSpPr>
              <p:nvPr/>
            </p:nvSpPr>
            <p:spPr bwMode="auto">
              <a:xfrm rot="21322388" flipH="1">
                <a:off x="208" y="889"/>
                <a:ext cx="1974541" cy="1972861"/>
              </a:xfrm>
              <a:prstGeom prst="ellipse">
                <a:avLst/>
              </a:prstGeom>
              <a:gradFill rotWithShape="1">
                <a:gsLst>
                  <a:gs pos="0">
                    <a:srgbClr val="467316"/>
                  </a:gs>
                  <a:gs pos="50000">
                    <a:srgbClr val="65A420"/>
                  </a:gs>
                  <a:gs pos="100000">
                    <a:srgbClr val="7AC627"/>
                  </a:gs>
                </a:gsLst>
                <a:lin ang="16200000" scaled="1"/>
              </a:gradFill>
              <a:ln>
                <a:noFill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defRPr/>
                </a:pPr>
                <a:endParaRPr lang="en-US" altLang="en-US" sz="1013" b="1" i="1">
                  <a:solidFill>
                    <a:srgbClr val="FFFFFF"/>
                  </a:solidFill>
                  <a:latin typeface="Calibri" panose="020F0502020204030204" pitchFamily="34" charset="0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4350" name="椭圆 50"/>
              <p:cNvSpPr>
                <a:spLocks noChangeArrowheads="1"/>
              </p:cNvSpPr>
              <p:nvPr/>
            </p:nvSpPr>
            <p:spPr bwMode="auto">
              <a:xfrm rot="21322388" flipH="1">
                <a:off x="146762" y="143759"/>
                <a:ext cx="1694041" cy="1693425"/>
              </a:xfrm>
              <a:prstGeom prst="ellipse">
                <a:avLst/>
              </a:prstGeom>
              <a:gradFill rotWithShape="1">
                <a:gsLst>
                  <a:gs pos="0">
                    <a:srgbClr val="467316"/>
                  </a:gs>
                  <a:gs pos="50000">
                    <a:srgbClr val="65A420"/>
                  </a:gs>
                  <a:gs pos="100000">
                    <a:srgbClr val="7AC627"/>
                  </a:gs>
                </a:gsLst>
                <a:lin ang="16200000" scaled="1"/>
              </a:gradFill>
              <a:ln w="28575" cap="flat" cmpd="sng">
                <a:solidFill>
                  <a:srgbClr val="FFFFFF"/>
                </a:solidFill>
                <a:bevel/>
                <a:headEnd/>
                <a:tailE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defRPr/>
                </a:pPr>
                <a:endParaRPr lang="en-US" altLang="en-US" sz="1013" b="1" i="1">
                  <a:solidFill>
                    <a:srgbClr val="FFFFFF"/>
                  </a:solidFill>
                  <a:latin typeface="Calibri" panose="020F0502020204030204" pitchFamily="34" charset="0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14351" name="圆角矩形 4"/>
            <p:cNvSpPr>
              <a:spLocks noChangeArrowheads="1"/>
            </p:cNvSpPr>
            <p:nvPr/>
          </p:nvSpPr>
          <p:spPr bwMode="auto">
            <a:xfrm rot="19400728">
              <a:off x="473906" y="0"/>
              <a:ext cx="4459353" cy="1365824"/>
            </a:xfrm>
            <a:custGeom>
              <a:avLst/>
              <a:gdLst>
                <a:gd name="T0" fmla="*/ 0 w 4459202"/>
                <a:gd name="T1" fmla="*/ 0 h 1364927"/>
                <a:gd name="T2" fmla="*/ 4459202 w 4459202"/>
                <a:gd name="T3" fmla="*/ 1364927 h 1364927"/>
              </a:gdLst>
              <a:ahLst/>
              <a:cxnLst/>
              <a:rect l="T0" t="T1" r="T2" b="T3"/>
              <a:pathLst>
                <a:path w="4459202" h="1364927">
                  <a:moveTo>
                    <a:pt x="4358903" y="38852"/>
                  </a:moveTo>
                  <a:cubicBezTo>
                    <a:pt x="4419416" y="79734"/>
                    <a:pt x="4459202" y="148967"/>
                    <a:pt x="4459202" y="227492"/>
                  </a:cubicBezTo>
                  <a:lnTo>
                    <a:pt x="4459202" y="1137435"/>
                  </a:lnTo>
                  <a:cubicBezTo>
                    <a:pt x="4459202" y="1263075"/>
                    <a:pt x="4357350" y="1364927"/>
                    <a:pt x="4231710" y="1364927"/>
                  </a:cubicBezTo>
                  <a:lnTo>
                    <a:pt x="748415" y="1364927"/>
                  </a:lnTo>
                  <a:lnTo>
                    <a:pt x="0" y="807999"/>
                  </a:lnTo>
                  <a:lnTo>
                    <a:pt x="0" y="227492"/>
                  </a:lnTo>
                  <a:cubicBezTo>
                    <a:pt x="0" y="101852"/>
                    <a:pt x="101852" y="0"/>
                    <a:pt x="227492" y="0"/>
                  </a:cubicBezTo>
                  <a:lnTo>
                    <a:pt x="4231710" y="0"/>
                  </a:lnTo>
                  <a:cubicBezTo>
                    <a:pt x="4278825" y="0"/>
                    <a:pt x="4322595" y="14323"/>
                    <a:pt x="4358903" y="38852"/>
                  </a:cubicBezTo>
                  <a:close/>
                </a:path>
              </a:pathLst>
            </a:custGeom>
            <a:gradFill rotWithShape="1">
              <a:gsLst>
                <a:gs pos="0">
                  <a:srgbClr val="467316"/>
                </a:gs>
                <a:gs pos="50000">
                  <a:srgbClr val="65A420"/>
                </a:gs>
                <a:gs pos="100000">
                  <a:srgbClr val="7AC627"/>
                </a:gs>
              </a:gsLst>
              <a:lin ang="18900000" scaled="1"/>
            </a:gra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endParaRPr lang="en-US" altLang="en-US" sz="1013" b="1" i="1">
                <a:solidFill>
                  <a:srgbClr val="FFFFFF"/>
                </a:solidFill>
                <a:latin typeface="Calibri" panose="020F0502020204030204" pitchFamily="34" charset="0"/>
                <a:sym typeface="微软雅黑" panose="020B0503020204020204" pitchFamily="34" charset="-122"/>
              </a:endParaRPr>
            </a:p>
          </p:txBody>
        </p:sp>
        <p:sp>
          <p:nvSpPr>
            <p:cNvPr id="14352" name="圆角矩形 7"/>
            <p:cNvSpPr>
              <a:spLocks noChangeArrowheads="1"/>
            </p:cNvSpPr>
            <p:nvPr/>
          </p:nvSpPr>
          <p:spPr bwMode="auto">
            <a:xfrm rot="19400728">
              <a:off x="694825" y="971517"/>
              <a:ext cx="1354018" cy="1363448"/>
            </a:xfrm>
            <a:custGeom>
              <a:avLst/>
              <a:gdLst>
                <a:gd name="T0" fmla="*/ 0 w 1355019"/>
                <a:gd name="T1" fmla="*/ 0 h 1364927"/>
                <a:gd name="T2" fmla="*/ 1355019 w 1355019"/>
                <a:gd name="T3" fmla="*/ 1364927 h 1364927"/>
              </a:gdLst>
              <a:ahLst/>
              <a:cxnLst/>
              <a:rect l="T0" t="T1" r="T2" b="T3"/>
              <a:pathLst>
                <a:path w="1355019" h="1364927">
                  <a:moveTo>
                    <a:pt x="1343010" y="0"/>
                  </a:moveTo>
                  <a:lnTo>
                    <a:pt x="1355019" y="1364927"/>
                  </a:lnTo>
                  <a:lnTo>
                    <a:pt x="822528" y="1364927"/>
                  </a:lnTo>
                  <a:lnTo>
                    <a:pt x="0" y="752848"/>
                  </a:lnTo>
                  <a:lnTo>
                    <a:pt x="0" y="227492"/>
                  </a:lnTo>
                  <a:cubicBezTo>
                    <a:pt x="0" y="101852"/>
                    <a:pt x="101852" y="0"/>
                    <a:pt x="227492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8C8C8C"/>
                </a:gs>
                <a:gs pos="50000">
                  <a:srgbClr val="CACACA"/>
                </a:gs>
                <a:gs pos="100000">
                  <a:srgbClr val="F2F2F2"/>
                </a:gs>
              </a:gsLst>
              <a:lin ang="13500000" scaled="1"/>
            </a:gra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endParaRPr lang="en-US" altLang="en-US" sz="1013" b="1" i="1">
                <a:solidFill>
                  <a:srgbClr val="FFFFFF"/>
                </a:solidFill>
                <a:latin typeface="Calibri" panose="020F0502020204030204" pitchFamily="34" charset="0"/>
                <a:sym typeface="微软雅黑" panose="020B0503020204020204" pitchFamily="34" charset="-122"/>
              </a:endParaRPr>
            </a:p>
          </p:txBody>
        </p:sp>
        <p:sp>
          <p:nvSpPr>
            <p:cNvPr id="14353" name="Oval 65"/>
            <p:cNvSpPr>
              <a:spLocks noChangeArrowheads="1"/>
            </p:cNvSpPr>
            <p:nvPr/>
          </p:nvSpPr>
          <p:spPr bwMode="auto">
            <a:xfrm>
              <a:off x="117586" y="2028545"/>
              <a:ext cx="2405164" cy="159149"/>
            </a:xfrm>
            <a:prstGeom prst="ellipse">
              <a:avLst/>
            </a:prstGeom>
            <a:gradFill rotWithShape="1">
              <a:gsLst>
                <a:gs pos="0">
                  <a:srgbClr val="435422"/>
                </a:gs>
                <a:gs pos="100000">
                  <a:srgbClr val="EEECE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en-US" altLang="en-US" sz="1013" b="1" i="1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1"/>
          <p:cNvGrpSpPr>
            <a:grpSpLocks/>
          </p:cNvGrpSpPr>
          <p:nvPr/>
        </p:nvGrpSpPr>
        <p:grpSpPr bwMode="auto">
          <a:xfrm>
            <a:off x="4583809" y="2858095"/>
            <a:ext cx="3296840" cy="1725216"/>
            <a:chOff x="0" y="0"/>
            <a:chExt cx="4933259" cy="3441876"/>
          </a:xfrm>
        </p:grpSpPr>
        <p:sp>
          <p:nvSpPr>
            <p:cNvPr id="14355" name="Oval 65"/>
            <p:cNvSpPr>
              <a:spLocks noChangeArrowheads="1"/>
            </p:cNvSpPr>
            <p:nvPr/>
          </p:nvSpPr>
          <p:spPr bwMode="auto">
            <a:xfrm>
              <a:off x="0" y="2938303"/>
              <a:ext cx="2642117" cy="503573"/>
            </a:xfrm>
            <a:prstGeom prst="ellipse">
              <a:avLst/>
            </a:prstGeom>
            <a:gradFill rotWithShape="1">
              <a:gsLst>
                <a:gs pos="0">
                  <a:srgbClr val="3F3F3F"/>
                </a:gs>
                <a:gs pos="100000">
                  <a:srgbClr val="EEECE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en-US" altLang="en-US" sz="1013" b="1" i="1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grpSp>
          <p:nvGrpSpPr>
            <p:cNvPr id="7" name="组合 53"/>
            <p:cNvGrpSpPr>
              <a:grpSpLocks/>
            </p:cNvGrpSpPr>
            <p:nvPr/>
          </p:nvGrpSpPr>
          <p:grpSpPr bwMode="auto">
            <a:xfrm>
              <a:off x="204649" y="927755"/>
              <a:ext cx="2232248" cy="2232248"/>
              <a:chOff x="0" y="0"/>
              <a:chExt cx="1974453" cy="1974453"/>
            </a:xfrm>
          </p:grpSpPr>
          <p:sp>
            <p:nvSpPr>
              <p:cNvPr id="14357" name="椭圆 57"/>
              <p:cNvSpPr>
                <a:spLocks noChangeArrowheads="1"/>
              </p:cNvSpPr>
              <p:nvPr/>
            </p:nvSpPr>
            <p:spPr bwMode="auto">
              <a:xfrm rot="21322388" flipH="1">
                <a:off x="207" y="889"/>
                <a:ext cx="1974542" cy="1972861"/>
              </a:xfrm>
              <a:prstGeom prst="ellipse">
                <a:avLst/>
              </a:prstGeom>
              <a:gradFill rotWithShape="1">
                <a:gsLst>
                  <a:gs pos="0">
                    <a:srgbClr val="467316"/>
                  </a:gs>
                  <a:gs pos="50000">
                    <a:srgbClr val="65A420"/>
                  </a:gs>
                  <a:gs pos="100000">
                    <a:srgbClr val="7AC627"/>
                  </a:gs>
                </a:gsLst>
                <a:lin ang="16200000" scaled="1"/>
              </a:gradFill>
              <a:ln>
                <a:noFill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defRPr/>
                </a:pPr>
                <a:endParaRPr lang="en-US" altLang="en-US" sz="1013" b="1" i="1">
                  <a:solidFill>
                    <a:srgbClr val="FFFFFF"/>
                  </a:solidFill>
                  <a:latin typeface="Calibri" panose="020F0502020204030204" pitchFamily="34" charset="0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4358" name="椭圆 58"/>
              <p:cNvSpPr>
                <a:spLocks noChangeArrowheads="1"/>
              </p:cNvSpPr>
              <p:nvPr/>
            </p:nvSpPr>
            <p:spPr bwMode="auto">
              <a:xfrm rot="21322388" flipH="1">
                <a:off x="146762" y="143759"/>
                <a:ext cx="1694040" cy="1693425"/>
              </a:xfrm>
              <a:prstGeom prst="ellipse">
                <a:avLst/>
              </a:prstGeom>
              <a:gradFill rotWithShape="1">
                <a:gsLst>
                  <a:gs pos="0">
                    <a:srgbClr val="467316"/>
                  </a:gs>
                  <a:gs pos="50000">
                    <a:srgbClr val="65A420"/>
                  </a:gs>
                  <a:gs pos="100000">
                    <a:srgbClr val="7AC627"/>
                  </a:gs>
                </a:gsLst>
                <a:lin ang="16200000" scaled="1"/>
              </a:gradFill>
              <a:ln w="28575" cap="flat" cmpd="sng">
                <a:solidFill>
                  <a:srgbClr val="FFFFFF"/>
                </a:solidFill>
                <a:bevel/>
                <a:headEnd/>
                <a:tailE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defRPr/>
                </a:pPr>
                <a:endParaRPr lang="en-US" altLang="en-US" sz="1013" b="1" i="1">
                  <a:solidFill>
                    <a:srgbClr val="FFFFFF"/>
                  </a:solidFill>
                  <a:latin typeface="Calibri" panose="020F0502020204030204" pitchFamily="34" charset="0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14359" name="圆角矩形 4"/>
            <p:cNvSpPr>
              <a:spLocks noChangeArrowheads="1"/>
            </p:cNvSpPr>
            <p:nvPr/>
          </p:nvSpPr>
          <p:spPr bwMode="auto">
            <a:xfrm rot="19400728">
              <a:off x="473906" y="0"/>
              <a:ext cx="4459353" cy="1365824"/>
            </a:xfrm>
            <a:custGeom>
              <a:avLst/>
              <a:gdLst>
                <a:gd name="T0" fmla="*/ 0 w 4459202"/>
                <a:gd name="T1" fmla="*/ 0 h 1364927"/>
                <a:gd name="T2" fmla="*/ 4459202 w 4459202"/>
                <a:gd name="T3" fmla="*/ 1364927 h 1364927"/>
              </a:gdLst>
              <a:ahLst/>
              <a:cxnLst/>
              <a:rect l="T0" t="T1" r="T2" b="T3"/>
              <a:pathLst>
                <a:path w="4459202" h="1364927">
                  <a:moveTo>
                    <a:pt x="4358903" y="38852"/>
                  </a:moveTo>
                  <a:cubicBezTo>
                    <a:pt x="4419416" y="79734"/>
                    <a:pt x="4459202" y="148967"/>
                    <a:pt x="4459202" y="227492"/>
                  </a:cubicBezTo>
                  <a:lnTo>
                    <a:pt x="4459202" y="1137435"/>
                  </a:lnTo>
                  <a:cubicBezTo>
                    <a:pt x="4459202" y="1263075"/>
                    <a:pt x="4357350" y="1364927"/>
                    <a:pt x="4231710" y="1364927"/>
                  </a:cubicBezTo>
                  <a:lnTo>
                    <a:pt x="748415" y="1364927"/>
                  </a:lnTo>
                  <a:lnTo>
                    <a:pt x="0" y="807999"/>
                  </a:lnTo>
                  <a:lnTo>
                    <a:pt x="0" y="227492"/>
                  </a:lnTo>
                  <a:cubicBezTo>
                    <a:pt x="0" y="101852"/>
                    <a:pt x="101852" y="0"/>
                    <a:pt x="227492" y="0"/>
                  </a:cubicBezTo>
                  <a:lnTo>
                    <a:pt x="4231710" y="0"/>
                  </a:lnTo>
                  <a:cubicBezTo>
                    <a:pt x="4278825" y="0"/>
                    <a:pt x="4322595" y="14323"/>
                    <a:pt x="4358903" y="38852"/>
                  </a:cubicBezTo>
                  <a:close/>
                </a:path>
              </a:pathLst>
            </a:custGeom>
            <a:gradFill rotWithShape="1">
              <a:gsLst>
                <a:gs pos="0">
                  <a:srgbClr val="467316"/>
                </a:gs>
                <a:gs pos="50000">
                  <a:srgbClr val="65A420"/>
                </a:gs>
                <a:gs pos="100000">
                  <a:srgbClr val="7AC627"/>
                </a:gs>
              </a:gsLst>
              <a:lin ang="18900000" scaled="1"/>
            </a:gra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endParaRPr lang="en-US" altLang="en-US" sz="1013" b="1" i="1">
                <a:solidFill>
                  <a:srgbClr val="FFFFFF"/>
                </a:solidFill>
                <a:latin typeface="Calibri" panose="020F0502020204030204" pitchFamily="34" charset="0"/>
                <a:sym typeface="微软雅黑" panose="020B0503020204020204" pitchFamily="34" charset="-122"/>
              </a:endParaRPr>
            </a:p>
          </p:txBody>
        </p:sp>
        <p:sp>
          <p:nvSpPr>
            <p:cNvPr id="14360" name="圆角矩形 7"/>
            <p:cNvSpPr>
              <a:spLocks noChangeArrowheads="1"/>
            </p:cNvSpPr>
            <p:nvPr/>
          </p:nvSpPr>
          <p:spPr bwMode="auto">
            <a:xfrm rot="19400728">
              <a:off x="694825" y="971517"/>
              <a:ext cx="1354019" cy="1363448"/>
            </a:xfrm>
            <a:custGeom>
              <a:avLst/>
              <a:gdLst>
                <a:gd name="T0" fmla="*/ 0 w 1355019"/>
                <a:gd name="T1" fmla="*/ 0 h 1364927"/>
                <a:gd name="T2" fmla="*/ 1355019 w 1355019"/>
                <a:gd name="T3" fmla="*/ 1364927 h 1364927"/>
              </a:gdLst>
              <a:ahLst/>
              <a:cxnLst/>
              <a:rect l="T0" t="T1" r="T2" b="T3"/>
              <a:pathLst>
                <a:path w="1355019" h="1364927">
                  <a:moveTo>
                    <a:pt x="1343010" y="0"/>
                  </a:moveTo>
                  <a:lnTo>
                    <a:pt x="1355019" y="1364927"/>
                  </a:lnTo>
                  <a:lnTo>
                    <a:pt x="822528" y="1364927"/>
                  </a:lnTo>
                  <a:lnTo>
                    <a:pt x="0" y="752848"/>
                  </a:lnTo>
                  <a:lnTo>
                    <a:pt x="0" y="227492"/>
                  </a:lnTo>
                  <a:cubicBezTo>
                    <a:pt x="0" y="101852"/>
                    <a:pt x="101852" y="0"/>
                    <a:pt x="227492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8C8C8C"/>
                </a:gs>
                <a:gs pos="50000">
                  <a:srgbClr val="CACACA"/>
                </a:gs>
                <a:gs pos="100000">
                  <a:srgbClr val="F2F2F2"/>
                </a:gs>
              </a:gsLst>
              <a:lin ang="13500000" scaled="1"/>
            </a:gra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endParaRPr lang="en-US" altLang="en-US" sz="1013" b="1" i="1">
                <a:solidFill>
                  <a:srgbClr val="FFFFFF"/>
                </a:solidFill>
                <a:latin typeface="Calibri" panose="020F0502020204030204" pitchFamily="34" charset="0"/>
                <a:sym typeface="微软雅黑" panose="020B0503020204020204" pitchFamily="34" charset="-122"/>
              </a:endParaRPr>
            </a:p>
          </p:txBody>
        </p:sp>
        <p:sp>
          <p:nvSpPr>
            <p:cNvPr id="14361" name="Oval 65"/>
            <p:cNvSpPr>
              <a:spLocks noChangeArrowheads="1"/>
            </p:cNvSpPr>
            <p:nvPr/>
          </p:nvSpPr>
          <p:spPr bwMode="auto">
            <a:xfrm>
              <a:off x="117586" y="2028545"/>
              <a:ext cx="2405164" cy="159149"/>
            </a:xfrm>
            <a:prstGeom prst="ellipse">
              <a:avLst/>
            </a:prstGeom>
            <a:gradFill rotWithShape="1">
              <a:gsLst>
                <a:gs pos="0">
                  <a:srgbClr val="435422"/>
                </a:gs>
                <a:gs pos="100000">
                  <a:srgbClr val="EEECE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en-US" altLang="en-US" sz="1013" b="1" i="1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33798" name="TextBox 59"/>
          <p:cNvSpPr>
            <a:spLocks noChangeArrowheads="1"/>
          </p:cNvSpPr>
          <p:nvPr/>
        </p:nvSpPr>
        <p:spPr bwMode="auto">
          <a:xfrm rot="19516568" flipH="1">
            <a:off x="1483519" y="2970928"/>
            <a:ext cx="858441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en-US" sz="2475" b="1" i="1">
                <a:solidFill>
                  <a:srgbClr val="FFFFFF"/>
                </a:solidFill>
                <a:latin typeface="Arial Rounded MT Bold" pitchFamily="34" charset="0"/>
                <a:ea typeface="微软雅黑" pitchFamily="34" charset="-122"/>
                <a:sym typeface="Times New Roman" pitchFamily="18" charset="0"/>
              </a:rPr>
              <a:t>01</a:t>
            </a:r>
            <a:endParaRPr lang="zh-CN" altLang="en-US" sz="2475" b="1" i="1">
              <a:solidFill>
                <a:srgbClr val="FFFFFF"/>
              </a:solidFill>
              <a:latin typeface="Arial Rounded MT Bold" pitchFamily="34" charset="0"/>
              <a:ea typeface="微软雅黑" pitchFamily="34" charset="-122"/>
              <a:sym typeface="Times New Roman" pitchFamily="18" charset="0"/>
            </a:endParaRPr>
          </a:p>
        </p:txBody>
      </p:sp>
      <p:sp>
        <p:nvSpPr>
          <p:cNvPr id="33799" name="TextBox 60"/>
          <p:cNvSpPr>
            <a:spLocks noChangeArrowheads="1"/>
          </p:cNvSpPr>
          <p:nvPr/>
        </p:nvSpPr>
        <p:spPr bwMode="auto">
          <a:xfrm rot="19516568" flipH="1">
            <a:off x="3387329" y="3255487"/>
            <a:ext cx="858440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en-US" sz="2475" b="1" i="1">
                <a:solidFill>
                  <a:srgbClr val="FFFFFF"/>
                </a:solidFill>
                <a:latin typeface="Arial Rounded MT Bold" pitchFamily="34" charset="0"/>
                <a:ea typeface="微软雅黑" pitchFamily="34" charset="-122"/>
                <a:sym typeface="Times New Roman" pitchFamily="18" charset="0"/>
              </a:rPr>
              <a:t>02</a:t>
            </a:r>
            <a:endParaRPr lang="zh-CN" altLang="en-US" sz="2475" b="1" i="1">
              <a:solidFill>
                <a:srgbClr val="FFFFFF"/>
              </a:solidFill>
              <a:latin typeface="Arial Rounded MT Bold" pitchFamily="34" charset="0"/>
              <a:ea typeface="微软雅黑" pitchFamily="34" charset="-122"/>
              <a:sym typeface="Times New Roman" pitchFamily="18" charset="0"/>
            </a:endParaRPr>
          </a:p>
        </p:txBody>
      </p:sp>
      <p:sp>
        <p:nvSpPr>
          <p:cNvPr id="33800" name="TextBox 61"/>
          <p:cNvSpPr>
            <a:spLocks noChangeArrowheads="1"/>
          </p:cNvSpPr>
          <p:nvPr/>
        </p:nvSpPr>
        <p:spPr bwMode="auto">
          <a:xfrm rot="19516568" flipH="1">
            <a:off x="5136356" y="3474562"/>
            <a:ext cx="858441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en-US" sz="2475" b="1" i="1">
                <a:solidFill>
                  <a:srgbClr val="FFFFFF"/>
                </a:solidFill>
                <a:latin typeface="Arial Rounded MT Bold" pitchFamily="34" charset="0"/>
                <a:ea typeface="微软雅黑" pitchFamily="34" charset="-122"/>
                <a:sym typeface="Times New Roman" pitchFamily="18" charset="0"/>
              </a:rPr>
              <a:t>03</a:t>
            </a:r>
            <a:endParaRPr lang="zh-CN" altLang="en-US" sz="2475" b="1" i="1">
              <a:solidFill>
                <a:srgbClr val="FFFFFF"/>
              </a:solidFill>
              <a:latin typeface="Arial Rounded MT Bold" pitchFamily="34" charset="0"/>
              <a:ea typeface="微软雅黑" pitchFamily="34" charset="-122"/>
              <a:sym typeface="Times New Roman" pitchFamily="18" charset="0"/>
            </a:endParaRPr>
          </a:p>
        </p:txBody>
      </p:sp>
      <p:sp>
        <p:nvSpPr>
          <p:cNvPr id="33801" name="TextBox 65"/>
          <p:cNvSpPr>
            <a:spLocks noChangeArrowheads="1"/>
          </p:cNvSpPr>
          <p:nvPr/>
        </p:nvSpPr>
        <p:spPr bwMode="auto">
          <a:xfrm rot="19358075" flipH="1">
            <a:off x="1851423" y="2272189"/>
            <a:ext cx="21633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AE" altLang="en-US" b="1" i="1">
                <a:solidFill>
                  <a:srgbClr val="FFFFFF"/>
                </a:solidFill>
                <a:ea typeface="微软雅黑" pitchFamily="34" charset="-122"/>
                <a:sym typeface="Arial" charset="0"/>
              </a:rPr>
              <a:t>أنا أفكر</a:t>
            </a:r>
            <a:endParaRPr lang="en-US" altLang="en-US">
              <a:ea typeface="宋体" pitchFamily="2" charset="-122"/>
            </a:endParaRPr>
          </a:p>
        </p:txBody>
      </p:sp>
      <p:sp>
        <p:nvSpPr>
          <p:cNvPr id="14369" name="TextBox 66"/>
          <p:cNvSpPr>
            <a:spLocks noChangeArrowheads="1"/>
          </p:cNvSpPr>
          <p:nvPr/>
        </p:nvSpPr>
        <p:spPr bwMode="auto">
          <a:xfrm rot="19358075" flipH="1">
            <a:off x="3961210" y="2535173"/>
            <a:ext cx="2163365" cy="47320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ar-AE" altLang="en-US" sz="2475" b="1" i="1" dirty="0">
                <a:solidFill>
                  <a:srgbClr val="FFFFF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أنا أبدع   </a:t>
            </a:r>
            <a:r>
              <a:rPr lang="en-US" altLang="en-US" sz="788" b="1" i="1" dirty="0">
                <a:solidFill>
                  <a:srgbClr val="FFFFF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. </a:t>
            </a:r>
            <a:endParaRPr lang="en-US" altLang="en-US" sz="1013" dirty="0"/>
          </a:p>
        </p:txBody>
      </p:sp>
      <p:sp>
        <p:nvSpPr>
          <p:cNvPr id="33803" name="TextBox 67"/>
          <p:cNvSpPr>
            <a:spLocks noChangeArrowheads="1"/>
          </p:cNvSpPr>
          <p:nvPr/>
        </p:nvSpPr>
        <p:spPr bwMode="auto">
          <a:xfrm rot="19358075" flipH="1">
            <a:off x="5687617" y="2781680"/>
            <a:ext cx="2163365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AE" altLang="en-US" sz="2250" b="1" i="1" dirty="0">
                <a:solidFill>
                  <a:srgbClr val="FFFFFF"/>
                </a:solidFill>
                <a:ea typeface="微软雅黑" pitchFamily="34" charset="-122"/>
                <a:sym typeface="Arial" charset="0"/>
              </a:rPr>
              <a:t>أنا موهوب</a:t>
            </a:r>
            <a:endParaRPr lang="en-US" altLang="en-US" sz="2250" dirty="0">
              <a:ea typeface="宋体" pitchFamily="2" charset="-122"/>
            </a:endParaRPr>
          </a:p>
        </p:txBody>
      </p:sp>
      <p:pic>
        <p:nvPicPr>
          <p:cNvPr id="33804" name="Picture 37" descr="C:\Users\LENOVO\Desktop\تحضيرات الفصل الثاني 2018 بوربوينت\th (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3325" y="1997008"/>
            <a:ext cx="1269206" cy="189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22" descr="C:\Users\LENOVO\Desktop\تحضيرات الفصل الثاني 2018 بوربوينت\th (10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2974" y="4668441"/>
            <a:ext cx="1790773" cy="858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مستطيل: زوايا مستديرة 5"/>
          <p:cNvSpPr/>
          <p:nvPr/>
        </p:nvSpPr>
        <p:spPr>
          <a:xfrm>
            <a:off x="1248621" y="4591170"/>
            <a:ext cx="5867400" cy="990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2800" b="1" dirty="0">
                <a:solidFill>
                  <a:srgbClr val="FF0000"/>
                </a:solidFill>
              </a:rPr>
              <a:t>ماذا يحدث لو  </a:t>
            </a:r>
            <a:r>
              <a:rPr lang="ar-AE" sz="2800" b="1" dirty="0">
                <a:solidFill>
                  <a:srgbClr val="FF0000"/>
                </a:solidFill>
              </a:rPr>
              <a:t>لم يتم ت</a:t>
            </a:r>
            <a:r>
              <a:rPr lang="ar-JO" sz="2800" b="1" dirty="0">
                <a:solidFill>
                  <a:srgbClr val="FF0000"/>
                </a:solidFill>
              </a:rPr>
              <a:t>فسير القرآن الكريم</a:t>
            </a:r>
            <a:r>
              <a:rPr lang="ar-AE" sz="2800" b="1" dirty="0">
                <a:solidFill>
                  <a:srgbClr val="FF0000"/>
                </a:solidFill>
              </a:rPr>
              <a:t> ؟؟؟!!</a:t>
            </a:r>
            <a:endParaRPr lang="ar-SA" sz="2800" b="1" dirty="0">
              <a:solidFill>
                <a:srgbClr val="FF0000"/>
              </a:solidFill>
            </a:endParaRPr>
          </a:p>
          <a:p>
            <a:pPr lvl="0" algn="ctr"/>
            <a:r>
              <a:rPr lang="ar-EG" sz="2800" b="1" dirty="0">
                <a:solidFill>
                  <a:srgbClr val="FF0000"/>
                </a:solidFill>
              </a:rPr>
              <a:t> 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39" name="مستطيل: زوايا مستديرة 4">
            <a:extLst>
              <a:ext uri="{FF2B5EF4-FFF2-40B4-BE49-F238E27FC236}">
                <a16:creationId xmlns:a16="http://schemas.microsoft.com/office/drawing/2014/main" id="{BDCD5C19-BE48-44F4-8D6F-E7BEBE239AEF}"/>
              </a:ext>
            </a:extLst>
          </p:cNvPr>
          <p:cNvSpPr/>
          <p:nvPr/>
        </p:nvSpPr>
        <p:spPr>
          <a:xfrm>
            <a:off x="1752275" y="5722121"/>
            <a:ext cx="6362700" cy="990600"/>
          </a:xfrm>
          <a:prstGeom prst="roundRect">
            <a:avLst/>
          </a:prstGeom>
          <a:solidFill>
            <a:srgbClr val="C0F4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AE" sz="2400" b="1" dirty="0">
                <a:solidFill>
                  <a:srgbClr val="FF0000"/>
                </a:solidFill>
              </a:rPr>
              <a:t>ماذا توقع أن يحدث لو </a:t>
            </a:r>
            <a:r>
              <a:rPr lang="ar-JO" sz="2400" b="1" dirty="0">
                <a:solidFill>
                  <a:srgbClr val="FF0000"/>
                </a:solidFill>
              </a:rPr>
              <a:t> كل الناس بتفسير واحد</a:t>
            </a:r>
            <a:r>
              <a:rPr lang="ar-AE" sz="2400" b="1" dirty="0">
                <a:solidFill>
                  <a:srgbClr val="FF0000"/>
                </a:solidFill>
              </a:rPr>
              <a:t>؟؟!!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43" name="Rounded Rectangle 4">
            <a:extLst>
              <a:ext uri="{FF2B5EF4-FFF2-40B4-BE49-F238E27FC236}">
                <a16:creationId xmlns:a16="http://schemas.microsoft.com/office/drawing/2014/main" id="{F6225E8B-E51E-42E7-AF6A-B96ACB0F4645}"/>
              </a:ext>
            </a:extLst>
          </p:cNvPr>
          <p:cNvSpPr/>
          <p:nvPr/>
        </p:nvSpPr>
        <p:spPr>
          <a:xfrm>
            <a:off x="1600200" y="409414"/>
            <a:ext cx="7315200" cy="771686"/>
          </a:xfrm>
          <a:prstGeom prst="roundRect">
            <a:avLst/>
          </a:prstGeom>
          <a:solidFill>
            <a:srgbClr val="FBC9B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rtl="1">
              <a:lnSpc>
                <a:spcPct val="115000"/>
              </a:lnSpc>
              <a:spcAft>
                <a:spcPts val="1000"/>
              </a:spcAft>
            </a:pPr>
            <a:r>
              <a:rPr lang="ar-SA" sz="2800" b="1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2- </a:t>
            </a:r>
            <a:r>
              <a:rPr lang="ar-AE" sz="2800" b="1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الهدف الثاني : </a:t>
            </a:r>
            <a:r>
              <a:rPr lang="ar-JO" sz="2800" b="1" dirty="0">
                <a:solidFill>
                  <a:srgbClr val="FF0000"/>
                </a:solidFill>
                <a:ea typeface="Calibri" panose="020F0502020204030204" pitchFamily="34" charset="0"/>
                <a:cs typeface="Simplified Arabic" panose="02020603050405020304" pitchFamily="18" charset="-78"/>
              </a:rPr>
              <a:t>يميز</a:t>
            </a:r>
            <a:r>
              <a:rPr lang="ar-AE" sz="2800" b="1" dirty="0">
                <a:solidFill>
                  <a:srgbClr val="FF0000"/>
                </a:solidFill>
                <a:ea typeface="Calibri" panose="020F0502020204030204" pitchFamily="34" charset="0"/>
                <a:cs typeface="Simplified Arabic" panose="02020603050405020304" pitchFamily="18" charset="-78"/>
              </a:rPr>
              <a:t> </a:t>
            </a:r>
            <a:r>
              <a:rPr lang="ar-JO" sz="2800" b="1" dirty="0">
                <a:solidFill>
                  <a:schemeClr val="tx1"/>
                </a:solidFill>
                <a:ea typeface="Calibri" panose="020F0502020204030204" pitchFamily="34" charset="0"/>
                <a:cs typeface="Simplified Arabic" panose="02020603050405020304" pitchFamily="18" charset="-78"/>
              </a:rPr>
              <a:t>بين أنواع التفسير</a:t>
            </a:r>
            <a:r>
              <a:rPr lang="ar-AE" sz="2800" b="1" dirty="0">
                <a:solidFill>
                  <a:schemeClr val="tx1"/>
                </a:solidFill>
                <a:ea typeface="Calibri" panose="020F0502020204030204" pitchFamily="34" charset="0"/>
                <a:cs typeface="Simplified Arabic" panose="02020603050405020304" pitchFamily="18" charset="-78"/>
              </a:rPr>
              <a:t> .</a:t>
            </a: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71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9" grpId="0" animBg="1"/>
      <p:bldP spid="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4800600" y="1630196"/>
            <a:ext cx="4191000" cy="3424249"/>
            <a:chOff x="6604000" y="2883569"/>
            <a:chExt cx="5588000" cy="4565665"/>
          </a:xfrm>
        </p:grpSpPr>
        <p:pic>
          <p:nvPicPr>
            <p:cNvPr id="14341" name="图片 1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026400" y="2883569"/>
              <a:ext cx="2796117" cy="2060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3" name="TextBox 2"/>
            <p:cNvSpPr txBox="1">
              <a:spLocks noChangeArrowheads="1"/>
            </p:cNvSpPr>
            <p:nvPr/>
          </p:nvSpPr>
          <p:spPr bwMode="auto">
            <a:xfrm>
              <a:off x="8600019" y="3505200"/>
              <a:ext cx="1864783" cy="984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AE" sz="2100" b="1" dirty="0"/>
                <a:t>أربط هدفي بواقعي </a:t>
              </a:r>
              <a:endParaRPr lang="en-US" sz="2100" b="1" dirty="0"/>
            </a:p>
          </p:txBody>
        </p:sp>
        <p:sp>
          <p:nvSpPr>
            <p:cNvPr id="21" name="Up Arrow Callout 20"/>
            <p:cNvSpPr/>
            <p:nvPr/>
          </p:nvSpPr>
          <p:spPr>
            <a:xfrm>
              <a:off x="6604000" y="5281974"/>
              <a:ext cx="5588000" cy="2167260"/>
            </a:xfrm>
            <a:prstGeom prst="upArrowCallou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ar-AE" sz="2000" b="1" dirty="0">
                  <a:solidFill>
                    <a:schemeClr val="tx1"/>
                  </a:solidFill>
                </a:rPr>
                <a:t>تخيّل </a:t>
              </a:r>
              <a:r>
                <a:rPr lang="ar-JO" sz="2000" b="1" dirty="0">
                  <a:solidFill>
                    <a:schemeClr val="tx1"/>
                  </a:solidFill>
                </a:rPr>
                <a:t>أن المجتمع الذي نعيش فيه صار الكل  يفسر القرآن حسب هواه</a:t>
              </a:r>
              <a:r>
                <a:rPr lang="ar-AE" sz="2000" b="1" dirty="0">
                  <a:solidFill>
                    <a:schemeClr val="tx1"/>
                  </a:solidFill>
                </a:rPr>
                <a:t>، كيف سيكون حال هذا المجتمع؟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04222" y="1844795"/>
            <a:ext cx="3843083" cy="2662238"/>
            <a:chOff x="1530689" y="3107822"/>
            <a:chExt cx="4735103" cy="3549650"/>
          </a:xfrm>
        </p:grpSpPr>
        <p:pic>
          <p:nvPicPr>
            <p:cNvPr id="14340" name="图片 1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37088" y="3107822"/>
              <a:ext cx="3657600" cy="2406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2" name="TextBox 1"/>
            <p:cNvSpPr txBox="1">
              <a:spLocks noChangeArrowheads="1"/>
            </p:cNvSpPr>
            <p:nvPr/>
          </p:nvSpPr>
          <p:spPr bwMode="auto">
            <a:xfrm>
              <a:off x="2840566" y="3849689"/>
              <a:ext cx="2165351" cy="1046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AE" sz="2250" b="1"/>
                <a:t>أربط هدفي بهويتي </a:t>
              </a:r>
              <a:endParaRPr lang="en-US" sz="2250" b="1"/>
            </a:p>
          </p:txBody>
        </p:sp>
        <p:sp>
          <p:nvSpPr>
            <p:cNvPr id="23" name="Up Arrow Callout 22"/>
            <p:cNvSpPr/>
            <p:nvPr/>
          </p:nvSpPr>
          <p:spPr>
            <a:xfrm>
              <a:off x="1530689" y="5452560"/>
              <a:ext cx="4735103" cy="1204912"/>
            </a:xfrm>
            <a:prstGeom prst="upArrowCallou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ar-AE" b="1" dirty="0">
                  <a:solidFill>
                    <a:schemeClr val="tx1"/>
                  </a:solidFill>
                </a:rPr>
                <a:t>تحدّث عن </a:t>
              </a:r>
              <a:r>
                <a:rPr lang="ar-JO" b="1" dirty="0">
                  <a:solidFill>
                    <a:schemeClr val="tx1"/>
                  </a:solidFill>
                </a:rPr>
                <a:t>دور</a:t>
              </a:r>
              <a:r>
                <a:rPr lang="ar-AE" b="1" dirty="0">
                  <a:solidFill>
                    <a:schemeClr val="tx1"/>
                  </a:solidFill>
                </a:rPr>
                <a:t> دولة الإمارات في مجال </a:t>
              </a:r>
              <a:r>
                <a:rPr lang="ar-JO" b="1" dirty="0">
                  <a:solidFill>
                    <a:schemeClr val="tx1"/>
                  </a:solidFill>
                </a:rPr>
                <a:t>خدمة تفسير كتاب الله</a:t>
              </a:r>
              <a:r>
                <a:rPr lang="ar-AE" b="1" dirty="0">
                  <a:solidFill>
                    <a:schemeClr val="tx1"/>
                  </a:solidFill>
                </a:rPr>
                <a:t>، مبيّنًا أهميتها ؟؟؟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6" name="Rounded Rectangle 4">
            <a:extLst>
              <a:ext uri="{FF2B5EF4-FFF2-40B4-BE49-F238E27FC236}">
                <a16:creationId xmlns:a16="http://schemas.microsoft.com/office/drawing/2014/main" id="{628CC6E1-4422-4F03-B093-3732CDFC49C2}"/>
              </a:ext>
            </a:extLst>
          </p:cNvPr>
          <p:cNvSpPr/>
          <p:nvPr/>
        </p:nvSpPr>
        <p:spPr>
          <a:xfrm>
            <a:off x="1777656" y="194718"/>
            <a:ext cx="7315200" cy="771686"/>
          </a:xfrm>
          <a:prstGeom prst="roundRect">
            <a:avLst/>
          </a:prstGeom>
          <a:solidFill>
            <a:srgbClr val="FBC9B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rtl="1">
              <a:lnSpc>
                <a:spcPct val="115000"/>
              </a:lnSpc>
              <a:spcAft>
                <a:spcPts val="1000"/>
              </a:spcAft>
            </a:pPr>
            <a:r>
              <a:rPr lang="ar-SA" sz="2800" b="1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2- </a:t>
            </a:r>
            <a:r>
              <a:rPr lang="ar-AE" sz="2800" b="1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الهدف الثاني : </a:t>
            </a:r>
            <a:r>
              <a:rPr lang="ar-JO" sz="2800" b="1" dirty="0">
                <a:solidFill>
                  <a:srgbClr val="FF0000"/>
                </a:solidFill>
                <a:ea typeface="Calibri" panose="020F0502020204030204" pitchFamily="34" charset="0"/>
                <a:cs typeface="Simplified Arabic" panose="02020603050405020304" pitchFamily="18" charset="-78"/>
              </a:rPr>
              <a:t>يميز</a:t>
            </a:r>
            <a:r>
              <a:rPr lang="ar-AE" sz="2800" b="1" dirty="0">
                <a:solidFill>
                  <a:srgbClr val="FF0000"/>
                </a:solidFill>
                <a:ea typeface="Calibri" panose="020F0502020204030204" pitchFamily="34" charset="0"/>
                <a:cs typeface="Simplified Arabic" panose="02020603050405020304" pitchFamily="18" charset="-78"/>
              </a:rPr>
              <a:t> </a:t>
            </a:r>
            <a:r>
              <a:rPr lang="ar-JO" sz="2800" b="1" dirty="0">
                <a:solidFill>
                  <a:schemeClr val="tx1"/>
                </a:solidFill>
                <a:ea typeface="Calibri" panose="020F0502020204030204" pitchFamily="34" charset="0"/>
                <a:cs typeface="Simplified Arabic" panose="02020603050405020304" pitchFamily="18" charset="-78"/>
              </a:rPr>
              <a:t>بين أنواع التفسير</a:t>
            </a:r>
            <a:r>
              <a:rPr lang="ar-AE" sz="2800" b="1" dirty="0">
                <a:solidFill>
                  <a:schemeClr val="tx1"/>
                </a:solidFill>
                <a:ea typeface="Calibri" panose="020F0502020204030204" pitchFamily="34" charset="0"/>
                <a:cs typeface="Simplified Arabic" panose="02020603050405020304" pitchFamily="18" charset="-78"/>
              </a:rPr>
              <a:t> .</a:t>
            </a: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1302">
            <a:off x="1521828" y="4786705"/>
            <a:ext cx="7113740" cy="17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 rot="701870">
            <a:off x="2250649" y="5536473"/>
            <a:ext cx="6085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400" dirty="0"/>
              <a:t>ما أشهر تفسير ترجع إليه إذا استشكل عليك مفهوم آية ؟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5898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ريط منحني إلى الأعلى 5"/>
          <p:cNvSpPr/>
          <p:nvPr/>
        </p:nvSpPr>
        <p:spPr>
          <a:xfrm>
            <a:off x="0" y="1905000"/>
            <a:ext cx="2438400" cy="1600200"/>
          </a:xfrm>
          <a:prstGeom prst="ellipseRibbon2">
            <a:avLst>
              <a:gd name="adj1" fmla="val 25000"/>
              <a:gd name="adj2" fmla="val 61030"/>
              <a:gd name="adj3" fmla="val 125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b="1" dirty="0">
                <a:solidFill>
                  <a:srgbClr val="1407B9"/>
                </a:solidFill>
              </a:rPr>
              <a:t>غلق الهدف</a:t>
            </a:r>
            <a:endParaRPr lang="en-US" sz="3600" b="1" dirty="0">
              <a:solidFill>
                <a:srgbClr val="1407B9"/>
              </a:solidFill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05200"/>
            <a:ext cx="2398713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مستطيل: زوايا مستديرة 6">
            <a:extLst>
              <a:ext uri="{FF2B5EF4-FFF2-40B4-BE49-F238E27FC236}">
                <a16:creationId xmlns:a16="http://schemas.microsoft.com/office/drawing/2014/main" id="{364E58B1-30C5-4708-A3F5-5262165E83D5}"/>
              </a:ext>
            </a:extLst>
          </p:cNvPr>
          <p:cNvSpPr/>
          <p:nvPr/>
        </p:nvSpPr>
        <p:spPr>
          <a:xfrm>
            <a:off x="2819400" y="1905000"/>
            <a:ext cx="5993063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600" b="1" dirty="0">
                <a:solidFill>
                  <a:schemeClr val="tx1"/>
                </a:solidFill>
              </a:rPr>
              <a:t>لخص بأسلوبك </a:t>
            </a:r>
            <a:r>
              <a:rPr lang="ar-JO" sz="3600" b="1" dirty="0">
                <a:solidFill>
                  <a:schemeClr val="tx1"/>
                </a:solidFill>
              </a:rPr>
              <a:t>الفرق بين التفاسير؟</a:t>
            </a:r>
            <a:r>
              <a:rPr lang="ar-AE" sz="3600" b="1" dirty="0">
                <a:solidFill>
                  <a:schemeClr val="tx1"/>
                </a:solidFill>
              </a:rPr>
              <a:t> .</a:t>
            </a:r>
            <a:endParaRPr lang="ar-SA" sz="3600" b="1" dirty="0">
              <a:solidFill>
                <a:schemeClr val="tx1"/>
              </a:solidFill>
            </a:endParaRPr>
          </a:p>
        </p:txBody>
      </p:sp>
      <p:sp>
        <p:nvSpPr>
          <p:cNvPr id="10" name="مستطيل: زوايا مستديرة 7">
            <a:extLst>
              <a:ext uri="{FF2B5EF4-FFF2-40B4-BE49-F238E27FC236}">
                <a16:creationId xmlns:a16="http://schemas.microsoft.com/office/drawing/2014/main" id="{26718C1C-90AC-4A80-9D20-45E5F7E5AC03}"/>
              </a:ext>
            </a:extLst>
          </p:cNvPr>
          <p:cNvSpPr/>
          <p:nvPr/>
        </p:nvSpPr>
        <p:spPr>
          <a:xfrm>
            <a:off x="3832725" y="3525157"/>
            <a:ext cx="4979738" cy="30199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>
              <a:lnSpc>
                <a:spcPct val="150000"/>
              </a:lnSpc>
            </a:pPr>
            <a:endParaRPr lang="ar-SA" sz="3200" dirty="0"/>
          </a:p>
        </p:txBody>
      </p:sp>
      <p:sp>
        <p:nvSpPr>
          <p:cNvPr id="9" name="Rounded Rectangle 4">
            <a:extLst>
              <a:ext uri="{FF2B5EF4-FFF2-40B4-BE49-F238E27FC236}">
                <a16:creationId xmlns:a16="http://schemas.microsoft.com/office/drawing/2014/main" id="{F6225E8B-E51E-42E7-AF6A-B96ACB0F4645}"/>
              </a:ext>
            </a:extLst>
          </p:cNvPr>
          <p:cNvSpPr/>
          <p:nvPr/>
        </p:nvSpPr>
        <p:spPr>
          <a:xfrm>
            <a:off x="1600200" y="409414"/>
            <a:ext cx="7315200" cy="771686"/>
          </a:xfrm>
          <a:prstGeom prst="roundRect">
            <a:avLst/>
          </a:prstGeom>
          <a:solidFill>
            <a:srgbClr val="FBC9B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rtl="1">
              <a:lnSpc>
                <a:spcPct val="115000"/>
              </a:lnSpc>
              <a:spcAft>
                <a:spcPts val="1000"/>
              </a:spcAft>
            </a:pPr>
            <a:r>
              <a:rPr lang="ar-SA" sz="2800" b="1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2- </a:t>
            </a:r>
            <a:r>
              <a:rPr lang="ar-AE" sz="2800" b="1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الهدف الثاني : </a:t>
            </a:r>
            <a:r>
              <a:rPr lang="ar-JO" sz="2800" b="1" dirty="0">
                <a:solidFill>
                  <a:srgbClr val="FF0000"/>
                </a:solidFill>
                <a:ea typeface="Calibri" panose="020F0502020204030204" pitchFamily="34" charset="0"/>
                <a:cs typeface="Simplified Arabic" panose="02020603050405020304" pitchFamily="18" charset="-78"/>
              </a:rPr>
              <a:t>يميز</a:t>
            </a:r>
            <a:r>
              <a:rPr lang="ar-AE" sz="2800" b="1" dirty="0">
                <a:solidFill>
                  <a:srgbClr val="FF0000"/>
                </a:solidFill>
                <a:ea typeface="Calibri" panose="020F0502020204030204" pitchFamily="34" charset="0"/>
                <a:cs typeface="Simplified Arabic" panose="02020603050405020304" pitchFamily="18" charset="-78"/>
              </a:rPr>
              <a:t> </a:t>
            </a:r>
            <a:r>
              <a:rPr lang="ar-JO" sz="2800" b="1" dirty="0">
                <a:solidFill>
                  <a:schemeClr val="tx1"/>
                </a:solidFill>
                <a:ea typeface="Calibri" panose="020F0502020204030204" pitchFamily="34" charset="0"/>
                <a:cs typeface="Simplified Arabic" panose="02020603050405020304" pitchFamily="18" charset="-78"/>
              </a:rPr>
              <a:t>بين أنواع التفسير</a:t>
            </a:r>
            <a:r>
              <a:rPr lang="ar-AE" sz="2800" b="1" dirty="0">
                <a:solidFill>
                  <a:schemeClr val="tx1"/>
                </a:solidFill>
                <a:ea typeface="Calibri" panose="020F0502020204030204" pitchFamily="34" charset="0"/>
                <a:cs typeface="Simplified Arabic" panose="02020603050405020304" pitchFamily="18" charset="-78"/>
              </a:rPr>
              <a:t> .</a:t>
            </a: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03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10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1100" y="152400"/>
            <a:ext cx="4343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ounded Rectangle 16"/>
          <p:cNvSpPr/>
          <p:nvPr/>
        </p:nvSpPr>
        <p:spPr>
          <a:xfrm>
            <a:off x="1371600" y="2285999"/>
            <a:ext cx="7543800" cy="84788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rtl="1">
              <a:lnSpc>
                <a:spcPct val="115000"/>
              </a:lnSpc>
              <a:spcAft>
                <a:spcPts val="1000"/>
              </a:spcAft>
            </a:pPr>
            <a:r>
              <a:rPr lang="ar-SA" sz="3200" b="1" dirty="0">
                <a:latin typeface="Calibri" panose="020F0502020204030204" pitchFamily="34" charset="0"/>
                <a:cs typeface="Simplified Arabic" panose="02020603050405020304" pitchFamily="18" charset="-78"/>
              </a:rPr>
              <a:t>1</a:t>
            </a:r>
            <a:r>
              <a:rPr lang="en-US" sz="3200" b="1" dirty="0">
                <a:latin typeface="Calibri" panose="020F0502020204030204" pitchFamily="34" charset="0"/>
                <a:cs typeface="Simplified Arabic" panose="02020603050405020304" pitchFamily="18" charset="-78"/>
              </a:rPr>
              <a:t>-</a:t>
            </a:r>
            <a:r>
              <a:rPr lang="ar-SA" altLang="en-US" sz="3200" b="1" dirty="0">
                <a:latin typeface="Calibri" panose="020F0502020204030204" pitchFamily="34" charset="0"/>
                <a:cs typeface="Simplified Arabic" panose="02020603050405020304" pitchFamily="18" charset="-78"/>
              </a:rPr>
              <a:t> </a:t>
            </a:r>
            <a:r>
              <a:rPr lang="ar-AE" sz="3200" b="1" dirty="0">
                <a:solidFill>
                  <a:srgbClr val="FF0000"/>
                </a:solidFill>
                <a:latin typeface="Calibri" panose="020F0502020204030204" pitchFamily="34" charset="0"/>
                <a:cs typeface="Simplified Arabic" panose="02020603050405020304" pitchFamily="18" charset="-78"/>
              </a:rPr>
              <a:t>استنباط </a:t>
            </a:r>
            <a:r>
              <a:rPr lang="ar-AE" sz="3200" b="1" dirty="0">
                <a:solidFill>
                  <a:schemeClr val="tx1"/>
                </a:solidFill>
                <a:latin typeface="Calibri" panose="020F0502020204030204" pitchFamily="34" charset="0"/>
                <a:cs typeface="Simplified Arabic" panose="02020603050405020304" pitchFamily="18" charset="-78"/>
              </a:rPr>
              <a:t>المقصود بالعقد لغة</a:t>
            </a:r>
            <a:r>
              <a:rPr lang="ar-SA" sz="3200" b="1" dirty="0">
                <a:solidFill>
                  <a:schemeClr val="tx1"/>
                </a:solidFill>
                <a:latin typeface="Calibri" panose="020F0502020204030204" pitchFamily="34" charset="0"/>
                <a:cs typeface="Simplified Arabic" panose="02020603050405020304" pitchFamily="18" charset="-78"/>
              </a:rPr>
              <a:t>ً</a:t>
            </a:r>
            <a:r>
              <a:rPr lang="ar-AE" sz="3200" b="1" dirty="0">
                <a:solidFill>
                  <a:schemeClr val="tx1"/>
                </a:solidFill>
                <a:latin typeface="Calibri" panose="020F0502020204030204" pitchFamily="34" charset="0"/>
                <a:cs typeface="Simplified Arabic" panose="02020603050405020304" pitchFamily="18" charset="-78"/>
              </a:rPr>
              <a:t> واصطلاحا</a:t>
            </a:r>
            <a:r>
              <a:rPr lang="ar-SA" sz="3200" b="1" dirty="0">
                <a:solidFill>
                  <a:schemeClr val="tx1"/>
                </a:solidFill>
                <a:latin typeface="Calibri" panose="020F0502020204030204" pitchFamily="34" charset="0"/>
                <a:cs typeface="Simplified Arabic" panose="02020603050405020304" pitchFamily="18" charset="-78"/>
              </a:rPr>
              <a:t>ً</a:t>
            </a:r>
            <a:r>
              <a:rPr lang="ar-AE" sz="3200" b="1" dirty="0">
                <a:solidFill>
                  <a:schemeClr val="tx1"/>
                </a:solidFill>
                <a:latin typeface="Calibri" panose="020F0502020204030204" pitchFamily="34" charset="0"/>
                <a:cs typeface="Simplified Arabic" panose="02020603050405020304" pitchFamily="18" charset="-78"/>
              </a:rPr>
              <a:t>.</a:t>
            </a: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371600" y="4186960"/>
            <a:ext cx="7654876" cy="838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rtl="1">
              <a:lnSpc>
                <a:spcPct val="115000"/>
              </a:lnSpc>
              <a:spcAft>
                <a:spcPts val="1000"/>
              </a:spcAft>
            </a:pPr>
            <a:r>
              <a:rPr lang="ar-SA" sz="3200" b="1" dirty="0">
                <a:ea typeface="Calibri" panose="020F0502020204030204" pitchFamily="34" charset="0"/>
                <a:cs typeface="Simplified Arabic" panose="02020603050405020304" pitchFamily="18" charset="-78"/>
              </a:rPr>
              <a:t>3- </a:t>
            </a:r>
            <a:r>
              <a:rPr lang="ar-AE" sz="3200" b="1" dirty="0">
                <a:solidFill>
                  <a:srgbClr val="FF0000"/>
                </a:solidFill>
                <a:ea typeface="Calibri" panose="020F0502020204030204" pitchFamily="34" charset="0"/>
                <a:cs typeface="Simplified Arabic" panose="02020603050405020304" pitchFamily="18" charset="-78"/>
              </a:rPr>
              <a:t>يستنتج </a:t>
            </a:r>
            <a:r>
              <a:rPr lang="ar-AE" sz="3200" b="1" dirty="0">
                <a:solidFill>
                  <a:schemeClr val="tx1"/>
                </a:solidFill>
                <a:ea typeface="Calibri" panose="020F0502020204030204" pitchFamily="34" charset="0"/>
                <a:cs typeface="Simplified Arabic" panose="02020603050405020304" pitchFamily="18" charset="-78"/>
              </a:rPr>
              <a:t>فوائد التنوع في تفسير القرآن الكريم 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371600" y="3211042"/>
            <a:ext cx="7573108" cy="77168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rtl="1">
              <a:lnSpc>
                <a:spcPct val="115000"/>
              </a:lnSpc>
              <a:spcAft>
                <a:spcPts val="1000"/>
              </a:spcAft>
            </a:pPr>
            <a:r>
              <a:rPr lang="ar-SA" sz="2800" b="1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2- </a:t>
            </a:r>
            <a:r>
              <a:rPr lang="ar-JO" sz="2800" b="1" dirty="0">
                <a:solidFill>
                  <a:srgbClr val="FF0000"/>
                </a:solidFill>
                <a:ea typeface="Calibri" panose="020F0502020204030204" pitchFamily="34" charset="0"/>
                <a:cs typeface="Simplified Arabic" panose="02020603050405020304" pitchFamily="18" charset="-78"/>
              </a:rPr>
              <a:t>يميز</a:t>
            </a:r>
            <a:r>
              <a:rPr lang="ar-AE" sz="2800" b="1" dirty="0">
                <a:solidFill>
                  <a:srgbClr val="FF0000"/>
                </a:solidFill>
                <a:ea typeface="Calibri" panose="020F0502020204030204" pitchFamily="34" charset="0"/>
                <a:cs typeface="Simplified Arabic" panose="02020603050405020304" pitchFamily="18" charset="-78"/>
              </a:rPr>
              <a:t> </a:t>
            </a:r>
            <a:r>
              <a:rPr lang="ar-JO" sz="2800" b="1" dirty="0">
                <a:solidFill>
                  <a:schemeClr val="tx1"/>
                </a:solidFill>
                <a:ea typeface="Calibri" panose="020F0502020204030204" pitchFamily="34" charset="0"/>
                <a:cs typeface="Simplified Arabic" panose="02020603050405020304" pitchFamily="18" charset="-78"/>
              </a:rPr>
              <a:t>بين أنواع التفسير</a:t>
            </a:r>
            <a:r>
              <a:rPr lang="ar-AE" sz="2800" b="1" dirty="0">
                <a:solidFill>
                  <a:schemeClr val="tx1"/>
                </a:solidFill>
                <a:ea typeface="Calibri" panose="020F0502020204030204" pitchFamily="34" charset="0"/>
                <a:cs typeface="Simplified Arabic" panose="02020603050405020304" pitchFamily="18" charset="-78"/>
              </a:rPr>
              <a:t> .</a:t>
            </a: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مستطيل: زوايا مستديرة 1"/>
          <p:cNvSpPr/>
          <p:nvPr/>
        </p:nvSpPr>
        <p:spPr>
          <a:xfrm>
            <a:off x="5613070" y="643504"/>
            <a:ext cx="3276600" cy="1524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FF0000"/>
                </a:solidFill>
              </a:rPr>
              <a:t>أنا على ثقة أنك ستكون قادراً على:</a:t>
            </a:r>
          </a:p>
        </p:txBody>
      </p:sp>
      <p:sp>
        <p:nvSpPr>
          <p:cNvPr id="8" name="نجمة مكونة من 6 نقاط 4"/>
          <p:cNvSpPr/>
          <p:nvPr/>
        </p:nvSpPr>
        <p:spPr>
          <a:xfrm>
            <a:off x="6503877" y="4993944"/>
            <a:ext cx="2672948" cy="1680503"/>
          </a:xfrm>
          <a:prstGeom prst="star6">
            <a:avLst/>
          </a:prstGeom>
          <a:solidFill>
            <a:srgbClr val="C0F4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LB" sz="3200" b="1" dirty="0">
                <a:solidFill>
                  <a:schemeClr val="tx1"/>
                </a:solidFill>
              </a:rPr>
              <a:t>سؤال التحدّي</a:t>
            </a:r>
            <a:endParaRPr lang="ar-AE" sz="3200" b="1" dirty="0">
              <a:solidFill>
                <a:schemeClr val="tx1"/>
              </a:solidFill>
            </a:endParaRPr>
          </a:p>
        </p:txBody>
      </p:sp>
      <p:pic>
        <p:nvPicPr>
          <p:cNvPr id="9" name="图片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71" y="4993944"/>
            <a:ext cx="6345223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21228" y="5310738"/>
            <a:ext cx="5116460" cy="120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lnSpc>
                <a:spcPct val="115000"/>
              </a:lnSpc>
              <a:spcAft>
                <a:spcPts val="1000"/>
              </a:spcAft>
            </a:pPr>
            <a:r>
              <a:rPr lang="ar-AE" sz="3200" b="1" dirty="0">
                <a:ea typeface="Calibri" panose="020F0502020204030204" pitchFamily="34" charset="0"/>
                <a:cs typeface="Simplified Arabic" panose="02020603050405020304" pitchFamily="18" charset="-78"/>
              </a:rPr>
              <a:t>اكتشاف كيف ن</a:t>
            </a:r>
            <a:r>
              <a:rPr lang="ar-JO" sz="3200" b="1" dirty="0">
                <a:ea typeface="Calibri" panose="020F0502020204030204" pitchFamily="34" charset="0"/>
                <a:cs typeface="Simplified Arabic" panose="02020603050405020304" pitchFamily="18" charset="-78"/>
              </a:rPr>
              <a:t>ستوثق من صحة التفسير؟</a:t>
            </a:r>
            <a:r>
              <a:rPr lang="ar-AE" sz="3200" b="1" dirty="0">
                <a:ea typeface="Calibri" panose="020F0502020204030204" pitchFamily="34" charset="0"/>
                <a:cs typeface="Simplified Arabic" panose="02020603050405020304" pitchFamily="18" charset="-78"/>
              </a:rPr>
              <a:t>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1" name="Picture 8">
            <a:extLst>
              <a:ext uri="{FF2B5EF4-FFF2-40B4-BE49-F238E27FC236}">
                <a16:creationId xmlns:a16="http://schemas.microsoft.com/office/drawing/2014/main" id="{8F8A5B8E-3DDA-4CF8-BB23-98E9124EF03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837" y="2374709"/>
            <a:ext cx="1219200" cy="533400"/>
          </a:xfrm>
          <a:prstGeom prst="rect">
            <a:avLst/>
          </a:prstGeom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8F8A5B8E-3DDA-4CF8-BB23-98E9124EF03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252" y="3318816"/>
            <a:ext cx="1219200" cy="533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D5CC358-938F-431F-A092-DD305A2D4397}"/>
              </a:ext>
            </a:extLst>
          </p:cNvPr>
          <p:cNvSpPr txBox="1"/>
          <p:nvPr/>
        </p:nvSpPr>
        <p:spPr>
          <a:xfrm>
            <a:off x="-762000" y="4090502"/>
            <a:ext cx="46280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AE" sz="1600" b="1" dirty="0">
                <a:ea typeface="Calibri" panose="020F0502020204030204" pitchFamily="34" charset="0"/>
                <a:cs typeface="Simplified Arabic" panose="02020603050405020304" pitchFamily="18" charset="-78"/>
              </a:rPr>
              <a:t>الهدف الرابع : </a:t>
            </a:r>
            <a:r>
              <a:rPr lang="ar-JO" sz="1800" b="1" dirty="0">
                <a:solidFill>
                  <a:srgbClr val="FF0000"/>
                </a:solidFill>
                <a:ea typeface="Calibri" panose="020F0502020204030204" pitchFamily="34" charset="0"/>
                <a:cs typeface="Simplified Arabic" panose="02020603050405020304" pitchFamily="18" charset="-78"/>
              </a:rPr>
              <a:t>يحدد</a:t>
            </a:r>
            <a:r>
              <a:rPr lang="ar-JO" sz="1800" b="1" dirty="0">
                <a:ea typeface="Calibri" panose="020F0502020204030204" pitchFamily="34" charset="0"/>
                <a:cs typeface="Simplified Arabic" panose="02020603050405020304" pitchFamily="18" charset="-78"/>
              </a:rPr>
              <a:t> التفسير المناسب حسب موضوع</a:t>
            </a:r>
            <a:r>
              <a:rPr lang="ar-JO" sz="1600" b="1" dirty="0">
                <a:solidFill>
                  <a:schemeClr val="tx1"/>
                </a:solidFill>
                <a:cs typeface="Simplified Arabic" panose="02020603050405020304" pitchFamily="18" charset="-78"/>
              </a:rPr>
              <a:t> البحث</a:t>
            </a:r>
            <a:endParaRPr lang="ar-AE" dirty="0"/>
          </a:p>
        </p:txBody>
      </p:sp>
    </p:spTree>
    <p:extLst>
      <p:ext uri="{BB962C8B-B14F-4D97-AF65-F5344CB8AC3E}">
        <p14:creationId xmlns:p14="http://schemas.microsoft.com/office/powerpoint/2010/main" val="269388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0" grpId="0" animBg="1"/>
      <p:bldP spid="5" grpId="0" animBg="1"/>
      <p:bldP spid="2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35743"/>
            <a:ext cx="2438400" cy="2496279"/>
          </a:xfrm>
          <a:prstGeom prst="rect">
            <a:avLst/>
          </a:prstGeom>
        </p:spPr>
      </p:pic>
      <p:sp>
        <p:nvSpPr>
          <p:cNvPr id="2" name="مستطيل: زوايا مستديرة 1"/>
          <p:cNvSpPr/>
          <p:nvPr/>
        </p:nvSpPr>
        <p:spPr>
          <a:xfrm>
            <a:off x="1447800" y="3733800"/>
            <a:ext cx="7162800" cy="22860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</a:rPr>
              <a:t>من خلال ما توصلتم إليه من البحث </a:t>
            </a:r>
            <a:r>
              <a:rPr lang="ar-AE" sz="4000" b="1" dirty="0">
                <a:solidFill>
                  <a:schemeClr val="tx1"/>
                </a:solidFill>
              </a:rPr>
              <a:t>في </a:t>
            </a:r>
            <a:r>
              <a:rPr lang="ar-JO" sz="4000" b="1" dirty="0">
                <a:solidFill>
                  <a:schemeClr val="tx1"/>
                </a:solidFill>
              </a:rPr>
              <a:t>مناهج المفسرين</a:t>
            </a:r>
            <a:r>
              <a:rPr lang="ar-AE" sz="4000" b="1" dirty="0">
                <a:solidFill>
                  <a:schemeClr val="tx1"/>
                </a:solidFill>
              </a:rPr>
              <a:t> حددوا لنا </a:t>
            </a:r>
            <a:r>
              <a:rPr lang="ar-JO" sz="4000" b="1" dirty="0">
                <a:solidFill>
                  <a:schemeClr val="tx1"/>
                </a:solidFill>
              </a:rPr>
              <a:t>أي التفسير المناسب لتوضيح المقصود من الآيات؟</a:t>
            </a:r>
            <a:r>
              <a:rPr lang="ar-AE" sz="4000" b="1" dirty="0">
                <a:solidFill>
                  <a:schemeClr val="tx1"/>
                </a:solidFill>
              </a:rPr>
              <a:t> .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D151EB7D-F941-43C4-82F0-19A8E43293E6}"/>
              </a:ext>
            </a:extLst>
          </p:cNvPr>
          <p:cNvSpPr/>
          <p:nvPr/>
        </p:nvSpPr>
        <p:spPr>
          <a:xfrm>
            <a:off x="549965" y="304800"/>
            <a:ext cx="8343900" cy="838200"/>
          </a:xfrm>
          <a:prstGeom prst="roundRect">
            <a:avLst/>
          </a:prstGeom>
          <a:solidFill>
            <a:srgbClr val="FBC9B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rtl="1">
              <a:lnSpc>
                <a:spcPct val="115000"/>
              </a:lnSpc>
              <a:spcAft>
                <a:spcPts val="1000"/>
              </a:spcAft>
            </a:pPr>
            <a:r>
              <a:rPr lang="ar-SA" sz="3200" b="1" dirty="0">
                <a:ea typeface="Calibri" panose="020F0502020204030204" pitchFamily="34" charset="0"/>
                <a:cs typeface="Simplified Arabic" panose="02020603050405020304" pitchFamily="18" charset="-78"/>
              </a:rPr>
              <a:t>3- </a:t>
            </a:r>
            <a:r>
              <a:rPr lang="ar-AE" sz="3200" b="1" dirty="0">
                <a:ea typeface="Calibri" panose="020F0502020204030204" pitchFamily="34" charset="0"/>
                <a:cs typeface="Simplified Arabic" panose="02020603050405020304" pitchFamily="18" charset="-78"/>
              </a:rPr>
              <a:t>الهدف الثالث: </a:t>
            </a:r>
            <a:r>
              <a:rPr lang="ar-JO" sz="3600" b="1" dirty="0">
                <a:solidFill>
                  <a:srgbClr val="FF0000"/>
                </a:solidFill>
                <a:ea typeface="Calibri" panose="020F0502020204030204" pitchFamily="34" charset="0"/>
                <a:cs typeface="Simplified Arabic" panose="02020603050405020304" pitchFamily="18" charset="-78"/>
              </a:rPr>
              <a:t>يحدد</a:t>
            </a:r>
            <a:r>
              <a:rPr lang="ar-JO" sz="3600" b="1" dirty="0">
                <a:ea typeface="Calibri" panose="020F0502020204030204" pitchFamily="34" charset="0"/>
                <a:cs typeface="Simplified Arabic" panose="02020603050405020304" pitchFamily="18" charset="-78"/>
              </a:rPr>
              <a:t> التفسير المناسب حسب موضوع</a:t>
            </a:r>
            <a:r>
              <a:rPr lang="ar-JO" sz="3200" b="1" dirty="0">
                <a:solidFill>
                  <a:schemeClr val="tx1"/>
                </a:solidFill>
                <a:cs typeface="Simplified Arabic" panose="02020603050405020304" pitchFamily="18" charset="-78"/>
              </a:rPr>
              <a:t> البحث</a:t>
            </a:r>
            <a:r>
              <a:rPr lang="ar-AE" sz="3600" b="1" dirty="0">
                <a:solidFill>
                  <a:schemeClr val="tx1"/>
                </a:solidFill>
                <a:ea typeface="Calibri" panose="020F0502020204030204" pitchFamily="34" charset="0"/>
                <a:cs typeface="Simplified Arabic" panose="02020603050405020304" pitchFamily="18" charset="-78"/>
              </a:rPr>
              <a:t>.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25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5383564" y="1471530"/>
            <a:ext cx="243528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ar-SA" sz="4000" b="1" dirty="0"/>
              <a:t>أ</a:t>
            </a:r>
            <a:r>
              <a:rPr lang="ar-JO" sz="4000" b="1" dirty="0"/>
              <a:t>نواع التفاسير</a:t>
            </a:r>
            <a:r>
              <a:rPr lang="ar-SA" sz="4000" b="1" dirty="0"/>
              <a:t>:</a:t>
            </a:r>
          </a:p>
        </p:txBody>
      </p:sp>
      <p:sp>
        <p:nvSpPr>
          <p:cNvPr id="3" name="مربع نص 2"/>
          <p:cNvSpPr txBox="1"/>
          <p:nvPr/>
        </p:nvSpPr>
        <p:spPr>
          <a:xfrm>
            <a:off x="1371599" y="2468139"/>
            <a:ext cx="750428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r" rtl="1"/>
            <a:r>
              <a:rPr lang="ar-SA" sz="3600" b="1" dirty="0">
                <a:solidFill>
                  <a:srgbClr val="FF0000"/>
                </a:solidFill>
              </a:rPr>
              <a:t>ال</a:t>
            </a:r>
            <a:r>
              <a:rPr lang="ar-JO" sz="3600" b="1" dirty="0">
                <a:solidFill>
                  <a:srgbClr val="FF0000"/>
                </a:solidFill>
              </a:rPr>
              <a:t>نوع</a:t>
            </a:r>
            <a:r>
              <a:rPr lang="ar-SA" sz="3600" b="1" dirty="0">
                <a:solidFill>
                  <a:srgbClr val="FF0000"/>
                </a:solidFill>
              </a:rPr>
              <a:t> الأول </a:t>
            </a:r>
            <a:r>
              <a:rPr lang="ar-SA" sz="2800" b="1" dirty="0"/>
              <a:t>:</a:t>
            </a:r>
            <a:r>
              <a:rPr lang="ar-JO" sz="2800" b="1" dirty="0"/>
              <a:t>التفسير بالرأي</a:t>
            </a:r>
            <a:r>
              <a:rPr lang="ar-SA" sz="2800" b="1" dirty="0"/>
              <a:t> :</a:t>
            </a:r>
            <a:endParaRPr lang="ar-SA" sz="3600" b="1" dirty="0"/>
          </a:p>
        </p:txBody>
      </p:sp>
      <p:sp>
        <p:nvSpPr>
          <p:cNvPr id="4" name="شكل بيضاوي 3"/>
          <p:cNvSpPr/>
          <p:nvPr/>
        </p:nvSpPr>
        <p:spPr>
          <a:xfrm>
            <a:off x="7174279" y="4245915"/>
            <a:ext cx="1634480" cy="82028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JO" sz="3600" b="1" dirty="0"/>
              <a:t>العلمي</a:t>
            </a:r>
            <a:r>
              <a:rPr lang="ar-SA" sz="3600" b="1" dirty="0"/>
              <a:t> </a:t>
            </a:r>
          </a:p>
        </p:txBody>
      </p:sp>
      <p:sp>
        <p:nvSpPr>
          <p:cNvPr id="5" name="شكل بيضاوي 4"/>
          <p:cNvSpPr/>
          <p:nvPr/>
        </p:nvSpPr>
        <p:spPr>
          <a:xfrm>
            <a:off x="398637" y="4120234"/>
            <a:ext cx="1634480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بالفعل  </a:t>
            </a:r>
          </a:p>
        </p:txBody>
      </p:sp>
      <p:sp>
        <p:nvSpPr>
          <p:cNvPr id="7" name="شكل بيضاوي 6"/>
          <p:cNvSpPr/>
          <p:nvPr/>
        </p:nvSpPr>
        <p:spPr>
          <a:xfrm>
            <a:off x="2266677" y="4120234"/>
            <a:ext cx="2538883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 err="1"/>
              <a:t>با</a:t>
            </a:r>
            <a:r>
              <a:rPr lang="ar-JO" sz="3600" b="1" dirty="0"/>
              <a:t>لمستجدات</a:t>
            </a:r>
            <a:endParaRPr lang="ar-SA" sz="3600" b="1" dirty="0"/>
          </a:p>
        </p:txBody>
      </p:sp>
      <p:sp>
        <p:nvSpPr>
          <p:cNvPr id="8" name="شكل بيضاوي 7"/>
          <p:cNvSpPr/>
          <p:nvPr/>
        </p:nvSpPr>
        <p:spPr>
          <a:xfrm>
            <a:off x="5039120" y="4038600"/>
            <a:ext cx="2041376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ب</a:t>
            </a:r>
            <a:r>
              <a:rPr lang="ar-JO" sz="3600" b="1" dirty="0"/>
              <a:t>القياس</a:t>
            </a:r>
            <a:endParaRPr lang="ar-SA" sz="3600" b="1" dirty="0"/>
          </a:p>
        </p:txBody>
      </p:sp>
      <p:sp>
        <p:nvSpPr>
          <p:cNvPr id="9" name="مربع نص 8"/>
          <p:cNvSpPr txBox="1"/>
          <p:nvPr/>
        </p:nvSpPr>
        <p:spPr>
          <a:xfrm>
            <a:off x="1958008" y="5486400"/>
            <a:ext cx="6740193" cy="584775"/>
          </a:xfrm>
          <a:prstGeom prst="rect">
            <a:avLst/>
          </a:prstGeom>
          <a:solidFill>
            <a:srgbClr val="C0F4FA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r"/>
            <a:r>
              <a:rPr lang="ar-JO" sz="3200" b="1" dirty="0">
                <a:solidFill>
                  <a:schemeClr val="tx1"/>
                </a:solidFill>
              </a:rPr>
              <a:t>هناك مصادر عقلية يعتمد عليها هذا التفسير</a:t>
            </a:r>
            <a:r>
              <a:rPr lang="ar-SA" sz="32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4E2FE4C-270A-4DD5-B60D-B43FF2DAB9EB}"/>
              </a:ext>
            </a:extLst>
          </p:cNvPr>
          <p:cNvSpPr/>
          <p:nvPr/>
        </p:nvSpPr>
        <p:spPr>
          <a:xfrm>
            <a:off x="1371599" y="304800"/>
            <a:ext cx="7522265" cy="838200"/>
          </a:xfrm>
          <a:prstGeom prst="roundRect">
            <a:avLst/>
          </a:prstGeom>
          <a:solidFill>
            <a:srgbClr val="FBC9B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rtl="1">
              <a:lnSpc>
                <a:spcPct val="115000"/>
              </a:lnSpc>
              <a:spcAft>
                <a:spcPts val="1000"/>
              </a:spcAft>
            </a:pPr>
            <a:r>
              <a:rPr lang="ar-SA" sz="3200" b="1" dirty="0">
                <a:ea typeface="Calibri" panose="020F0502020204030204" pitchFamily="34" charset="0"/>
                <a:cs typeface="Simplified Arabic" panose="02020603050405020304" pitchFamily="18" charset="-78"/>
              </a:rPr>
              <a:t>3- </a:t>
            </a:r>
            <a:r>
              <a:rPr lang="ar-AE" sz="3200" b="1" dirty="0">
                <a:ea typeface="Calibri" panose="020F0502020204030204" pitchFamily="34" charset="0"/>
                <a:cs typeface="Simplified Arabic" panose="02020603050405020304" pitchFamily="18" charset="-78"/>
              </a:rPr>
              <a:t>الهدف الثالث: </a:t>
            </a:r>
            <a:r>
              <a:rPr lang="ar-JO" sz="3600" b="1" dirty="0">
                <a:solidFill>
                  <a:srgbClr val="FF0000"/>
                </a:solidFill>
                <a:ea typeface="Calibri" panose="020F0502020204030204" pitchFamily="34" charset="0"/>
                <a:cs typeface="Simplified Arabic" panose="02020603050405020304" pitchFamily="18" charset="-78"/>
              </a:rPr>
              <a:t>يحدد</a:t>
            </a:r>
            <a:r>
              <a:rPr lang="ar-JO" sz="3600" b="1" dirty="0">
                <a:ea typeface="Calibri" panose="020F0502020204030204" pitchFamily="34" charset="0"/>
                <a:cs typeface="Simplified Arabic" panose="02020603050405020304" pitchFamily="18" charset="-78"/>
              </a:rPr>
              <a:t> التفسير المناسب حسب موضوع</a:t>
            </a:r>
            <a:r>
              <a:rPr lang="ar-JO" sz="3200" b="1" dirty="0">
                <a:solidFill>
                  <a:schemeClr val="tx1"/>
                </a:solidFill>
                <a:cs typeface="Simplified Arabic" panose="02020603050405020304" pitchFamily="18" charset="-78"/>
              </a:rPr>
              <a:t> البحث</a:t>
            </a:r>
            <a:r>
              <a:rPr lang="ar-AE" sz="3600" b="1" dirty="0">
                <a:solidFill>
                  <a:schemeClr val="tx1"/>
                </a:solidFill>
                <a:ea typeface="Calibri" panose="020F0502020204030204" pitchFamily="34" charset="0"/>
                <a:cs typeface="Simplified Arabic" panose="02020603050405020304" pitchFamily="18" charset="-78"/>
              </a:rPr>
              <a:t>.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87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5772292" y="2482661"/>
            <a:ext cx="3857146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r>
              <a:rPr lang="ar-SA" sz="2800" b="1" dirty="0"/>
              <a:t>ال</a:t>
            </a:r>
            <a:r>
              <a:rPr lang="ar-JO" sz="2800" b="1" dirty="0"/>
              <a:t>نوع</a:t>
            </a:r>
            <a:r>
              <a:rPr lang="ar-SA" sz="2800" b="1" dirty="0"/>
              <a:t> الثاني : ال</a:t>
            </a:r>
            <a:r>
              <a:rPr lang="ar-JO" sz="2800" b="1" dirty="0"/>
              <a:t>تفسير بالمأثور</a:t>
            </a:r>
            <a:r>
              <a:rPr lang="ar-SA" sz="2800" b="1" dirty="0"/>
              <a:t>:</a:t>
            </a:r>
          </a:p>
        </p:txBody>
      </p:sp>
      <p:sp>
        <p:nvSpPr>
          <p:cNvPr id="3" name="مربع نص 2"/>
          <p:cNvSpPr txBox="1"/>
          <p:nvPr/>
        </p:nvSpPr>
        <p:spPr>
          <a:xfrm>
            <a:off x="2407221" y="3276600"/>
            <a:ext cx="5616623" cy="2062103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algn="r" rtl="1"/>
            <a:r>
              <a:rPr lang="ar-SA" sz="3200" b="1" dirty="0"/>
              <a:t>وي</a:t>
            </a:r>
            <a:r>
              <a:rPr lang="ar-JO" sz="3200" b="1" dirty="0"/>
              <a:t>ُ</a:t>
            </a:r>
            <a:r>
              <a:rPr lang="ar-JO" sz="3200" b="1" dirty="0" err="1"/>
              <a:t>عتمد</a:t>
            </a:r>
            <a:r>
              <a:rPr lang="ar-JO" sz="3200" b="1" dirty="0"/>
              <a:t> فيه على </a:t>
            </a:r>
            <a:r>
              <a:rPr lang="ar-SA" sz="3200" b="1" dirty="0"/>
              <a:t>: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ar-JO" sz="2800" b="1" dirty="0"/>
              <a:t>ما ورد في السنة النبوية وقول الصحابة</a:t>
            </a:r>
            <a:r>
              <a:rPr lang="ar-SA" sz="3200" b="1" dirty="0"/>
              <a:t>.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ar-SA" sz="3200" b="1" dirty="0"/>
              <a:t>ال</a:t>
            </a:r>
            <a:r>
              <a:rPr lang="ar-JO" sz="3200" b="1" dirty="0"/>
              <a:t>اعتماد على اللغة العربية</a:t>
            </a:r>
            <a:endParaRPr lang="ar-SA" sz="3200" b="1" dirty="0"/>
          </a:p>
          <a:p>
            <a:pPr marL="342900" indent="-342900" algn="r" rtl="1">
              <a:buFont typeface="+mj-lt"/>
              <a:buAutoNum type="arabicPeriod"/>
            </a:pPr>
            <a:r>
              <a:rPr lang="ar-JO" sz="3200" b="1" dirty="0"/>
              <a:t>عدم المعارضة لقواعد الشرع الحنيف</a:t>
            </a:r>
            <a:endParaRPr lang="ar-SA" sz="3200" b="1" dirty="0"/>
          </a:p>
        </p:txBody>
      </p:sp>
      <p:sp>
        <p:nvSpPr>
          <p:cNvPr id="4" name="مربع نص 3"/>
          <p:cNvSpPr txBox="1"/>
          <p:nvPr/>
        </p:nvSpPr>
        <p:spPr>
          <a:xfrm>
            <a:off x="2133600" y="5867400"/>
            <a:ext cx="6008376" cy="523220"/>
          </a:xfrm>
          <a:prstGeom prst="rect">
            <a:avLst/>
          </a:prstGeom>
          <a:solidFill>
            <a:srgbClr val="FF33CC"/>
          </a:solidFill>
        </p:spPr>
        <p:txBody>
          <a:bodyPr wrap="none" rtlCol="1">
            <a:spAutoFit/>
          </a:bodyPr>
          <a:lstStyle/>
          <a:p>
            <a:r>
              <a:rPr lang="ar-JO" sz="2800" b="1" dirty="0"/>
              <a:t>غالب الصحابة الكرام يميلون إلى التفسير بالمأثور </a:t>
            </a:r>
            <a:endParaRPr lang="ar-SA" sz="2800" b="1" dirty="0"/>
          </a:p>
        </p:txBody>
      </p:sp>
      <p:sp>
        <p:nvSpPr>
          <p:cNvPr id="5" name="مربع نص 1">
            <a:extLst>
              <a:ext uri="{FF2B5EF4-FFF2-40B4-BE49-F238E27FC236}">
                <a16:creationId xmlns:a16="http://schemas.microsoft.com/office/drawing/2014/main" id="{E8E12CB6-194A-4C0C-ABD2-A2D38485B087}"/>
              </a:ext>
            </a:extLst>
          </p:cNvPr>
          <p:cNvSpPr txBox="1"/>
          <p:nvPr/>
        </p:nvSpPr>
        <p:spPr>
          <a:xfrm>
            <a:off x="6422721" y="1413719"/>
            <a:ext cx="244810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ar-SA" sz="4000" b="1" dirty="0"/>
              <a:t>أ</a:t>
            </a:r>
            <a:r>
              <a:rPr lang="ar-JO" sz="4000" b="1" dirty="0"/>
              <a:t>نواع التفاسير </a:t>
            </a:r>
            <a:r>
              <a:rPr lang="ar-SA" sz="4000" b="1" dirty="0"/>
              <a:t>:</a:t>
            </a:r>
          </a:p>
        </p:txBody>
      </p:sp>
      <p:sp>
        <p:nvSpPr>
          <p:cNvPr id="6" name="Rounded Rectangle 9">
            <a:extLst>
              <a:ext uri="{FF2B5EF4-FFF2-40B4-BE49-F238E27FC236}">
                <a16:creationId xmlns:a16="http://schemas.microsoft.com/office/drawing/2014/main" id="{A486C118-F1D0-44AB-B817-BB9AC6897CF8}"/>
              </a:ext>
            </a:extLst>
          </p:cNvPr>
          <p:cNvSpPr/>
          <p:nvPr/>
        </p:nvSpPr>
        <p:spPr>
          <a:xfrm>
            <a:off x="1371599" y="304800"/>
            <a:ext cx="7522265" cy="838200"/>
          </a:xfrm>
          <a:prstGeom prst="roundRect">
            <a:avLst/>
          </a:prstGeom>
          <a:solidFill>
            <a:srgbClr val="FBC9B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rtl="1">
              <a:lnSpc>
                <a:spcPct val="115000"/>
              </a:lnSpc>
              <a:spcAft>
                <a:spcPts val="1000"/>
              </a:spcAft>
            </a:pPr>
            <a:r>
              <a:rPr lang="ar-SA" sz="3200" b="1" dirty="0">
                <a:ea typeface="Calibri" panose="020F0502020204030204" pitchFamily="34" charset="0"/>
                <a:cs typeface="Simplified Arabic" panose="02020603050405020304" pitchFamily="18" charset="-78"/>
              </a:rPr>
              <a:t>3- </a:t>
            </a:r>
            <a:r>
              <a:rPr lang="ar-AE" sz="3200" b="1" dirty="0">
                <a:ea typeface="Calibri" panose="020F0502020204030204" pitchFamily="34" charset="0"/>
                <a:cs typeface="Simplified Arabic" panose="02020603050405020304" pitchFamily="18" charset="-78"/>
              </a:rPr>
              <a:t>الهدف الثالث: </a:t>
            </a:r>
            <a:r>
              <a:rPr lang="ar-JO" sz="3600" b="1" dirty="0">
                <a:solidFill>
                  <a:srgbClr val="FF0000"/>
                </a:solidFill>
                <a:ea typeface="Calibri" panose="020F0502020204030204" pitchFamily="34" charset="0"/>
                <a:cs typeface="Simplified Arabic" panose="02020603050405020304" pitchFamily="18" charset="-78"/>
              </a:rPr>
              <a:t>يحدد</a:t>
            </a:r>
            <a:r>
              <a:rPr lang="ar-JO" sz="3600" b="1" dirty="0">
                <a:ea typeface="Calibri" panose="020F0502020204030204" pitchFamily="34" charset="0"/>
                <a:cs typeface="Simplified Arabic" panose="02020603050405020304" pitchFamily="18" charset="-78"/>
              </a:rPr>
              <a:t> التفسير المناسب حسب موضوع</a:t>
            </a:r>
            <a:r>
              <a:rPr lang="ar-JO" sz="3200" b="1" dirty="0">
                <a:solidFill>
                  <a:schemeClr val="tx1"/>
                </a:solidFill>
                <a:cs typeface="Simplified Arabic" panose="02020603050405020304" pitchFamily="18" charset="-78"/>
              </a:rPr>
              <a:t> البحث</a:t>
            </a:r>
            <a:r>
              <a:rPr lang="ar-AE" sz="3600" b="1" dirty="0">
                <a:solidFill>
                  <a:schemeClr val="tx1"/>
                </a:solidFill>
                <a:ea typeface="Calibri" panose="020F0502020204030204" pitchFamily="34" charset="0"/>
                <a:cs typeface="Simplified Arabic" panose="02020603050405020304" pitchFamily="18" charset="-78"/>
              </a:rPr>
              <a:t>.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24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7011459" y="1256135"/>
            <a:ext cx="1951175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r>
              <a:rPr lang="ar-JO" sz="2800" b="1" dirty="0"/>
              <a:t>ألوان التفسير</a:t>
            </a:r>
            <a:r>
              <a:rPr lang="ar-SA" sz="2800" b="1" dirty="0"/>
              <a:t>: </a:t>
            </a:r>
          </a:p>
        </p:txBody>
      </p:sp>
      <p:sp>
        <p:nvSpPr>
          <p:cNvPr id="3" name="مربع نص 2"/>
          <p:cNvSpPr txBox="1"/>
          <p:nvPr/>
        </p:nvSpPr>
        <p:spPr>
          <a:xfrm>
            <a:off x="6168542" y="2234876"/>
            <a:ext cx="262173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200" b="1" dirty="0"/>
              <a:t>وهو كالتالي : </a:t>
            </a: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7077472" y="3284738"/>
            <a:ext cx="2066528" cy="1440160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التفسير العلمي</a:t>
            </a:r>
            <a:endParaRPr lang="ar-SA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995870" y="2538483"/>
            <a:ext cx="3505200" cy="2667000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800" b="1">
                <a:solidFill>
                  <a:schemeClr val="tx1"/>
                </a:solidFill>
              </a:rPr>
              <a:t>علم يتناول القضايا حسب المقاصد القرآنية من خلال سورة أو أكثر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4671028" y="3351996"/>
            <a:ext cx="2066528" cy="1395496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b="1" dirty="0">
                <a:solidFill>
                  <a:schemeClr val="tx1"/>
                </a:solidFill>
              </a:rPr>
              <a:t>التفسير الفقهي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6029134" y="5009467"/>
            <a:ext cx="2002471" cy="584775"/>
          </a:xfrm>
          <a:prstGeom prst="rect">
            <a:avLst/>
          </a:prstGeom>
          <a:solidFill>
            <a:srgbClr val="C0F4FA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ar-SA" sz="3200" b="1" dirty="0">
                <a:solidFill>
                  <a:schemeClr val="tx1"/>
                </a:solidFill>
              </a:rPr>
              <a:t>شروط </a:t>
            </a:r>
            <a:r>
              <a:rPr lang="ar-JO" sz="3200" b="1" dirty="0">
                <a:solidFill>
                  <a:schemeClr val="tx1"/>
                </a:solidFill>
              </a:rPr>
              <a:t>المفسر</a:t>
            </a:r>
            <a:r>
              <a:rPr lang="ar-SA" sz="3200" b="1" dirty="0">
                <a:solidFill>
                  <a:schemeClr val="tx1"/>
                </a:solidFill>
              </a:rPr>
              <a:t>: 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2333683" y="6019800"/>
            <a:ext cx="6428078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1">
            <a:spAutoFit/>
          </a:bodyPr>
          <a:lstStyle/>
          <a:p>
            <a:r>
              <a:rPr lang="ar-JO" sz="2800" b="1" dirty="0"/>
              <a:t>عالم باللغة</a:t>
            </a:r>
            <a:r>
              <a:rPr lang="ar-SA" sz="2800" b="1" dirty="0"/>
              <a:t>– </a:t>
            </a:r>
            <a:r>
              <a:rPr lang="ar-JO" sz="2800" b="1" dirty="0"/>
              <a:t>معرفة سبب النزول</a:t>
            </a:r>
            <a:r>
              <a:rPr lang="ar-SA" sz="2800" b="1" dirty="0"/>
              <a:t>– </a:t>
            </a:r>
            <a:r>
              <a:rPr lang="ar-JO" sz="2800" b="1" dirty="0"/>
              <a:t>النسخ</a:t>
            </a:r>
            <a:endParaRPr lang="ar-SA" sz="2800" b="1" dirty="0"/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CAD64310-E619-4CF2-A5C8-E4892E795DD7}"/>
              </a:ext>
            </a:extLst>
          </p:cNvPr>
          <p:cNvSpPr/>
          <p:nvPr/>
        </p:nvSpPr>
        <p:spPr>
          <a:xfrm>
            <a:off x="1440369" y="142769"/>
            <a:ext cx="7522265" cy="838200"/>
          </a:xfrm>
          <a:prstGeom prst="roundRect">
            <a:avLst/>
          </a:prstGeom>
          <a:solidFill>
            <a:srgbClr val="FBC9B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rtl="1">
              <a:lnSpc>
                <a:spcPct val="115000"/>
              </a:lnSpc>
              <a:spcAft>
                <a:spcPts val="1000"/>
              </a:spcAft>
            </a:pPr>
            <a:r>
              <a:rPr lang="ar-AE" sz="3200" b="1" dirty="0">
                <a:ea typeface="Calibri" panose="020F0502020204030204" pitchFamily="34" charset="0"/>
                <a:cs typeface="Simplified Arabic" panose="02020603050405020304" pitchFamily="18" charset="-78"/>
              </a:rPr>
              <a:t>: </a:t>
            </a:r>
            <a:r>
              <a:rPr lang="ar-JO" sz="3600" b="1" dirty="0">
                <a:solidFill>
                  <a:srgbClr val="FF0000"/>
                </a:solidFill>
                <a:ea typeface="Calibri" panose="020F0502020204030204" pitchFamily="34" charset="0"/>
                <a:cs typeface="Simplified Arabic" panose="02020603050405020304" pitchFamily="18" charset="-78"/>
              </a:rPr>
              <a:t>يحدد</a:t>
            </a:r>
            <a:r>
              <a:rPr lang="ar-JO" sz="3600" b="1" dirty="0">
                <a:ea typeface="Calibri" panose="020F0502020204030204" pitchFamily="34" charset="0"/>
                <a:cs typeface="Simplified Arabic" panose="02020603050405020304" pitchFamily="18" charset="-78"/>
              </a:rPr>
              <a:t> التفسير المناسب حسب موضوع</a:t>
            </a:r>
            <a:r>
              <a:rPr lang="ar-JO" sz="3200" b="1" dirty="0">
                <a:solidFill>
                  <a:schemeClr val="tx1"/>
                </a:solidFill>
                <a:cs typeface="Simplified Arabic" panose="02020603050405020304" pitchFamily="18" charset="-78"/>
              </a:rPr>
              <a:t> البحث</a:t>
            </a:r>
            <a:r>
              <a:rPr lang="ar-AE" sz="3600" b="1" dirty="0">
                <a:solidFill>
                  <a:schemeClr val="tx1"/>
                </a:solidFill>
                <a:ea typeface="Calibri" panose="020F0502020204030204" pitchFamily="34" charset="0"/>
                <a:cs typeface="Simplified Arabic" panose="02020603050405020304" pitchFamily="18" charset="-78"/>
              </a:rPr>
              <a:t>.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F2B7095-8322-48C8-A023-87D1740D5B00}"/>
              </a:ext>
            </a:extLst>
          </p:cNvPr>
          <p:cNvSpPr/>
          <p:nvPr/>
        </p:nvSpPr>
        <p:spPr>
          <a:xfrm>
            <a:off x="3276600" y="1513314"/>
            <a:ext cx="2636040" cy="975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sz="2400" b="1" dirty="0">
              <a:solidFill>
                <a:srgbClr val="FF0000"/>
              </a:solidFill>
            </a:endParaRPr>
          </a:p>
          <a:p>
            <a:pPr algn="ctr"/>
            <a:r>
              <a:rPr lang="ar-JO" sz="2400" b="1" dirty="0">
                <a:solidFill>
                  <a:srgbClr val="FF0000"/>
                </a:solidFill>
              </a:rPr>
              <a:t>التفسير الأدبي</a:t>
            </a:r>
            <a:r>
              <a:rPr lang="ar-SA" sz="2400" b="1" dirty="0">
                <a:solidFill>
                  <a:srgbClr val="FF0000"/>
                </a:solidFill>
              </a:rPr>
              <a:t>: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3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5"/>
          <p:cNvGrpSpPr>
            <a:grpSpLocks/>
          </p:cNvGrpSpPr>
          <p:nvPr/>
        </p:nvGrpSpPr>
        <p:grpSpPr bwMode="auto">
          <a:xfrm>
            <a:off x="979885" y="2515791"/>
            <a:ext cx="2980134" cy="1652588"/>
            <a:chOff x="0" y="144024"/>
            <a:chExt cx="4460654" cy="3297852"/>
          </a:xfrm>
        </p:grpSpPr>
        <p:sp>
          <p:nvSpPr>
            <p:cNvPr id="14339" name="Oval 65"/>
            <p:cNvSpPr>
              <a:spLocks noChangeArrowheads="1"/>
            </p:cNvSpPr>
            <p:nvPr/>
          </p:nvSpPr>
          <p:spPr bwMode="auto">
            <a:xfrm>
              <a:off x="0" y="2938169"/>
              <a:ext cx="2642888" cy="503707"/>
            </a:xfrm>
            <a:prstGeom prst="ellipse">
              <a:avLst/>
            </a:prstGeom>
            <a:gradFill rotWithShape="1">
              <a:gsLst>
                <a:gs pos="0">
                  <a:srgbClr val="3F3F3F"/>
                </a:gs>
                <a:gs pos="100000">
                  <a:srgbClr val="EEECE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en-US" altLang="en-US" sz="1013" b="1" i="1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grpSp>
          <p:nvGrpSpPr>
            <p:cNvPr id="3" name="组合 37"/>
            <p:cNvGrpSpPr>
              <a:grpSpLocks/>
            </p:cNvGrpSpPr>
            <p:nvPr/>
          </p:nvGrpSpPr>
          <p:grpSpPr bwMode="auto">
            <a:xfrm>
              <a:off x="2337" y="1054782"/>
              <a:ext cx="2232348" cy="2230450"/>
              <a:chOff x="-178951" y="112358"/>
              <a:chExt cx="1974542" cy="1972862"/>
            </a:xfrm>
          </p:grpSpPr>
          <p:sp>
            <p:nvSpPr>
              <p:cNvPr id="14341" name="椭圆 41"/>
              <p:cNvSpPr>
                <a:spLocks noChangeArrowheads="1"/>
              </p:cNvSpPr>
              <p:nvPr/>
            </p:nvSpPr>
            <p:spPr bwMode="auto">
              <a:xfrm rot="21322388" flipH="1">
                <a:off x="-179443" y="111685"/>
                <a:ext cx="1975120" cy="1973384"/>
              </a:xfrm>
              <a:prstGeom prst="ellipse">
                <a:avLst/>
              </a:prstGeom>
              <a:gradFill rotWithShape="1">
                <a:gsLst>
                  <a:gs pos="0">
                    <a:srgbClr val="467316"/>
                  </a:gs>
                  <a:gs pos="50000">
                    <a:srgbClr val="65A420"/>
                  </a:gs>
                  <a:gs pos="100000">
                    <a:srgbClr val="7AC627"/>
                  </a:gs>
                </a:gsLst>
                <a:lin ang="16200000" scaled="1"/>
              </a:gradFill>
              <a:ln>
                <a:noFill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defRPr/>
                </a:pPr>
                <a:endParaRPr lang="en-US" altLang="en-US" sz="1013" b="1" i="1">
                  <a:solidFill>
                    <a:srgbClr val="FFFFFF"/>
                  </a:solidFill>
                  <a:latin typeface="Calibri" panose="020F0502020204030204" pitchFamily="34" charset="0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4342" name="椭圆 42"/>
              <p:cNvSpPr>
                <a:spLocks noChangeArrowheads="1"/>
              </p:cNvSpPr>
              <p:nvPr/>
            </p:nvSpPr>
            <p:spPr bwMode="auto">
              <a:xfrm rot="21322388" flipH="1">
                <a:off x="-32845" y="254593"/>
                <a:ext cx="1694535" cy="1693873"/>
              </a:xfrm>
              <a:prstGeom prst="ellipse">
                <a:avLst/>
              </a:prstGeom>
              <a:gradFill rotWithShape="1">
                <a:gsLst>
                  <a:gs pos="0">
                    <a:srgbClr val="467316"/>
                  </a:gs>
                  <a:gs pos="50000">
                    <a:srgbClr val="65A420"/>
                  </a:gs>
                  <a:gs pos="100000">
                    <a:srgbClr val="7AC627"/>
                  </a:gs>
                </a:gsLst>
                <a:lin ang="16200000" scaled="1"/>
              </a:gradFill>
              <a:ln w="28575" cap="flat" cmpd="sng">
                <a:solidFill>
                  <a:srgbClr val="FFFFFF"/>
                </a:solidFill>
                <a:bevel/>
                <a:headEnd/>
                <a:tailE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defRPr/>
                </a:pPr>
                <a:endParaRPr lang="en-US" altLang="en-US" sz="1013" b="1" i="1">
                  <a:solidFill>
                    <a:srgbClr val="FFFFFF"/>
                  </a:solidFill>
                  <a:latin typeface="Calibri" panose="020F0502020204030204" pitchFamily="34" charset="0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14343" name="圆角矩形 4"/>
            <p:cNvSpPr>
              <a:spLocks noChangeArrowheads="1"/>
            </p:cNvSpPr>
            <p:nvPr/>
          </p:nvSpPr>
          <p:spPr bwMode="auto">
            <a:xfrm rot="19400728">
              <a:off x="1782" y="144024"/>
              <a:ext cx="4458872" cy="1366184"/>
            </a:xfrm>
            <a:custGeom>
              <a:avLst/>
              <a:gdLst>
                <a:gd name="T0" fmla="*/ 0 w 4459202"/>
                <a:gd name="T1" fmla="*/ 0 h 1364927"/>
                <a:gd name="T2" fmla="*/ 4459202 w 4459202"/>
                <a:gd name="T3" fmla="*/ 1364927 h 1364927"/>
              </a:gdLst>
              <a:ahLst/>
              <a:cxnLst/>
              <a:rect l="T0" t="T1" r="T2" b="T3"/>
              <a:pathLst>
                <a:path w="4459202" h="1364927">
                  <a:moveTo>
                    <a:pt x="4358903" y="38852"/>
                  </a:moveTo>
                  <a:cubicBezTo>
                    <a:pt x="4419416" y="79734"/>
                    <a:pt x="4459202" y="148967"/>
                    <a:pt x="4459202" y="227492"/>
                  </a:cubicBezTo>
                  <a:lnTo>
                    <a:pt x="4459202" y="1137435"/>
                  </a:lnTo>
                  <a:cubicBezTo>
                    <a:pt x="4459202" y="1263075"/>
                    <a:pt x="4357350" y="1364927"/>
                    <a:pt x="4231710" y="1364927"/>
                  </a:cubicBezTo>
                  <a:lnTo>
                    <a:pt x="748415" y="1364927"/>
                  </a:lnTo>
                  <a:lnTo>
                    <a:pt x="0" y="807999"/>
                  </a:lnTo>
                  <a:lnTo>
                    <a:pt x="0" y="227492"/>
                  </a:lnTo>
                  <a:cubicBezTo>
                    <a:pt x="0" y="101852"/>
                    <a:pt x="101852" y="0"/>
                    <a:pt x="227492" y="0"/>
                  </a:cubicBezTo>
                  <a:lnTo>
                    <a:pt x="4231710" y="0"/>
                  </a:lnTo>
                  <a:cubicBezTo>
                    <a:pt x="4278825" y="0"/>
                    <a:pt x="4322595" y="14323"/>
                    <a:pt x="4358903" y="38852"/>
                  </a:cubicBezTo>
                  <a:close/>
                </a:path>
              </a:pathLst>
            </a:custGeom>
            <a:gradFill rotWithShape="1">
              <a:gsLst>
                <a:gs pos="0">
                  <a:srgbClr val="467316"/>
                </a:gs>
                <a:gs pos="50000">
                  <a:srgbClr val="65A420"/>
                </a:gs>
                <a:gs pos="100000">
                  <a:srgbClr val="7AC627"/>
                </a:gs>
              </a:gsLst>
              <a:lin ang="18900000" scaled="1"/>
            </a:gra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endParaRPr lang="en-US" altLang="en-US" sz="1013" b="1" i="1">
                <a:solidFill>
                  <a:srgbClr val="FFFFFF"/>
                </a:solidFill>
                <a:latin typeface="Calibri" panose="020F0502020204030204" pitchFamily="34" charset="0"/>
                <a:sym typeface="微软雅黑" panose="020B0503020204020204" pitchFamily="34" charset="-122"/>
              </a:endParaRPr>
            </a:p>
          </p:txBody>
        </p:sp>
        <p:sp>
          <p:nvSpPr>
            <p:cNvPr id="14344" name="圆角矩形 7"/>
            <p:cNvSpPr>
              <a:spLocks noChangeArrowheads="1"/>
            </p:cNvSpPr>
            <p:nvPr/>
          </p:nvSpPr>
          <p:spPr bwMode="auto">
            <a:xfrm rot="19400728">
              <a:off x="573844" y="863943"/>
              <a:ext cx="1352631" cy="1363809"/>
            </a:xfrm>
            <a:custGeom>
              <a:avLst/>
              <a:gdLst>
                <a:gd name="T0" fmla="*/ 0 w 1355019"/>
                <a:gd name="T1" fmla="*/ 0 h 1364927"/>
                <a:gd name="T2" fmla="*/ 1355019 w 1355019"/>
                <a:gd name="T3" fmla="*/ 1364927 h 1364927"/>
              </a:gdLst>
              <a:ahLst/>
              <a:cxnLst/>
              <a:rect l="T0" t="T1" r="T2" b="T3"/>
              <a:pathLst>
                <a:path w="1355019" h="1364927">
                  <a:moveTo>
                    <a:pt x="1343010" y="0"/>
                  </a:moveTo>
                  <a:lnTo>
                    <a:pt x="1355019" y="1364927"/>
                  </a:lnTo>
                  <a:lnTo>
                    <a:pt x="822528" y="1364927"/>
                  </a:lnTo>
                  <a:lnTo>
                    <a:pt x="0" y="752848"/>
                  </a:lnTo>
                  <a:lnTo>
                    <a:pt x="0" y="227492"/>
                  </a:lnTo>
                  <a:cubicBezTo>
                    <a:pt x="0" y="101852"/>
                    <a:pt x="101852" y="0"/>
                    <a:pt x="227492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8C8C8C"/>
                </a:gs>
                <a:gs pos="50000">
                  <a:srgbClr val="CACACA"/>
                </a:gs>
                <a:gs pos="100000">
                  <a:srgbClr val="F2F2F2"/>
                </a:gs>
              </a:gsLst>
              <a:lin ang="13500000" scaled="1"/>
            </a:gra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endParaRPr lang="en-US" altLang="en-US" sz="1013" b="1" i="1">
                <a:solidFill>
                  <a:srgbClr val="FFFFFF"/>
                </a:solidFill>
                <a:latin typeface="Calibri" panose="020F0502020204030204" pitchFamily="34" charset="0"/>
                <a:sym typeface="微软雅黑" panose="020B0503020204020204" pitchFamily="34" charset="-122"/>
              </a:endParaRPr>
            </a:p>
          </p:txBody>
        </p:sp>
        <p:sp>
          <p:nvSpPr>
            <p:cNvPr id="14345" name="Oval 65"/>
            <p:cNvSpPr>
              <a:spLocks noChangeArrowheads="1"/>
            </p:cNvSpPr>
            <p:nvPr/>
          </p:nvSpPr>
          <p:spPr bwMode="auto">
            <a:xfrm>
              <a:off x="90888" y="2028171"/>
              <a:ext cx="2404085" cy="159191"/>
            </a:xfrm>
            <a:prstGeom prst="ellipse">
              <a:avLst/>
            </a:prstGeom>
            <a:gradFill rotWithShape="1">
              <a:gsLst>
                <a:gs pos="0">
                  <a:srgbClr val="435422"/>
                </a:gs>
                <a:gs pos="100000">
                  <a:srgbClr val="EEECE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en-US" altLang="en-US" sz="1013" b="1" i="1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43"/>
          <p:cNvGrpSpPr>
            <a:grpSpLocks/>
          </p:cNvGrpSpPr>
          <p:nvPr/>
        </p:nvGrpSpPr>
        <p:grpSpPr bwMode="auto">
          <a:xfrm>
            <a:off x="2769394" y="2683669"/>
            <a:ext cx="3296841" cy="1725216"/>
            <a:chOff x="0" y="0"/>
            <a:chExt cx="4933259" cy="3441876"/>
          </a:xfrm>
        </p:grpSpPr>
        <p:sp>
          <p:nvSpPr>
            <p:cNvPr id="14347" name="Oval 65"/>
            <p:cNvSpPr>
              <a:spLocks noChangeArrowheads="1"/>
            </p:cNvSpPr>
            <p:nvPr/>
          </p:nvSpPr>
          <p:spPr bwMode="auto">
            <a:xfrm>
              <a:off x="0" y="2938303"/>
              <a:ext cx="2642118" cy="503573"/>
            </a:xfrm>
            <a:prstGeom prst="ellipse">
              <a:avLst/>
            </a:prstGeom>
            <a:gradFill rotWithShape="1">
              <a:gsLst>
                <a:gs pos="0">
                  <a:srgbClr val="3F3F3F"/>
                </a:gs>
                <a:gs pos="100000">
                  <a:srgbClr val="EEECE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en-US" altLang="en-US" sz="1013" b="1" i="1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grpSp>
          <p:nvGrpSpPr>
            <p:cNvPr id="5" name="组合 45"/>
            <p:cNvGrpSpPr>
              <a:grpSpLocks/>
            </p:cNvGrpSpPr>
            <p:nvPr/>
          </p:nvGrpSpPr>
          <p:grpSpPr bwMode="auto">
            <a:xfrm>
              <a:off x="204649" y="927755"/>
              <a:ext cx="2232248" cy="2232248"/>
              <a:chOff x="0" y="0"/>
              <a:chExt cx="1974453" cy="1974453"/>
            </a:xfrm>
          </p:grpSpPr>
          <p:sp>
            <p:nvSpPr>
              <p:cNvPr id="14349" name="椭圆 49"/>
              <p:cNvSpPr>
                <a:spLocks noChangeArrowheads="1"/>
              </p:cNvSpPr>
              <p:nvPr/>
            </p:nvSpPr>
            <p:spPr bwMode="auto">
              <a:xfrm rot="21322388" flipH="1">
                <a:off x="208" y="889"/>
                <a:ext cx="1974541" cy="1972861"/>
              </a:xfrm>
              <a:prstGeom prst="ellipse">
                <a:avLst/>
              </a:prstGeom>
              <a:gradFill rotWithShape="1">
                <a:gsLst>
                  <a:gs pos="0">
                    <a:srgbClr val="467316"/>
                  </a:gs>
                  <a:gs pos="50000">
                    <a:srgbClr val="65A420"/>
                  </a:gs>
                  <a:gs pos="100000">
                    <a:srgbClr val="7AC627"/>
                  </a:gs>
                </a:gsLst>
                <a:lin ang="16200000" scaled="1"/>
              </a:gradFill>
              <a:ln>
                <a:noFill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defRPr/>
                </a:pPr>
                <a:endParaRPr lang="en-US" altLang="en-US" sz="1013" b="1" i="1">
                  <a:solidFill>
                    <a:srgbClr val="FFFFFF"/>
                  </a:solidFill>
                  <a:latin typeface="Calibri" panose="020F0502020204030204" pitchFamily="34" charset="0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4350" name="椭圆 50"/>
              <p:cNvSpPr>
                <a:spLocks noChangeArrowheads="1"/>
              </p:cNvSpPr>
              <p:nvPr/>
            </p:nvSpPr>
            <p:spPr bwMode="auto">
              <a:xfrm rot="21322388" flipH="1">
                <a:off x="146762" y="143759"/>
                <a:ext cx="1694041" cy="1693425"/>
              </a:xfrm>
              <a:prstGeom prst="ellipse">
                <a:avLst/>
              </a:prstGeom>
              <a:gradFill rotWithShape="1">
                <a:gsLst>
                  <a:gs pos="0">
                    <a:srgbClr val="467316"/>
                  </a:gs>
                  <a:gs pos="50000">
                    <a:srgbClr val="65A420"/>
                  </a:gs>
                  <a:gs pos="100000">
                    <a:srgbClr val="7AC627"/>
                  </a:gs>
                </a:gsLst>
                <a:lin ang="16200000" scaled="1"/>
              </a:gradFill>
              <a:ln w="28575" cap="flat" cmpd="sng">
                <a:solidFill>
                  <a:srgbClr val="FFFFFF"/>
                </a:solidFill>
                <a:bevel/>
                <a:headEnd/>
                <a:tailE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defRPr/>
                </a:pPr>
                <a:endParaRPr lang="en-US" altLang="en-US" sz="1013" b="1" i="1">
                  <a:solidFill>
                    <a:srgbClr val="FFFFFF"/>
                  </a:solidFill>
                  <a:latin typeface="Calibri" panose="020F0502020204030204" pitchFamily="34" charset="0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14351" name="圆角矩形 4"/>
            <p:cNvSpPr>
              <a:spLocks noChangeArrowheads="1"/>
            </p:cNvSpPr>
            <p:nvPr/>
          </p:nvSpPr>
          <p:spPr bwMode="auto">
            <a:xfrm rot="19400728">
              <a:off x="473906" y="0"/>
              <a:ext cx="4459353" cy="1365824"/>
            </a:xfrm>
            <a:custGeom>
              <a:avLst/>
              <a:gdLst>
                <a:gd name="T0" fmla="*/ 0 w 4459202"/>
                <a:gd name="T1" fmla="*/ 0 h 1364927"/>
                <a:gd name="T2" fmla="*/ 4459202 w 4459202"/>
                <a:gd name="T3" fmla="*/ 1364927 h 1364927"/>
              </a:gdLst>
              <a:ahLst/>
              <a:cxnLst/>
              <a:rect l="T0" t="T1" r="T2" b="T3"/>
              <a:pathLst>
                <a:path w="4459202" h="1364927">
                  <a:moveTo>
                    <a:pt x="4358903" y="38852"/>
                  </a:moveTo>
                  <a:cubicBezTo>
                    <a:pt x="4419416" y="79734"/>
                    <a:pt x="4459202" y="148967"/>
                    <a:pt x="4459202" y="227492"/>
                  </a:cubicBezTo>
                  <a:lnTo>
                    <a:pt x="4459202" y="1137435"/>
                  </a:lnTo>
                  <a:cubicBezTo>
                    <a:pt x="4459202" y="1263075"/>
                    <a:pt x="4357350" y="1364927"/>
                    <a:pt x="4231710" y="1364927"/>
                  </a:cubicBezTo>
                  <a:lnTo>
                    <a:pt x="748415" y="1364927"/>
                  </a:lnTo>
                  <a:lnTo>
                    <a:pt x="0" y="807999"/>
                  </a:lnTo>
                  <a:lnTo>
                    <a:pt x="0" y="227492"/>
                  </a:lnTo>
                  <a:cubicBezTo>
                    <a:pt x="0" y="101852"/>
                    <a:pt x="101852" y="0"/>
                    <a:pt x="227492" y="0"/>
                  </a:cubicBezTo>
                  <a:lnTo>
                    <a:pt x="4231710" y="0"/>
                  </a:lnTo>
                  <a:cubicBezTo>
                    <a:pt x="4278825" y="0"/>
                    <a:pt x="4322595" y="14323"/>
                    <a:pt x="4358903" y="38852"/>
                  </a:cubicBezTo>
                  <a:close/>
                </a:path>
              </a:pathLst>
            </a:custGeom>
            <a:gradFill rotWithShape="1">
              <a:gsLst>
                <a:gs pos="0">
                  <a:srgbClr val="467316"/>
                </a:gs>
                <a:gs pos="50000">
                  <a:srgbClr val="65A420"/>
                </a:gs>
                <a:gs pos="100000">
                  <a:srgbClr val="7AC627"/>
                </a:gs>
              </a:gsLst>
              <a:lin ang="18900000" scaled="1"/>
            </a:gra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endParaRPr lang="en-US" altLang="en-US" sz="1013" b="1" i="1">
                <a:solidFill>
                  <a:srgbClr val="FFFFFF"/>
                </a:solidFill>
                <a:latin typeface="Calibri" panose="020F0502020204030204" pitchFamily="34" charset="0"/>
                <a:sym typeface="微软雅黑" panose="020B0503020204020204" pitchFamily="34" charset="-122"/>
              </a:endParaRPr>
            </a:p>
          </p:txBody>
        </p:sp>
        <p:sp>
          <p:nvSpPr>
            <p:cNvPr id="14352" name="圆角矩形 7"/>
            <p:cNvSpPr>
              <a:spLocks noChangeArrowheads="1"/>
            </p:cNvSpPr>
            <p:nvPr/>
          </p:nvSpPr>
          <p:spPr bwMode="auto">
            <a:xfrm rot="19400728">
              <a:off x="694825" y="971517"/>
              <a:ext cx="1354018" cy="1363448"/>
            </a:xfrm>
            <a:custGeom>
              <a:avLst/>
              <a:gdLst>
                <a:gd name="T0" fmla="*/ 0 w 1355019"/>
                <a:gd name="T1" fmla="*/ 0 h 1364927"/>
                <a:gd name="T2" fmla="*/ 1355019 w 1355019"/>
                <a:gd name="T3" fmla="*/ 1364927 h 1364927"/>
              </a:gdLst>
              <a:ahLst/>
              <a:cxnLst/>
              <a:rect l="T0" t="T1" r="T2" b="T3"/>
              <a:pathLst>
                <a:path w="1355019" h="1364927">
                  <a:moveTo>
                    <a:pt x="1343010" y="0"/>
                  </a:moveTo>
                  <a:lnTo>
                    <a:pt x="1355019" y="1364927"/>
                  </a:lnTo>
                  <a:lnTo>
                    <a:pt x="822528" y="1364927"/>
                  </a:lnTo>
                  <a:lnTo>
                    <a:pt x="0" y="752848"/>
                  </a:lnTo>
                  <a:lnTo>
                    <a:pt x="0" y="227492"/>
                  </a:lnTo>
                  <a:cubicBezTo>
                    <a:pt x="0" y="101852"/>
                    <a:pt x="101852" y="0"/>
                    <a:pt x="227492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8C8C8C"/>
                </a:gs>
                <a:gs pos="50000">
                  <a:srgbClr val="CACACA"/>
                </a:gs>
                <a:gs pos="100000">
                  <a:srgbClr val="F2F2F2"/>
                </a:gs>
              </a:gsLst>
              <a:lin ang="13500000" scaled="1"/>
            </a:gra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endParaRPr lang="en-US" altLang="en-US" sz="1013" b="1" i="1">
                <a:solidFill>
                  <a:srgbClr val="FFFFFF"/>
                </a:solidFill>
                <a:latin typeface="Calibri" panose="020F0502020204030204" pitchFamily="34" charset="0"/>
                <a:sym typeface="微软雅黑" panose="020B0503020204020204" pitchFamily="34" charset="-122"/>
              </a:endParaRPr>
            </a:p>
          </p:txBody>
        </p:sp>
        <p:sp>
          <p:nvSpPr>
            <p:cNvPr id="14353" name="Oval 65"/>
            <p:cNvSpPr>
              <a:spLocks noChangeArrowheads="1"/>
            </p:cNvSpPr>
            <p:nvPr/>
          </p:nvSpPr>
          <p:spPr bwMode="auto">
            <a:xfrm>
              <a:off x="117586" y="2028545"/>
              <a:ext cx="2405164" cy="159149"/>
            </a:xfrm>
            <a:prstGeom prst="ellipse">
              <a:avLst/>
            </a:prstGeom>
            <a:gradFill rotWithShape="1">
              <a:gsLst>
                <a:gs pos="0">
                  <a:srgbClr val="435422"/>
                </a:gs>
                <a:gs pos="100000">
                  <a:srgbClr val="EEECE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en-US" altLang="en-US" sz="1013" b="1" i="1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1"/>
          <p:cNvGrpSpPr>
            <a:grpSpLocks/>
          </p:cNvGrpSpPr>
          <p:nvPr/>
        </p:nvGrpSpPr>
        <p:grpSpPr bwMode="auto">
          <a:xfrm>
            <a:off x="4583809" y="2858095"/>
            <a:ext cx="3296840" cy="1725216"/>
            <a:chOff x="0" y="0"/>
            <a:chExt cx="4933259" cy="3441876"/>
          </a:xfrm>
        </p:grpSpPr>
        <p:sp>
          <p:nvSpPr>
            <p:cNvPr id="14355" name="Oval 65"/>
            <p:cNvSpPr>
              <a:spLocks noChangeArrowheads="1"/>
            </p:cNvSpPr>
            <p:nvPr/>
          </p:nvSpPr>
          <p:spPr bwMode="auto">
            <a:xfrm>
              <a:off x="0" y="2938303"/>
              <a:ext cx="2642117" cy="503573"/>
            </a:xfrm>
            <a:prstGeom prst="ellipse">
              <a:avLst/>
            </a:prstGeom>
            <a:gradFill rotWithShape="1">
              <a:gsLst>
                <a:gs pos="0">
                  <a:srgbClr val="3F3F3F"/>
                </a:gs>
                <a:gs pos="100000">
                  <a:srgbClr val="EEECE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en-US" altLang="en-US" sz="1013" b="1" i="1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grpSp>
          <p:nvGrpSpPr>
            <p:cNvPr id="7" name="组合 53"/>
            <p:cNvGrpSpPr>
              <a:grpSpLocks/>
            </p:cNvGrpSpPr>
            <p:nvPr/>
          </p:nvGrpSpPr>
          <p:grpSpPr bwMode="auto">
            <a:xfrm>
              <a:off x="204649" y="927755"/>
              <a:ext cx="2232248" cy="2232248"/>
              <a:chOff x="0" y="0"/>
              <a:chExt cx="1974453" cy="1974453"/>
            </a:xfrm>
          </p:grpSpPr>
          <p:sp>
            <p:nvSpPr>
              <p:cNvPr id="14357" name="椭圆 57"/>
              <p:cNvSpPr>
                <a:spLocks noChangeArrowheads="1"/>
              </p:cNvSpPr>
              <p:nvPr/>
            </p:nvSpPr>
            <p:spPr bwMode="auto">
              <a:xfrm rot="21322388" flipH="1">
                <a:off x="207" y="889"/>
                <a:ext cx="1974542" cy="1972861"/>
              </a:xfrm>
              <a:prstGeom prst="ellipse">
                <a:avLst/>
              </a:prstGeom>
              <a:gradFill rotWithShape="1">
                <a:gsLst>
                  <a:gs pos="0">
                    <a:srgbClr val="467316"/>
                  </a:gs>
                  <a:gs pos="50000">
                    <a:srgbClr val="65A420"/>
                  </a:gs>
                  <a:gs pos="100000">
                    <a:srgbClr val="7AC627"/>
                  </a:gs>
                </a:gsLst>
                <a:lin ang="16200000" scaled="1"/>
              </a:gradFill>
              <a:ln>
                <a:noFill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defRPr/>
                </a:pPr>
                <a:endParaRPr lang="en-US" altLang="en-US" sz="1013" b="1" i="1">
                  <a:solidFill>
                    <a:srgbClr val="FFFFFF"/>
                  </a:solidFill>
                  <a:latin typeface="Calibri" panose="020F0502020204030204" pitchFamily="34" charset="0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4358" name="椭圆 58"/>
              <p:cNvSpPr>
                <a:spLocks noChangeArrowheads="1"/>
              </p:cNvSpPr>
              <p:nvPr/>
            </p:nvSpPr>
            <p:spPr bwMode="auto">
              <a:xfrm rot="21322388" flipH="1">
                <a:off x="146762" y="143759"/>
                <a:ext cx="1694040" cy="1693425"/>
              </a:xfrm>
              <a:prstGeom prst="ellipse">
                <a:avLst/>
              </a:prstGeom>
              <a:gradFill rotWithShape="1">
                <a:gsLst>
                  <a:gs pos="0">
                    <a:srgbClr val="467316"/>
                  </a:gs>
                  <a:gs pos="50000">
                    <a:srgbClr val="65A420"/>
                  </a:gs>
                  <a:gs pos="100000">
                    <a:srgbClr val="7AC627"/>
                  </a:gs>
                </a:gsLst>
                <a:lin ang="16200000" scaled="1"/>
              </a:gradFill>
              <a:ln w="28575" cap="flat" cmpd="sng">
                <a:solidFill>
                  <a:srgbClr val="FFFFFF"/>
                </a:solidFill>
                <a:bevel/>
                <a:headEnd/>
                <a:tailE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defRPr/>
                </a:pPr>
                <a:endParaRPr lang="en-US" altLang="en-US" sz="1013" b="1" i="1">
                  <a:solidFill>
                    <a:srgbClr val="FFFFFF"/>
                  </a:solidFill>
                  <a:latin typeface="Calibri" panose="020F0502020204030204" pitchFamily="34" charset="0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14359" name="圆角矩形 4"/>
            <p:cNvSpPr>
              <a:spLocks noChangeArrowheads="1"/>
            </p:cNvSpPr>
            <p:nvPr/>
          </p:nvSpPr>
          <p:spPr bwMode="auto">
            <a:xfrm rot="19400728">
              <a:off x="473906" y="0"/>
              <a:ext cx="4459353" cy="1365824"/>
            </a:xfrm>
            <a:custGeom>
              <a:avLst/>
              <a:gdLst>
                <a:gd name="T0" fmla="*/ 0 w 4459202"/>
                <a:gd name="T1" fmla="*/ 0 h 1364927"/>
                <a:gd name="T2" fmla="*/ 4459202 w 4459202"/>
                <a:gd name="T3" fmla="*/ 1364927 h 1364927"/>
              </a:gdLst>
              <a:ahLst/>
              <a:cxnLst/>
              <a:rect l="T0" t="T1" r="T2" b="T3"/>
              <a:pathLst>
                <a:path w="4459202" h="1364927">
                  <a:moveTo>
                    <a:pt x="4358903" y="38852"/>
                  </a:moveTo>
                  <a:cubicBezTo>
                    <a:pt x="4419416" y="79734"/>
                    <a:pt x="4459202" y="148967"/>
                    <a:pt x="4459202" y="227492"/>
                  </a:cubicBezTo>
                  <a:lnTo>
                    <a:pt x="4459202" y="1137435"/>
                  </a:lnTo>
                  <a:cubicBezTo>
                    <a:pt x="4459202" y="1263075"/>
                    <a:pt x="4357350" y="1364927"/>
                    <a:pt x="4231710" y="1364927"/>
                  </a:cubicBezTo>
                  <a:lnTo>
                    <a:pt x="748415" y="1364927"/>
                  </a:lnTo>
                  <a:lnTo>
                    <a:pt x="0" y="807999"/>
                  </a:lnTo>
                  <a:lnTo>
                    <a:pt x="0" y="227492"/>
                  </a:lnTo>
                  <a:cubicBezTo>
                    <a:pt x="0" y="101852"/>
                    <a:pt x="101852" y="0"/>
                    <a:pt x="227492" y="0"/>
                  </a:cubicBezTo>
                  <a:lnTo>
                    <a:pt x="4231710" y="0"/>
                  </a:lnTo>
                  <a:cubicBezTo>
                    <a:pt x="4278825" y="0"/>
                    <a:pt x="4322595" y="14323"/>
                    <a:pt x="4358903" y="38852"/>
                  </a:cubicBezTo>
                  <a:close/>
                </a:path>
              </a:pathLst>
            </a:custGeom>
            <a:gradFill rotWithShape="1">
              <a:gsLst>
                <a:gs pos="0">
                  <a:srgbClr val="467316"/>
                </a:gs>
                <a:gs pos="50000">
                  <a:srgbClr val="65A420"/>
                </a:gs>
                <a:gs pos="100000">
                  <a:srgbClr val="7AC627"/>
                </a:gs>
              </a:gsLst>
              <a:lin ang="18900000" scaled="1"/>
            </a:gra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endParaRPr lang="en-US" altLang="en-US" sz="1013" b="1" i="1">
                <a:solidFill>
                  <a:srgbClr val="FFFFFF"/>
                </a:solidFill>
                <a:latin typeface="Calibri" panose="020F0502020204030204" pitchFamily="34" charset="0"/>
                <a:sym typeface="微软雅黑" panose="020B0503020204020204" pitchFamily="34" charset="-122"/>
              </a:endParaRPr>
            </a:p>
          </p:txBody>
        </p:sp>
        <p:sp>
          <p:nvSpPr>
            <p:cNvPr id="14360" name="圆角矩形 7"/>
            <p:cNvSpPr>
              <a:spLocks noChangeArrowheads="1"/>
            </p:cNvSpPr>
            <p:nvPr/>
          </p:nvSpPr>
          <p:spPr bwMode="auto">
            <a:xfrm rot="19400728">
              <a:off x="694825" y="971517"/>
              <a:ext cx="1354019" cy="1363448"/>
            </a:xfrm>
            <a:custGeom>
              <a:avLst/>
              <a:gdLst>
                <a:gd name="T0" fmla="*/ 0 w 1355019"/>
                <a:gd name="T1" fmla="*/ 0 h 1364927"/>
                <a:gd name="T2" fmla="*/ 1355019 w 1355019"/>
                <a:gd name="T3" fmla="*/ 1364927 h 1364927"/>
              </a:gdLst>
              <a:ahLst/>
              <a:cxnLst/>
              <a:rect l="T0" t="T1" r="T2" b="T3"/>
              <a:pathLst>
                <a:path w="1355019" h="1364927">
                  <a:moveTo>
                    <a:pt x="1343010" y="0"/>
                  </a:moveTo>
                  <a:lnTo>
                    <a:pt x="1355019" y="1364927"/>
                  </a:lnTo>
                  <a:lnTo>
                    <a:pt x="822528" y="1364927"/>
                  </a:lnTo>
                  <a:lnTo>
                    <a:pt x="0" y="752848"/>
                  </a:lnTo>
                  <a:lnTo>
                    <a:pt x="0" y="227492"/>
                  </a:lnTo>
                  <a:cubicBezTo>
                    <a:pt x="0" y="101852"/>
                    <a:pt x="101852" y="0"/>
                    <a:pt x="227492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8C8C8C"/>
                </a:gs>
                <a:gs pos="50000">
                  <a:srgbClr val="CACACA"/>
                </a:gs>
                <a:gs pos="100000">
                  <a:srgbClr val="F2F2F2"/>
                </a:gs>
              </a:gsLst>
              <a:lin ang="13500000" scaled="1"/>
            </a:gra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endParaRPr lang="en-US" altLang="en-US" sz="1013" b="1" i="1">
                <a:solidFill>
                  <a:srgbClr val="FFFFFF"/>
                </a:solidFill>
                <a:latin typeface="Calibri" panose="020F0502020204030204" pitchFamily="34" charset="0"/>
                <a:sym typeface="微软雅黑" panose="020B0503020204020204" pitchFamily="34" charset="-122"/>
              </a:endParaRPr>
            </a:p>
          </p:txBody>
        </p:sp>
        <p:sp>
          <p:nvSpPr>
            <p:cNvPr id="14361" name="Oval 65"/>
            <p:cNvSpPr>
              <a:spLocks noChangeArrowheads="1"/>
            </p:cNvSpPr>
            <p:nvPr/>
          </p:nvSpPr>
          <p:spPr bwMode="auto">
            <a:xfrm>
              <a:off x="117586" y="2028545"/>
              <a:ext cx="2405164" cy="159149"/>
            </a:xfrm>
            <a:prstGeom prst="ellipse">
              <a:avLst/>
            </a:prstGeom>
            <a:gradFill rotWithShape="1">
              <a:gsLst>
                <a:gs pos="0">
                  <a:srgbClr val="435422"/>
                </a:gs>
                <a:gs pos="100000">
                  <a:srgbClr val="EEECE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en-US" altLang="en-US" sz="1013" b="1" i="1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33798" name="TextBox 59"/>
          <p:cNvSpPr>
            <a:spLocks noChangeArrowheads="1"/>
          </p:cNvSpPr>
          <p:nvPr/>
        </p:nvSpPr>
        <p:spPr bwMode="auto">
          <a:xfrm rot="19516568" flipH="1">
            <a:off x="1483519" y="2970928"/>
            <a:ext cx="858441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en-US" sz="2475" b="1" i="1">
                <a:solidFill>
                  <a:srgbClr val="FFFFFF"/>
                </a:solidFill>
                <a:latin typeface="Arial Rounded MT Bold" pitchFamily="34" charset="0"/>
                <a:ea typeface="微软雅黑" pitchFamily="34" charset="-122"/>
                <a:sym typeface="Times New Roman" pitchFamily="18" charset="0"/>
              </a:rPr>
              <a:t>01</a:t>
            </a:r>
            <a:endParaRPr lang="zh-CN" altLang="en-US" sz="2475" b="1" i="1">
              <a:solidFill>
                <a:srgbClr val="FFFFFF"/>
              </a:solidFill>
              <a:latin typeface="Arial Rounded MT Bold" pitchFamily="34" charset="0"/>
              <a:ea typeface="微软雅黑" pitchFamily="34" charset="-122"/>
              <a:sym typeface="Times New Roman" pitchFamily="18" charset="0"/>
            </a:endParaRPr>
          </a:p>
        </p:txBody>
      </p:sp>
      <p:sp>
        <p:nvSpPr>
          <p:cNvPr id="33799" name="TextBox 60"/>
          <p:cNvSpPr>
            <a:spLocks noChangeArrowheads="1"/>
          </p:cNvSpPr>
          <p:nvPr/>
        </p:nvSpPr>
        <p:spPr bwMode="auto">
          <a:xfrm rot="19516568" flipH="1">
            <a:off x="3387329" y="3255487"/>
            <a:ext cx="858440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en-US" sz="2475" b="1" i="1">
                <a:solidFill>
                  <a:srgbClr val="FFFFFF"/>
                </a:solidFill>
                <a:latin typeface="Arial Rounded MT Bold" pitchFamily="34" charset="0"/>
                <a:ea typeface="微软雅黑" pitchFamily="34" charset="-122"/>
                <a:sym typeface="Times New Roman" pitchFamily="18" charset="0"/>
              </a:rPr>
              <a:t>02</a:t>
            </a:r>
            <a:endParaRPr lang="zh-CN" altLang="en-US" sz="2475" b="1" i="1">
              <a:solidFill>
                <a:srgbClr val="FFFFFF"/>
              </a:solidFill>
              <a:latin typeface="Arial Rounded MT Bold" pitchFamily="34" charset="0"/>
              <a:ea typeface="微软雅黑" pitchFamily="34" charset="-122"/>
              <a:sym typeface="Times New Roman" pitchFamily="18" charset="0"/>
            </a:endParaRPr>
          </a:p>
        </p:txBody>
      </p:sp>
      <p:sp>
        <p:nvSpPr>
          <p:cNvPr id="33800" name="TextBox 61"/>
          <p:cNvSpPr>
            <a:spLocks noChangeArrowheads="1"/>
          </p:cNvSpPr>
          <p:nvPr/>
        </p:nvSpPr>
        <p:spPr bwMode="auto">
          <a:xfrm rot="19516568" flipH="1">
            <a:off x="5136356" y="3474562"/>
            <a:ext cx="858441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en-US" sz="2475" b="1" i="1">
                <a:solidFill>
                  <a:srgbClr val="FFFFFF"/>
                </a:solidFill>
                <a:latin typeface="Arial Rounded MT Bold" pitchFamily="34" charset="0"/>
                <a:ea typeface="微软雅黑" pitchFamily="34" charset="-122"/>
                <a:sym typeface="Times New Roman" pitchFamily="18" charset="0"/>
              </a:rPr>
              <a:t>03</a:t>
            </a:r>
            <a:endParaRPr lang="zh-CN" altLang="en-US" sz="2475" b="1" i="1">
              <a:solidFill>
                <a:srgbClr val="FFFFFF"/>
              </a:solidFill>
              <a:latin typeface="Arial Rounded MT Bold" pitchFamily="34" charset="0"/>
              <a:ea typeface="微软雅黑" pitchFamily="34" charset="-122"/>
              <a:sym typeface="Times New Roman" pitchFamily="18" charset="0"/>
            </a:endParaRPr>
          </a:p>
        </p:txBody>
      </p:sp>
      <p:sp>
        <p:nvSpPr>
          <p:cNvPr id="33801" name="TextBox 65"/>
          <p:cNvSpPr>
            <a:spLocks noChangeArrowheads="1"/>
          </p:cNvSpPr>
          <p:nvPr/>
        </p:nvSpPr>
        <p:spPr bwMode="auto">
          <a:xfrm rot="19358075" flipH="1">
            <a:off x="1851423" y="2272189"/>
            <a:ext cx="21633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AE" altLang="en-US" b="1" i="1">
                <a:solidFill>
                  <a:srgbClr val="FFFFFF"/>
                </a:solidFill>
                <a:ea typeface="微软雅黑" pitchFamily="34" charset="-122"/>
                <a:sym typeface="Arial" charset="0"/>
              </a:rPr>
              <a:t>أنا أفكر</a:t>
            </a:r>
            <a:endParaRPr lang="en-US" altLang="en-US">
              <a:ea typeface="宋体" pitchFamily="2" charset="-122"/>
            </a:endParaRPr>
          </a:p>
        </p:txBody>
      </p:sp>
      <p:sp>
        <p:nvSpPr>
          <p:cNvPr id="14369" name="TextBox 66"/>
          <p:cNvSpPr>
            <a:spLocks noChangeArrowheads="1"/>
          </p:cNvSpPr>
          <p:nvPr/>
        </p:nvSpPr>
        <p:spPr bwMode="auto">
          <a:xfrm rot="19358075" flipH="1">
            <a:off x="3961210" y="2535173"/>
            <a:ext cx="2163365" cy="47320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ar-AE" altLang="en-US" sz="2475" b="1" i="1" dirty="0">
                <a:solidFill>
                  <a:srgbClr val="FFFFF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أنا أبدع   </a:t>
            </a:r>
            <a:r>
              <a:rPr lang="en-US" altLang="en-US" sz="788" b="1" i="1" dirty="0">
                <a:solidFill>
                  <a:srgbClr val="FFFFF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. </a:t>
            </a:r>
            <a:endParaRPr lang="en-US" altLang="en-US" sz="1013" dirty="0"/>
          </a:p>
        </p:txBody>
      </p:sp>
      <p:sp>
        <p:nvSpPr>
          <p:cNvPr id="33803" name="TextBox 67"/>
          <p:cNvSpPr>
            <a:spLocks noChangeArrowheads="1"/>
          </p:cNvSpPr>
          <p:nvPr/>
        </p:nvSpPr>
        <p:spPr bwMode="auto">
          <a:xfrm rot="19358075" flipH="1">
            <a:off x="5687617" y="2781680"/>
            <a:ext cx="2163365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AE" altLang="en-US" sz="2250" b="1" i="1" dirty="0">
                <a:solidFill>
                  <a:srgbClr val="FFFFFF"/>
                </a:solidFill>
                <a:ea typeface="微软雅黑" pitchFamily="34" charset="-122"/>
                <a:sym typeface="Arial" charset="0"/>
              </a:rPr>
              <a:t>أنا موهوب</a:t>
            </a:r>
            <a:endParaRPr lang="en-US" altLang="en-US" sz="2250" dirty="0">
              <a:ea typeface="宋体" pitchFamily="2" charset="-122"/>
            </a:endParaRPr>
          </a:p>
        </p:txBody>
      </p:sp>
      <p:pic>
        <p:nvPicPr>
          <p:cNvPr id="33804" name="Picture 37" descr="C:\Users\LENOVO\Desktop\تحضيرات الفصل الثاني 2018 بوربوينت\th (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3325" y="1997008"/>
            <a:ext cx="1269206" cy="189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22" descr="C:\Users\LENOVO\Desktop\تحضيرات الفصل الثاني 2018 بوربوينت\th (10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2974" y="4668441"/>
            <a:ext cx="1790773" cy="858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ounded Rectangle 4">
            <a:extLst>
              <a:ext uri="{FF2B5EF4-FFF2-40B4-BE49-F238E27FC236}">
                <a16:creationId xmlns:a16="http://schemas.microsoft.com/office/drawing/2014/main" id="{9212C0CA-1D67-4C9C-81B4-BA101FD44F3E}"/>
              </a:ext>
            </a:extLst>
          </p:cNvPr>
          <p:cNvSpPr/>
          <p:nvPr/>
        </p:nvSpPr>
        <p:spPr>
          <a:xfrm>
            <a:off x="1443786" y="288757"/>
            <a:ext cx="7471614" cy="697831"/>
          </a:xfrm>
          <a:prstGeom prst="roundRect">
            <a:avLst/>
          </a:prstGeom>
          <a:solidFill>
            <a:srgbClr val="FBC9B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-457200" algn="r" defTabSz="1066800" rtl="1">
              <a:lnSpc>
                <a:spcPct val="150000"/>
              </a:lnSpc>
              <a:spcAft>
                <a:spcPct val="35000"/>
              </a:spcAft>
            </a:pPr>
            <a:r>
              <a:rPr lang="ar-AE" sz="3200" b="1" dirty="0">
                <a:solidFill>
                  <a:schemeClr val="tx1"/>
                </a:solidFill>
              </a:rPr>
              <a:t>الهدف الأول </a:t>
            </a:r>
            <a:r>
              <a:rPr lang="ar-AE" sz="3600" b="1" dirty="0">
                <a:solidFill>
                  <a:schemeClr val="tx1"/>
                </a:solidFill>
              </a:rPr>
              <a:t>:</a:t>
            </a:r>
            <a:r>
              <a:rPr lang="ar-AE" sz="3600" dirty="0">
                <a:solidFill>
                  <a:schemeClr val="tx1"/>
                </a:solidFill>
              </a:rPr>
              <a:t> </a:t>
            </a:r>
            <a:r>
              <a:rPr lang="ar-AE" sz="3200" b="1" dirty="0">
                <a:solidFill>
                  <a:srgbClr val="FF0000"/>
                </a:solidFill>
                <a:latin typeface="Calibri" panose="020F0502020204030204" pitchFamily="34" charset="0"/>
                <a:cs typeface="Simplified Arabic" panose="02020603050405020304" pitchFamily="18" charset="-78"/>
              </a:rPr>
              <a:t>استنباط </a:t>
            </a:r>
            <a:r>
              <a:rPr lang="ar-AE" sz="3200" b="1" dirty="0">
                <a:solidFill>
                  <a:schemeClr val="tx1"/>
                </a:solidFill>
                <a:latin typeface="Calibri" panose="020F0502020204030204" pitchFamily="34" charset="0"/>
                <a:cs typeface="Simplified Arabic" panose="02020603050405020304" pitchFamily="18" charset="-78"/>
              </a:rPr>
              <a:t>المقصود بالعقد لغة واصطلاحا</a:t>
            </a:r>
            <a:r>
              <a:rPr lang="ar-AE" sz="32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1" name="مستطيل: زوايا مستديرة 5"/>
          <p:cNvSpPr/>
          <p:nvPr/>
        </p:nvSpPr>
        <p:spPr>
          <a:xfrm>
            <a:off x="1248621" y="4591170"/>
            <a:ext cx="5867400" cy="990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2400" b="1" dirty="0">
                <a:solidFill>
                  <a:srgbClr val="FF0000"/>
                </a:solidFill>
              </a:rPr>
              <a:t>ماذا يحدث لو  </a:t>
            </a:r>
            <a:r>
              <a:rPr lang="ar-AE" sz="2400" b="1" dirty="0">
                <a:solidFill>
                  <a:srgbClr val="FF0000"/>
                </a:solidFill>
              </a:rPr>
              <a:t>لم يتم </a:t>
            </a:r>
            <a:r>
              <a:rPr lang="ar-EG" sz="2400" b="1" dirty="0">
                <a:solidFill>
                  <a:srgbClr val="FF0000"/>
                </a:solidFill>
              </a:rPr>
              <a:t>الالتزام بشر</a:t>
            </a:r>
            <a:r>
              <a:rPr lang="ar-JO" sz="2400" b="1" dirty="0" err="1">
                <a:solidFill>
                  <a:srgbClr val="FF0000"/>
                </a:solidFill>
              </a:rPr>
              <a:t>وط</a:t>
            </a:r>
            <a:r>
              <a:rPr lang="ar-JO" sz="2400" b="1" dirty="0">
                <a:solidFill>
                  <a:srgbClr val="FF0000"/>
                </a:solidFill>
              </a:rPr>
              <a:t> التفسير</a:t>
            </a:r>
            <a:r>
              <a:rPr lang="ar-EG" sz="2400" b="1" dirty="0">
                <a:solidFill>
                  <a:srgbClr val="FF0000"/>
                </a:solidFill>
              </a:rPr>
              <a:t> </a:t>
            </a:r>
            <a:r>
              <a:rPr lang="ar-AE" sz="2400" b="1" dirty="0">
                <a:solidFill>
                  <a:srgbClr val="FF0000"/>
                </a:solidFill>
              </a:rPr>
              <a:t>؟؟؟!!</a:t>
            </a:r>
            <a:endParaRPr lang="ar-SA" sz="2400" b="1" dirty="0">
              <a:solidFill>
                <a:srgbClr val="FF0000"/>
              </a:solidFill>
            </a:endParaRPr>
          </a:p>
          <a:p>
            <a:pPr lvl="0" algn="ctr"/>
            <a:r>
              <a:rPr lang="ar-EG" sz="2400" b="1" dirty="0">
                <a:solidFill>
                  <a:srgbClr val="FF0000"/>
                </a:solidFill>
              </a:rPr>
              <a:t> 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39" name="مستطيل: زوايا مستديرة 4">
            <a:extLst>
              <a:ext uri="{FF2B5EF4-FFF2-40B4-BE49-F238E27FC236}">
                <a16:creationId xmlns:a16="http://schemas.microsoft.com/office/drawing/2014/main" id="{BDCD5C19-BE48-44F4-8D6F-E7BEBE239AEF}"/>
              </a:ext>
            </a:extLst>
          </p:cNvPr>
          <p:cNvSpPr/>
          <p:nvPr/>
        </p:nvSpPr>
        <p:spPr>
          <a:xfrm>
            <a:off x="1752275" y="5722121"/>
            <a:ext cx="6362700" cy="990600"/>
          </a:xfrm>
          <a:prstGeom prst="roundRect">
            <a:avLst/>
          </a:prstGeom>
          <a:solidFill>
            <a:srgbClr val="C0F4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AE" sz="2400" b="1" dirty="0">
                <a:solidFill>
                  <a:srgbClr val="FF0000"/>
                </a:solidFill>
              </a:rPr>
              <a:t>ماذا توقع أن يحدث لو </a:t>
            </a:r>
            <a:r>
              <a:rPr lang="ar-JO" sz="2400" b="1" dirty="0">
                <a:solidFill>
                  <a:srgbClr val="FF0000"/>
                </a:solidFill>
              </a:rPr>
              <a:t> لم يوجد تفسير  للمفردات القرآنية</a:t>
            </a:r>
            <a:r>
              <a:rPr lang="ar-AE" sz="2400" b="1" dirty="0">
                <a:solidFill>
                  <a:srgbClr val="FF0000"/>
                </a:solidFill>
              </a:rPr>
              <a:t>؟؟!!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38" name="Rounded Rectangle 9">
            <a:extLst>
              <a:ext uri="{FF2B5EF4-FFF2-40B4-BE49-F238E27FC236}">
                <a16:creationId xmlns:a16="http://schemas.microsoft.com/office/drawing/2014/main" id="{EBC3D82F-8D28-476F-88B5-F222C96564A7}"/>
              </a:ext>
            </a:extLst>
          </p:cNvPr>
          <p:cNvSpPr/>
          <p:nvPr/>
        </p:nvSpPr>
        <p:spPr>
          <a:xfrm>
            <a:off x="1440369" y="142769"/>
            <a:ext cx="7522265" cy="838200"/>
          </a:xfrm>
          <a:prstGeom prst="roundRect">
            <a:avLst/>
          </a:prstGeom>
          <a:solidFill>
            <a:srgbClr val="FBC9B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rtl="1">
              <a:lnSpc>
                <a:spcPct val="115000"/>
              </a:lnSpc>
              <a:spcAft>
                <a:spcPts val="1000"/>
              </a:spcAft>
            </a:pPr>
            <a:r>
              <a:rPr lang="ar-SA" sz="3200" b="1" dirty="0">
                <a:ea typeface="Calibri" panose="020F0502020204030204" pitchFamily="34" charset="0"/>
                <a:cs typeface="Simplified Arabic" panose="02020603050405020304" pitchFamily="18" charset="-78"/>
              </a:rPr>
              <a:t>3- </a:t>
            </a:r>
            <a:r>
              <a:rPr lang="ar-AE" sz="3200" b="1" dirty="0">
                <a:ea typeface="Calibri" panose="020F0502020204030204" pitchFamily="34" charset="0"/>
                <a:cs typeface="Simplified Arabic" panose="02020603050405020304" pitchFamily="18" charset="-78"/>
              </a:rPr>
              <a:t>الهدف الثالث:</a:t>
            </a:r>
            <a:r>
              <a:rPr lang="ar-JO" sz="3200" b="1" dirty="0">
                <a:solidFill>
                  <a:srgbClr val="FF0000"/>
                </a:solidFill>
                <a:ea typeface="Calibri" panose="020F0502020204030204" pitchFamily="34" charset="0"/>
                <a:cs typeface="Simplified Arabic" panose="02020603050405020304" pitchFamily="18" charset="-78"/>
              </a:rPr>
              <a:t> يحدد</a:t>
            </a:r>
            <a:r>
              <a:rPr lang="ar-JO" sz="3200" b="1" dirty="0">
                <a:ea typeface="Calibri" panose="020F0502020204030204" pitchFamily="34" charset="0"/>
                <a:cs typeface="Simplified Arabic" panose="02020603050405020304" pitchFamily="18" charset="-78"/>
              </a:rPr>
              <a:t> التفسير المناسب حسب موضوع</a:t>
            </a:r>
            <a:r>
              <a:rPr lang="ar-JO" sz="2800" b="1" dirty="0">
                <a:solidFill>
                  <a:schemeClr val="tx1"/>
                </a:solidFill>
                <a:cs typeface="Simplified Arabic" panose="02020603050405020304" pitchFamily="18" charset="-78"/>
              </a:rPr>
              <a:t> البحث</a:t>
            </a:r>
            <a:r>
              <a:rPr lang="ar-AE" sz="3200" b="1" dirty="0">
                <a:solidFill>
                  <a:schemeClr val="tx1"/>
                </a:solidFill>
                <a:ea typeface="Calibri" panose="020F0502020204030204" pitchFamily="34" charset="0"/>
                <a:cs typeface="Simplified Arabic" panose="02020603050405020304" pitchFamily="18" charset="-78"/>
              </a:rPr>
              <a:t>.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00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39" grpId="0" animBg="1"/>
      <p:bldP spid="3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147073"/>
            <a:ext cx="2133600" cy="273844"/>
          </a:xfrm>
        </p:spPr>
        <p:txBody>
          <a:bodyPr/>
          <a:lstStyle/>
          <a:p>
            <a:pPr>
              <a:defRPr/>
            </a:pPr>
            <a:fld id="{D27CCE48-843B-48E1-868B-9C55318AA45B}" type="slidenum">
              <a:rPr lang="en-US" altLang="en-US"/>
              <a:pPr>
                <a:defRPr/>
              </a:pPr>
              <a:t>19</a:t>
            </a:fld>
            <a:endParaRPr lang="zh-CN" altLang="en-US" sz="1013"/>
          </a:p>
        </p:txBody>
      </p:sp>
      <p:sp>
        <p:nvSpPr>
          <p:cNvPr id="33799" name="TextBox 15"/>
          <p:cNvSpPr>
            <a:spLocks noChangeArrowheads="1"/>
          </p:cNvSpPr>
          <p:nvPr/>
        </p:nvSpPr>
        <p:spPr bwMode="auto">
          <a:xfrm flipH="1">
            <a:off x="2519364" y="2171701"/>
            <a:ext cx="2052637" cy="21358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en-US" sz="788" b="1" i="1" dirty="0">
                <a:solidFill>
                  <a:srgbClr val="3F3F3F"/>
                </a:solidFill>
                <a:ea typeface="微软雅黑" panose="020B0503020204020204" pitchFamily="34" charset="-122"/>
                <a:cs typeface="Arial" charset="0"/>
                <a:sym typeface="Arial" panose="020B0604020202020204" pitchFamily="34" charset="0"/>
              </a:rPr>
              <a:t>. </a:t>
            </a:r>
            <a:endParaRPr lang="en-US" altLang="en-US" sz="1013" dirty="0">
              <a:cs typeface="Arial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562600" y="1497915"/>
            <a:ext cx="3090297" cy="3505201"/>
            <a:chOff x="7620000" y="2883569"/>
            <a:chExt cx="4167717" cy="3051851"/>
          </a:xfrm>
        </p:grpSpPr>
        <p:pic>
          <p:nvPicPr>
            <p:cNvPr id="14341" name="图片 1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026400" y="2883569"/>
              <a:ext cx="2796117" cy="1768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3" name="TextBox 2"/>
            <p:cNvSpPr txBox="1">
              <a:spLocks noChangeArrowheads="1"/>
            </p:cNvSpPr>
            <p:nvPr/>
          </p:nvSpPr>
          <p:spPr bwMode="auto">
            <a:xfrm>
              <a:off x="8600019" y="3505200"/>
              <a:ext cx="1864782" cy="723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AE" sz="2400" b="1" dirty="0"/>
                <a:t>أربط هدفي بواقعي </a:t>
              </a:r>
              <a:endParaRPr lang="en-US" sz="2400" b="1" dirty="0"/>
            </a:p>
          </p:txBody>
        </p:sp>
        <p:sp>
          <p:nvSpPr>
            <p:cNvPr id="21" name="Up Arrow Callout 20"/>
            <p:cNvSpPr/>
            <p:nvPr/>
          </p:nvSpPr>
          <p:spPr>
            <a:xfrm>
              <a:off x="7620000" y="4865186"/>
              <a:ext cx="4167717" cy="1070234"/>
            </a:xfrm>
            <a:prstGeom prst="upArrowCallou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ar-AE" sz="2400" b="1" dirty="0">
                  <a:solidFill>
                    <a:schemeClr val="tx1"/>
                  </a:solidFill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 </a:t>
              </a:r>
              <a:r>
                <a:rPr lang="ar-JO" sz="2400" b="1" dirty="0">
                  <a:solidFill>
                    <a:schemeClr val="tx1"/>
                  </a:solidFill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قم بتنزيل تفسير صفوة التفاسير للصابوني ، لماذا يعتبر من التفاسير السهلة ، ما رأيك</a:t>
              </a:r>
              <a:r>
                <a:rPr lang="ar-AE" sz="2400" b="1" dirty="0">
                  <a:solidFill>
                    <a:schemeClr val="tx1"/>
                  </a:solidFill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.</a:t>
              </a:r>
            </a:p>
          </p:txBody>
        </p:sp>
      </p:grpSp>
      <p:sp>
        <p:nvSpPr>
          <p:cNvPr id="17" name="Rounded Rectangle 16"/>
          <p:cNvSpPr/>
          <p:nvPr/>
        </p:nvSpPr>
        <p:spPr>
          <a:xfrm>
            <a:off x="1219200" y="81443"/>
            <a:ext cx="8022447" cy="514350"/>
          </a:xfrm>
          <a:prstGeom prst="roundRect">
            <a:avLst/>
          </a:prstGeom>
          <a:solidFill>
            <a:srgbClr val="FBC9B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-342900" algn="r" defTabSz="800100" rtl="1" fontAlgn="auto">
              <a:lnSpc>
                <a:spcPct val="150000"/>
              </a:lnSpc>
              <a:spcBef>
                <a:spcPts val="0"/>
              </a:spcBef>
              <a:spcAft>
                <a:spcPct val="35000"/>
              </a:spcAft>
            </a:pPr>
            <a:r>
              <a:rPr lang="ar-AE" sz="2400" b="1" dirty="0">
                <a:solidFill>
                  <a:schemeClr val="tx1"/>
                </a:solidFill>
              </a:rPr>
              <a:t>الهدف الثالث : </a:t>
            </a:r>
            <a:r>
              <a:rPr lang="ar-JO" sz="3200" b="1" dirty="0">
                <a:solidFill>
                  <a:srgbClr val="FF0000"/>
                </a:solidFill>
                <a:ea typeface="Calibri" panose="020F0502020204030204" pitchFamily="34" charset="0"/>
                <a:cs typeface="Simplified Arabic" panose="02020603050405020304" pitchFamily="18" charset="-78"/>
              </a:rPr>
              <a:t>يحدد</a:t>
            </a:r>
            <a:r>
              <a:rPr lang="ar-JO" sz="3200" b="1" dirty="0">
                <a:ea typeface="Calibri" panose="020F0502020204030204" pitchFamily="34" charset="0"/>
                <a:cs typeface="Simplified Arabic" panose="02020603050405020304" pitchFamily="18" charset="-78"/>
              </a:rPr>
              <a:t> التفسير المناسب حسب موضوع</a:t>
            </a:r>
            <a:r>
              <a:rPr lang="ar-JO" sz="2800" b="1" dirty="0">
                <a:solidFill>
                  <a:schemeClr val="tx1"/>
                </a:solidFill>
                <a:cs typeface="Simplified Arabic" panose="02020603050405020304" pitchFamily="18" charset="-78"/>
              </a:rPr>
              <a:t> البحث</a:t>
            </a:r>
            <a:r>
              <a:rPr lang="ar-AE" sz="3200" b="1" dirty="0">
                <a:solidFill>
                  <a:schemeClr val="tx1"/>
                </a:solidFill>
                <a:ea typeface="Calibri" panose="020F0502020204030204" pitchFamily="34" charset="0"/>
                <a:cs typeface="Simplified Arabic" panose="02020603050405020304" pitchFamily="18" charset="-78"/>
              </a:rPr>
              <a:t>.</a:t>
            </a:r>
            <a:r>
              <a:rPr lang="ar-AE" sz="2400" b="1" dirty="0">
                <a:solidFill>
                  <a:schemeClr val="tx1"/>
                </a:solidFill>
              </a:rPr>
              <a:t>.</a:t>
            </a:r>
            <a:endParaRPr lang="ar-JO" sz="2400" b="1" dirty="0">
              <a:solidFill>
                <a:schemeClr val="tx1"/>
              </a:solidFill>
            </a:endParaRPr>
          </a:p>
        </p:txBody>
      </p:sp>
      <p:sp>
        <p:nvSpPr>
          <p:cNvPr id="16" name="Rounded Rectangle 4">
            <a:extLst>
              <a:ext uri="{FF2B5EF4-FFF2-40B4-BE49-F238E27FC236}">
                <a16:creationId xmlns:a16="http://schemas.microsoft.com/office/drawing/2014/main" id="{628CC6E1-4422-4F03-B093-3732CDFC49C2}"/>
              </a:ext>
            </a:extLst>
          </p:cNvPr>
          <p:cNvSpPr/>
          <p:nvPr/>
        </p:nvSpPr>
        <p:spPr>
          <a:xfrm>
            <a:off x="5920090" y="5641344"/>
            <a:ext cx="3124200" cy="1159297"/>
          </a:xfrm>
          <a:prstGeom prst="roundRect">
            <a:avLst/>
          </a:prstGeom>
          <a:solidFill>
            <a:srgbClr val="C0F4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rtl="1">
              <a:lnSpc>
                <a:spcPct val="115000"/>
              </a:lnSpc>
              <a:spcAft>
                <a:spcPts val="1000"/>
              </a:spcAft>
            </a:pPr>
            <a:r>
              <a:rPr lang="ar-JO" sz="2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عندما تبحث عن تفسير سهل يقرب إليك دروس المدرس وتفهمها</a:t>
            </a:r>
            <a:r>
              <a:rPr lang="ar-AE" sz="2400" b="1" dirty="0">
                <a:solidFill>
                  <a:schemeClr val="tx2"/>
                </a:solidFill>
                <a:ea typeface="Calibri" panose="020F0502020204030204" pitchFamily="34" charset="0"/>
                <a:cs typeface="Simplified Arabic" panose="02020603050405020304" pitchFamily="18" charset="-78"/>
              </a:rPr>
              <a:t>؟ </a:t>
            </a:r>
            <a:endParaRPr lang="en-US" sz="20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ight Arrow 1"/>
          <p:cNvSpPr/>
          <p:nvPr/>
        </p:nvSpPr>
        <p:spPr>
          <a:xfrm rot="19354011">
            <a:off x="4118313" y="5583196"/>
            <a:ext cx="1645422" cy="887185"/>
          </a:xfrm>
          <a:prstGeom prst="rightArrow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/>
              <a:t>لماذا في رأيك؟</a:t>
            </a:r>
            <a:endParaRPr lang="en-US" b="1" dirty="0"/>
          </a:p>
        </p:txBody>
      </p:sp>
      <p:pic>
        <p:nvPicPr>
          <p:cNvPr id="14" name="图片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4058" y="1497915"/>
            <a:ext cx="2073277" cy="203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687780" y="2093827"/>
            <a:ext cx="12378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AE" sz="2400" b="1" dirty="0"/>
              <a:t>أربط هدفي</a:t>
            </a:r>
            <a:endParaRPr lang="ar-SA" sz="2400" b="1" dirty="0"/>
          </a:p>
          <a:p>
            <a:pPr algn="ctr"/>
            <a:r>
              <a:rPr lang="ar-AE" sz="2400" b="1" dirty="0"/>
              <a:t> </a:t>
            </a:r>
            <a:r>
              <a:rPr lang="ar-SA" sz="2400" b="1" dirty="0"/>
              <a:t>بهويتي </a:t>
            </a:r>
            <a:endParaRPr lang="en-US" sz="2400" b="1" dirty="0"/>
          </a:p>
        </p:txBody>
      </p:sp>
      <p:sp>
        <p:nvSpPr>
          <p:cNvPr id="23" name="Up Arrow Callout 22"/>
          <p:cNvSpPr/>
          <p:nvPr/>
        </p:nvSpPr>
        <p:spPr>
          <a:xfrm>
            <a:off x="-152399" y="3773900"/>
            <a:ext cx="4038244" cy="2745482"/>
          </a:xfrm>
          <a:prstGeom prst="upArrowCallou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lang="ar-SA" sz="2400" b="1" dirty="0">
                <a:solidFill>
                  <a:schemeClr val="tx1"/>
                </a:solidFill>
                <a:ea typeface="Calibri" panose="020F0502020204030204" pitchFamily="34" charset="0"/>
                <a:cs typeface="Simplified Arabic" panose="02020603050405020304" pitchFamily="18" charset="-78"/>
              </a:rPr>
              <a:t>وضح جهود دولة الإمارات في </a:t>
            </a:r>
            <a:r>
              <a:rPr lang="ar-JO" sz="2400" b="1" dirty="0">
                <a:solidFill>
                  <a:schemeClr val="tx1"/>
                </a:solidFill>
                <a:ea typeface="Calibri" panose="020F0502020204030204" pitchFamily="34" charset="0"/>
                <a:cs typeface="Simplified Arabic" panose="02020603050405020304" pitchFamily="18" charset="-78"/>
              </a:rPr>
              <a:t>تطوير البرامج والمناهج التي</a:t>
            </a:r>
            <a:r>
              <a:rPr lang="ar-AE" sz="2400" b="1" dirty="0">
                <a:solidFill>
                  <a:schemeClr val="tx1"/>
                </a:solidFill>
                <a:ea typeface="Calibri" panose="020F0502020204030204" pitchFamily="34" charset="0"/>
                <a:cs typeface="Simplified Arabic" panose="02020603050405020304" pitchFamily="18" charset="-78"/>
              </a:rPr>
              <a:t> من خلال مؤسساتها</a:t>
            </a:r>
            <a:r>
              <a:rPr lang="ar-JO" sz="2400" b="1" dirty="0">
                <a:solidFill>
                  <a:schemeClr val="tx1"/>
                </a:solidFill>
                <a:ea typeface="Calibri" panose="020F0502020204030204" pitchFamily="34" charset="0"/>
                <a:cs typeface="Simplified Arabic" panose="02020603050405020304" pitchFamily="18" charset="-78"/>
              </a:rPr>
              <a:t> تحقق لدى الجيل المعرفة التامة بالتفسير القرآني</a:t>
            </a:r>
            <a:r>
              <a:rPr lang="ar-SA" sz="2400" b="1" dirty="0">
                <a:solidFill>
                  <a:schemeClr val="tx1"/>
                </a:solidFill>
                <a:ea typeface="Calibri" panose="020F0502020204030204" pitchFamily="34" charset="0"/>
                <a:cs typeface="Simplified Arabic" panose="02020603050405020304" pitchFamily="18" charset="-78"/>
              </a:rPr>
              <a:t> .</a:t>
            </a:r>
            <a:endParaRPr lang="ar-AE" sz="2400" b="1" dirty="0">
              <a:solidFill>
                <a:schemeClr val="tx1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1119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1100" y="152400"/>
            <a:ext cx="4343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ounded Rectangle 16"/>
          <p:cNvSpPr/>
          <p:nvPr/>
        </p:nvSpPr>
        <p:spPr>
          <a:xfrm>
            <a:off x="1371600" y="2285999"/>
            <a:ext cx="7543800" cy="84788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rtl="1">
              <a:lnSpc>
                <a:spcPct val="115000"/>
              </a:lnSpc>
              <a:spcAft>
                <a:spcPts val="1000"/>
              </a:spcAft>
            </a:pPr>
            <a:r>
              <a:rPr lang="ar-SA" sz="3200" b="1" dirty="0">
                <a:latin typeface="Calibri" panose="020F0502020204030204" pitchFamily="34" charset="0"/>
                <a:cs typeface="Simplified Arabic" panose="02020603050405020304" pitchFamily="18" charset="-78"/>
              </a:rPr>
              <a:t>1</a:t>
            </a:r>
            <a:r>
              <a:rPr lang="en-US" sz="3200" b="1" dirty="0">
                <a:latin typeface="Calibri" panose="020F0502020204030204" pitchFamily="34" charset="0"/>
                <a:cs typeface="Simplified Arabic" panose="02020603050405020304" pitchFamily="18" charset="-78"/>
              </a:rPr>
              <a:t>-</a:t>
            </a:r>
            <a:r>
              <a:rPr lang="ar-SA" altLang="en-US" sz="3200" b="1" dirty="0">
                <a:latin typeface="Calibri" panose="020F0502020204030204" pitchFamily="34" charset="0"/>
                <a:cs typeface="Simplified Arabic" panose="02020603050405020304" pitchFamily="18" charset="-78"/>
              </a:rPr>
              <a:t> </a:t>
            </a:r>
            <a:r>
              <a:rPr lang="ar-JO" sz="3200" b="1" dirty="0">
                <a:solidFill>
                  <a:srgbClr val="FF0000"/>
                </a:solidFill>
                <a:latin typeface="Calibri" panose="020F0502020204030204" pitchFamily="34" charset="0"/>
                <a:cs typeface="Simplified Arabic" panose="02020603050405020304" pitchFamily="18" charset="-78"/>
              </a:rPr>
              <a:t>يستنبط</a:t>
            </a:r>
            <a:r>
              <a:rPr lang="ar-AE" sz="3200" b="1" dirty="0">
                <a:solidFill>
                  <a:srgbClr val="FF0000"/>
                </a:solidFill>
                <a:latin typeface="Calibri" panose="020F0502020204030204" pitchFamily="34" charset="0"/>
                <a:cs typeface="Simplified Arabic" panose="02020603050405020304" pitchFamily="18" charset="-78"/>
              </a:rPr>
              <a:t> </a:t>
            </a:r>
            <a:r>
              <a:rPr lang="ar-AE" sz="3200" b="1" dirty="0">
                <a:solidFill>
                  <a:schemeClr val="tx1"/>
                </a:solidFill>
                <a:latin typeface="Calibri" panose="020F0502020204030204" pitchFamily="34" charset="0"/>
                <a:cs typeface="Simplified Arabic" panose="02020603050405020304" pitchFamily="18" charset="-78"/>
              </a:rPr>
              <a:t>المقصود ب</a:t>
            </a:r>
            <a:r>
              <a:rPr lang="ar-JO" sz="3200" b="1" dirty="0">
                <a:solidFill>
                  <a:schemeClr val="tx1"/>
                </a:solidFill>
                <a:latin typeface="Calibri" panose="020F0502020204030204" pitchFamily="34" charset="0"/>
                <a:cs typeface="Simplified Arabic" panose="02020603050405020304" pitchFamily="18" charset="-78"/>
              </a:rPr>
              <a:t>مناهج المفسرين</a:t>
            </a:r>
            <a:r>
              <a:rPr lang="ar-AE" sz="3200" b="1" dirty="0">
                <a:solidFill>
                  <a:schemeClr val="tx1"/>
                </a:solidFill>
                <a:latin typeface="Calibri" panose="020F0502020204030204" pitchFamily="34" charset="0"/>
                <a:cs typeface="Simplified Arabic" panose="02020603050405020304" pitchFamily="18" charset="-78"/>
              </a:rPr>
              <a:t>.</a:t>
            </a: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371600" y="4186960"/>
            <a:ext cx="7654876" cy="838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rtl="1">
              <a:lnSpc>
                <a:spcPct val="115000"/>
              </a:lnSpc>
              <a:spcAft>
                <a:spcPts val="1000"/>
              </a:spcAft>
            </a:pPr>
            <a:r>
              <a:rPr lang="ar-SA" sz="3200" b="1" dirty="0">
                <a:ea typeface="Calibri" panose="020F0502020204030204" pitchFamily="34" charset="0"/>
                <a:cs typeface="Simplified Arabic" panose="02020603050405020304" pitchFamily="18" charset="-78"/>
              </a:rPr>
              <a:t>3-</a:t>
            </a:r>
            <a:r>
              <a:rPr lang="ar-JO" sz="3200" b="1" dirty="0">
                <a:ea typeface="Calibri" panose="020F0502020204030204" pitchFamily="34" charset="0"/>
                <a:cs typeface="Simplified Arabic" panose="02020603050405020304" pitchFamily="18" charset="-78"/>
              </a:rPr>
              <a:t> </a:t>
            </a:r>
            <a:r>
              <a:rPr lang="ar-JO" sz="3200" b="1" dirty="0">
                <a:solidFill>
                  <a:srgbClr val="FF0000"/>
                </a:solidFill>
                <a:ea typeface="Calibri" panose="020F0502020204030204" pitchFamily="34" charset="0"/>
                <a:cs typeface="Simplified Arabic" panose="02020603050405020304" pitchFamily="18" charset="-78"/>
              </a:rPr>
              <a:t>يحدد</a:t>
            </a:r>
            <a:r>
              <a:rPr lang="ar-JO" sz="3200" b="1" dirty="0">
                <a:ea typeface="Calibri" panose="020F0502020204030204" pitchFamily="34" charset="0"/>
                <a:cs typeface="Simplified Arabic" panose="02020603050405020304" pitchFamily="18" charset="-78"/>
              </a:rPr>
              <a:t> التفسير المناسب حسب موضوع</a:t>
            </a:r>
            <a:r>
              <a:rPr lang="ar-JO" sz="2800" b="1" dirty="0">
                <a:solidFill>
                  <a:schemeClr val="tx1"/>
                </a:solidFill>
                <a:cs typeface="Simplified Arabic" panose="02020603050405020304" pitchFamily="18" charset="-78"/>
              </a:rPr>
              <a:t> البحث</a:t>
            </a:r>
            <a:r>
              <a:rPr lang="ar-AE" sz="3200" b="1" dirty="0">
                <a:solidFill>
                  <a:schemeClr val="tx1"/>
                </a:solidFill>
                <a:ea typeface="Calibri" panose="020F0502020204030204" pitchFamily="34" charset="0"/>
                <a:cs typeface="Simplified Arabic" panose="02020603050405020304" pitchFamily="18" charset="-78"/>
              </a:rPr>
              <a:t>.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371600" y="3211042"/>
            <a:ext cx="7573108" cy="77168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rtl="1">
              <a:lnSpc>
                <a:spcPct val="115000"/>
              </a:lnSpc>
              <a:spcAft>
                <a:spcPts val="1000"/>
              </a:spcAft>
            </a:pPr>
            <a:r>
              <a:rPr lang="ar-SA" sz="2800" b="1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2- </a:t>
            </a:r>
            <a:r>
              <a:rPr lang="ar-JO" sz="2800" b="1" dirty="0">
                <a:solidFill>
                  <a:srgbClr val="FF0000"/>
                </a:solidFill>
                <a:ea typeface="Calibri" panose="020F0502020204030204" pitchFamily="34" charset="0"/>
                <a:cs typeface="Simplified Arabic" panose="02020603050405020304" pitchFamily="18" charset="-78"/>
              </a:rPr>
              <a:t>يميز</a:t>
            </a:r>
            <a:r>
              <a:rPr lang="ar-AE" sz="2800" b="1" dirty="0">
                <a:solidFill>
                  <a:srgbClr val="FF0000"/>
                </a:solidFill>
                <a:ea typeface="Calibri" panose="020F0502020204030204" pitchFamily="34" charset="0"/>
                <a:cs typeface="Simplified Arabic" panose="02020603050405020304" pitchFamily="18" charset="-78"/>
              </a:rPr>
              <a:t> </a:t>
            </a:r>
            <a:r>
              <a:rPr lang="ar-JO" sz="2800" b="1" dirty="0">
                <a:solidFill>
                  <a:schemeClr val="tx1"/>
                </a:solidFill>
                <a:ea typeface="Calibri" panose="020F0502020204030204" pitchFamily="34" charset="0"/>
                <a:cs typeface="Simplified Arabic" panose="02020603050405020304" pitchFamily="18" charset="-78"/>
              </a:rPr>
              <a:t>بين أنواع التفسير</a:t>
            </a:r>
            <a:r>
              <a:rPr lang="ar-AE" sz="2800" b="1" dirty="0">
                <a:solidFill>
                  <a:schemeClr val="tx1"/>
                </a:solidFill>
                <a:ea typeface="Calibri" panose="020F0502020204030204" pitchFamily="34" charset="0"/>
                <a:cs typeface="Simplified Arabic" panose="02020603050405020304" pitchFamily="18" charset="-78"/>
              </a:rPr>
              <a:t> .</a:t>
            </a: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مستطيل: زوايا مستديرة 1"/>
          <p:cNvSpPr/>
          <p:nvPr/>
        </p:nvSpPr>
        <p:spPr>
          <a:xfrm>
            <a:off x="5613070" y="643504"/>
            <a:ext cx="3276600" cy="1524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FF0000"/>
                </a:solidFill>
              </a:rPr>
              <a:t>أنا على ثقة أنك ستكون قادراً على:</a:t>
            </a:r>
          </a:p>
        </p:txBody>
      </p:sp>
      <p:sp>
        <p:nvSpPr>
          <p:cNvPr id="8" name="نجمة مكونة من 6 نقاط 4"/>
          <p:cNvSpPr/>
          <p:nvPr/>
        </p:nvSpPr>
        <p:spPr>
          <a:xfrm>
            <a:off x="6503877" y="4993944"/>
            <a:ext cx="2672948" cy="1680503"/>
          </a:xfrm>
          <a:prstGeom prst="star6">
            <a:avLst/>
          </a:prstGeom>
          <a:solidFill>
            <a:srgbClr val="C0F4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LB" sz="3200" b="1" dirty="0">
                <a:solidFill>
                  <a:schemeClr val="tx1"/>
                </a:solidFill>
              </a:rPr>
              <a:t>سؤال التحدّي</a:t>
            </a:r>
            <a:endParaRPr lang="ar-AE" sz="3200" b="1" dirty="0">
              <a:solidFill>
                <a:schemeClr val="tx1"/>
              </a:solidFill>
            </a:endParaRPr>
          </a:p>
        </p:txBody>
      </p:sp>
      <p:pic>
        <p:nvPicPr>
          <p:cNvPr id="9" name="图片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71" y="4993944"/>
            <a:ext cx="6345223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21228" y="5310738"/>
            <a:ext cx="5116460" cy="120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lnSpc>
                <a:spcPct val="115000"/>
              </a:lnSpc>
              <a:spcAft>
                <a:spcPts val="1000"/>
              </a:spcAft>
            </a:pPr>
            <a:r>
              <a:rPr lang="ar-AE" sz="3200" b="1" dirty="0">
                <a:ea typeface="Calibri" panose="020F0502020204030204" pitchFamily="34" charset="0"/>
                <a:cs typeface="Simplified Arabic" panose="02020603050405020304" pitchFamily="18" charset="-78"/>
              </a:rPr>
              <a:t>اكتشاف كيف ن</a:t>
            </a:r>
            <a:r>
              <a:rPr lang="ar-JO" sz="3200" b="1" dirty="0">
                <a:ea typeface="Calibri" panose="020F0502020204030204" pitchFamily="34" charset="0"/>
                <a:cs typeface="Simplified Arabic" panose="02020603050405020304" pitchFamily="18" charset="-78"/>
              </a:rPr>
              <a:t>ستوثق من صحة التفسير؟</a:t>
            </a:r>
            <a:r>
              <a:rPr lang="ar-AE" sz="3200" b="1" dirty="0">
                <a:ea typeface="Calibri" panose="020F0502020204030204" pitchFamily="34" charset="0"/>
                <a:cs typeface="Simplified Arabic" panose="02020603050405020304" pitchFamily="18" charset="-78"/>
              </a:rPr>
              <a:t> 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92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0" grpId="0" animBg="1"/>
      <p:bldP spid="5" grpId="0" animBg="1"/>
      <p:bldP spid="2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ريط منحني إلى الأعلى 5"/>
          <p:cNvSpPr/>
          <p:nvPr/>
        </p:nvSpPr>
        <p:spPr>
          <a:xfrm>
            <a:off x="0" y="1905000"/>
            <a:ext cx="2438400" cy="1600200"/>
          </a:xfrm>
          <a:prstGeom prst="ellipseRibbon2">
            <a:avLst>
              <a:gd name="adj1" fmla="val 25000"/>
              <a:gd name="adj2" fmla="val 61030"/>
              <a:gd name="adj3" fmla="val 125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b="1" dirty="0">
                <a:solidFill>
                  <a:srgbClr val="1407B9"/>
                </a:solidFill>
              </a:rPr>
              <a:t>غلق الهدف</a:t>
            </a:r>
            <a:endParaRPr lang="en-US" sz="3600" b="1" dirty="0">
              <a:solidFill>
                <a:srgbClr val="1407B9"/>
              </a:solidFill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05200"/>
            <a:ext cx="2398713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مستطيل: زوايا مستديرة 6">
            <a:extLst>
              <a:ext uri="{FF2B5EF4-FFF2-40B4-BE49-F238E27FC236}">
                <a16:creationId xmlns:a16="http://schemas.microsoft.com/office/drawing/2014/main" id="{364E58B1-30C5-4708-A3F5-5262165E83D5}"/>
              </a:ext>
            </a:extLst>
          </p:cNvPr>
          <p:cNvSpPr/>
          <p:nvPr/>
        </p:nvSpPr>
        <p:spPr>
          <a:xfrm>
            <a:off x="2819400" y="1905000"/>
            <a:ext cx="5993063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600" b="1" dirty="0">
                <a:solidFill>
                  <a:schemeClr val="tx1"/>
                </a:solidFill>
              </a:rPr>
              <a:t>عدد </a:t>
            </a:r>
            <a:r>
              <a:rPr lang="ar-JO" sz="3600" b="1" dirty="0">
                <a:solidFill>
                  <a:schemeClr val="tx1"/>
                </a:solidFill>
              </a:rPr>
              <a:t>ألوان التفسير</a:t>
            </a:r>
            <a:r>
              <a:rPr lang="ar-AE" sz="3600" b="1" dirty="0">
                <a:solidFill>
                  <a:schemeClr val="tx1"/>
                </a:solidFill>
              </a:rPr>
              <a:t> .</a:t>
            </a:r>
            <a:endParaRPr lang="ar-SA" sz="3600" b="1" dirty="0">
              <a:solidFill>
                <a:schemeClr val="tx1"/>
              </a:solidFill>
            </a:endParaRPr>
          </a:p>
        </p:txBody>
      </p:sp>
      <p:sp>
        <p:nvSpPr>
          <p:cNvPr id="10" name="مستطيل: زوايا مستديرة 7">
            <a:extLst>
              <a:ext uri="{FF2B5EF4-FFF2-40B4-BE49-F238E27FC236}">
                <a16:creationId xmlns:a16="http://schemas.microsoft.com/office/drawing/2014/main" id="{26718C1C-90AC-4A80-9D20-45E5F7E5AC03}"/>
              </a:ext>
            </a:extLst>
          </p:cNvPr>
          <p:cNvSpPr/>
          <p:nvPr/>
        </p:nvSpPr>
        <p:spPr>
          <a:xfrm>
            <a:off x="3832725" y="3525157"/>
            <a:ext cx="4979738" cy="30199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>
              <a:lnSpc>
                <a:spcPct val="150000"/>
              </a:lnSpc>
            </a:pPr>
            <a:endParaRPr lang="ar-SA" sz="3200" dirty="0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EBC3D82F-8D28-476F-88B5-F222C96564A7}"/>
              </a:ext>
            </a:extLst>
          </p:cNvPr>
          <p:cNvSpPr/>
          <p:nvPr/>
        </p:nvSpPr>
        <p:spPr>
          <a:xfrm>
            <a:off x="1440369" y="142769"/>
            <a:ext cx="7522265" cy="838200"/>
          </a:xfrm>
          <a:prstGeom prst="roundRect">
            <a:avLst/>
          </a:prstGeom>
          <a:solidFill>
            <a:srgbClr val="FBC9B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rtl="1">
              <a:lnSpc>
                <a:spcPct val="115000"/>
              </a:lnSpc>
              <a:spcAft>
                <a:spcPts val="1000"/>
              </a:spcAft>
            </a:pPr>
            <a:r>
              <a:rPr lang="ar-AE" sz="3200" b="1" dirty="0">
                <a:ea typeface="Calibri" panose="020F0502020204030204" pitchFamily="34" charset="0"/>
                <a:cs typeface="Simplified Arabic" panose="02020603050405020304" pitchFamily="18" charset="-78"/>
              </a:rPr>
              <a:t>3</a:t>
            </a:r>
            <a:r>
              <a:rPr lang="ar-SA" sz="3200" b="1" dirty="0">
                <a:ea typeface="Calibri" panose="020F0502020204030204" pitchFamily="34" charset="0"/>
                <a:cs typeface="Simplified Arabic" panose="02020603050405020304" pitchFamily="18" charset="-78"/>
              </a:rPr>
              <a:t>- </a:t>
            </a:r>
            <a:r>
              <a:rPr lang="ar-AE" sz="3200" b="1" dirty="0">
                <a:ea typeface="Calibri" panose="020F0502020204030204" pitchFamily="34" charset="0"/>
                <a:cs typeface="Simplified Arabic" panose="02020603050405020304" pitchFamily="18" charset="-78"/>
              </a:rPr>
              <a:t>الهدف الثالث: </a:t>
            </a:r>
            <a:r>
              <a:rPr lang="ar-JO" sz="3600" b="1" dirty="0">
                <a:solidFill>
                  <a:srgbClr val="FF0000"/>
                </a:solidFill>
                <a:ea typeface="Calibri" panose="020F0502020204030204" pitchFamily="34" charset="0"/>
                <a:cs typeface="Simplified Arabic" panose="02020603050405020304" pitchFamily="18" charset="-78"/>
              </a:rPr>
              <a:t>يحدد</a:t>
            </a:r>
            <a:r>
              <a:rPr lang="ar-JO" sz="3600" b="1" dirty="0">
                <a:ea typeface="Calibri" panose="020F0502020204030204" pitchFamily="34" charset="0"/>
                <a:cs typeface="Simplified Arabic" panose="02020603050405020304" pitchFamily="18" charset="-78"/>
              </a:rPr>
              <a:t> التفسير المناسب حسب موضوع</a:t>
            </a:r>
            <a:r>
              <a:rPr lang="ar-JO" sz="3200" b="1" dirty="0">
                <a:solidFill>
                  <a:schemeClr val="tx1"/>
                </a:solidFill>
                <a:cs typeface="Simplified Arabic" panose="02020603050405020304" pitchFamily="18" charset="-78"/>
              </a:rPr>
              <a:t> البحث</a:t>
            </a:r>
            <a:r>
              <a:rPr lang="ar-AE" sz="3600" b="1" dirty="0">
                <a:solidFill>
                  <a:schemeClr val="tx1"/>
                </a:solidFill>
                <a:ea typeface="Calibri" panose="020F0502020204030204" pitchFamily="34" charset="0"/>
                <a:cs typeface="Simplified Arabic" panose="02020603050405020304" pitchFamily="18" charset="-78"/>
              </a:rPr>
              <a:t>.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6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ريط منحني إلى الأعلى 5"/>
          <p:cNvSpPr/>
          <p:nvPr/>
        </p:nvSpPr>
        <p:spPr>
          <a:xfrm>
            <a:off x="0" y="1905000"/>
            <a:ext cx="2438400" cy="1600200"/>
          </a:xfrm>
          <a:prstGeom prst="ellipseRibbon2">
            <a:avLst>
              <a:gd name="adj1" fmla="val 25000"/>
              <a:gd name="adj2" fmla="val 61030"/>
              <a:gd name="adj3" fmla="val 125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b="1" dirty="0">
                <a:solidFill>
                  <a:srgbClr val="1407B9"/>
                </a:solidFill>
              </a:rPr>
              <a:t>غلق الهدف</a:t>
            </a:r>
            <a:endParaRPr lang="en-US" sz="3600" b="1" dirty="0">
              <a:solidFill>
                <a:srgbClr val="1407B9"/>
              </a:solidFill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05200"/>
            <a:ext cx="2398713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مستطيل: زوايا مستديرة 6">
            <a:extLst>
              <a:ext uri="{FF2B5EF4-FFF2-40B4-BE49-F238E27FC236}">
                <a16:creationId xmlns:a16="http://schemas.microsoft.com/office/drawing/2014/main" id="{364E58B1-30C5-4708-A3F5-5262165E83D5}"/>
              </a:ext>
            </a:extLst>
          </p:cNvPr>
          <p:cNvSpPr/>
          <p:nvPr/>
        </p:nvSpPr>
        <p:spPr>
          <a:xfrm>
            <a:off x="2743200" y="980969"/>
            <a:ext cx="6324600" cy="2362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600" b="1" dirty="0">
                <a:solidFill>
                  <a:schemeClr val="tx1"/>
                </a:solidFill>
              </a:rPr>
              <a:t>.يهتم ببيان موضوع ما من خلال آيات القرآن الكريم في جميع القرآن أو في سورة واحدة أو ببيان معاني لفظة أو جملة قرآنية</a:t>
            </a:r>
            <a:endParaRPr lang="ar-SA" sz="3600" b="1" dirty="0">
              <a:solidFill>
                <a:schemeClr val="tx1"/>
              </a:solidFill>
            </a:endParaRPr>
          </a:p>
        </p:txBody>
      </p:sp>
      <p:sp>
        <p:nvSpPr>
          <p:cNvPr id="10" name="مستطيل: زوايا مستديرة 7">
            <a:extLst>
              <a:ext uri="{FF2B5EF4-FFF2-40B4-BE49-F238E27FC236}">
                <a16:creationId xmlns:a16="http://schemas.microsoft.com/office/drawing/2014/main" id="{26718C1C-90AC-4A80-9D20-45E5F7E5AC03}"/>
              </a:ext>
            </a:extLst>
          </p:cNvPr>
          <p:cNvSpPr/>
          <p:nvPr/>
        </p:nvSpPr>
        <p:spPr>
          <a:xfrm>
            <a:off x="3832725" y="3525157"/>
            <a:ext cx="4979738" cy="30199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>
              <a:lnSpc>
                <a:spcPct val="150000"/>
              </a:lnSpc>
            </a:pPr>
            <a:endParaRPr lang="ar-SA" sz="3200" dirty="0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EBC3D82F-8D28-476F-88B5-F222C96564A7}"/>
              </a:ext>
            </a:extLst>
          </p:cNvPr>
          <p:cNvSpPr/>
          <p:nvPr/>
        </p:nvSpPr>
        <p:spPr>
          <a:xfrm>
            <a:off x="1440369" y="142769"/>
            <a:ext cx="7522265" cy="838200"/>
          </a:xfrm>
          <a:prstGeom prst="roundRect">
            <a:avLst/>
          </a:prstGeom>
          <a:solidFill>
            <a:srgbClr val="FBC9B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r-AE" sz="2400" b="1">
                <a:ea typeface="Calibri" panose="020F0502020204030204" pitchFamily="34" charset="0"/>
                <a:cs typeface="Simplified Arabic" panose="02020603050405020304" pitchFamily="18" charset="-78"/>
              </a:rPr>
              <a:t>الهدف الرابع : </a:t>
            </a:r>
            <a:r>
              <a:rPr lang="ar-JO" sz="2800" b="1">
                <a:solidFill>
                  <a:srgbClr val="FF0000"/>
                </a:solidFill>
                <a:ea typeface="Calibri" panose="020F0502020204030204" pitchFamily="34" charset="0"/>
                <a:cs typeface="Simplified Arabic" panose="02020603050405020304" pitchFamily="18" charset="-78"/>
              </a:rPr>
              <a:t>يحدد</a:t>
            </a:r>
            <a:r>
              <a:rPr lang="ar-JO" sz="2800" b="1">
                <a:ea typeface="Calibri" panose="020F0502020204030204" pitchFamily="34" charset="0"/>
                <a:cs typeface="Simplified Arabic" panose="02020603050405020304" pitchFamily="18" charset="-78"/>
              </a:rPr>
              <a:t> التفسير المناسب حسب موضوع</a:t>
            </a:r>
            <a:r>
              <a:rPr lang="ar-JO" sz="2400" b="1">
                <a:solidFill>
                  <a:schemeClr val="tx1"/>
                </a:solidFill>
                <a:cs typeface="Simplified Arabic" panose="02020603050405020304" pitchFamily="18" charset="-78"/>
              </a:rPr>
              <a:t> البحث</a:t>
            </a:r>
            <a:endParaRPr lang="ar-AE" sz="2800" dirty="0"/>
          </a:p>
        </p:txBody>
      </p:sp>
    </p:spTree>
    <p:extLst>
      <p:ext uri="{BB962C8B-B14F-4D97-AF65-F5344CB8AC3E}">
        <p14:creationId xmlns:p14="http://schemas.microsoft.com/office/powerpoint/2010/main" val="280190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FF19BF6-1626-477C-93D6-6631CFB0390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4514" y="4267200"/>
            <a:ext cx="2078037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نجمة مكونة من 6 نقاط 4"/>
          <p:cNvSpPr/>
          <p:nvPr/>
        </p:nvSpPr>
        <p:spPr>
          <a:xfrm>
            <a:off x="6030275" y="618197"/>
            <a:ext cx="2672948" cy="1680503"/>
          </a:xfrm>
          <a:prstGeom prst="star6">
            <a:avLst/>
          </a:prstGeom>
          <a:solidFill>
            <a:srgbClr val="C0F4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LB" sz="3200" b="1" dirty="0">
                <a:solidFill>
                  <a:schemeClr val="tx1"/>
                </a:solidFill>
              </a:rPr>
              <a:t>سؤال التحدّي</a:t>
            </a:r>
            <a:endParaRPr lang="ar-AE" sz="3200" b="1" dirty="0">
              <a:solidFill>
                <a:schemeClr val="tx1"/>
              </a:solidFill>
            </a:endParaRPr>
          </a:p>
        </p:txBody>
      </p:sp>
      <p:pic>
        <p:nvPicPr>
          <p:cNvPr id="7" name="图片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29523"/>
            <a:ext cx="6345223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38346" y="3124200"/>
            <a:ext cx="4572000" cy="106721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 rtl="1">
              <a:lnSpc>
                <a:spcPct val="115000"/>
              </a:lnSpc>
              <a:spcAft>
                <a:spcPts val="1000"/>
              </a:spcAft>
            </a:pPr>
            <a:r>
              <a:rPr lang="ar-AE" sz="2800" b="1" dirty="0">
                <a:ea typeface="Calibri" panose="020F0502020204030204" pitchFamily="34" charset="0"/>
                <a:cs typeface="Simplified Arabic" panose="02020603050405020304" pitchFamily="18" charset="-78"/>
              </a:rPr>
              <a:t>اكتشاف كيف ن</a:t>
            </a:r>
            <a:r>
              <a:rPr lang="ar-JO" sz="2800" b="1" dirty="0">
                <a:ea typeface="Calibri" panose="020F0502020204030204" pitchFamily="34" charset="0"/>
                <a:cs typeface="Simplified Arabic" panose="02020603050405020304" pitchFamily="18" charset="-78"/>
              </a:rPr>
              <a:t>ستوثق من صحة التفسير؟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64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274638"/>
            <a:ext cx="4056888" cy="1143000"/>
          </a:xfrm>
          <a:solidFill>
            <a:srgbClr val="FFFF99"/>
          </a:solidFill>
        </p:spPr>
        <p:txBody>
          <a:bodyPr>
            <a:normAutofit fontScale="90000"/>
          </a:bodyPr>
          <a:lstStyle/>
          <a:p>
            <a:pPr algn="ctr"/>
            <a:r>
              <a:rPr lang="ar-AE" b="1" dirty="0">
                <a:solidFill>
                  <a:srgbClr val="FF0000"/>
                </a:solidFill>
                <a:effectLst/>
              </a:rPr>
              <a:t>فقرة </a:t>
            </a:r>
            <a:r>
              <a:rPr lang="ar-SA" b="1" dirty="0">
                <a:solidFill>
                  <a:srgbClr val="FF0000"/>
                </a:solidFill>
                <a:effectLst/>
              </a:rPr>
              <a:t>ألخص </a:t>
            </a:r>
            <a:r>
              <a:rPr lang="ar-AE" b="1" dirty="0">
                <a:solidFill>
                  <a:srgbClr val="FF0000"/>
                </a:solidFill>
                <a:effectLst/>
              </a:rPr>
              <a:t>ماذا تعلمت  </a:t>
            </a:r>
            <a:r>
              <a:rPr lang="ar-AE" b="1" dirty="0">
                <a:effectLst/>
              </a:rPr>
              <a:t>   </a:t>
            </a:r>
            <a:endParaRPr lang="en-US" b="1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 dirty="0"/>
          </a:p>
          <a:p>
            <a:endParaRPr lang="ar-AE" dirty="0"/>
          </a:p>
          <a:p>
            <a:endParaRPr lang="ar-AE" dirty="0"/>
          </a:p>
          <a:p>
            <a:endParaRPr lang="ar-AE" dirty="0"/>
          </a:p>
          <a:p>
            <a:endParaRPr lang="ar-AE" dirty="0"/>
          </a:p>
          <a:p>
            <a:endParaRPr lang="ar-AE" dirty="0"/>
          </a:p>
          <a:p>
            <a:endParaRPr lang="ar-AE" dirty="0"/>
          </a:p>
          <a:p>
            <a:endParaRPr lang="en-US" dirty="0"/>
          </a:p>
        </p:txBody>
      </p:sp>
      <p:pic>
        <p:nvPicPr>
          <p:cNvPr id="27650" name="Picture 2" descr="C:\Users\teacher.AMS\Desktop\ffe424fd142700371ca12fa1cfaa4d4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24000"/>
            <a:ext cx="7772400" cy="3352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326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">
            <a:extLst>
              <a:ext uri="{FF2B5EF4-FFF2-40B4-BE49-F238E27FC236}">
                <a16:creationId xmlns:a16="http://schemas.microsoft.com/office/drawing/2014/main" id="{9212C0CA-1D67-4C9C-81B4-BA101FD44F3E}"/>
              </a:ext>
            </a:extLst>
          </p:cNvPr>
          <p:cNvSpPr/>
          <p:nvPr/>
        </p:nvSpPr>
        <p:spPr>
          <a:xfrm>
            <a:off x="1443786" y="256860"/>
            <a:ext cx="7471614" cy="697831"/>
          </a:xfrm>
          <a:prstGeom prst="roundRect">
            <a:avLst/>
          </a:prstGeom>
          <a:solidFill>
            <a:srgbClr val="FBC9B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-457200" algn="r" defTabSz="1066800" rtl="1">
              <a:lnSpc>
                <a:spcPct val="150000"/>
              </a:lnSpc>
              <a:spcAft>
                <a:spcPct val="35000"/>
              </a:spcAft>
            </a:pPr>
            <a:r>
              <a:rPr lang="ar-AE" sz="3200" b="1" dirty="0">
                <a:solidFill>
                  <a:schemeClr val="tx1"/>
                </a:solidFill>
              </a:rPr>
              <a:t>الهدف الأول </a:t>
            </a:r>
            <a:r>
              <a:rPr lang="ar-AE" sz="3600" b="1" dirty="0">
                <a:solidFill>
                  <a:schemeClr val="tx1"/>
                </a:solidFill>
              </a:rPr>
              <a:t>:</a:t>
            </a:r>
            <a:r>
              <a:rPr lang="ar-JO" sz="3600" b="1" dirty="0">
                <a:solidFill>
                  <a:srgbClr val="FF0000"/>
                </a:solidFill>
                <a:latin typeface="Calibri" panose="020F0502020204030204" pitchFamily="34" charset="0"/>
                <a:cs typeface="Simplified Arabic" panose="02020603050405020304" pitchFamily="18" charset="-78"/>
              </a:rPr>
              <a:t> يستنبط</a:t>
            </a:r>
            <a:r>
              <a:rPr lang="ar-AE" sz="3600" b="1" dirty="0">
                <a:solidFill>
                  <a:srgbClr val="FF0000"/>
                </a:solidFill>
                <a:latin typeface="Calibri" panose="020F0502020204030204" pitchFamily="34" charset="0"/>
                <a:cs typeface="Simplified Arabic" panose="02020603050405020304" pitchFamily="18" charset="-78"/>
              </a:rPr>
              <a:t> </a:t>
            </a:r>
            <a:r>
              <a:rPr lang="ar-AE" sz="3600" b="1" dirty="0">
                <a:solidFill>
                  <a:schemeClr val="tx1"/>
                </a:solidFill>
                <a:latin typeface="Calibri" panose="020F0502020204030204" pitchFamily="34" charset="0"/>
                <a:cs typeface="Simplified Arabic" panose="02020603050405020304" pitchFamily="18" charset="-78"/>
              </a:rPr>
              <a:t>المقصود ب</a:t>
            </a:r>
            <a:r>
              <a:rPr lang="ar-JO" sz="3600" b="1" dirty="0">
                <a:solidFill>
                  <a:schemeClr val="tx1"/>
                </a:solidFill>
                <a:latin typeface="Calibri" panose="020F0502020204030204" pitchFamily="34" charset="0"/>
                <a:cs typeface="Simplified Arabic" panose="02020603050405020304" pitchFamily="18" charset="-78"/>
              </a:rPr>
              <a:t>مناهج المفسرين</a:t>
            </a:r>
            <a:r>
              <a:rPr lang="ar-AE" sz="3600" b="1" dirty="0">
                <a:solidFill>
                  <a:schemeClr val="tx1"/>
                </a:solidFill>
                <a:latin typeface="Calibri" panose="020F0502020204030204" pitchFamily="34" charset="0"/>
                <a:cs typeface="Simplified Arabic" panose="02020603050405020304" pitchFamily="18" charset="-78"/>
              </a:rPr>
              <a:t>.</a:t>
            </a:r>
            <a:endParaRPr lang="ar-AE" sz="3200" b="1" dirty="0">
              <a:solidFill>
                <a:schemeClr val="tx1"/>
              </a:solidFill>
            </a:endParaRPr>
          </a:p>
        </p:txBody>
      </p:sp>
      <p:sp>
        <p:nvSpPr>
          <p:cNvPr id="4" name="مربع نص 1">
            <a:extLst>
              <a:ext uri="{FF2B5EF4-FFF2-40B4-BE49-F238E27FC236}">
                <a16:creationId xmlns:a16="http://schemas.microsoft.com/office/drawing/2014/main" id="{ED392519-ACC6-42D1-9D41-7764E7E297D0}"/>
              </a:ext>
            </a:extLst>
          </p:cNvPr>
          <p:cNvSpPr txBox="1"/>
          <p:nvPr/>
        </p:nvSpPr>
        <p:spPr>
          <a:xfrm>
            <a:off x="5715000" y="2725665"/>
            <a:ext cx="3254202" cy="132343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sz="4000" b="1" dirty="0">
                <a:solidFill>
                  <a:schemeClr val="tx1"/>
                </a:solidFill>
              </a:rPr>
              <a:t>ما معنى </a:t>
            </a:r>
            <a:r>
              <a:rPr lang="ar-JO" sz="4000" b="1" dirty="0">
                <a:solidFill>
                  <a:schemeClr val="tx1"/>
                </a:solidFill>
              </a:rPr>
              <a:t>مناهج المفسرين</a:t>
            </a:r>
            <a:r>
              <a:rPr lang="ar-SA" sz="4000" b="1" dirty="0">
                <a:solidFill>
                  <a:schemeClr val="tx1"/>
                </a:solidFill>
              </a:rPr>
              <a:t> ؟؟</a:t>
            </a:r>
          </a:p>
        </p:txBody>
      </p:sp>
      <p:sp>
        <p:nvSpPr>
          <p:cNvPr id="6" name="مربع نص 2">
            <a:extLst>
              <a:ext uri="{FF2B5EF4-FFF2-40B4-BE49-F238E27FC236}">
                <a16:creationId xmlns:a16="http://schemas.microsoft.com/office/drawing/2014/main" id="{E93EB08F-5289-456D-9BBB-38911172D295}"/>
              </a:ext>
            </a:extLst>
          </p:cNvPr>
          <p:cNvSpPr txBox="1"/>
          <p:nvPr/>
        </p:nvSpPr>
        <p:spPr>
          <a:xfrm>
            <a:off x="1079615" y="5118106"/>
            <a:ext cx="7889587" cy="1200329"/>
          </a:xfrm>
          <a:prstGeom prst="rect">
            <a:avLst/>
          </a:prstGeom>
          <a:solidFill>
            <a:srgbClr val="F676E7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JO" sz="3600" b="1" dirty="0"/>
              <a:t>مناهج المفسرين هي</a:t>
            </a:r>
            <a:r>
              <a:rPr lang="ar-SA" sz="3600" b="1" dirty="0"/>
              <a:t>: </a:t>
            </a:r>
            <a:r>
              <a:rPr lang="ar-JO" sz="3200" b="1" dirty="0"/>
              <a:t>الطرق التي اتبعها علماء التفسير في كتبهم لفهم كلام الله تعالى واستخراج الأحكام والمعاني كلٌ حسب طاقته</a:t>
            </a:r>
            <a:r>
              <a:rPr lang="ar-SA" sz="3600" b="1" dirty="0"/>
              <a:t>.</a:t>
            </a:r>
          </a:p>
        </p:txBody>
      </p:sp>
      <p:sp>
        <p:nvSpPr>
          <p:cNvPr id="7" name="مربع نص 3">
            <a:extLst>
              <a:ext uri="{FF2B5EF4-FFF2-40B4-BE49-F238E27FC236}">
                <a16:creationId xmlns:a16="http://schemas.microsoft.com/office/drawing/2014/main" id="{DBCB5C42-79B7-47B3-9057-B926EB4017D0}"/>
              </a:ext>
            </a:extLst>
          </p:cNvPr>
          <p:cNvSpPr txBox="1"/>
          <p:nvPr/>
        </p:nvSpPr>
        <p:spPr>
          <a:xfrm>
            <a:off x="1025811" y="4230520"/>
            <a:ext cx="7997193" cy="646331"/>
          </a:xfrm>
          <a:prstGeom prst="rect">
            <a:avLst/>
          </a:prstGeom>
          <a:solidFill>
            <a:srgbClr val="C0F4FA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JO" sz="3600" b="1" dirty="0"/>
              <a:t>مناهج المفسرين لغةً</a:t>
            </a:r>
            <a:r>
              <a:rPr lang="ar-SA" sz="3600" b="1" dirty="0"/>
              <a:t>: </a:t>
            </a:r>
            <a:r>
              <a:rPr lang="ar-JO" sz="2800" b="1" dirty="0"/>
              <a:t>الطرق المتبعة في التفسير</a:t>
            </a:r>
            <a:endParaRPr lang="ar-SA" sz="3600" b="1" dirty="0"/>
          </a:p>
        </p:txBody>
      </p:sp>
      <p:sp>
        <p:nvSpPr>
          <p:cNvPr id="9" name="مستطيل: زوايا مستديرة 1">
            <a:extLst>
              <a:ext uri="{FF2B5EF4-FFF2-40B4-BE49-F238E27FC236}">
                <a16:creationId xmlns:a16="http://schemas.microsoft.com/office/drawing/2014/main" id="{11916065-72C0-4137-B7BB-F994735FE4FD}"/>
              </a:ext>
            </a:extLst>
          </p:cNvPr>
          <p:cNvSpPr/>
          <p:nvPr/>
        </p:nvSpPr>
        <p:spPr>
          <a:xfrm>
            <a:off x="955597" y="1331494"/>
            <a:ext cx="3810000" cy="19812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FFFF00"/>
                </a:solidFill>
              </a:rPr>
              <a:t>من خلال ما توصلتم إليه من البحث </a:t>
            </a:r>
            <a:r>
              <a:rPr lang="ar-AE" sz="3200" b="1" dirty="0">
                <a:solidFill>
                  <a:srgbClr val="FFFF00"/>
                </a:solidFill>
              </a:rPr>
              <a:t>: استخرجوا معنى </a:t>
            </a:r>
            <a:r>
              <a:rPr lang="ar-JO" sz="3200" b="1" dirty="0">
                <a:solidFill>
                  <a:srgbClr val="FFFF00"/>
                </a:solidFill>
              </a:rPr>
              <a:t>مناهج المفسرين</a:t>
            </a:r>
            <a:r>
              <a:rPr lang="ar-AE" sz="3200" b="1" dirty="0">
                <a:solidFill>
                  <a:srgbClr val="FFFF00"/>
                </a:solidFill>
              </a:rPr>
              <a:t> !!!!</a:t>
            </a:r>
            <a:endParaRPr lang="ar-SA" sz="4800" b="1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00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ربع نص 1">
            <a:extLst>
              <a:ext uri="{FF2B5EF4-FFF2-40B4-BE49-F238E27FC236}">
                <a16:creationId xmlns:a16="http://schemas.microsoft.com/office/drawing/2014/main" id="{7B32A8CA-773C-4557-9D03-0F3B65D887B7}"/>
              </a:ext>
            </a:extLst>
          </p:cNvPr>
          <p:cNvSpPr txBox="1"/>
          <p:nvPr/>
        </p:nvSpPr>
        <p:spPr>
          <a:xfrm>
            <a:off x="1447800" y="1524000"/>
            <a:ext cx="7097499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600" b="1" dirty="0"/>
              <a:t>قال تعالى: (</a:t>
            </a:r>
            <a:r>
              <a:rPr lang="ar-JO" sz="3600" dirty="0"/>
              <a:t>أَفَلا يَتَدَبَّرُونَ الْقُرْآنَ أَمْ عَلى قُلُوبٍ أَقْفالُها </a:t>
            </a:r>
            <a:r>
              <a:rPr lang="ar-SA" sz="3600" b="1" dirty="0"/>
              <a:t>).</a:t>
            </a:r>
            <a:endParaRPr lang="ar-SA" sz="3600" dirty="0"/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9212C0CA-1D67-4C9C-81B4-BA101FD44F3E}"/>
              </a:ext>
            </a:extLst>
          </p:cNvPr>
          <p:cNvSpPr/>
          <p:nvPr/>
        </p:nvSpPr>
        <p:spPr>
          <a:xfrm>
            <a:off x="1443786" y="288757"/>
            <a:ext cx="7471614" cy="697831"/>
          </a:xfrm>
          <a:prstGeom prst="roundRect">
            <a:avLst/>
          </a:prstGeom>
          <a:solidFill>
            <a:srgbClr val="FBC9B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-457200" algn="r" defTabSz="1066800" rtl="1">
              <a:lnSpc>
                <a:spcPct val="150000"/>
              </a:lnSpc>
              <a:spcAft>
                <a:spcPct val="35000"/>
              </a:spcAft>
            </a:pPr>
            <a:r>
              <a:rPr lang="ar-AE" sz="3200" b="1" dirty="0">
                <a:solidFill>
                  <a:schemeClr val="tx1"/>
                </a:solidFill>
              </a:rPr>
              <a:t>الهدف الأول </a:t>
            </a:r>
            <a:r>
              <a:rPr lang="ar-AE" sz="3600" b="1" dirty="0">
                <a:solidFill>
                  <a:schemeClr val="tx1"/>
                </a:solidFill>
              </a:rPr>
              <a:t>:</a:t>
            </a:r>
            <a:r>
              <a:rPr lang="ar-AE" sz="3600" dirty="0">
                <a:solidFill>
                  <a:schemeClr val="tx1"/>
                </a:solidFill>
              </a:rPr>
              <a:t> </a:t>
            </a:r>
            <a:r>
              <a:rPr lang="ar-JO" sz="3200" b="1" dirty="0">
                <a:solidFill>
                  <a:srgbClr val="FF0000"/>
                </a:solidFill>
                <a:latin typeface="Calibri" panose="020F0502020204030204" pitchFamily="34" charset="0"/>
                <a:cs typeface="Simplified Arabic" panose="02020603050405020304" pitchFamily="18" charset="-78"/>
              </a:rPr>
              <a:t>يستنبط</a:t>
            </a:r>
            <a:r>
              <a:rPr lang="ar-AE" sz="3200" b="1" dirty="0">
                <a:solidFill>
                  <a:srgbClr val="FF0000"/>
                </a:solidFill>
                <a:latin typeface="Calibri" panose="020F0502020204030204" pitchFamily="34" charset="0"/>
                <a:cs typeface="Simplified Arabic" panose="02020603050405020304" pitchFamily="18" charset="-78"/>
              </a:rPr>
              <a:t> </a:t>
            </a:r>
            <a:r>
              <a:rPr lang="ar-AE" sz="3200" b="1" dirty="0">
                <a:solidFill>
                  <a:schemeClr val="tx1"/>
                </a:solidFill>
                <a:latin typeface="Calibri" panose="020F0502020204030204" pitchFamily="34" charset="0"/>
                <a:cs typeface="Simplified Arabic" panose="02020603050405020304" pitchFamily="18" charset="-78"/>
              </a:rPr>
              <a:t>المقصود ب</a:t>
            </a:r>
            <a:r>
              <a:rPr lang="ar-JO" sz="3200" b="1" dirty="0">
                <a:solidFill>
                  <a:schemeClr val="tx1"/>
                </a:solidFill>
                <a:latin typeface="Calibri" panose="020F0502020204030204" pitchFamily="34" charset="0"/>
                <a:cs typeface="Simplified Arabic" panose="02020603050405020304" pitchFamily="18" charset="-78"/>
              </a:rPr>
              <a:t>مناهج المفسرين</a:t>
            </a:r>
            <a:r>
              <a:rPr lang="ar-AE" sz="3200" b="1" dirty="0">
                <a:solidFill>
                  <a:schemeClr val="tx1"/>
                </a:solidFill>
                <a:latin typeface="Calibri" panose="020F0502020204030204" pitchFamily="34" charset="0"/>
                <a:cs typeface="Simplified Arabic" panose="02020603050405020304" pitchFamily="18" charset="-78"/>
              </a:rPr>
              <a:t>.</a:t>
            </a:r>
            <a:endParaRPr lang="ar-AE" sz="3200" b="1" dirty="0">
              <a:solidFill>
                <a:schemeClr val="tx1"/>
              </a:solidFill>
            </a:endParaRPr>
          </a:p>
        </p:txBody>
      </p:sp>
      <p:sp>
        <p:nvSpPr>
          <p:cNvPr id="5" name="矩形 7"/>
          <p:cNvSpPr>
            <a:spLocks noChangeArrowheads="1"/>
          </p:cNvSpPr>
          <p:nvPr/>
        </p:nvSpPr>
        <p:spPr bwMode="auto">
          <a:xfrm flipH="1">
            <a:off x="929035" y="3815738"/>
            <a:ext cx="7632850" cy="648072"/>
          </a:xfrm>
          <a:custGeom>
            <a:avLst/>
            <a:gdLst>
              <a:gd name="T0" fmla="*/ 0 w 4824536"/>
              <a:gd name="T1" fmla="*/ 0 h 2880320"/>
              <a:gd name="T2" fmla="*/ 4824536 w 4824536"/>
              <a:gd name="T3" fmla="*/ 2880320 h 2880320"/>
            </a:gdLst>
            <a:ahLst/>
            <a:cxnLst/>
            <a:rect l="T0" t="T1" r="T2" b="T3"/>
            <a:pathLst>
              <a:path w="4824536" h="2880320">
                <a:moveTo>
                  <a:pt x="3763347" y="2880320"/>
                </a:moveTo>
                <a:lnTo>
                  <a:pt x="2646548" y="2880320"/>
                </a:lnTo>
                <a:lnTo>
                  <a:pt x="1529749" y="2880320"/>
                </a:lnTo>
                <a:lnTo>
                  <a:pt x="0" y="2880320"/>
                </a:lnTo>
                <a:lnTo>
                  <a:pt x="0" y="1584176"/>
                </a:lnTo>
                <a:lnTo>
                  <a:pt x="0" y="1296144"/>
                </a:lnTo>
                <a:lnTo>
                  <a:pt x="0" y="1061189"/>
                </a:lnTo>
                <a:cubicBezTo>
                  <a:pt x="0" y="475110"/>
                  <a:pt x="475110" y="0"/>
                  <a:pt x="1061189" y="0"/>
                </a:cubicBezTo>
                <a:lnTo>
                  <a:pt x="2177988" y="0"/>
                </a:lnTo>
                <a:lnTo>
                  <a:pt x="3294787" y="0"/>
                </a:lnTo>
                <a:lnTo>
                  <a:pt x="4824536" y="0"/>
                </a:lnTo>
                <a:lnTo>
                  <a:pt x="4824536" y="1296144"/>
                </a:lnTo>
                <a:lnTo>
                  <a:pt x="4824536" y="1584176"/>
                </a:lnTo>
                <a:lnTo>
                  <a:pt x="4824536" y="1819131"/>
                </a:lnTo>
                <a:cubicBezTo>
                  <a:pt x="4824536" y="2405210"/>
                  <a:pt x="4349426" y="2880320"/>
                  <a:pt x="3763347" y="2880320"/>
                </a:cubicBezTo>
                <a:close/>
              </a:path>
            </a:pathLst>
          </a:custGeom>
          <a:solidFill>
            <a:srgbClr val="FFC000"/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ar-AE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استنتج دلالة الآية الكريمة .</a:t>
            </a:r>
            <a:endParaRPr lang="en-US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矩形 7"/>
          <p:cNvSpPr>
            <a:spLocks noChangeArrowheads="1"/>
          </p:cNvSpPr>
          <p:nvPr/>
        </p:nvSpPr>
        <p:spPr bwMode="auto">
          <a:xfrm flipH="1">
            <a:off x="892693" y="4800600"/>
            <a:ext cx="7632850" cy="648072"/>
          </a:xfrm>
          <a:custGeom>
            <a:avLst/>
            <a:gdLst>
              <a:gd name="T0" fmla="*/ 0 w 4824536"/>
              <a:gd name="T1" fmla="*/ 0 h 2880320"/>
              <a:gd name="T2" fmla="*/ 4824536 w 4824536"/>
              <a:gd name="T3" fmla="*/ 2880320 h 2880320"/>
            </a:gdLst>
            <a:ahLst/>
            <a:cxnLst/>
            <a:rect l="T0" t="T1" r="T2" b="T3"/>
            <a:pathLst>
              <a:path w="4824536" h="2880320">
                <a:moveTo>
                  <a:pt x="3763347" y="2880320"/>
                </a:moveTo>
                <a:lnTo>
                  <a:pt x="2646548" y="2880320"/>
                </a:lnTo>
                <a:lnTo>
                  <a:pt x="1529749" y="2880320"/>
                </a:lnTo>
                <a:lnTo>
                  <a:pt x="0" y="2880320"/>
                </a:lnTo>
                <a:lnTo>
                  <a:pt x="0" y="1584176"/>
                </a:lnTo>
                <a:lnTo>
                  <a:pt x="0" y="1296144"/>
                </a:lnTo>
                <a:lnTo>
                  <a:pt x="0" y="1061189"/>
                </a:lnTo>
                <a:cubicBezTo>
                  <a:pt x="0" y="475110"/>
                  <a:pt x="475110" y="0"/>
                  <a:pt x="1061189" y="0"/>
                </a:cubicBezTo>
                <a:lnTo>
                  <a:pt x="2177988" y="0"/>
                </a:lnTo>
                <a:lnTo>
                  <a:pt x="3294787" y="0"/>
                </a:lnTo>
                <a:lnTo>
                  <a:pt x="4824536" y="0"/>
                </a:lnTo>
                <a:lnTo>
                  <a:pt x="4824536" y="1296144"/>
                </a:lnTo>
                <a:lnTo>
                  <a:pt x="4824536" y="1584176"/>
                </a:lnTo>
                <a:lnTo>
                  <a:pt x="4824536" y="1819131"/>
                </a:lnTo>
                <a:cubicBezTo>
                  <a:pt x="4824536" y="2405210"/>
                  <a:pt x="4349426" y="2880320"/>
                  <a:pt x="3763347" y="2880320"/>
                </a:cubicBezTo>
                <a:close/>
              </a:path>
            </a:pathLst>
          </a:custGeom>
          <a:solidFill>
            <a:srgbClr val="FFFF00"/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ar-SA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اكتشف </a:t>
            </a:r>
            <a:r>
              <a:rPr lang="ar-JO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كيف نتدبر</a:t>
            </a:r>
            <a:r>
              <a:rPr lang="ar-SA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JO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القرآن الكريم</a:t>
            </a:r>
            <a:r>
              <a:rPr lang="ar-SA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AE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US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FF3FD6-A9A2-4ABD-B51B-F9901DEC21F2}" type="slidenum">
              <a:rPr lang="en-US" altLang="en-US"/>
              <a:pPr>
                <a:defRPr/>
              </a:pPr>
              <a:t>5</a:t>
            </a:fld>
            <a:endParaRPr lang="zh-CN" altLang="en-US" sz="1013" dirty="0"/>
          </a:p>
        </p:txBody>
      </p:sp>
      <p:grpSp>
        <p:nvGrpSpPr>
          <p:cNvPr id="2" name="组合 35"/>
          <p:cNvGrpSpPr>
            <a:grpSpLocks/>
          </p:cNvGrpSpPr>
          <p:nvPr/>
        </p:nvGrpSpPr>
        <p:grpSpPr bwMode="auto">
          <a:xfrm>
            <a:off x="979885" y="2515791"/>
            <a:ext cx="2980134" cy="1652588"/>
            <a:chOff x="0" y="144024"/>
            <a:chExt cx="4460654" cy="3297852"/>
          </a:xfrm>
        </p:grpSpPr>
        <p:sp>
          <p:nvSpPr>
            <p:cNvPr id="14339" name="Oval 65"/>
            <p:cNvSpPr>
              <a:spLocks noChangeArrowheads="1"/>
            </p:cNvSpPr>
            <p:nvPr/>
          </p:nvSpPr>
          <p:spPr bwMode="auto">
            <a:xfrm>
              <a:off x="0" y="2938169"/>
              <a:ext cx="2642888" cy="503707"/>
            </a:xfrm>
            <a:prstGeom prst="ellipse">
              <a:avLst/>
            </a:prstGeom>
            <a:gradFill rotWithShape="1">
              <a:gsLst>
                <a:gs pos="0">
                  <a:srgbClr val="3F3F3F"/>
                </a:gs>
                <a:gs pos="100000">
                  <a:srgbClr val="EEECE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en-US" altLang="en-US" sz="1013" b="1" i="1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grpSp>
          <p:nvGrpSpPr>
            <p:cNvPr id="3" name="组合 37"/>
            <p:cNvGrpSpPr>
              <a:grpSpLocks/>
            </p:cNvGrpSpPr>
            <p:nvPr/>
          </p:nvGrpSpPr>
          <p:grpSpPr bwMode="auto">
            <a:xfrm>
              <a:off x="2337" y="1054782"/>
              <a:ext cx="2232348" cy="2230450"/>
              <a:chOff x="-178951" y="112358"/>
              <a:chExt cx="1974542" cy="1972862"/>
            </a:xfrm>
          </p:grpSpPr>
          <p:sp>
            <p:nvSpPr>
              <p:cNvPr id="14341" name="椭圆 41"/>
              <p:cNvSpPr>
                <a:spLocks noChangeArrowheads="1"/>
              </p:cNvSpPr>
              <p:nvPr/>
            </p:nvSpPr>
            <p:spPr bwMode="auto">
              <a:xfrm rot="21322388" flipH="1">
                <a:off x="-179443" y="111685"/>
                <a:ext cx="1975120" cy="1973384"/>
              </a:xfrm>
              <a:prstGeom prst="ellipse">
                <a:avLst/>
              </a:prstGeom>
              <a:gradFill rotWithShape="1">
                <a:gsLst>
                  <a:gs pos="0">
                    <a:srgbClr val="467316"/>
                  </a:gs>
                  <a:gs pos="50000">
                    <a:srgbClr val="65A420"/>
                  </a:gs>
                  <a:gs pos="100000">
                    <a:srgbClr val="7AC627"/>
                  </a:gs>
                </a:gsLst>
                <a:lin ang="16200000" scaled="1"/>
              </a:gradFill>
              <a:ln>
                <a:noFill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defRPr/>
                </a:pPr>
                <a:endParaRPr lang="en-US" altLang="en-US" sz="1013" b="1" i="1">
                  <a:solidFill>
                    <a:srgbClr val="FFFFFF"/>
                  </a:solidFill>
                  <a:latin typeface="Calibri" panose="020F0502020204030204" pitchFamily="34" charset="0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4342" name="椭圆 42"/>
              <p:cNvSpPr>
                <a:spLocks noChangeArrowheads="1"/>
              </p:cNvSpPr>
              <p:nvPr/>
            </p:nvSpPr>
            <p:spPr bwMode="auto">
              <a:xfrm rot="21322388" flipH="1">
                <a:off x="-32845" y="254593"/>
                <a:ext cx="1694535" cy="1693873"/>
              </a:xfrm>
              <a:prstGeom prst="ellipse">
                <a:avLst/>
              </a:prstGeom>
              <a:gradFill rotWithShape="1">
                <a:gsLst>
                  <a:gs pos="0">
                    <a:srgbClr val="467316"/>
                  </a:gs>
                  <a:gs pos="50000">
                    <a:srgbClr val="65A420"/>
                  </a:gs>
                  <a:gs pos="100000">
                    <a:srgbClr val="7AC627"/>
                  </a:gs>
                </a:gsLst>
                <a:lin ang="16200000" scaled="1"/>
              </a:gradFill>
              <a:ln w="28575" cap="flat" cmpd="sng">
                <a:solidFill>
                  <a:srgbClr val="FFFFFF"/>
                </a:solidFill>
                <a:bevel/>
                <a:headEnd/>
                <a:tailE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defRPr/>
                </a:pPr>
                <a:endParaRPr lang="en-US" altLang="en-US" sz="1013" b="1" i="1">
                  <a:solidFill>
                    <a:srgbClr val="FFFFFF"/>
                  </a:solidFill>
                  <a:latin typeface="Calibri" panose="020F0502020204030204" pitchFamily="34" charset="0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14343" name="圆角矩形 4"/>
            <p:cNvSpPr>
              <a:spLocks noChangeArrowheads="1"/>
            </p:cNvSpPr>
            <p:nvPr/>
          </p:nvSpPr>
          <p:spPr bwMode="auto">
            <a:xfrm rot="19400728">
              <a:off x="1782" y="144024"/>
              <a:ext cx="4458872" cy="1366184"/>
            </a:xfrm>
            <a:custGeom>
              <a:avLst/>
              <a:gdLst>
                <a:gd name="T0" fmla="*/ 0 w 4459202"/>
                <a:gd name="T1" fmla="*/ 0 h 1364927"/>
                <a:gd name="T2" fmla="*/ 4459202 w 4459202"/>
                <a:gd name="T3" fmla="*/ 1364927 h 1364927"/>
              </a:gdLst>
              <a:ahLst/>
              <a:cxnLst/>
              <a:rect l="T0" t="T1" r="T2" b="T3"/>
              <a:pathLst>
                <a:path w="4459202" h="1364927">
                  <a:moveTo>
                    <a:pt x="4358903" y="38852"/>
                  </a:moveTo>
                  <a:cubicBezTo>
                    <a:pt x="4419416" y="79734"/>
                    <a:pt x="4459202" y="148967"/>
                    <a:pt x="4459202" y="227492"/>
                  </a:cubicBezTo>
                  <a:lnTo>
                    <a:pt x="4459202" y="1137435"/>
                  </a:lnTo>
                  <a:cubicBezTo>
                    <a:pt x="4459202" y="1263075"/>
                    <a:pt x="4357350" y="1364927"/>
                    <a:pt x="4231710" y="1364927"/>
                  </a:cubicBezTo>
                  <a:lnTo>
                    <a:pt x="748415" y="1364927"/>
                  </a:lnTo>
                  <a:lnTo>
                    <a:pt x="0" y="807999"/>
                  </a:lnTo>
                  <a:lnTo>
                    <a:pt x="0" y="227492"/>
                  </a:lnTo>
                  <a:cubicBezTo>
                    <a:pt x="0" y="101852"/>
                    <a:pt x="101852" y="0"/>
                    <a:pt x="227492" y="0"/>
                  </a:cubicBezTo>
                  <a:lnTo>
                    <a:pt x="4231710" y="0"/>
                  </a:lnTo>
                  <a:cubicBezTo>
                    <a:pt x="4278825" y="0"/>
                    <a:pt x="4322595" y="14323"/>
                    <a:pt x="4358903" y="38852"/>
                  </a:cubicBezTo>
                  <a:close/>
                </a:path>
              </a:pathLst>
            </a:custGeom>
            <a:gradFill rotWithShape="1">
              <a:gsLst>
                <a:gs pos="0">
                  <a:srgbClr val="467316"/>
                </a:gs>
                <a:gs pos="50000">
                  <a:srgbClr val="65A420"/>
                </a:gs>
                <a:gs pos="100000">
                  <a:srgbClr val="7AC627"/>
                </a:gs>
              </a:gsLst>
              <a:lin ang="18900000" scaled="1"/>
            </a:gra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endParaRPr lang="en-US" altLang="en-US" sz="1013" b="1" i="1">
                <a:solidFill>
                  <a:srgbClr val="FFFFFF"/>
                </a:solidFill>
                <a:latin typeface="Calibri" panose="020F0502020204030204" pitchFamily="34" charset="0"/>
                <a:sym typeface="微软雅黑" panose="020B0503020204020204" pitchFamily="34" charset="-122"/>
              </a:endParaRPr>
            </a:p>
          </p:txBody>
        </p:sp>
        <p:sp>
          <p:nvSpPr>
            <p:cNvPr id="14344" name="圆角矩形 7"/>
            <p:cNvSpPr>
              <a:spLocks noChangeArrowheads="1"/>
            </p:cNvSpPr>
            <p:nvPr/>
          </p:nvSpPr>
          <p:spPr bwMode="auto">
            <a:xfrm rot="19400728">
              <a:off x="573844" y="863943"/>
              <a:ext cx="1352631" cy="1363809"/>
            </a:xfrm>
            <a:custGeom>
              <a:avLst/>
              <a:gdLst>
                <a:gd name="T0" fmla="*/ 0 w 1355019"/>
                <a:gd name="T1" fmla="*/ 0 h 1364927"/>
                <a:gd name="T2" fmla="*/ 1355019 w 1355019"/>
                <a:gd name="T3" fmla="*/ 1364927 h 1364927"/>
              </a:gdLst>
              <a:ahLst/>
              <a:cxnLst/>
              <a:rect l="T0" t="T1" r="T2" b="T3"/>
              <a:pathLst>
                <a:path w="1355019" h="1364927">
                  <a:moveTo>
                    <a:pt x="1343010" y="0"/>
                  </a:moveTo>
                  <a:lnTo>
                    <a:pt x="1355019" y="1364927"/>
                  </a:lnTo>
                  <a:lnTo>
                    <a:pt x="822528" y="1364927"/>
                  </a:lnTo>
                  <a:lnTo>
                    <a:pt x="0" y="752848"/>
                  </a:lnTo>
                  <a:lnTo>
                    <a:pt x="0" y="227492"/>
                  </a:lnTo>
                  <a:cubicBezTo>
                    <a:pt x="0" y="101852"/>
                    <a:pt x="101852" y="0"/>
                    <a:pt x="227492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8C8C8C"/>
                </a:gs>
                <a:gs pos="50000">
                  <a:srgbClr val="CACACA"/>
                </a:gs>
                <a:gs pos="100000">
                  <a:srgbClr val="F2F2F2"/>
                </a:gs>
              </a:gsLst>
              <a:lin ang="13500000" scaled="1"/>
            </a:gra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endParaRPr lang="en-US" altLang="en-US" sz="1013" b="1" i="1">
                <a:solidFill>
                  <a:srgbClr val="FFFFFF"/>
                </a:solidFill>
                <a:latin typeface="Calibri" panose="020F0502020204030204" pitchFamily="34" charset="0"/>
                <a:sym typeface="微软雅黑" panose="020B0503020204020204" pitchFamily="34" charset="-122"/>
              </a:endParaRPr>
            </a:p>
          </p:txBody>
        </p:sp>
        <p:sp>
          <p:nvSpPr>
            <p:cNvPr id="14345" name="Oval 65"/>
            <p:cNvSpPr>
              <a:spLocks noChangeArrowheads="1"/>
            </p:cNvSpPr>
            <p:nvPr/>
          </p:nvSpPr>
          <p:spPr bwMode="auto">
            <a:xfrm>
              <a:off x="90888" y="2028171"/>
              <a:ext cx="2404085" cy="159191"/>
            </a:xfrm>
            <a:prstGeom prst="ellipse">
              <a:avLst/>
            </a:prstGeom>
            <a:gradFill rotWithShape="1">
              <a:gsLst>
                <a:gs pos="0">
                  <a:srgbClr val="435422"/>
                </a:gs>
                <a:gs pos="100000">
                  <a:srgbClr val="EEECE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en-US" altLang="en-US" sz="1013" b="1" i="1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43"/>
          <p:cNvGrpSpPr>
            <a:grpSpLocks/>
          </p:cNvGrpSpPr>
          <p:nvPr/>
        </p:nvGrpSpPr>
        <p:grpSpPr bwMode="auto">
          <a:xfrm>
            <a:off x="2769394" y="2683669"/>
            <a:ext cx="3296841" cy="1725216"/>
            <a:chOff x="0" y="0"/>
            <a:chExt cx="4933259" cy="3441876"/>
          </a:xfrm>
        </p:grpSpPr>
        <p:sp>
          <p:nvSpPr>
            <p:cNvPr id="14347" name="Oval 65"/>
            <p:cNvSpPr>
              <a:spLocks noChangeArrowheads="1"/>
            </p:cNvSpPr>
            <p:nvPr/>
          </p:nvSpPr>
          <p:spPr bwMode="auto">
            <a:xfrm>
              <a:off x="0" y="2938303"/>
              <a:ext cx="2642118" cy="503573"/>
            </a:xfrm>
            <a:prstGeom prst="ellipse">
              <a:avLst/>
            </a:prstGeom>
            <a:gradFill rotWithShape="1">
              <a:gsLst>
                <a:gs pos="0">
                  <a:srgbClr val="3F3F3F"/>
                </a:gs>
                <a:gs pos="100000">
                  <a:srgbClr val="EEECE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en-US" altLang="en-US" sz="1013" b="1" i="1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grpSp>
          <p:nvGrpSpPr>
            <p:cNvPr id="5" name="组合 45"/>
            <p:cNvGrpSpPr>
              <a:grpSpLocks/>
            </p:cNvGrpSpPr>
            <p:nvPr/>
          </p:nvGrpSpPr>
          <p:grpSpPr bwMode="auto">
            <a:xfrm>
              <a:off x="204649" y="927755"/>
              <a:ext cx="2232248" cy="2232248"/>
              <a:chOff x="0" y="0"/>
              <a:chExt cx="1974453" cy="1974453"/>
            </a:xfrm>
          </p:grpSpPr>
          <p:sp>
            <p:nvSpPr>
              <p:cNvPr id="14349" name="椭圆 49"/>
              <p:cNvSpPr>
                <a:spLocks noChangeArrowheads="1"/>
              </p:cNvSpPr>
              <p:nvPr/>
            </p:nvSpPr>
            <p:spPr bwMode="auto">
              <a:xfrm rot="21322388" flipH="1">
                <a:off x="208" y="889"/>
                <a:ext cx="1974541" cy="1972861"/>
              </a:xfrm>
              <a:prstGeom prst="ellipse">
                <a:avLst/>
              </a:prstGeom>
              <a:gradFill rotWithShape="1">
                <a:gsLst>
                  <a:gs pos="0">
                    <a:srgbClr val="467316"/>
                  </a:gs>
                  <a:gs pos="50000">
                    <a:srgbClr val="65A420"/>
                  </a:gs>
                  <a:gs pos="100000">
                    <a:srgbClr val="7AC627"/>
                  </a:gs>
                </a:gsLst>
                <a:lin ang="16200000" scaled="1"/>
              </a:gradFill>
              <a:ln>
                <a:noFill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defRPr/>
                </a:pPr>
                <a:endParaRPr lang="en-US" altLang="en-US" sz="1013" b="1" i="1">
                  <a:solidFill>
                    <a:srgbClr val="FFFFFF"/>
                  </a:solidFill>
                  <a:latin typeface="Calibri" panose="020F0502020204030204" pitchFamily="34" charset="0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4350" name="椭圆 50"/>
              <p:cNvSpPr>
                <a:spLocks noChangeArrowheads="1"/>
              </p:cNvSpPr>
              <p:nvPr/>
            </p:nvSpPr>
            <p:spPr bwMode="auto">
              <a:xfrm rot="21322388" flipH="1">
                <a:off x="146762" y="143759"/>
                <a:ext cx="1694041" cy="1693425"/>
              </a:xfrm>
              <a:prstGeom prst="ellipse">
                <a:avLst/>
              </a:prstGeom>
              <a:gradFill rotWithShape="1">
                <a:gsLst>
                  <a:gs pos="0">
                    <a:srgbClr val="467316"/>
                  </a:gs>
                  <a:gs pos="50000">
                    <a:srgbClr val="65A420"/>
                  </a:gs>
                  <a:gs pos="100000">
                    <a:srgbClr val="7AC627"/>
                  </a:gs>
                </a:gsLst>
                <a:lin ang="16200000" scaled="1"/>
              </a:gradFill>
              <a:ln w="28575" cap="flat" cmpd="sng">
                <a:solidFill>
                  <a:srgbClr val="FFFFFF"/>
                </a:solidFill>
                <a:bevel/>
                <a:headEnd/>
                <a:tailE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defRPr/>
                </a:pPr>
                <a:endParaRPr lang="en-US" altLang="en-US" sz="1013" b="1" i="1">
                  <a:solidFill>
                    <a:srgbClr val="FFFFFF"/>
                  </a:solidFill>
                  <a:latin typeface="Calibri" panose="020F0502020204030204" pitchFamily="34" charset="0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14351" name="圆角矩形 4"/>
            <p:cNvSpPr>
              <a:spLocks noChangeArrowheads="1"/>
            </p:cNvSpPr>
            <p:nvPr/>
          </p:nvSpPr>
          <p:spPr bwMode="auto">
            <a:xfrm rot="19400728">
              <a:off x="473906" y="0"/>
              <a:ext cx="4459353" cy="1365824"/>
            </a:xfrm>
            <a:custGeom>
              <a:avLst/>
              <a:gdLst>
                <a:gd name="T0" fmla="*/ 0 w 4459202"/>
                <a:gd name="T1" fmla="*/ 0 h 1364927"/>
                <a:gd name="T2" fmla="*/ 4459202 w 4459202"/>
                <a:gd name="T3" fmla="*/ 1364927 h 1364927"/>
              </a:gdLst>
              <a:ahLst/>
              <a:cxnLst/>
              <a:rect l="T0" t="T1" r="T2" b="T3"/>
              <a:pathLst>
                <a:path w="4459202" h="1364927">
                  <a:moveTo>
                    <a:pt x="4358903" y="38852"/>
                  </a:moveTo>
                  <a:cubicBezTo>
                    <a:pt x="4419416" y="79734"/>
                    <a:pt x="4459202" y="148967"/>
                    <a:pt x="4459202" y="227492"/>
                  </a:cubicBezTo>
                  <a:lnTo>
                    <a:pt x="4459202" y="1137435"/>
                  </a:lnTo>
                  <a:cubicBezTo>
                    <a:pt x="4459202" y="1263075"/>
                    <a:pt x="4357350" y="1364927"/>
                    <a:pt x="4231710" y="1364927"/>
                  </a:cubicBezTo>
                  <a:lnTo>
                    <a:pt x="748415" y="1364927"/>
                  </a:lnTo>
                  <a:lnTo>
                    <a:pt x="0" y="807999"/>
                  </a:lnTo>
                  <a:lnTo>
                    <a:pt x="0" y="227492"/>
                  </a:lnTo>
                  <a:cubicBezTo>
                    <a:pt x="0" y="101852"/>
                    <a:pt x="101852" y="0"/>
                    <a:pt x="227492" y="0"/>
                  </a:cubicBezTo>
                  <a:lnTo>
                    <a:pt x="4231710" y="0"/>
                  </a:lnTo>
                  <a:cubicBezTo>
                    <a:pt x="4278825" y="0"/>
                    <a:pt x="4322595" y="14323"/>
                    <a:pt x="4358903" y="38852"/>
                  </a:cubicBezTo>
                  <a:close/>
                </a:path>
              </a:pathLst>
            </a:custGeom>
            <a:gradFill rotWithShape="1">
              <a:gsLst>
                <a:gs pos="0">
                  <a:srgbClr val="467316"/>
                </a:gs>
                <a:gs pos="50000">
                  <a:srgbClr val="65A420"/>
                </a:gs>
                <a:gs pos="100000">
                  <a:srgbClr val="7AC627"/>
                </a:gs>
              </a:gsLst>
              <a:lin ang="18900000" scaled="1"/>
            </a:gra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endParaRPr lang="en-US" altLang="en-US" sz="1013" b="1" i="1">
                <a:solidFill>
                  <a:srgbClr val="FFFFFF"/>
                </a:solidFill>
                <a:latin typeface="Calibri" panose="020F0502020204030204" pitchFamily="34" charset="0"/>
                <a:sym typeface="微软雅黑" panose="020B0503020204020204" pitchFamily="34" charset="-122"/>
              </a:endParaRPr>
            </a:p>
          </p:txBody>
        </p:sp>
        <p:sp>
          <p:nvSpPr>
            <p:cNvPr id="14352" name="圆角矩形 7"/>
            <p:cNvSpPr>
              <a:spLocks noChangeArrowheads="1"/>
            </p:cNvSpPr>
            <p:nvPr/>
          </p:nvSpPr>
          <p:spPr bwMode="auto">
            <a:xfrm rot="19400728">
              <a:off x="694825" y="971517"/>
              <a:ext cx="1354018" cy="1363448"/>
            </a:xfrm>
            <a:custGeom>
              <a:avLst/>
              <a:gdLst>
                <a:gd name="T0" fmla="*/ 0 w 1355019"/>
                <a:gd name="T1" fmla="*/ 0 h 1364927"/>
                <a:gd name="T2" fmla="*/ 1355019 w 1355019"/>
                <a:gd name="T3" fmla="*/ 1364927 h 1364927"/>
              </a:gdLst>
              <a:ahLst/>
              <a:cxnLst/>
              <a:rect l="T0" t="T1" r="T2" b="T3"/>
              <a:pathLst>
                <a:path w="1355019" h="1364927">
                  <a:moveTo>
                    <a:pt x="1343010" y="0"/>
                  </a:moveTo>
                  <a:lnTo>
                    <a:pt x="1355019" y="1364927"/>
                  </a:lnTo>
                  <a:lnTo>
                    <a:pt x="822528" y="1364927"/>
                  </a:lnTo>
                  <a:lnTo>
                    <a:pt x="0" y="752848"/>
                  </a:lnTo>
                  <a:lnTo>
                    <a:pt x="0" y="227492"/>
                  </a:lnTo>
                  <a:cubicBezTo>
                    <a:pt x="0" y="101852"/>
                    <a:pt x="101852" y="0"/>
                    <a:pt x="227492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8C8C8C"/>
                </a:gs>
                <a:gs pos="50000">
                  <a:srgbClr val="CACACA"/>
                </a:gs>
                <a:gs pos="100000">
                  <a:srgbClr val="F2F2F2"/>
                </a:gs>
              </a:gsLst>
              <a:lin ang="13500000" scaled="1"/>
            </a:gra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endParaRPr lang="en-US" altLang="en-US" sz="1013" b="1" i="1">
                <a:solidFill>
                  <a:srgbClr val="FFFFFF"/>
                </a:solidFill>
                <a:latin typeface="Calibri" panose="020F0502020204030204" pitchFamily="34" charset="0"/>
                <a:sym typeface="微软雅黑" panose="020B0503020204020204" pitchFamily="34" charset="-122"/>
              </a:endParaRPr>
            </a:p>
          </p:txBody>
        </p:sp>
        <p:sp>
          <p:nvSpPr>
            <p:cNvPr id="14353" name="Oval 65"/>
            <p:cNvSpPr>
              <a:spLocks noChangeArrowheads="1"/>
            </p:cNvSpPr>
            <p:nvPr/>
          </p:nvSpPr>
          <p:spPr bwMode="auto">
            <a:xfrm>
              <a:off x="117586" y="2028545"/>
              <a:ext cx="2405164" cy="159149"/>
            </a:xfrm>
            <a:prstGeom prst="ellipse">
              <a:avLst/>
            </a:prstGeom>
            <a:gradFill rotWithShape="1">
              <a:gsLst>
                <a:gs pos="0">
                  <a:srgbClr val="435422"/>
                </a:gs>
                <a:gs pos="100000">
                  <a:srgbClr val="EEECE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en-US" altLang="en-US" sz="1013" b="1" i="1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1"/>
          <p:cNvGrpSpPr>
            <a:grpSpLocks/>
          </p:cNvGrpSpPr>
          <p:nvPr/>
        </p:nvGrpSpPr>
        <p:grpSpPr bwMode="auto">
          <a:xfrm>
            <a:off x="4527948" y="2914650"/>
            <a:ext cx="3296840" cy="1725216"/>
            <a:chOff x="0" y="0"/>
            <a:chExt cx="4933259" cy="3441876"/>
          </a:xfrm>
        </p:grpSpPr>
        <p:sp>
          <p:nvSpPr>
            <p:cNvPr id="14355" name="Oval 65"/>
            <p:cNvSpPr>
              <a:spLocks noChangeArrowheads="1"/>
            </p:cNvSpPr>
            <p:nvPr/>
          </p:nvSpPr>
          <p:spPr bwMode="auto">
            <a:xfrm>
              <a:off x="0" y="2938303"/>
              <a:ext cx="2642117" cy="503573"/>
            </a:xfrm>
            <a:prstGeom prst="ellipse">
              <a:avLst/>
            </a:prstGeom>
            <a:gradFill rotWithShape="1">
              <a:gsLst>
                <a:gs pos="0">
                  <a:srgbClr val="3F3F3F"/>
                </a:gs>
                <a:gs pos="100000">
                  <a:srgbClr val="EEECE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en-US" altLang="en-US" sz="1013" b="1" i="1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grpSp>
          <p:nvGrpSpPr>
            <p:cNvPr id="7" name="组合 53"/>
            <p:cNvGrpSpPr>
              <a:grpSpLocks/>
            </p:cNvGrpSpPr>
            <p:nvPr/>
          </p:nvGrpSpPr>
          <p:grpSpPr bwMode="auto">
            <a:xfrm>
              <a:off x="204649" y="927755"/>
              <a:ext cx="2232248" cy="2232248"/>
              <a:chOff x="0" y="0"/>
              <a:chExt cx="1974453" cy="1974453"/>
            </a:xfrm>
          </p:grpSpPr>
          <p:sp>
            <p:nvSpPr>
              <p:cNvPr id="14357" name="椭圆 57"/>
              <p:cNvSpPr>
                <a:spLocks noChangeArrowheads="1"/>
              </p:cNvSpPr>
              <p:nvPr/>
            </p:nvSpPr>
            <p:spPr bwMode="auto">
              <a:xfrm rot="21322388" flipH="1">
                <a:off x="207" y="889"/>
                <a:ext cx="1974542" cy="1972861"/>
              </a:xfrm>
              <a:prstGeom prst="ellipse">
                <a:avLst/>
              </a:prstGeom>
              <a:gradFill rotWithShape="1">
                <a:gsLst>
                  <a:gs pos="0">
                    <a:srgbClr val="467316"/>
                  </a:gs>
                  <a:gs pos="50000">
                    <a:srgbClr val="65A420"/>
                  </a:gs>
                  <a:gs pos="100000">
                    <a:srgbClr val="7AC627"/>
                  </a:gs>
                </a:gsLst>
                <a:lin ang="16200000" scaled="1"/>
              </a:gradFill>
              <a:ln>
                <a:noFill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defRPr/>
                </a:pPr>
                <a:endParaRPr lang="en-US" altLang="en-US" sz="1013" b="1" i="1">
                  <a:solidFill>
                    <a:srgbClr val="FFFFFF"/>
                  </a:solidFill>
                  <a:latin typeface="Calibri" panose="020F0502020204030204" pitchFamily="34" charset="0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4358" name="椭圆 58"/>
              <p:cNvSpPr>
                <a:spLocks noChangeArrowheads="1"/>
              </p:cNvSpPr>
              <p:nvPr/>
            </p:nvSpPr>
            <p:spPr bwMode="auto">
              <a:xfrm rot="21322388" flipH="1">
                <a:off x="146762" y="143759"/>
                <a:ext cx="1694040" cy="1693425"/>
              </a:xfrm>
              <a:prstGeom prst="ellipse">
                <a:avLst/>
              </a:prstGeom>
              <a:gradFill rotWithShape="1">
                <a:gsLst>
                  <a:gs pos="0">
                    <a:srgbClr val="467316"/>
                  </a:gs>
                  <a:gs pos="50000">
                    <a:srgbClr val="65A420"/>
                  </a:gs>
                  <a:gs pos="100000">
                    <a:srgbClr val="7AC627"/>
                  </a:gs>
                </a:gsLst>
                <a:lin ang="16200000" scaled="1"/>
              </a:gradFill>
              <a:ln w="28575" cap="flat" cmpd="sng">
                <a:solidFill>
                  <a:srgbClr val="FFFFFF"/>
                </a:solidFill>
                <a:bevel/>
                <a:headEnd/>
                <a:tailE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defRPr/>
                </a:pPr>
                <a:endParaRPr lang="en-US" altLang="en-US" sz="1013" b="1" i="1">
                  <a:solidFill>
                    <a:srgbClr val="FFFFFF"/>
                  </a:solidFill>
                  <a:latin typeface="Calibri" panose="020F0502020204030204" pitchFamily="34" charset="0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14359" name="圆角矩形 4"/>
            <p:cNvSpPr>
              <a:spLocks noChangeArrowheads="1"/>
            </p:cNvSpPr>
            <p:nvPr/>
          </p:nvSpPr>
          <p:spPr bwMode="auto">
            <a:xfrm rot="19400728">
              <a:off x="473906" y="0"/>
              <a:ext cx="4459353" cy="1365824"/>
            </a:xfrm>
            <a:custGeom>
              <a:avLst/>
              <a:gdLst>
                <a:gd name="T0" fmla="*/ 0 w 4459202"/>
                <a:gd name="T1" fmla="*/ 0 h 1364927"/>
                <a:gd name="T2" fmla="*/ 4459202 w 4459202"/>
                <a:gd name="T3" fmla="*/ 1364927 h 1364927"/>
              </a:gdLst>
              <a:ahLst/>
              <a:cxnLst/>
              <a:rect l="T0" t="T1" r="T2" b="T3"/>
              <a:pathLst>
                <a:path w="4459202" h="1364927">
                  <a:moveTo>
                    <a:pt x="4358903" y="38852"/>
                  </a:moveTo>
                  <a:cubicBezTo>
                    <a:pt x="4419416" y="79734"/>
                    <a:pt x="4459202" y="148967"/>
                    <a:pt x="4459202" y="227492"/>
                  </a:cubicBezTo>
                  <a:lnTo>
                    <a:pt x="4459202" y="1137435"/>
                  </a:lnTo>
                  <a:cubicBezTo>
                    <a:pt x="4459202" y="1263075"/>
                    <a:pt x="4357350" y="1364927"/>
                    <a:pt x="4231710" y="1364927"/>
                  </a:cubicBezTo>
                  <a:lnTo>
                    <a:pt x="748415" y="1364927"/>
                  </a:lnTo>
                  <a:lnTo>
                    <a:pt x="0" y="807999"/>
                  </a:lnTo>
                  <a:lnTo>
                    <a:pt x="0" y="227492"/>
                  </a:lnTo>
                  <a:cubicBezTo>
                    <a:pt x="0" y="101852"/>
                    <a:pt x="101852" y="0"/>
                    <a:pt x="227492" y="0"/>
                  </a:cubicBezTo>
                  <a:lnTo>
                    <a:pt x="4231710" y="0"/>
                  </a:lnTo>
                  <a:cubicBezTo>
                    <a:pt x="4278825" y="0"/>
                    <a:pt x="4322595" y="14323"/>
                    <a:pt x="4358903" y="38852"/>
                  </a:cubicBezTo>
                  <a:close/>
                </a:path>
              </a:pathLst>
            </a:custGeom>
            <a:gradFill rotWithShape="1">
              <a:gsLst>
                <a:gs pos="0">
                  <a:srgbClr val="467316"/>
                </a:gs>
                <a:gs pos="50000">
                  <a:srgbClr val="65A420"/>
                </a:gs>
                <a:gs pos="100000">
                  <a:srgbClr val="7AC627"/>
                </a:gs>
              </a:gsLst>
              <a:lin ang="18900000" scaled="1"/>
            </a:gra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endParaRPr lang="en-US" altLang="en-US" sz="1013" b="1" i="1">
                <a:solidFill>
                  <a:srgbClr val="FFFFFF"/>
                </a:solidFill>
                <a:latin typeface="Calibri" panose="020F0502020204030204" pitchFamily="34" charset="0"/>
                <a:sym typeface="微软雅黑" panose="020B0503020204020204" pitchFamily="34" charset="-122"/>
              </a:endParaRPr>
            </a:p>
          </p:txBody>
        </p:sp>
        <p:sp>
          <p:nvSpPr>
            <p:cNvPr id="14360" name="圆角矩形 7"/>
            <p:cNvSpPr>
              <a:spLocks noChangeArrowheads="1"/>
            </p:cNvSpPr>
            <p:nvPr/>
          </p:nvSpPr>
          <p:spPr bwMode="auto">
            <a:xfrm rot="19400728">
              <a:off x="694825" y="971517"/>
              <a:ext cx="1354019" cy="1363448"/>
            </a:xfrm>
            <a:custGeom>
              <a:avLst/>
              <a:gdLst>
                <a:gd name="T0" fmla="*/ 0 w 1355019"/>
                <a:gd name="T1" fmla="*/ 0 h 1364927"/>
                <a:gd name="T2" fmla="*/ 1355019 w 1355019"/>
                <a:gd name="T3" fmla="*/ 1364927 h 1364927"/>
              </a:gdLst>
              <a:ahLst/>
              <a:cxnLst/>
              <a:rect l="T0" t="T1" r="T2" b="T3"/>
              <a:pathLst>
                <a:path w="1355019" h="1364927">
                  <a:moveTo>
                    <a:pt x="1343010" y="0"/>
                  </a:moveTo>
                  <a:lnTo>
                    <a:pt x="1355019" y="1364927"/>
                  </a:lnTo>
                  <a:lnTo>
                    <a:pt x="822528" y="1364927"/>
                  </a:lnTo>
                  <a:lnTo>
                    <a:pt x="0" y="752848"/>
                  </a:lnTo>
                  <a:lnTo>
                    <a:pt x="0" y="227492"/>
                  </a:lnTo>
                  <a:cubicBezTo>
                    <a:pt x="0" y="101852"/>
                    <a:pt x="101852" y="0"/>
                    <a:pt x="227492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8C8C8C"/>
                </a:gs>
                <a:gs pos="50000">
                  <a:srgbClr val="CACACA"/>
                </a:gs>
                <a:gs pos="100000">
                  <a:srgbClr val="F2F2F2"/>
                </a:gs>
              </a:gsLst>
              <a:lin ang="13500000" scaled="1"/>
            </a:gra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endParaRPr lang="en-US" altLang="en-US" sz="1013" b="1" i="1">
                <a:solidFill>
                  <a:srgbClr val="FFFFFF"/>
                </a:solidFill>
                <a:latin typeface="Calibri" panose="020F0502020204030204" pitchFamily="34" charset="0"/>
                <a:sym typeface="微软雅黑" panose="020B0503020204020204" pitchFamily="34" charset="-122"/>
              </a:endParaRPr>
            </a:p>
          </p:txBody>
        </p:sp>
        <p:sp>
          <p:nvSpPr>
            <p:cNvPr id="14361" name="Oval 65"/>
            <p:cNvSpPr>
              <a:spLocks noChangeArrowheads="1"/>
            </p:cNvSpPr>
            <p:nvPr/>
          </p:nvSpPr>
          <p:spPr bwMode="auto">
            <a:xfrm>
              <a:off x="117586" y="2028545"/>
              <a:ext cx="2405164" cy="159149"/>
            </a:xfrm>
            <a:prstGeom prst="ellipse">
              <a:avLst/>
            </a:prstGeom>
            <a:gradFill rotWithShape="1">
              <a:gsLst>
                <a:gs pos="0">
                  <a:srgbClr val="435422"/>
                </a:gs>
                <a:gs pos="100000">
                  <a:srgbClr val="EEECE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en-US" altLang="en-US" sz="1013" b="1" i="1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33798" name="TextBox 59"/>
          <p:cNvSpPr>
            <a:spLocks noChangeArrowheads="1"/>
          </p:cNvSpPr>
          <p:nvPr/>
        </p:nvSpPr>
        <p:spPr bwMode="auto">
          <a:xfrm rot="19516568" flipH="1">
            <a:off x="1483519" y="2970928"/>
            <a:ext cx="858441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en-US" sz="2475" b="1" i="1">
                <a:solidFill>
                  <a:srgbClr val="FFFFFF"/>
                </a:solidFill>
                <a:latin typeface="Arial Rounded MT Bold" pitchFamily="34" charset="0"/>
                <a:ea typeface="微软雅黑" pitchFamily="34" charset="-122"/>
                <a:sym typeface="Times New Roman" pitchFamily="18" charset="0"/>
              </a:rPr>
              <a:t>01</a:t>
            </a:r>
            <a:endParaRPr lang="zh-CN" altLang="en-US" sz="2475" b="1" i="1">
              <a:solidFill>
                <a:srgbClr val="FFFFFF"/>
              </a:solidFill>
              <a:latin typeface="Arial Rounded MT Bold" pitchFamily="34" charset="0"/>
              <a:ea typeface="微软雅黑" pitchFamily="34" charset="-122"/>
              <a:sym typeface="Times New Roman" pitchFamily="18" charset="0"/>
            </a:endParaRPr>
          </a:p>
        </p:txBody>
      </p:sp>
      <p:sp>
        <p:nvSpPr>
          <p:cNvPr id="33799" name="TextBox 60"/>
          <p:cNvSpPr>
            <a:spLocks noChangeArrowheads="1"/>
          </p:cNvSpPr>
          <p:nvPr/>
        </p:nvSpPr>
        <p:spPr bwMode="auto">
          <a:xfrm rot="19516568" flipH="1">
            <a:off x="3387329" y="3255487"/>
            <a:ext cx="858440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en-US" sz="2475" b="1" i="1">
                <a:solidFill>
                  <a:srgbClr val="FFFFFF"/>
                </a:solidFill>
                <a:latin typeface="Arial Rounded MT Bold" pitchFamily="34" charset="0"/>
                <a:ea typeface="微软雅黑" pitchFamily="34" charset="-122"/>
                <a:sym typeface="Times New Roman" pitchFamily="18" charset="0"/>
              </a:rPr>
              <a:t>02</a:t>
            </a:r>
            <a:endParaRPr lang="zh-CN" altLang="en-US" sz="2475" b="1" i="1">
              <a:solidFill>
                <a:srgbClr val="FFFFFF"/>
              </a:solidFill>
              <a:latin typeface="Arial Rounded MT Bold" pitchFamily="34" charset="0"/>
              <a:ea typeface="微软雅黑" pitchFamily="34" charset="-122"/>
              <a:sym typeface="Times New Roman" pitchFamily="18" charset="0"/>
            </a:endParaRPr>
          </a:p>
        </p:txBody>
      </p:sp>
      <p:sp>
        <p:nvSpPr>
          <p:cNvPr id="33800" name="TextBox 61"/>
          <p:cNvSpPr>
            <a:spLocks noChangeArrowheads="1"/>
          </p:cNvSpPr>
          <p:nvPr/>
        </p:nvSpPr>
        <p:spPr bwMode="auto">
          <a:xfrm rot="19516568" flipH="1">
            <a:off x="5136356" y="3474562"/>
            <a:ext cx="858441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en-US" sz="2475" b="1" i="1">
                <a:solidFill>
                  <a:srgbClr val="FFFFFF"/>
                </a:solidFill>
                <a:latin typeface="Arial Rounded MT Bold" pitchFamily="34" charset="0"/>
                <a:ea typeface="微软雅黑" pitchFamily="34" charset="-122"/>
                <a:sym typeface="Times New Roman" pitchFamily="18" charset="0"/>
              </a:rPr>
              <a:t>03</a:t>
            </a:r>
            <a:endParaRPr lang="zh-CN" altLang="en-US" sz="2475" b="1" i="1">
              <a:solidFill>
                <a:srgbClr val="FFFFFF"/>
              </a:solidFill>
              <a:latin typeface="Arial Rounded MT Bold" pitchFamily="34" charset="0"/>
              <a:ea typeface="微软雅黑" pitchFamily="34" charset="-122"/>
              <a:sym typeface="Times New Roman" pitchFamily="18" charset="0"/>
            </a:endParaRPr>
          </a:p>
        </p:txBody>
      </p:sp>
      <p:sp>
        <p:nvSpPr>
          <p:cNvPr id="33801" name="TextBox 65"/>
          <p:cNvSpPr>
            <a:spLocks noChangeArrowheads="1"/>
          </p:cNvSpPr>
          <p:nvPr/>
        </p:nvSpPr>
        <p:spPr bwMode="auto">
          <a:xfrm rot="19358075" flipH="1">
            <a:off x="1851423" y="2272189"/>
            <a:ext cx="21633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AE" altLang="en-US" b="1" i="1">
                <a:solidFill>
                  <a:srgbClr val="FFFFFF"/>
                </a:solidFill>
                <a:ea typeface="微软雅黑" pitchFamily="34" charset="-122"/>
                <a:sym typeface="Arial" charset="0"/>
              </a:rPr>
              <a:t>أنا أفكر</a:t>
            </a:r>
            <a:endParaRPr lang="en-US" altLang="en-US">
              <a:ea typeface="宋体" pitchFamily="2" charset="-122"/>
            </a:endParaRPr>
          </a:p>
        </p:txBody>
      </p:sp>
      <p:sp>
        <p:nvSpPr>
          <p:cNvPr id="14369" name="TextBox 66"/>
          <p:cNvSpPr>
            <a:spLocks noChangeArrowheads="1"/>
          </p:cNvSpPr>
          <p:nvPr/>
        </p:nvSpPr>
        <p:spPr bwMode="auto">
          <a:xfrm rot="19358075" flipH="1">
            <a:off x="3961210" y="2535173"/>
            <a:ext cx="2163365" cy="47320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ar-AE" altLang="en-US" sz="2475" b="1" i="1" dirty="0">
                <a:solidFill>
                  <a:srgbClr val="FFFFF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أنا أبدع   </a:t>
            </a:r>
            <a:r>
              <a:rPr lang="en-US" altLang="en-US" sz="788" b="1" i="1" dirty="0">
                <a:solidFill>
                  <a:srgbClr val="FFFFF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. </a:t>
            </a:r>
            <a:endParaRPr lang="en-US" altLang="en-US" sz="1013" dirty="0"/>
          </a:p>
        </p:txBody>
      </p:sp>
      <p:sp>
        <p:nvSpPr>
          <p:cNvPr id="33803" name="TextBox 67"/>
          <p:cNvSpPr>
            <a:spLocks noChangeArrowheads="1"/>
          </p:cNvSpPr>
          <p:nvPr/>
        </p:nvSpPr>
        <p:spPr bwMode="auto">
          <a:xfrm rot="19358075" flipH="1">
            <a:off x="5687617" y="2781680"/>
            <a:ext cx="2163365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AE" altLang="en-US" sz="2250" b="1" i="1" dirty="0">
                <a:solidFill>
                  <a:srgbClr val="FFFFFF"/>
                </a:solidFill>
                <a:ea typeface="微软雅黑" pitchFamily="34" charset="-122"/>
                <a:sym typeface="Arial" charset="0"/>
              </a:rPr>
              <a:t>أنا موهوب</a:t>
            </a:r>
            <a:endParaRPr lang="en-US" altLang="en-US" sz="2250" dirty="0">
              <a:ea typeface="宋体" pitchFamily="2" charset="-122"/>
            </a:endParaRPr>
          </a:p>
        </p:txBody>
      </p:sp>
      <p:pic>
        <p:nvPicPr>
          <p:cNvPr id="33804" name="Picture 37" descr="C:\Users\LENOVO\Desktop\تحضيرات الفصل الثاني 2018 بوربوينت\th (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3325" y="1997008"/>
            <a:ext cx="1269206" cy="189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22" descr="C:\Users\LENOVO\Desktop\تحضيرات الفصل الثاني 2018 بوربوينت\th (10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2974" y="4668441"/>
            <a:ext cx="1790773" cy="858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ounded Rectangle 4">
            <a:extLst>
              <a:ext uri="{FF2B5EF4-FFF2-40B4-BE49-F238E27FC236}">
                <a16:creationId xmlns:a16="http://schemas.microsoft.com/office/drawing/2014/main" id="{9212C0CA-1D67-4C9C-81B4-BA101FD44F3E}"/>
              </a:ext>
            </a:extLst>
          </p:cNvPr>
          <p:cNvSpPr/>
          <p:nvPr/>
        </p:nvSpPr>
        <p:spPr>
          <a:xfrm>
            <a:off x="1443786" y="288757"/>
            <a:ext cx="7471614" cy="697831"/>
          </a:xfrm>
          <a:prstGeom prst="roundRect">
            <a:avLst/>
          </a:prstGeom>
          <a:solidFill>
            <a:srgbClr val="FBC9B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rtl="1">
              <a:lnSpc>
                <a:spcPct val="115000"/>
              </a:lnSpc>
              <a:spcAft>
                <a:spcPts val="1000"/>
              </a:spcAft>
            </a:pPr>
            <a:r>
              <a:rPr lang="ar-AE" sz="3200" b="1" dirty="0">
                <a:solidFill>
                  <a:schemeClr val="tx1"/>
                </a:solidFill>
              </a:rPr>
              <a:t>الهدف الأول </a:t>
            </a:r>
            <a:r>
              <a:rPr lang="ar-AE" sz="3600" b="1" dirty="0">
                <a:solidFill>
                  <a:schemeClr val="tx1"/>
                </a:solidFill>
              </a:rPr>
              <a:t>:</a:t>
            </a:r>
            <a:r>
              <a:rPr lang="ar-AE" sz="3600" dirty="0">
                <a:solidFill>
                  <a:schemeClr val="tx1"/>
                </a:solidFill>
              </a:rPr>
              <a:t> </a:t>
            </a:r>
            <a:r>
              <a:rPr lang="ar-JO" sz="3200" b="1" dirty="0">
                <a:solidFill>
                  <a:srgbClr val="FF0000"/>
                </a:solidFill>
                <a:latin typeface="Calibri" panose="020F0502020204030204" pitchFamily="34" charset="0"/>
                <a:cs typeface="Simplified Arabic" panose="02020603050405020304" pitchFamily="18" charset="-78"/>
              </a:rPr>
              <a:t>يستنبط</a:t>
            </a:r>
            <a:r>
              <a:rPr lang="ar-AE" sz="3200" b="1" dirty="0">
                <a:solidFill>
                  <a:srgbClr val="FF0000"/>
                </a:solidFill>
                <a:latin typeface="Calibri" panose="020F0502020204030204" pitchFamily="34" charset="0"/>
                <a:cs typeface="Simplified Arabic" panose="02020603050405020304" pitchFamily="18" charset="-78"/>
              </a:rPr>
              <a:t> </a:t>
            </a:r>
            <a:r>
              <a:rPr lang="ar-AE" sz="3200" b="1" dirty="0">
                <a:solidFill>
                  <a:schemeClr val="tx1"/>
                </a:solidFill>
                <a:latin typeface="Calibri" panose="020F0502020204030204" pitchFamily="34" charset="0"/>
                <a:cs typeface="Simplified Arabic" panose="02020603050405020304" pitchFamily="18" charset="-78"/>
              </a:rPr>
              <a:t>المقصود ب</a:t>
            </a:r>
            <a:r>
              <a:rPr lang="ar-JO" sz="3200" b="1" dirty="0">
                <a:solidFill>
                  <a:schemeClr val="tx1"/>
                </a:solidFill>
                <a:latin typeface="Calibri" panose="020F0502020204030204" pitchFamily="34" charset="0"/>
                <a:cs typeface="Simplified Arabic" panose="02020603050405020304" pitchFamily="18" charset="-78"/>
              </a:rPr>
              <a:t>مناهج المفسرين</a:t>
            </a:r>
            <a:r>
              <a:rPr lang="ar-AE" sz="3200" b="1" dirty="0">
                <a:solidFill>
                  <a:schemeClr val="tx1"/>
                </a:solidFill>
                <a:latin typeface="Calibri" panose="020F0502020204030204" pitchFamily="34" charset="0"/>
                <a:cs typeface="Simplified Arabic" panose="02020603050405020304" pitchFamily="18" charset="-78"/>
              </a:rPr>
              <a:t>.</a:t>
            </a: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41" name="مستطيل: زوايا مستديرة 5"/>
          <p:cNvSpPr/>
          <p:nvPr/>
        </p:nvSpPr>
        <p:spPr>
          <a:xfrm>
            <a:off x="1248621" y="4591170"/>
            <a:ext cx="5867400" cy="990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AE" sz="2800" b="1" dirty="0">
                <a:solidFill>
                  <a:srgbClr val="FF0000"/>
                </a:solidFill>
              </a:rPr>
              <a:t>تخيل نفسك </a:t>
            </a:r>
            <a:r>
              <a:rPr lang="ar-JO" sz="2800" b="1" dirty="0">
                <a:solidFill>
                  <a:srgbClr val="FF0000"/>
                </a:solidFill>
              </a:rPr>
              <a:t>كلفتك الدولة بتفسير القرآن الكريم</a:t>
            </a:r>
            <a:r>
              <a:rPr lang="ar-AE" sz="2800" b="1" dirty="0">
                <a:solidFill>
                  <a:srgbClr val="FF0000"/>
                </a:solidFill>
              </a:rPr>
              <a:t> ماذا من الممكن أن يحدث !!!!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2" name="مستطيل: زوايا مستديرة 5"/>
          <p:cNvSpPr/>
          <p:nvPr/>
        </p:nvSpPr>
        <p:spPr>
          <a:xfrm>
            <a:off x="1365574" y="5655733"/>
            <a:ext cx="5867400" cy="9906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EG" sz="2800" b="1" dirty="0">
                <a:solidFill>
                  <a:srgbClr val="FF0000"/>
                </a:solidFill>
              </a:rPr>
              <a:t>اقترح حلا في حال حصل هذا الأمر !!!</a:t>
            </a:r>
            <a:endParaRPr lang="ar-SA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43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p Arrow Callout 2"/>
          <p:cNvSpPr/>
          <p:nvPr/>
        </p:nvSpPr>
        <p:spPr>
          <a:xfrm>
            <a:off x="5590011" y="3627417"/>
            <a:ext cx="3500153" cy="2544783"/>
          </a:xfrm>
          <a:prstGeom prst="upArrowCallout">
            <a:avLst/>
          </a:prstGeom>
          <a:solidFill>
            <a:srgbClr val="AEFF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400" b="1" dirty="0">
                <a:solidFill>
                  <a:schemeClr val="tx1"/>
                </a:solidFill>
              </a:rPr>
              <a:t>ماهي الجوانب التي </a:t>
            </a:r>
            <a:r>
              <a:rPr lang="ar-JO" sz="2400" b="1" dirty="0">
                <a:solidFill>
                  <a:schemeClr val="tx1"/>
                </a:solidFill>
              </a:rPr>
              <a:t>يلتزم </a:t>
            </a:r>
            <a:r>
              <a:rPr lang="ar-SA" sz="2400" b="1" dirty="0">
                <a:solidFill>
                  <a:schemeClr val="tx1"/>
                </a:solidFill>
              </a:rPr>
              <a:t>فيها </a:t>
            </a:r>
            <a:r>
              <a:rPr lang="ar-JO" sz="2400" b="1" dirty="0">
                <a:solidFill>
                  <a:schemeClr val="tx1"/>
                </a:solidFill>
              </a:rPr>
              <a:t>المفسر لكتاب الله</a:t>
            </a:r>
            <a:r>
              <a:rPr lang="ar-SA" sz="2400" b="1" dirty="0">
                <a:solidFill>
                  <a:schemeClr val="tx1"/>
                </a:solidFill>
              </a:rPr>
              <a:t> </a:t>
            </a:r>
            <a:r>
              <a:rPr lang="ar-JO" sz="2400" b="1" dirty="0">
                <a:solidFill>
                  <a:schemeClr val="tx1"/>
                </a:solidFill>
              </a:rPr>
              <a:t>من خلال طبيعة </a:t>
            </a:r>
            <a:r>
              <a:rPr lang="ar-SA" sz="2400" b="1" dirty="0">
                <a:solidFill>
                  <a:schemeClr val="tx1"/>
                </a:solidFill>
              </a:rPr>
              <a:t>حيات</a:t>
            </a:r>
            <a:r>
              <a:rPr lang="ar-JO" sz="2400" b="1" dirty="0">
                <a:solidFill>
                  <a:schemeClr val="tx1"/>
                </a:solidFill>
              </a:rPr>
              <a:t>ه</a:t>
            </a:r>
            <a:r>
              <a:rPr lang="ar-SA" sz="2400" b="1" dirty="0">
                <a:solidFill>
                  <a:schemeClr val="tx1"/>
                </a:solidFill>
              </a:rPr>
              <a:t> كطالب </a:t>
            </a:r>
            <a:r>
              <a:rPr lang="ar-JO" sz="2400" b="1" dirty="0">
                <a:solidFill>
                  <a:schemeClr val="tx1"/>
                </a:solidFill>
              </a:rPr>
              <a:t>علم</a:t>
            </a:r>
            <a:r>
              <a:rPr lang="ar-LB" sz="2400" b="1" dirty="0">
                <a:solidFill>
                  <a:schemeClr val="tx1"/>
                </a:solidFill>
              </a:rPr>
              <a:t>؟ </a:t>
            </a:r>
            <a:r>
              <a:rPr lang="ar-SA" sz="2400" b="1" dirty="0">
                <a:solidFill>
                  <a:schemeClr val="tx1"/>
                </a:solidFill>
              </a:rPr>
              <a:t> وما الآثار السلبية المترتبة في حالة عدم التزامك ؟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131009" y="1956190"/>
            <a:ext cx="2097881" cy="1664838"/>
            <a:chOff x="6656389" y="2832100"/>
            <a:chExt cx="2797174" cy="2219784"/>
          </a:xfrm>
        </p:grpSpPr>
        <p:pic>
          <p:nvPicPr>
            <p:cNvPr id="5" name="图片 1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656389" y="2832100"/>
              <a:ext cx="2797174" cy="2219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 bwMode="auto">
            <a:xfrm>
              <a:off x="7210425" y="3505200"/>
              <a:ext cx="2116138" cy="110799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ar-AE" sz="2400" b="1" dirty="0"/>
                <a:t>أربط هدفي بواقعي</a:t>
              </a:r>
              <a:r>
                <a:rPr lang="ar-AE" sz="1013" b="1" dirty="0"/>
                <a:t> </a:t>
              </a:r>
              <a:endParaRPr lang="en-US" sz="1013" b="1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600200" y="1412693"/>
            <a:ext cx="2076512" cy="1801216"/>
            <a:chOff x="2684463" y="2832100"/>
            <a:chExt cx="3657599" cy="2406650"/>
          </a:xfrm>
        </p:grpSpPr>
        <p:pic>
          <p:nvPicPr>
            <p:cNvPr id="8" name="图片 1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84463" y="2832100"/>
              <a:ext cx="3657599" cy="2406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1"/>
            <p:cNvSpPr txBox="1">
              <a:spLocks noChangeArrowheads="1"/>
            </p:cNvSpPr>
            <p:nvPr/>
          </p:nvSpPr>
          <p:spPr bwMode="auto">
            <a:xfrm>
              <a:off x="3697268" y="3541749"/>
              <a:ext cx="2164684" cy="986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AE" sz="2100" b="1" dirty="0"/>
                <a:t>أربط هدفي بهويتي </a:t>
              </a:r>
              <a:endParaRPr lang="en-US" sz="2100" b="1" dirty="0"/>
            </a:p>
          </p:txBody>
        </p:sp>
      </p:grpSp>
      <p:sp>
        <p:nvSpPr>
          <p:cNvPr id="10" name="Up Arrow Callout 9"/>
          <p:cNvSpPr/>
          <p:nvPr/>
        </p:nvSpPr>
        <p:spPr>
          <a:xfrm>
            <a:off x="530409" y="3161442"/>
            <a:ext cx="4373451" cy="3010758"/>
          </a:xfrm>
          <a:prstGeom prst="upArrowCallout">
            <a:avLst/>
          </a:prstGeom>
          <a:solidFill>
            <a:srgbClr val="AEFF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800" b="1" dirty="0">
                <a:solidFill>
                  <a:schemeClr val="tx1"/>
                </a:solidFill>
              </a:rPr>
              <a:t>تحدث عن </a:t>
            </a:r>
            <a:r>
              <a:rPr lang="ar-JO" sz="2800" b="1" dirty="0">
                <a:solidFill>
                  <a:schemeClr val="tx1"/>
                </a:solidFill>
              </a:rPr>
              <a:t>الاهتمام الذي توليه الدولة لخدمة القرآن الكريم؟</a:t>
            </a:r>
            <a:r>
              <a:rPr lang="ar-SA" sz="2800" b="1" dirty="0">
                <a:solidFill>
                  <a:schemeClr val="tx1"/>
                </a:solidFill>
              </a:rPr>
              <a:t>.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1" name="Rounded Rectangle 4">
            <a:extLst>
              <a:ext uri="{FF2B5EF4-FFF2-40B4-BE49-F238E27FC236}">
                <a16:creationId xmlns:a16="http://schemas.microsoft.com/office/drawing/2014/main" id="{9212C0CA-1D67-4C9C-81B4-BA101FD44F3E}"/>
              </a:ext>
            </a:extLst>
          </p:cNvPr>
          <p:cNvSpPr/>
          <p:nvPr/>
        </p:nvSpPr>
        <p:spPr>
          <a:xfrm>
            <a:off x="1443786" y="288757"/>
            <a:ext cx="7471614" cy="697831"/>
          </a:xfrm>
          <a:prstGeom prst="roundRect">
            <a:avLst/>
          </a:prstGeom>
          <a:solidFill>
            <a:srgbClr val="FBC9B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rtl="1">
              <a:lnSpc>
                <a:spcPct val="115000"/>
              </a:lnSpc>
              <a:spcAft>
                <a:spcPts val="1000"/>
              </a:spcAft>
            </a:pPr>
            <a:r>
              <a:rPr lang="ar-AE" sz="3200" b="1" dirty="0">
                <a:solidFill>
                  <a:schemeClr val="tx1"/>
                </a:solidFill>
              </a:rPr>
              <a:t>الهدف الأول </a:t>
            </a:r>
            <a:r>
              <a:rPr lang="ar-AE" sz="3600" b="1" dirty="0">
                <a:solidFill>
                  <a:schemeClr val="tx1"/>
                </a:solidFill>
              </a:rPr>
              <a:t>:</a:t>
            </a:r>
            <a:r>
              <a:rPr lang="ar-AE" sz="3600" dirty="0">
                <a:solidFill>
                  <a:schemeClr val="tx1"/>
                </a:solidFill>
              </a:rPr>
              <a:t> </a:t>
            </a:r>
            <a:r>
              <a:rPr lang="ar-JO" sz="3200" b="1" dirty="0">
                <a:solidFill>
                  <a:srgbClr val="FF0000"/>
                </a:solidFill>
                <a:latin typeface="Calibri" panose="020F0502020204030204" pitchFamily="34" charset="0"/>
                <a:cs typeface="Simplified Arabic" panose="02020603050405020304" pitchFamily="18" charset="-78"/>
              </a:rPr>
              <a:t>يستنبط</a:t>
            </a:r>
            <a:r>
              <a:rPr lang="ar-AE" sz="3200" b="1" dirty="0">
                <a:solidFill>
                  <a:srgbClr val="FF0000"/>
                </a:solidFill>
                <a:latin typeface="Calibri" panose="020F0502020204030204" pitchFamily="34" charset="0"/>
                <a:cs typeface="Simplified Arabic" panose="02020603050405020304" pitchFamily="18" charset="-78"/>
              </a:rPr>
              <a:t> </a:t>
            </a:r>
            <a:r>
              <a:rPr lang="ar-AE" sz="3200" b="1" dirty="0">
                <a:solidFill>
                  <a:schemeClr val="tx1"/>
                </a:solidFill>
                <a:latin typeface="Calibri" panose="020F0502020204030204" pitchFamily="34" charset="0"/>
                <a:cs typeface="Simplified Arabic" panose="02020603050405020304" pitchFamily="18" charset="-78"/>
              </a:rPr>
              <a:t>المقصود ب</a:t>
            </a:r>
            <a:r>
              <a:rPr lang="ar-JO" sz="3200" b="1" dirty="0">
                <a:solidFill>
                  <a:schemeClr val="tx1"/>
                </a:solidFill>
                <a:latin typeface="Calibri" panose="020F0502020204030204" pitchFamily="34" charset="0"/>
                <a:cs typeface="Simplified Arabic" panose="02020603050405020304" pitchFamily="18" charset="-78"/>
              </a:rPr>
              <a:t>مناهج المفسرين</a:t>
            </a:r>
            <a:r>
              <a:rPr lang="ar-AE" sz="3200" b="1" dirty="0">
                <a:solidFill>
                  <a:schemeClr val="tx1"/>
                </a:solidFill>
                <a:latin typeface="Calibri" panose="020F0502020204030204" pitchFamily="34" charset="0"/>
                <a:cs typeface="Simplified Arabic" panose="02020603050405020304" pitchFamily="18" charset="-78"/>
              </a:rPr>
              <a:t>.</a:t>
            </a: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5073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ريط منحني إلى الأعلى 5"/>
          <p:cNvSpPr/>
          <p:nvPr/>
        </p:nvSpPr>
        <p:spPr>
          <a:xfrm>
            <a:off x="0" y="1905000"/>
            <a:ext cx="2438400" cy="1600200"/>
          </a:xfrm>
          <a:prstGeom prst="ellipseRibbon2">
            <a:avLst>
              <a:gd name="adj1" fmla="val 25000"/>
              <a:gd name="adj2" fmla="val 61030"/>
              <a:gd name="adj3" fmla="val 125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b="1" dirty="0">
                <a:solidFill>
                  <a:srgbClr val="1407B9"/>
                </a:solidFill>
              </a:rPr>
              <a:t>غلق الهدف</a:t>
            </a:r>
            <a:endParaRPr lang="en-US" sz="3600" b="1" dirty="0">
              <a:solidFill>
                <a:srgbClr val="1407B9"/>
              </a:solidFill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05200"/>
            <a:ext cx="2398713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مستطيل: زوايا مستديرة 6">
            <a:extLst>
              <a:ext uri="{FF2B5EF4-FFF2-40B4-BE49-F238E27FC236}">
                <a16:creationId xmlns:a16="http://schemas.microsoft.com/office/drawing/2014/main" id="{364E58B1-30C5-4708-A3F5-5262165E83D5}"/>
              </a:ext>
            </a:extLst>
          </p:cNvPr>
          <p:cNvSpPr/>
          <p:nvPr/>
        </p:nvSpPr>
        <p:spPr>
          <a:xfrm>
            <a:off x="2805332" y="1231928"/>
            <a:ext cx="5993063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600" b="1" dirty="0">
                <a:solidFill>
                  <a:schemeClr val="tx1"/>
                </a:solidFill>
              </a:rPr>
              <a:t>ما المقصود ب</a:t>
            </a:r>
            <a:r>
              <a:rPr lang="ar-JO" sz="3600" b="1" dirty="0">
                <a:solidFill>
                  <a:schemeClr val="tx1"/>
                </a:solidFill>
              </a:rPr>
              <a:t>مناهج المفسرين</a:t>
            </a:r>
            <a:r>
              <a:rPr lang="ar-AE" sz="3600" b="1" dirty="0">
                <a:solidFill>
                  <a:schemeClr val="tx1"/>
                </a:solidFill>
              </a:rPr>
              <a:t>:</a:t>
            </a:r>
            <a:endParaRPr lang="ar-SA" sz="3600" b="1" dirty="0">
              <a:solidFill>
                <a:schemeClr val="tx1"/>
              </a:solidFill>
            </a:endParaRPr>
          </a:p>
        </p:txBody>
      </p:sp>
      <p:sp>
        <p:nvSpPr>
          <p:cNvPr id="10" name="مستطيل: زوايا مستديرة 7">
            <a:extLst>
              <a:ext uri="{FF2B5EF4-FFF2-40B4-BE49-F238E27FC236}">
                <a16:creationId xmlns:a16="http://schemas.microsoft.com/office/drawing/2014/main" id="{26718C1C-90AC-4A80-9D20-45E5F7E5AC03}"/>
              </a:ext>
            </a:extLst>
          </p:cNvPr>
          <p:cNvSpPr/>
          <p:nvPr/>
        </p:nvSpPr>
        <p:spPr>
          <a:xfrm>
            <a:off x="4191000" y="2329277"/>
            <a:ext cx="4320675" cy="10468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>
              <a:lnSpc>
                <a:spcPct val="150000"/>
              </a:lnSpc>
            </a:pPr>
            <a:r>
              <a:rPr lang="ar-AE" sz="3200" dirty="0"/>
              <a:t>لغة :</a:t>
            </a:r>
            <a:endParaRPr lang="ar-SA" sz="3200" dirty="0"/>
          </a:p>
        </p:txBody>
      </p:sp>
      <p:sp>
        <p:nvSpPr>
          <p:cNvPr id="11" name="Rounded Rectangle 4">
            <a:extLst>
              <a:ext uri="{FF2B5EF4-FFF2-40B4-BE49-F238E27FC236}">
                <a16:creationId xmlns:a16="http://schemas.microsoft.com/office/drawing/2014/main" id="{2AA0844C-C30A-48C4-93BE-A8A32A750FD1}"/>
              </a:ext>
            </a:extLst>
          </p:cNvPr>
          <p:cNvSpPr/>
          <p:nvPr/>
        </p:nvSpPr>
        <p:spPr>
          <a:xfrm>
            <a:off x="1443786" y="288757"/>
            <a:ext cx="7471614" cy="697831"/>
          </a:xfrm>
          <a:prstGeom prst="roundRect">
            <a:avLst/>
          </a:prstGeom>
          <a:solidFill>
            <a:srgbClr val="FBC9B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-457200" algn="r" defTabSz="1066800" rtl="1">
              <a:lnSpc>
                <a:spcPct val="150000"/>
              </a:lnSpc>
              <a:spcAft>
                <a:spcPct val="35000"/>
              </a:spcAft>
            </a:pPr>
            <a:r>
              <a:rPr lang="ar-AE" sz="3200" b="1" dirty="0">
                <a:solidFill>
                  <a:schemeClr val="tx1"/>
                </a:solidFill>
              </a:rPr>
              <a:t>الهدف الأول </a:t>
            </a:r>
            <a:r>
              <a:rPr lang="ar-AE" sz="3600" b="1" dirty="0">
                <a:solidFill>
                  <a:schemeClr val="tx1"/>
                </a:solidFill>
              </a:rPr>
              <a:t>:</a:t>
            </a:r>
            <a:r>
              <a:rPr lang="ar-AE" sz="3600" dirty="0">
                <a:solidFill>
                  <a:schemeClr val="tx1"/>
                </a:solidFill>
              </a:rPr>
              <a:t> </a:t>
            </a:r>
            <a:r>
              <a:rPr lang="ar-JO" sz="3200" b="1" dirty="0">
                <a:solidFill>
                  <a:srgbClr val="FF0000"/>
                </a:solidFill>
                <a:latin typeface="Calibri" panose="020F0502020204030204" pitchFamily="34" charset="0"/>
                <a:cs typeface="Simplified Arabic" panose="02020603050405020304" pitchFamily="18" charset="-78"/>
              </a:rPr>
              <a:t>يستنبط</a:t>
            </a:r>
            <a:r>
              <a:rPr lang="ar-AE" sz="3200" b="1" dirty="0">
                <a:solidFill>
                  <a:srgbClr val="FF0000"/>
                </a:solidFill>
                <a:latin typeface="Calibri" panose="020F0502020204030204" pitchFamily="34" charset="0"/>
                <a:cs typeface="Simplified Arabic" panose="02020603050405020304" pitchFamily="18" charset="-78"/>
              </a:rPr>
              <a:t> </a:t>
            </a:r>
            <a:r>
              <a:rPr lang="ar-AE" sz="3200" b="1" dirty="0">
                <a:solidFill>
                  <a:schemeClr val="tx1"/>
                </a:solidFill>
                <a:latin typeface="Calibri" panose="020F0502020204030204" pitchFamily="34" charset="0"/>
                <a:cs typeface="Simplified Arabic" panose="02020603050405020304" pitchFamily="18" charset="-78"/>
              </a:rPr>
              <a:t>المقصود ب</a:t>
            </a:r>
            <a:r>
              <a:rPr lang="ar-JO" sz="3200" b="1" dirty="0">
                <a:solidFill>
                  <a:schemeClr val="tx1"/>
                </a:solidFill>
                <a:latin typeface="Calibri" panose="020F0502020204030204" pitchFamily="34" charset="0"/>
                <a:cs typeface="Simplified Arabic" panose="02020603050405020304" pitchFamily="18" charset="-78"/>
              </a:rPr>
              <a:t>مناهج المفسرين</a:t>
            </a:r>
            <a:r>
              <a:rPr lang="ar-AE" sz="3200" b="1" dirty="0">
                <a:solidFill>
                  <a:schemeClr val="tx1"/>
                </a:solidFill>
                <a:latin typeface="Calibri" panose="020F0502020204030204" pitchFamily="34" charset="0"/>
                <a:cs typeface="Simplified Arabic" panose="02020603050405020304" pitchFamily="18" charset="-78"/>
              </a:rPr>
              <a:t>.</a:t>
            </a:r>
            <a:r>
              <a:rPr lang="ar-AE" sz="32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2" name="مستطيل: زوايا مستديرة 7">
            <a:extLst>
              <a:ext uri="{FF2B5EF4-FFF2-40B4-BE49-F238E27FC236}">
                <a16:creationId xmlns:a16="http://schemas.microsoft.com/office/drawing/2014/main" id="{629E46D6-49C4-42B8-A8F2-0255BB2C10A7}"/>
              </a:ext>
            </a:extLst>
          </p:cNvPr>
          <p:cNvSpPr/>
          <p:nvPr/>
        </p:nvSpPr>
        <p:spPr>
          <a:xfrm>
            <a:off x="2703513" y="3559069"/>
            <a:ext cx="5449886" cy="17246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>
              <a:lnSpc>
                <a:spcPct val="150000"/>
              </a:lnSpc>
            </a:pPr>
            <a:r>
              <a:rPr lang="ar-AE" sz="3200" dirty="0"/>
              <a:t>اصطلاحا  :</a:t>
            </a: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51071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1100" y="152400"/>
            <a:ext cx="4343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ounded Rectangle 16"/>
          <p:cNvSpPr/>
          <p:nvPr/>
        </p:nvSpPr>
        <p:spPr>
          <a:xfrm>
            <a:off x="1371600" y="2285999"/>
            <a:ext cx="7543800" cy="84788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rtl="1">
              <a:lnSpc>
                <a:spcPct val="115000"/>
              </a:lnSpc>
              <a:spcAft>
                <a:spcPts val="1000"/>
              </a:spcAft>
            </a:pPr>
            <a:r>
              <a:rPr lang="ar-SA" sz="3200" b="1" dirty="0">
                <a:latin typeface="Calibri" panose="020F0502020204030204" pitchFamily="34" charset="0"/>
                <a:cs typeface="Simplified Arabic" panose="02020603050405020304" pitchFamily="18" charset="-78"/>
              </a:rPr>
              <a:t>1</a:t>
            </a:r>
            <a:r>
              <a:rPr lang="en-US" sz="3200" b="1" dirty="0">
                <a:latin typeface="Calibri" panose="020F0502020204030204" pitchFamily="34" charset="0"/>
                <a:cs typeface="Simplified Arabic" panose="02020603050405020304" pitchFamily="18" charset="-78"/>
              </a:rPr>
              <a:t>-</a:t>
            </a:r>
            <a:r>
              <a:rPr lang="ar-SA" altLang="en-US" sz="3200" b="1" dirty="0">
                <a:latin typeface="Calibri" panose="020F0502020204030204" pitchFamily="34" charset="0"/>
                <a:cs typeface="Simplified Arabic" panose="02020603050405020304" pitchFamily="18" charset="-78"/>
              </a:rPr>
              <a:t> </a:t>
            </a:r>
            <a:r>
              <a:rPr lang="ar-JO" sz="3200" b="1" dirty="0">
                <a:solidFill>
                  <a:srgbClr val="FF0000"/>
                </a:solidFill>
                <a:latin typeface="Calibri" panose="020F0502020204030204" pitchFamily="34" charset="0"/>
                <a:cs typeface="Simplified Arabic" panose="02020603050405020304" pitchFamily="18" charset="-78"/>
              </a:rPr>
              <a:t>يستنبط</a:t>
            </a:r>
            <a:r>
              <a:rPr lang="ar-AE" sz="3200" b="1" dirty="0">
                <a:solidFill>
                  <a:srgbClr val="FF0000"/>
                </a:solidFill>
                <a:latin typeface="Calibri" panose="020F0502020204030204" pitchFamily="34" charset="0"/>
                <a:cs typeface="Simplified Arabic" panose="02020603050405020304" pitchFamily="18" charset="-78"/>
              </a:rPr>
              <a:t> </a:t>
            </a:r>
            <a:r>
              <a:rPr lang="ar-AE" sz="3200" b="1" dirty="0">
                <a:solidFill>
                  <a:schemeClr val="tx1"/>
                </a:solidFill>
                <a:latin typeface="Calibri" panose="020F0502020204030204" pitchFamily="34" charset="0"/>
                <a:cs typeface="Simplified Arabic" panose="02020603050405020304" pitchFamily="18" charset="-78"/>
              </a:rPr>
              <a:t>المقصود ب</a:t>
            </a:r>
            <a:r>
              <a:rPr lang="ar-JO" sz="3200" b="1" dirty="0">
                <a:solidFill>
                  <a:schemeClr val="tx1"/>
                </a:solidFill>
                <a:latin typeface="Calibri" panose="020F0502020204030204" pitchFamily="34" charset="0"/>
                <a:cs typeface="Simplified Arabic" panose="02020603050405020304" pitchFamily="18" charset="-78"/>
              </a:rPr>
              <a:t>مناهج المفسرين</a:t>
            </a:r>
            <a:r>
              <a:rPr lang="ar-AE" sz="3200" b="1" dirty="0">
                <a:solidFill>
                  <a:schemeClr val="tx1"/>
                </a:solidFill>
                <a:latin typeface="Calibri" panose="020F0502020204030204" pitchFamily="34" charset="0"/>
                <a:cs typeface="Simplified Arabic" panose="02020603050405020304" pitchFamily="18" charset="-78"/>
              </a:rPr>
              <a:t>..</a:t>
            </a: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371600" y="4186960"/>
            <a:ext cx="7654876" cy="838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rtl="1">
              <a:lnSpc>
                <a:spcPct val="115000"/>
              </a:lnSpc>
              <a:spcAft>
                <a:spcPts val="1000"/>
              </a:spcAft>
            </a:pPr>
            <a:r>
              <a:rPr lang="ar-SA" sz="3200" b="1" dirty="0">
                <a:ea typeface="Calibri" panose="020F0502020204030204" pitchFamily="34" charset="0"/>
                <a:cs typeface="Simplified Arabic" panose="02020603050405020304" pitchFamily="18" charset="-78"/>
              </a:rPr>
              <a:t>3- </a:t>
            </a:r>
            <a:r>
              <a:rPr lang="ar-JO" sz="3200" b="1" dirty="0">
                <a:solidFill>
                  <a:srgbClr val="FF0000"/>
                </a:solidFill>
                <a:ea typeface="Calibri" panose="020F0502020204030204" pitchFamily="34" charset="0"/>
                <a:cs typeface="Simplified Arabic" panose="02020603050405020304" pitchFamily="18" charset="-78"/>
              </a:rPr>
              <a:t>يحدد</a:t>
            </a:r>
            <a:r>
              <a:rPr lang="ar-JO" sz="3200" b="1" dirty="0">
                <a:ea typeface="Calibri" panose="020F0502020204030204" pitchFamily="34" charset="0"/>
                <a:cs typeface="Simplified Arabic" panose="02020603050405020304" pitchFamily="18" charset="-78"/>
              </a:rPr>
              <a:t> التفسير المناسب حسب موضوع</a:t>
            </a:r>
            <a:r>
              <a:rPr lang="ar-JO" sz="2800" b="1" dirty="0">
                <a:solidFill>
                  <a:schemeClr val="tx1"/>
                </a:solidFill>
                <a:cs typeface="Simplified Arabic" panose="02020603050405020304" pitchFamily="18" charset="-78"/>
              </a:rPr>
              <a:t> البحث</a:t>
            </a:r>
            <a:r>
              <a:rPr lang="ar-AE" sz="3200" b="1" dirty="0">
                <a:solidFill>
                  <a:schemeClr val="tx1"/>
                </a:solidFill>
                <a:ea typeface="Calibri" panose="020F0502020204030204" pitchFamily="34" charset="0"/>
                <a:cs typeface="Simplified Arabic" panose="02020603050405020304" pitchFamily="18" charset="-78"/>
              </a:rPr>
              <a:t>.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371600" y="3211042"/>
            <a:ext cx="7573108" cy="77168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rtl="1">
              <a:lnSpc>
                <a:spcPct val="115000"/>
              </a:lnSpc>
              <a:spcAft>
                <a:spcPts val="1000"/>
              </a:spcAft>
            </a:pPr>
            <a:r>
              <a:rPr lang="ar-SA" sz="2800" b="1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2- </a:t>
            </a:r>
            <a:r>
              <a:rPr lang="ar-JO" sz="2800" b="1" dirty="0">
                <a:solidFill>
                  <a:srgbClr val="FF0000"/>
                </a:solidFill>
                <a:ea typeface="Calibri" panose="020F0502020204030204" pitchFamily="34" charset="0"/>
                <a:cs typeface="Simplified Arabic" panose="02020603050405020304" pitchFamily="18" charset="-78"/>
              </a:rPr>
              <a:t>يميز</a:t>
            </a:r>
            <a:r>
              <a:rPr lang="ar-AE" sz="2800" b="1" dirty="0">
                <a:solidFill>
                  <a:srgbClr val="FF0000"/>
                </a:solidFill>
                <a:ea typeface="Calibri" panose="020F0502020204030204" pitchFamily="34" charset="0"/>
                <a:cs typeface="Simplified Arabic" panose="02020603050405020304" pitchFamily="18" charset="-78"/>
              </a:rPr>
              <a:t> </a:t>
            </a:r>
            <a:r>
              <a:rPr lang="ar-JO" sz="2800" b="1" dirty="0">
                <a:solidFill>
                  <a:schemeClr val="tx1"/>
                </a:solidFill>
                <a:ea typeface="Calibri" panose="020F0502020204030204" pitchFamily="34" charset="0"/>
                <a:cs typeface="Simplified Arabic" panose="02020603050405020304" pitchFamily="18" charset="-78"/>
              </a:rPr>
              <a:t>بين أنواع التفسير</a:t>
            </a:r>
            <a:r>
              <a:rPr lang="ar-AE" sz="2800" b="1" dirty="0">
                <a:solidFill>
                  <a:schemeClr val="tx1"/>
                </a:solidFill>
                <a:ea typeface="Calibri" panose="020F0502020204030204" pitchFamily="34" charset="0"/>
                <a:cs typeface="Simplified Arabic" panose="02020603050405020304" pitchFamily="18" charset="-78"/>
              </a:rPr>
              <a:t> .</a:t>
            </a: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مستطيل: زوايا مستديرة 1"/>
          <p:cNvSpPr/>
          <p:nvPr/>
        </p:nvSpPr>
        <p:spPr>
          <a:xfrm>
            <a:off x="5613070" y="643504"/>
            <a:ext cx="3276600" cy="1524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FF0000"/>
                </a:solidFill>
              </a:rPr>
              <a:t>أنا على ثقة أنك ستكون قادراً على:</a:t>
            </a:r>
          </a:p>
        </p:txBody>
      </p:sp>
      <p:sp>
        <p:nvSpPr>
          <p:cNvPr id="8" name="نجمة مكونة من 6 نقاط 4"/>
          <p:cNvSpPr/>
          <p:nvPr/>
        </p:nvSpPr>
        <p:spPr>
          <a:xfrm>
            <a:off x="6503877" y="4993944"/>
            <a:ext cx="2672948" cy="1680503"/>
          </a:xfrm>
          <a:prstGeom prst="star6">
            <a:avLst/>
          </a:prstGeom>
          <a:solidFill>
            <a:srgbClr val="C0F4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LB" sz="3200" b="1" dirty="0">
                <a:solidFill>
                  <a:schemeClr val="tx1"/>
                </a:solidFill>
              </a:rPr>
              <a:t>سؤال التحدّي</a:t>
            </a:r>
            <a:endParaRPr lang="ar-AE" sz="3200" b="1" dirty="0">
              <a:solidFill>
                <a:schemeClr val="tx1"/>
              </a:solidFill>
            </a:endParaRPr>
          </a:p>
        </p:txBody>
      </p:sp>
      <p:pic>
        <p:nvPicPr>
          <p:cNvPr id="9" name="图片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71" y="4993944"/>
            <a:ext cx="6345223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21228" y="5310738"/>
            <a:ext cx="5116460" cy="120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lnSpc>
                <a:spcPct val="115000"/>
              </a:lnSpc>
              <a:spcAft>
                <a:spcPts val="1000"/>
              </a:spcAft>
            </a:pPr>
            <a:r>
              <a:rPr lang="ar-AE" sz="3200" b="1" dirty="0">
                <a:ea typeface="Calibri" panose="020F0502020204030204" pitchFamily="34" charset="0"/>
                <a:cs typeface="Simplified Arabic" panose="02020603050405020304" pitchFamily="18" charset="-78"/>
              </a:rPr>
              <a:t>اكتشاف كيف ن</a:t>
            </a:r>
            <a:r>
              <a:rPr lang="ar-JO" sz="3200" b="1" dirty="0">
                <a:ea typeface="Calibri" panose="020F0502020204030204" pitchFamily="34" charset="0"/>
                <a:cs typeface="Simplified Arabic" panose="02020603050405020304" pitchFamily="18" charset="-78"/>
              </a:rPr>
              <a:t>ستوثق من صحة التفسير؟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1" name="Picture 8">
            <a:extLst>
              <a:ext uri="{FF2B5EF4-FFF2-40B4-BE49-F238E27FC236}">
                <a16:creationId xmlns:a16="http://schemas.microsoft.com/office/drawing/2014/main" id="{8F8A5B8E-3DDA-4CF8-BB23-98E9124EF03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330185"/>
            <a:ext cx="12192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8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0" grpId="0" animBg="1"/>
      <p:bldP spid="5" grpId="0" animBg="1"/>
      <p:bldP spid="2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628CC6E1-4422-4F03-B093-3732CDFC49C2}"/>
              </a:ext>
            </a:extLst>
          </p:cNvPr>
          <p:cNvSpPr/>
          <p:nvPr/>
        </p:nvSpPr>
        <p:spPr>
          <a:xfrm>
            <a:off x="1600200" y="409414"/>
            <a:ext cx="7315200" cy="771686"/>
          </a:xfrm>
          <a:prstGeom prst="roundRect">
            <a:avLst/>
          </a:prstGeom>
          <a:solidFill>
            <a:srgbClr val="FBC9B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rtl="1">
              <a:lnSpc>
                <a:spcPct val="115000"/>
              </a:lnSpc>
              <a:spcAft>
                <a:spcPts val="1000"/>
              </a:spcAft>
            </a:pPr>
            <a:r>
              <a:rPr lang="ar-SA" sz="2800" b="1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2- </a:t>
            </a:r>
            <a:r>
              <a:rPr lang="ar-AE" sz="2800" b="1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الهدف الثاني : </a:t>
            </a:r>
            <a:r>
              <a:rPr lang="ar-JO" sz="2800" b="1" dirty="0">
                <a:solidFill>
                  <a:srgbClr val="FF0000"/>
                </a:solidFill>
                <a:ea typeface="Calibri" panose="020F0502020204030204" pitchFamily="34" charset="0"/>
                <a:cs typeface="Simplified Arabic" panose="02020603050405020304" pitchFamily="18" charset="-78"/>
              </a:rPr>
              <a:t>يميز</a:t>
            </a:r>
            <a:r>
              <a:rPr lang="ar-AE" sz="2800" b="1" dirty="0">
                <a:solidFill>
                  <a:srgbClr val="FF0000"/>
                </a:solidFill>
                <a:ea typeface="Calibri" panose="020F0502020204030204" pitchFamily="34" charset="0"/>
                <a:cs typeface="Simplified Arabic" panose="02020603050405020304" pitchFamily="18" charset="-78"/>
              </a:rPr>
              <a:t> </a:t>
            </a:r>
            <a:r>
              <a:rPr lang="ar-JO" sz="2800" b="1" dirty="0">
                <a:solidFill>
                  <a:schemeClr val="tx1"/>
                </a:solidFill>
                <a:ea typeface="Calibri" panose="020F0502020204030204" pitchFamily="34" charset="0"/>
                <a:cs typeface="Simplified Arabic" panose="02020603050405020304" pitchFamily="18" charset="-78"/>
              </a:rPr>
              <a:t>بين أنواع التفسير</a:t>
            </a:r>
            <a:r>
              <a:rPr lang="ar-AE" sz="2800" b="1" dirty="0">
                <a:solidFill>
                  <a:schemeClr val="tx1"/>
                </a:solidFill>
                <a:ea typeface="Calibri" panose="020F0502020204030204" pitchFamily="34" charset="0"/>
                <a:cs typeface="Simplified Arabic" panose="02020603050405020304" pitchFamily="18" charset="-78"/>
              </a:rPr>
              <a:t> .</a:t>
            </a: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صورة 5">
            <a:extLst>
              <a:ext uri="{FF2B5EF4-FFF2-40B4-BE49-F238E27FC236}">
                <a16:creationId xmlns:a16="http://schemas.microsoft.com/office/drawing/2014/main" id="{469A3E5C-2FAC-4AE0-9F76-99736E59F6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890121"/>
            <a:ext cx="2003170" cy="1600200"/>
          </a:xfrm>
          <a:prstGeom prst="rect">
            <a:avLst/>
          </a:prstGeom>
        </p:spPr>
      </p:pic>
      <p:sp>
        <p:nvSpPr>
          <p:cNvPr id="10" name="مستطيل: زوايا مستديرة 1">
            <a:extLst>
              <a:ext uri="{FF2B5EF4-FFF2-40B4-BE49-F238E27FC236}">
                <a16:creationId xmlns:a16="http://schemas.microsoft.com/office/drawing/2014/main" id="{384534CF-F104-45A9-AB02-73872033D28A}"/>
              </a:ext>
            </a:extLst>
          </p:cNvPr>
          <p:cNvSpPr/>
          <p:nvPr/>
        </p:nvSpPr>
        <p:spPr>
          <a:xfrm>
            <a:off x="5130800" y="3581400"/>
            <a:ext cx="3810000" cy="19812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من خلال ما توصلتم إليه من البحث </a:t>
            </a:r>
            <a:r>
              <a:rPr lang="ar-AE" sz="3200" b="1" dirty="0">
                <a:solidFill>
                  <a:schemeClr val="tx1"/>
                </a:solidFill>
              </a:rPr>
              <a:t>: استخرجوا أهمية </a:t>
            </a:r>
            <a:r>
              <a:rPr lang="ar-JO" sz="3200" b="1" dirty="0">
                <a:solidFill>
                  <a:schemeClr val="tx1"/>
                </a:solidFill>
              </a:rPr>
              <a:t>التفاسير</a:t>
            </a:r>
            <a:r>
              <a:rPr lang="ar-AE" sz="3200" b="1" dirty="0">
                <a:solidFill>
                  <a:schemeClr val="tx1"/>
                </a:solidFill>
              </a:rPr>
              <a:t> .</a:t>
            </a:r>
            <a:endParaRPr lang="ar-SA" sz="4800" b="1" dirty="0">
              <a:solidFill>
                <a:schemeClr val="tx1"/>
              </a:solidFill>
            </a:endParaRPr>
          </a:p>
        </p:txBody>
      </p:sp>
      <p:sp>
        <p:nvSpPr>
          <p:cNvPr id="11" name="مربع نص 1">
            <a:extLst>
              <a:ext uri="{FF2B5EF4-FFF2-40B4-BE49-F238E27FC236}">
                <a16:creationId xmlns:a16="http://schemas.microsoft.com/office/drawing/2014/main" id="{21314908-D3DB-462C-9B22-DBBA15EE456E}"/>
              </a:ext>
            </a:extLst>
          </p:cNvPr>
          <p:cNvSpPr txBox="1"/>
          <p:nvPr/>
        </p:nvSpPr>
        <p:spPr>
          <a:xfrm>
            <a:off x="0" y="1912782"/>
            <a:ext cx="6400800" cy="830997"/>
          </a:xfrm>
          <a:prstGeom prst="rect">
            <a:avLst/>
          </a:prstGeom>
          <a:solidFill>
            <a:srgbClr val="FF33C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قال تعالى : (</a:t>
            </a:r>
            <a:r>
              <a:rPr lang="ar-JO" sz="2400" b="1" dirty="0" err="1"/>
              <a:t>وَٱلْمُطَلَّقَٰتُ</a:t>
            </a:r>
            <a:r>
              <a:rPr lang="ar-JO" sz="2400" b="1" dirty="0"/>
              <a:t> يَتَرَبَّصْنَ بِأَنفُسِهِنَّ </a:t>
            </a:r>
            <a:r>
              <a:rPr lang="ar-JO" sz="2400" b="1" dirty="0" err="1"/>
              <a:t>ثَلَٰثَةَ</a:t>
            </a:r>
            <a:r>
              <a:rPr lang="ar-JO" sz="2400" b="1" dirty="0"/>
              <a:t> </a:t>
            </a:r>
            <a:r>
              <a:rPr lang="ar-JO" sz="2400" b="1" dirty="0" err="1"/>
              <a:t>قُرُوٓءٍۢ</a:t>
            </a:r>
            <a:r>
              <a:rPr lang="ar-JO" sz="2400" b="1" dirty="0"/>
              <a:t> ۚ </a:t>
            </a:r>
            <a:r>
              <a:rPr lang="ar-SA" sz="2400" b="1" dirty="0"/>
              <a:t>). من خلال الآية السابقة  بين </a:t>
            </a:r>
            <a:r>
              <a:rPr lang="ar-JO" sz="2400" b="1" dirty="0"/>
              <a:t>مفهوم القرء</a:t>
            </a:r>
            <a:r>
              <a:rPr lang="ar-SA" sz="2400" b="1" dirty="0"/>
              <a:t> </a:t>
            </a:r>
            <a:r>
              <a:rPr lang="ar-JO" sz="2400" b="1" dirty="0"/>
              <a:t>، وهل اتفق المفسرون على ذلك</a:t>
            </a:r>
            <a:r>
              <a:rPr lang="ar-SA" sz="2400" b="1" dirty="0"/>
              <a:t>.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59601AF7-815F-495D-9BD8-F9018410965F}"/>
              </a:ext>
            </a:extLst>
          </p:cNvPr>
          <p:cNvSpPr/>
          <p:nvPr/>
        </p:nvSpPr>
        <p:spPr>
          <a:xfrm>
            <a:off x="2667000" y="3490321"/>
            <a:ext cx="609600" cy="936799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مربع نص 2">
            <a:extLst>
              <a:ext uri="{FF2B5EF4-FFF2-40B4-BE49-F238E27FC236}">
                <a16:creationId xmlns:a16="http://schemas.microsoft.com/office/drawing/2014/main" id="{748CD946-91FF-411F-B4BC-0C0CB4918147}"/>
              </a:ext>
            </a:extLst>
          </p:cNvPr>
          <p:cNvSpPr txBox="1"/>
          <p:nvPr/>
        </p:nvSpPr>
        <p:spPr>
          <a:xfrm>
            <a:off x="838200" y="4570660"/>
            <a:ext cx="3824808" cy="954107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JO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ستجد أنّ المفسرين اختلفوا في معنى القرء ( الحيض أو الطهر)؟</a:t>
            </a:r>
            <a:r>
              <a:rPr lang="ar-SA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285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2" grpId="0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انقلاب">
  <a:themeElements>
    <a:clrScheme name="تدرج الرمادي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انقلاب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انقلاب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9418</TotalTime>
  <Words>889</Words>
  <Application>Microsoft Office PowerPoint</Application>
  <PresentationFormat>On-screen Show (4:3)</PresentationFormat>
  <Paragraphs>143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Arial Rounded MT Bold</vt:lpstr>
      <vt:lpstr>Calibri</vt:lpstr>
      <vt:lpstr>Gill Sans MT</vt:lpstr>
      <vt:lpstr>Simplified Arabic</vt:lpstr>
      <vt:lpstr>Verdana</vt:lpstr>
      <vt:lpstr>Wingdings 2</vt:lpstr>
      <vt:lpstr>انقلاب</vt:lpstr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فقرة ألخص ماذا تعلمت     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المسؤولية والمحاسبة</dc:title>
  <dc:creator>.</dc:creator>
  <cp:lastModifiedBy>Samira Benantar</cp:lastModifiedBy>
  <cp:revision>1063</cp:revision>
  <dcterms:created xsi:type="dcterms:W3CDTF">2010-02-09T09:14:12Z</dcterms:created>
  <dcterms:modified xsi:type="dcterms:W3CDTF">2020-09-22T05:52:09Z</dcterms:modified>
</cp:coreProperties>
</file>