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90" r:id="rId2"/>
    <p:sldId id="400" r:id="rId3"/>
    <p:sldId id="441" r:id="rId4"/>
    <p:sldId id="442" r:id="rId5"/>
    <p:sldId id="330" r:id="rId6"/>
    <p:sldId id="427" r:id="rId7"/>
    <p:sldId id="408" r:id="rId8"/>
    <p:sldId id="451" r:id="rId9"/>
    <p:sldId id="443" r:id="rId10"/>
    <p:sldId id="452" r:id="rId11"/>
    <p:sldId id="453" r:id="rId12"/>
    <p:sldId id="444" r:id="rId13"/>
    <p:sldId id="455" r:id="rId14"/>
    <p:sldId id="456" r:id="rId15"/>
    <p:sldId id="457" r:id="rId16"/>
    <p:sldId id="460" r:id="rId17"/>
    <p:sldId id="446" r:id="rId18"/>
    <p:sldId id="458" r:id="rId19"/>
    <p:sldId id="448" r:id="rId20"/>
    <p:sldId id="459" r:id="rId21"/>
    <p:sldId id="450" r:id="rId22"/>
  </p:sldIdLst>
  <p:sldSz cx="12192000" cy="6858000"/>
  <p:notesSz cx="6858000" cy="9144000"/>
  <p:defaultTextStyle>
    <a:defPPr>
      <a:defRPr lang="en-S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فاطمة عبد الله الشحي" initials="فاطمة" lastIdx="1" clrIdx="0">
    <p:extLst>
      <p:ext uri="{19B8F6BF-5375-455C-9EA6-DF929625EA0E}">
        <p15:presenceInfo xmlns:p15="http://schemas.microsoft.com/office/powerpoint/2012/main" userId="S::Fatima502154@moe.ae::f6bab52a-cca0-48c4-85f1-05ba6dea6e8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CCCC"/>
    <a:srgbClr val="F2883B"/>
    <a:srgbClr val="EC46A5"/>
    <a:srgbClr val="ED3832"/>
    <a:srgbClr val="55C5BB"/>
    <a:srgbClr val="EA3949"/>
    <a:srgbClr val="70B72F"/>
    <a:srgbClr val="54C09D"/>
    <a:srgbClr val="55BC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D083AE6-46FA-4A59-8FB0-9F97EB10719F}" styleName="نمط فاتح 3 - تمييز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26" autoAdjust="0"/>
    <p:restoredTop sz="94714"/>
  </p:normalViewPr>
  <p:slideViewPr>
    <p:cSldViewPr snapToGrid="0" snapToObjects="1">
      <p:cViewPr varScale="1">
        <p:scale>
          <a:sx n="109" d="100"/>
          <a:sy n="109" d="100"/>
        </p:scale>
        <p:origin x="82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72803A-6A3F-4A98-8261-A5540E5D02F3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E5973-99B1-40DA-83E1-B62E03515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241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FFC67-1557-D54C-ACE9-33037EE91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774963-3911-004E-A48E-6AC78A3CE2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A94D2-3C7D-E242-BE0A-64D4CBA49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10/19/2021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7249E5-7987-D545-8C1F-59E3B262B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C77E1-A162-B744-B53E-F2DCC6239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40270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FC527-3AAF-C049-8205-9D0208089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D90773-BE35-EA47-AA3B-39E071C192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25158-E51C-1B49-A98C-7F6FC332B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10/19/2021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4267E-3D69-A747-ADF5-125ABB9DB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AB36E-CBCE-4C43-ACC0-C646FF724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37253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B3825B-B6BD-0647-9944-AF7F01EC45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2F666D-29AF-FD44-A0C7-FE100CE87F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7D95B-3639-D945-BB4A-E7477F5D6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10/19/2021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A417B-2A8D-F44D-9533-D0E8D552B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CA58C-DA36-0042-95B7-C36685E77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655726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8E67A-D23F-094B-8559-67498BD87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E3A2D-DBB4-DA43-9C42-AE4D88F9D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0EB4D-D2CE-9742-AA92-B152B87E8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10/19/2021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F7AE1-5130-D647-A0D6-B641C9B61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07064-464D-FF40-AB9C-2ED17BD6C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704968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C1F38-9104-2546-98AD-6F08709CC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12BFD-2CD7-9040-A73F-94E73EABB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E231DA-5C10-8B49-85A1-15ABF605A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10/19/2021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A33D4-E4E4-7546-838B-587BCC4CB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F3005-5A91-E541-8254-820229BCC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711642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CD520-4E5E-F547-BDAC-CFEED93F1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843A5-BC63-054E-AA01-A35BFFC81D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27D6E-9AD6-FE41-8DAE-FE0BF85EB0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1DD495-5193-4E4F-A8F4-D48DFC857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10/19/2021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53426A-5BE3-A342-92E5-21F9C5B1C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E3E2D2-D7AA-1848-A237-BF8337BCB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155746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94D68-C013-7149-A519-7C9C74378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4BD275-C94B-0345-B39F-87F9E0CC2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E1BDF7-50C7-DF4D-ABA7-7939E8C3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61977E-3232-2044-95E2-C3D651CCF3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4047F2-684D-3B43-BDB3-D92FC0C85D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345F48-BDB7-C84B-AFEE-31D5C5AE1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10/19/2021</a:t>
            </a:fld>
            <a:endParaRPr lang="en-S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02B6EC-794C-424D-B9D2-A7A09376C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9B9AB-C1D5-2941-8EE3-213A34B77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634572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63C50-8E73-2C47-923C-DC625D51D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41241E-9194-1C43-BE30-52995BA32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10/19/2021</a:t>
            </a:fld>
            <a:endParaRPr lang="en-S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C84230-0175-064E-A3C1-59B716300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7B998C-3AAB-6C46-ABF0-1FE0E6B3A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084330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7FA6C1-2ADD-3B45-AD8A-1AF5CA01E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10/19/2021</a:t>
            </a:fld>
            <a:endParaRPr lang="en-S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8F87C0-45DE-BB4F-84A8-9F5C1E896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5B822A-4D9F-7345-9427-3414D4084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512071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8287C-4F35-A647-869E-0F5769C5D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E7F46-4297-7445-836F-DDD4A442D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6C7F0E-9D60-7C40-9A80-287B1C3897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F846EB-52AB-9146-BB7C-6415082E2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10/19/2021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5A982E-9932-A941-B1C3-48401EF9A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7DC8C2-0E7F-984F-ADC7-9ADED04AF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278019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77075-FF1A-9343-8C12-1D1FF3DFF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6E71E3-9CAB-DD45-BC0E-BB3ECAE3C8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A928CD-2CD6-8140-A89C-D2F230D14C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62EDE0-89AA-8D4F-B8D7-79B50CCFC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10/19/2021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C685E1-905F-8948-A202-C007BEC10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3CD195-1123-A44F-95B2-E9302BF54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3838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AC68B2-44D7-BB49-AB9A-B5D8D43E4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60C799-A4D9-F346-BF47-465B63C7F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47EE9-2A71-304D-9F71-CD8D7F438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3B614-13FF-A34C-966B-F3C89E73D37A}" type="datetimeFigureOut">
              <a:rPr lang="en-SA" smtClean="0"/>
              <a:t>10/19/2021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B4A71-2862-A84C-B7CA-3973356EB3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B938D-A741-F245-AE61-194909FEB0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949168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8.jpeg"/><Relationship Id="rId7" Type="http://schemas.openxmlformats.org/officeDocument/2006/relationships/image" Target="../media/image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3.jpg"/><Relationship Id="rId7" Type="http://schemas.openxmlformats.org/officeDocument/2006/relationships/image" Target="../media/image15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3.jpg"/><Relationship Id="rId7" Type="http://schemas.openxmlformats.org/officeDocument/2006/relationships/image" Target="../media/image15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5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image" Target="../media/image8.jpe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A955078-4F74-4F30-A9BE-6D945A05E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484" y="745478"/>
            <a:ext cx="9429750" cy="5400675"/>
          </a:xfrm>
          <a:prstGeom prst="rect">
            <a:avLst/>
          </a:prstGeom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26" y="1358743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67045" y="816648"/>
            <a:ext cx="1909632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92" y="262171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131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ACF25B5-6BAD-4143-B181-8063488A9020}"/>
              </a:ext>
            </a:extLst>
          </p:cNvPr>
          <p:cNvSpPr txBox="1"/>
          <p:nvPr/>
        </p:nvSpPr>
        <p:spPr>
          <a:xfrm>
            <a:off x="5188280" y="1593505"/>
            <a:ext cx="4387463" cy="707886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4000" dirty="0">
                <a:cs typeface="PT Bold Heading" panose="02010400000000000000" pitchFamily="2" charset="-78"/>
              </a:rPr>
              <a:t>التربية الإسلامية</a:t>
            </a:r>
            <a:endParaRPr lang="ar-SA" sz="4000" dirty="0">
              <a:cs typeface="PT Bold Heading" panose="02010400000000000000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CDCD86-E8CB-4E22-BDDD-AE30E84E3F30}"/>
              </a:ext>
            </a:extLst>
          </p:cNvPr>
          <p:cNvSpPr txBox="1"/>
          <p:nvPr/>
        </p:nvSpPr>
        <p:spPr>
          <a:xfrm>
            <a:off x="2681654" y="3869829"/>
            <a:ext cx="4742689" cy="523220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2800" dirty="0">
                <a:cs typeface="PT Bold Heading" panose="02010400000000000000" pitchFamily="2" charset="-78"/>
              </a:rPr>
              <a:t>علياء الأمينة 2</a:t>
            </a:r>
            <a:endParaRPr lang="ar-SA" sz="2800" dirty="0">
              <a:cs typeface="PT Bold Heading" panose="02010400000000000000" pitchFamily="2" charset="-7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087467-E798-4B47-B7B1-B30D83BAEBCC}"/>
              </a:ext>
            </a:extLst>
          </p:cNvPr>
          <p:cNvSpPr txBox="1"/>
          <p:nvPr/>
        </p:nvSpPr>
        <p:spPr>
          <a:xfrm>
            <a:off x="2547932" y="5464165"/>
            <a:ext cx="3619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1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إعداد المعلمة :فاطمة رباع                           روضة و مدرسة الرمس ح1</a:t>
            </a:r>
            <a:endParaRPr lang="en-US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9E023ECF-2355-4291-92F0-EB715360288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075" t="23215" r="44818" b="59398"/>
          <a:stretch/>
        </p:blipFill>
        <p:spPr>
          <a:xfrm>
            <a:off x="9110391" y="1466891"/>
            <a:ext cx="2051776" cy="29531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6">
            <a:extLst>
              <a:ext uri="{FF2B5EF4-FFF2-40B4-BE49-F238E27FC236}">
                <a16:creationId xmlns:a16="http://schemas.microsoft.com/office/drawing/2014/main" id="{FF4CF56C-9C44-4215-BB8C-D03D04D9297A}"/>
              </a:ext>
            </a:extLst>
          </p:cNvPr>
          <p:cNvSpPr txBox="1"/>
          <p:nvPr/>
        </p:nvSpPr>
        <p:spPr>
          <a:xfrm>
            <a:off x="4044307" y="2653645"/>
            <a:ext cx="3380037" cy="707886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4000" dirty="0">
                <a:cs typeface="PT Bold Heading" panose="02010400000000000000" pitchFamily="2" charset="-78"/>
              </a:rPr>
              <a:t>القيم الإسلامية </a:t>
            </a:r>
            <a:endParaRPr lang="ar-SA" sz="4000" dirty="0">
              <a:cs typeface="PT Bold Heading" panose="02010400000000000000" pitchFamily="2" charset="-78"/>
            </a:endParaRPr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4FC6CEDD-0D96-4978-931F-7E642B54F6EF}"/>
              </a:ext>
            </a:extLst>
          </p:cNvPr>
          <p:cNvSpPr txBox="1"/>
          <p:nvPr/>
        </p:nvSpPr>
        <p:spPr>
          <a:xfrm>
            <a:off x="2816935" y="4587246"/>
            <a:ext cx="4742689" cy="52322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2800" dirty="0">
                <a:latin typeface="Nazli" panose="01000506000000020004" pitchFamily="2" charset="-78"/>
                <a:cs typeface="Nazli" panose="01000506000000020004" pitchFamily="2" charset="-78"/>
              </a:rPr>
              <a:t>أستمع للنص / أجيب عن الأسئلة </a:t>
            </a:r>
            <a:endParaRPr lang="ar-SA" sz="2800" dirty="0">
              <a:latin typeface="Nazli" panose="01000506000000020004" pitchFamily="2" charset="-78"/>
              <a:cs typeface="Nazli" panose="01000506000000020004" pitchFamily="2" charset="-78"/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3E59A75F-1197-440B-9067-A709E0D10A5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589" t="25304" r="22656" b="23236"/>
          <a:stretch/>
        </p:blipFill>
        <p:spPr>
          <a:xfrm>
            <a:off x="8212015" y="3149418"/>
            <a:ext cx="1857855" cy="23897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3774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3395" y="91687"/>
            <a:ext cx="11289576" cy="5645648"/>
            <a:chOff x="123395" y="109272"/>
            <a:chExt cx="11289576" cy="564564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E3FDAB22-0976-494C-8158-55F993712FA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193" t="66348" r="20745" b="21282"/>
          <a:stretch/>
        </p:blipFill>
        <p:spPr>
          <a:xfrm>
            <a:off x="2710482" y="1617784"/>
            <a:ext cx="8392596" cy="26552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3039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3395" y="91687"/>
            <a:ext cx="11289576" cy="5645648"/>
            <a:chOff x="123395" y="109272"/>
            <a:chExt cx="11289576" cy="564564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2D3D4FCE-A6F2-4905-A624-44ACA4CEF614}"/>
              </a:ext>
            </a:extLst>
          </p:cNvPr>
          <p:cNvSpPr/>
          <p:nvPr/>
        </p:nvSpPr>
        <p:spPr>
          <a:xfrm>
            <a:off x="6734909" y="1083629"/>
            <a:ext cx="4378570" cy="6039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+mj-cs"/>
              </a:rPr>
              <a:t>أين أخذت علياء الساعة و الخاتم ؟</a:t>
            </a:r>
            <a:endParaRPr lang="en-US" sz="2400" b="1" dirty="0">
              <a:solidFill>
                <a:schemeClr val="tx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CD1AB418-0B9E-44D8-B78F-410436F959AA}"/>
              </a:ext>
            </a:extLst>
          </p:cNvPr>
          <p:cNvSpPr/>
          <p:nvPr/>
        </p:nvSpPr>
        <p:spPr>
          <a:xfrm>
            <a:off x="8704385" y="1881066"/>
            <a:ext cx="2409094" cy="493270"/>
          </a:xfrm>
          <a:prstGeom prst="roundRect">
            <a:avLst/>
          </a:prstGeom>
          <a:solidFill>
            <a:srgbClr val="FFCCCC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+mj-cs"/>
              </a:rPr>
              <a:t>ماذا فعل والد علياء ؟</a:t>
            </a:r>
            <a:endParaRPr lang="en-US" sz="2400" b="1" dirty="0">
              <a:solidFill>
                <a:schemeClr val="tx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E59EB793-E419-4D9D-9DD3-59F62BFB0AC9}"/>
              </a:ext>
            </a:extLst>
          </p:cNvPr>
          <p:cNvSpPr/>
          <p:nvPr/>
        </p:nvSpPr>
        <p:spPr>
          <a:xfrm>
            <a:off x="7350369" y="2567796"/>
            <a:ext cx="3763110" cy="54183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+mj-cs"/>
              </a:rPr>
              <a:t>كيف شكـر ضابط الأمن في المركز ؟</a:t>
            </a:r>
            <a:endParaRPr lang="en-US" sz="2400" b="1" dirty="0">
              <a:solidFill>
                <a:schemeClr val="tx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57A3C6F3-61C2-4849-9934-D8BD83BA33AF}"/>
              </a:ext>
            </a:extLst>
          </p:cNvPr>
          <p:cNvSpPr/>
          <p:nvPr/>
        </p:nvSpPr>
        <p:spPr>
          <a:xfrm>
            <a:off x="7895491" y="3303093"/>
            <a:ext cx="3147647" cy="48406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+mj-cs"/>
              </a:rPr>
              <a:t>صف مشاعر علياء ؟ لماذا ؟</a:t>
            </a:r>
            <a:endParaRPr lang="en-US" sz="2400" b="1" dirty="0">
              <a:solidFill>
                <a:schemeClr val="tx1"/>
              </a:solidFill>
              <a:latin typeface="Sakkal Majalla" panose="02000000000000000000" pitchFamily="2" charset="-7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4040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3395" y="91687"/>
            <a:ext cx="11289576" cy="5645648"/>
            <a:chOff x="123395" y="109272"/>
            <a:chExt cx="11289576" cy="564564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FF752A94-BAB2-4931-B744-0070CB9C8CF2}"/>
              </a:ext>
            </a:extLst>
          </p:cNvPr>
          <p:cNvSpPr/>
          <p:nvPr/>
        </p:nvSpPr>
        <p:spPr>
          <a:xfrm>
            <a:off x="6430635" y="1364406"/>
            <a:ext cx="3429000" cy="75454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  <a:cs typeface="Akhbar MT" pitchFamily="2" charset="-78"/>
              </a:rPr>
              <a:t>ما هي مشكلة علياء</a:t>
            </a:r>
            <a:endParaRPr lang="en-US" sz="4400" b="1" dirty="0">
              <a:solidFill>
                <a:schemeClr val="tx1"/>
              </a:solidFill>
              <a:cs typeface="Akhbar MT" pitchFamily="2" charset="-78"/>
            </a:endParaRP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4106AA8F-8463-41D1-9CA2-8A71169A97B2}"/>
              </a:ext>
            </a:extLst>
          </p:cNvPr>
          <p:cNvSpPr/>
          <p:nvPr/>
        </p:nvSpPr>
        <p:spPr>
          <a:xfrm>
            <a:off x="6641650" y="2226337"/>
            <a:ext cx="3006969" cy="94129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  <a:cs typeface="Akhbar MT" pitchFamily="2" charset="-78"/>
              </a:rPr>
              <a:t>ماذا فعلت علياء </a:t>
            </a:r>
            <a:endParaRPr lang="en-US" sz="4400" b="1" dirty="0">
              <a:solidFill>
                <a:schemeClr val="tx1"/>
              </a:solidFill>
              <a:cs typeface="Akhbar MT" pitchFamily="2" charset="-78"/>
            </a:endParaRPr>
          </a:p>
        </p:txBody>
      </p: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E1D07990-5905-4097-B24C-5F18E27F67B2}"/>
              </a:ext>
            </a:extLst>
          </p:cNvPr>
          <p:cNvSpPr/>
          <p:nvPr/>
        </p:nvSpPr>
        <p:spPr>
          <a:xfrm>
            <a:off x="7376020" y="3303277"/>
            <a:ext cx="1855179" cy="941297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  <a:cs typeface="Akhbar MT" pitchFamily="2" charset="-78"/>
              </a:rPr>
              <a:t>النـتيجة</a:t>
            </a:r>
            <a:endParaRPr lang="en-US" sz="4400" b="1" dirty="0">
              <a:solidFill>
                <a:schemeClr val="tx1"/>
              </a:solidFill>
              <a:cs typeface="Akhbar MT" pitchFamily="2" charset="-78"/>
            </a:endParaRPr>
          </a:p>
        </p:txBody>
      </p:sp>
      <p:sp>
        <p:nvSpPr>
          <p:cNvPr id="22" name="TextBox 16">
            <a:extLst>
              <a:ext uri="{FF2B5EF4-FFF2-40B4-BE49-F238E27FC236}">
                <a16:creationId xmlns:a16="http://schemas.microsoft.com/office/drawing/2014/main" id="{711830A7-48AD-4B3E-853B-90B6E050D2C4}"/>
              </a:ext>
            </a:extLst>
          </p:cNvPr>
          <p:cNvSpPr txBox="1"/>
          <p:nvPr/>
        </p:nvSpPr>
        <p:spPr>
          <a:xfrm>
            <a:off x="7696499" y="610684"/>
            <a:ext cx="3622306" cy="6463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latin typeface="Nazli" panose="01000506000000020004" pitchFamily="2" charset="-78"/>
                <a:cs typeface="Nazli" panose="01000506000000020004" pitchFamily="2" charset="-78"/>
              </a:rPr>
              <a:t>السبب و النتيجة </a:t>
            </a:r>
            <a:endParaRPr lang="ar-SA" sz="3600" b="1" dirty="0">
              <a:latin typeface="Nazli" panose="01000506000000020004" pitchFamily="2" charset="-78"/>
              <a:cs typeface="Nazli" panose="01000506000000020004" pitchFamily="2" charset="-78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EB0EC85F-8CA4-4FAA-8DD7-CE8362C1A8D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000" t="25640" r="23630" b="24360"/>
          <a:stretch/>
        </p:blipFill>
        <p:spPr>
          <a:xfrm>
            <a:off x="2803484" y="1492030"/>
            <a:ext cx="2580804" cy="27525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2085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3395" y="91687"/>
            <a:ext cx="11289576" cy="5645648"/>
            <a:chOff x="123395" y="109272"/>
            <a:chExt cx="11289576" cy="564564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1C4E1D16-F4AB-401E-87D9-F468124AF0A1}"/>
              </a:ext>
            </a:extLst>
          </p:cNvPr>
          <p:cNvSpPr/>
          <p:nvPr/>
        </p:nvSpPr>
        <p:spPr>
          <a:xfrm>
            <a:off x="3805382" y="995074"/>
            <a:ext cx="6800097" cy="161627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+mj-cs"/>
              </a:rPr>
              <a:t>وجد سالم بعض اللعب و الحلوى التي لم يشتريها وضعتها العاملة بالخطأ في حقيبة التسوق التي أحضرها و لم يدفع ثمنها </a:t>
            </a:r>
            <a:endParaRPr lang="en-US" sz="2400" b="1" dirty="0">
              <a:solidFill>
                <a:schemeClr val="tx1"/>
              </a:solidFill>
              <a:latin typeface="Sakkal Majalla" panose="02000000000000000000" pitchFamily="2" charset="-78"/>
              <a:cs typeface="+mj-cs"/>
            </a:endParaRPr>
          </a:p>
        </p:txBody>
      </p:sp>
      <p:pic>
        <p:nvPicPr>
          <p:cNvPr id="1026" name="Picture 2" descr="Happy Boy Standing With A Shopping Cart Full Of Toys On Isolated White  Background. Vector Illustration In Flat Style Royalty Free Cliparts,  Vectors, And Stock Illustration. Image 80486156.">
            <a:extLst>
              <a:ext uri="{FF2B5EF4-FFF2-40B4-BE49-F238E27FC236}">
                <a16:creationId xmlns:a16="http://schemas.microsoft.com/office/drawing/2014/main" id="{FC5F1F55-919C-45AF-B189-1793919DB1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1" t="19895" r="17105" b="17711"/>
          <a:stretch/>
        </p:blipFill>
        <p:spPr bwMode="auto">
          <a:xfrm>
            <a:off x="3676073" y="2949597"/>
            <a:ext cx="2530764" cy="240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65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1663" y="90793"/>
            <a:ext cx="11289576" cy="5645648"/>
            <a:chOff x="123395" y="109272"/>
            <a:chExt cx="11289576" cy="564564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1C4E1D16-F4AB-401E-87D9-F468124AF0A1}"/>
              </a:ext>
            </a:extLst>
          </p:cNvPr>
          <p:cNvSpPr/>
          <p:nvPr/>
        </p:nvSpPr>
        <p:spPr>
          <a:xfrm>
            <a:off x="6906780" y="549153"/>
            <a:ext cx="4250861" cy="815253"/>
          </a:xfrm>
          <a:prstGeom prst="roundRect">
            <a:avLst/>
          </a:prstGeom>
          <a:solidFill>
            <a:srgbClr val="FFCCF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3600" b="1" dirty="0">
                <a:solidFill>
                  <a:schemeClr val="tx1"/>
                </a:solidFill>
                <a:latin typeface="Sakkal Majalla" panose="02000000000000000000" pitchFamily="2" charset="-78"/>
                <a:cs typeface="+mj-cs"/>
              </a:rPr>
              <a:t>الربط بمادة اللغة العربية 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+mj-cs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70F05CAC-E363-4973-9FD8-C46401D2B1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2095" y="1472725"/>
            <a:ext cx="1888456" cy="17306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0681F9B2-BC22-4492-A918-1C7A9B701318}"/>
              </a:ext>
            </a:extLst>
          </p:cNvPr>
          <p:cNvSpPr txBox="1"/>
          <p:nvPr/>
        </p:nvSpPr>
        <p:spPr>
          <a:xfrm>
            <a:off x="6662740" y="1753277"/>
            <a:ext cx="1681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dirty="0"/>
              <a:t>الساعة  </a:t>
            </a:r>
            <a:endParaRPr lang="en-US" sz="3200" dirty="0"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F641FB36-A6F4-4070-ADF8-DAC5BC88FDEF}"/>
              </a:ext>
            </a:extLst>
          </p:cNvPr>
          <p:cNvSpPr txBox="1"/>
          <p:nvPr/>
        </p:nvSpPr>
        <p:spPr>
          <a:xfrm>
            <a:off x="5982120" y="1715265"/>
            <a:ext cx="1681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dirty="0"/>
              <a:t>وجد</a:t>
            </a:r>
            <a:endParaRPr lang="en-US" sz="3200" dirty="0"/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0E5986F0-EF98-406E-B09D-2303BDF776D0}"/>
              </a:ext>
            </a:extLst>
          </p:cNvPr>
          <p:cNvSpPr txBox="1"/>
          <p:nvPr/>
        </p:nvSpPr>
        <p:spPr>
          <a:xfrm>
            <a:off x="5079913" y="1714371"/>
            <a:ext cx="902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dirty="0"/>
              <a:t>ماجد</a:t>
            </a:r>
            <a:endParaRPr lang="en-US" sz="3200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552C93D9-1386-442B-B65D-85FFE3BFC6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92095" y="3386919"/>
            <a:ext cx="2069648" cy="19472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8BE11F11-27F4-46FD-831E-02A4E86B5D56}"/>
              </a:ext>
            </a:extLst>
          </p:cNvPr>
          <p:cNvSpPr txBox="1"/>
          <p:nvPr/>
        </p:nvSpPr>
        <p:spPr>
          <a:xfrm>
            <a:off x="7081935" y="3694922"/>
            <a:ext cx="10543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dirty="0"/>
              <a:t>للمـعلمة </a:t>
            </a:r>
            <a:endParaRPr lang="en-US" sz="2800" dirty="0"/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AC4ECFB0-2B33-47D3-A012-BAFC1EFDF576}"/>
              </a:ext>
            </a:extLst>
          </p:cNvPr>
          <p:cNvSpPr txBox="1"/>
          <p:nvPr/>
        </p:nvSpPr>
        <p:spPr>
          <a:xfrm>
            <a:off x="6295449" y="3668456"/>
            <a:ext cx="10543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dirty="0"/>
              <a:t>ماجد</a:t>
            </a:r>
            <a:endParaRPr lang="en-US" sz="2800" dirty="0"/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D77D13EB-5202-4111-B173-2D536892D4AC}"/>
              </a:ext>
            </a:extLst>
          </p:cNvPr>
          <p:cNvSpPr txBox="1"/>
          <p:nvPr/>
        </p:nvSpPr>
        <p:spPr>
          <a:xfrm>
            <a:off x="5634333" y="3658717"/>
            <a:ext cx="10543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dirty="0"/>
              <a:t>سلّـم</a:t>
            </a:r>
            <a:endParaRPr lang="en-US" sz="2800" dirty="0"/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00B7305B-1DE0-490F-8C37-A3AC7779D4BD}"/>
              </a:ext>
            </a:extLst>
          </p:cNvPr>
          <p:cNvSpPr txBox="1"/>
          <p:nvPr/>
        </p:nvSpPr>
        <p:spPr>
          <a:xfrm>
            <a:off x="4641443" y="3695308"/>
            <a:ext cx="10543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dirty="0"/>
              <a:t>الساعة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260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08 -2.59259E-6 L 0.08945 0.107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0.08932 0.105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6" y="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-0.18046 0.0923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3" y="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22222E-6 L 0.12318 0.1064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59" y="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0.01744 0.1050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" y="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0.00741 L 0.06667 0.1011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33333E-6 L -0.22995 0.0976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97" y="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7" grpId="0"/>
      <p:bldP spid="17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1663" y="90793"/>
            <a:ext cx="11289576" cy="5645648"/>
            <a:chOff x="123395" y="109272"/>
            <a:chExt cx="11289576" cy="564564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1C4E1D16-F4AB-401E-87D9-F468124AF0A1}"/>
              </a:ext>
            </a:extLst>
          </p:cNvPr>
          <p:cNvSpPr/>
          <p:nvPr/>
        </p:nvSpPr>
        <p:spPr>
          <a:xfrm>
            <a:off x="6906780" y="549153"/>
            <a:ext cx="4250861" cy="815253"/>
          </a:xfrm>
          <a:prstGeom prst="roundRect">
            <a:avLst/>
          </a:prstGeom>
          <a:solidFill>
            <a:srgbClr val="FFCCF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3600" b="1" dirty="0">
                <a:solidFill>
                  <a:schemeClr val="tx1"/>
                </a:solidFill>
                <a:latin typeface="Sakkal Majalla" panose="02000000000000000000" pitchFamily="2" charset="-78"/>
                <a:cs typeface="+mj-cs"/>
              </a:rPr>
              <a:t>الربط بمادة اللغة العربية 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+mj-cs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70F05CAC-E363-4973-9FD8-C46401D2B1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2095" y="1472725"/>
            <a:ext cx="1888456" cy="17306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0681F9B2-BC22-4492-A918-1C7A9B701318}"/>
              </a:ext>
            </a:extLst>
          </p:cNvPr>
          <p:cNvSpPr txBox="1"/>
          <p:nvPr/>
        </p:nvSpPr>
        <p:spPr>
          <a:xfrm>
            <a:off x="6662740" y="1753277"/>
            <a:ext cx="1681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dirty="0"/>
              <a:t>الساعة  </a:t>
            </a:r>
            <a:endParaRPr lang="en-US" sz="3200" dirty="0"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F641FB36-A6F4-4070-ADF8-DAC5BC88FDEF}"/>
              </a:ext>
            </a:extLst>
          </p:cNvPr>
          <p:cNvSpPr txBox="1"/>
          <p:nvPr/>
        </p:nvSpPr>
        <p:spPr>
          <a:xfrm>
            <a:off x="5982120" y="1715265"/>
            <a:ext cx="1681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dirty="0"/>
              <a:t>وجد</a:t>
            </a:r>
            <a:endParaRPr lang="en-US" sz="3200" dirty="0"/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0E5986F0-EF98-406E-B09D-2303BDF776D0}"/>
              </a:ext>
            </a:extLst>
          </p:cNvPr>
          <p:cNvSpPr txBox="1"/>
          <p:nvPr/>
        </p:nvSpPr>
        <p:spPr>
          <a:xfrm>
            <a:off x="5079913" y="1714371"/>
            <a:ext cx="902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dirty="0"/>
              <a:t>ماجد</a:t>
            </a:r>
            <a:endParaRPr lang="en-US" sz="3200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552C93D9-1386-442B-B65D-85FFE3BFC6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92095" y="3386919"/>
            <a:ext cx="2069648" cy="19472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8BE11F11-27F4-46FD-831E-02A4E86B5D56}"/>
              </a:ext>
            </a:extLst>
          </p:cNvPr>
          <p:cNvSpPr txBox="1"/>
          <p:nvPr/>
        </p:nvSpPr>
        <p:spPr>
          <a:xfrm>
            <a:off x="7081935" y="3694922"/>
            <a:ext cx="10543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dirty="0"/>
              <a:t>للمـعلمة </a:t>
            </a:r>
            <a:endParaRPr lang="en-US" sz="2800" dirty="0"/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AC4ECFB0-2B33-47D3-A012-BAFC1EFDF576}"/>
              </a:ext>
            </a:extLst>
          </p:cNvPr>
          <p:cNvSpPr txBox="1"/>
          <p:nvPr/>
        </p:nvSpPr>
        <p:spPr>
          <a:xfrm>
            <a:off x="6295449" y="3668456"/>
            <a:ext cx="10543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dirty="0"/>
              <a:t>ماجد</a:t>
            </a:r>
            <a:endParaRPr lang="en-US" sz="2800" dirty="0"/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D77D13EB-5202-4111-B173-2D536892D4AC}"/>
              </a:ext>
            </a:extLst>
          </p:cNvPr>
          <p:cNvSpPr txBox="1"/>
          <p:nvPr/>
        </p:nvSpPr>
        <p:spPr>
          <a:xfrm>
            <a:off x="5634333" y="3658717"/>
            <a:ext cx="10543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dirty="0"/>
              <a:t>سلّـم</a:t>
            </a:r>
            <a:endParaRPr lang="en-US" sz="2800" dirty="0"/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00B7305B-1DE0-490F-8C37-A3AC7779D4BD}"/>
              </a:ext>
            </a:extLst>
          </p:cNvPr>
          <p:cNvSpPr txBox="1"/>
          <p:nvPr/>
        </p:nvSpPr>
        <p:spPr>
          <a:xfrm>
            <a:off x="4641443" y="3695308"/>
            <a:ext cx="10543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dirty="0"/>
              <a:t>الساعة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9885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08 -2.59259E-6 L 0.08945 0.107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0.08932 0.105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6" y="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-0.18046 0.0923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3" y="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22222E-6 L 0.12318 0.1064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59" y="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0.01744 0.1050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" y="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0.00741 L 0.06667 0.1011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33333E-6 L -0.22995 0.0976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97" y="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7" grpId="0"/>
      <p:bldP spid="17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1663" y="90793"/>
            <a:ext cx="11289576" cy="5645648"/>
            <a:chOff x="123395" y="109272"/>
            <a:chExt cx="11289576" cy="564564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graphicFrame>
        <p:nvGraphicFramePr>
          <p:cNvPr id="12" name="جدول 14">
            <a:extLst>
              <a:ext uri="{FF2B5EF4-FFF2-40B4-BE49-F238E27FC236}">
                <a16:creationId xmlns:a16="http://schemas.microsoft.com/office/drawing/2014/main" id="{E88510E8-DE31-4D69-8FC0-6E8E84060E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6153796"/>
              </p:ext>
            </p:extLst>
          </p:nvPr>
        </p:nvGraphicFramePr>
        <p:xfrm>
          <a:off x="3153747" y="1346059"/>
          <a:ext cx="7890871" cy="374904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7890871">
                  <a:extLst>
                    <a:ext uri="{9D8B030D-6E8A-4147-A177-3AD203B41FA5}">
                      <a16:colId xmlns:a16="http://schemas.microsoft.com/office/drawing/2014/main" val="1405584484"/>
                    </a:ext>
                  </a:extLst>
                </a:gridCol>
              </a:tblGrid>
              <a:tr h="615579">
                <a:tc>
                  <a:txBody>
                    <a:bodyPr/>
                    <a:lstStyle/>
                    <a:p>
                      <a:pPr algn="r"/>
                      <a:r>
                        <a:rPr lang="ar-AE" sz="3600" dirty="0">
                          <a:cs typeface="Akhbar MT" pitchFamily="2" charset="-78"/>
                        </a:rPr>
                        <a:t>يحافظ على أداء العبادات في وقتها</a:t>
                      </a:r>
                      <a:endParaRPr lang="en-US" sz="3600" dirty="0">
                        <a:cs typeface="Akhbar MT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0120825"/>
                  </a:ext>
                </a:extLst>
              </a:tr>
              <a:tr h="615579">
                <a:tc>
                  <a:txBody>
                    <a:bodyPr/>
                    <a:lstStyle/>
                    <a:p>
                      <a:pPr algn="r"/>
                      <a:r>
                        <a:rPr lang="ar-AE" sz="3600" dirty="0">
                          <a:cs typeface="Akhbar MT" pitchFamily="2" charset="-78"/>
                        </a:rPr>
                        <a:t>عامل البناء يهمل وضع الطابوق بصورة صحيحة رغم معرفته بذلك </a:t>
                      </a:r>
                      <a:endParaRPr lang="en-US" sz="3600" dirty="0">
                        <a:cs typeface="Akhbar MT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2586293"/>
                  </a:ext>
                </a:extLst>
              </a:tr>
              <a:tr h="615579">
                <a:tc>
                  <a:txBody>
                    <a:bodyPr/>
                    <a:lstStyle/>
                    <a:p>
                      <a:pPr algn="r"/>
                      <a:r>
                        <a:rPr lang="ar-AE" sz="3600" dirty="0">
                          <a:cs typeface="Akhbar MT" pitchFamily="2" charset="-78"/>
                        </a:rPr>
                        <a:t>بائع الفاكهة يضع الفاسدة أسفل الصندوق وفوقها الفاكهة السليمة كي لا يراها المشتري </a:t>
                      </a:r>
                      <a:endParaRPr lang="en-US" sz="3600" dirty="0">
                        <a:cs typeface="Akhbar MT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517465"/>
                  </a:ext>
                </a:extLst>
              </a:tr>
              <a:tr h="615579">
                <a:tc>
                  <a:txBody>
                    <a:bodyPr/>
                    <a:lstStyle/>
                    <a:p>
                      <a:pPr algn="r"/>
                      <a:r>
                        <a:rPr lang="ar-AE" sz="3600" dirty="0">
                          <a:cs typeface="Akhbar MT" pitchFamily="2" charset="-78"/>
                        </a:rPr>
                        <a:t>أعاد إلى زميله القلم الذي استعاره منه </a:t>
                      </a:r>
                      <a:endParaRPr lang="en-US" sz="3600" dirty="0">
                        <a:cs typeface="Akhbar MT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8111791"/>
                  </a:ext>
                </a:extLst>
              </a:tr>
              <a:tr h="615579">
                <a:tc>
                  <a:txBody>
                    <a:bodyPr/>
                    <a:lstStyle/>
                    <a:p>
                      <a:pPr algn="r"/>
                      <a:r>
                        <a:rPr lang="ar-AE" sz="3600" dirty="0">
                          <a:cs typeface="Akhbar MT" pitchFamily="2" charset="-78"/>
                        </a:rPr>
                        <a:t>وجد ساعة في ساحة المدرسة فسلمها للمدير </a:t>
                      </a:r>
                      <a:endParaRPr lang="en-US" sz="3600" dirty="0">
                        <a:cs typeface="Akhbar MT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3230972"/>
                  </a:ext>
                </a:extLst>
              </a:tr>
            </a:tbl>
          </a:graphicData>
        </a:graphic>
      </p:graphicFrame>
      <p:sp>
        <p:nvSpPr>
          <p:cNvPr id="16" name="مربع نص 15">
            <a:extLst>
              <a:ext uri="{FF2B5EF4-FFF2-40B4-BE49-F238E27FC236}">
                <a16:creationId xmlns:a16="http://schemas.microsoft.com/office/drawing/2014/main" id="{1A64FDA7-B5A3-4F54-A794-3680274E73F0}"/>
              </a:ext>
            </a:extLst>
          </p:cNvPr>
          <p:cNvSpPr txBox="1"/>
          <p:nvPr/>
        </p:nvSpPr>
        <p:spPr>
          <a:xfrm>
            <a:off x="4599992" y="603401"/>
            <a:ext cx="6652726" cy="58477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r>
              <a:rPr lang="ar-AE" sz="3200" dirty="0"/>
              <a:t>ميز بين الأمين و غير الأمين في المواقف الآتية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51792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889" y="8513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9DD348B6-0C01-4C1A-ABB5-66BA065FB95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821" t="16054" r="52933" b="48070"/>
          <a:stretch/>
        </p:blipFill>
        <p:spPr>
          <a:xfrm>
            <a:off x="2639211" y="851395"/>
            <a:ext cx="8847071" cy="55694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26338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889" y="8513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9DD348B6-0C01-4C1A-ABB5-66BA065FB95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821" t="49999" r="52933" b="22585"/>
          <a:stretch/>
        </p:blipFill>
        <p:spPr>
          <a:xfrm>
            <a:off x="2502890" y="851395"/>
            <a:ext cx="8966940" cy="55587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02229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3309FA8D-D55D-4E36-8340-021B431D1D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903" t="16190" r="20561" b="45034"/>
          <a:stretch/>
        </p:blipFill>
        <p:spPr>
          <a:xfrm>
            <a:off x="2575249" y="887308"/>
            <a:ext cx="8322907" cy="56572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6777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3395" y="-40018"/>
            <a:ext cx="11289576" cy="5645648"/>
            <a:chOff x="123395" y="109272"/>
            <a:chExt cx="11289576" cy="564564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sp>
        <p:nvSpPr>
          <p:cNvPr id="18" name="TextBox 4">
            <a:extLst>
              <a:ext uri="{FF2B5EF4-FFF2-40B4-BE49-F238E27FC236}">
                <a16:creationId xmlns:a16="http://schemas.microsoft.com/office/drawing/2014/main" id="{5906CB59-D3ED-43DC-9A0E-A9409B0B8535}"/>
              </a:ext>
            </a:extLst>
          </p:cNvPr>
          <p:cNvSpPr txBox="1"/>
          <p:nvPr/>
        </p:nvSpPr>
        <p:spPr>
          <a:xfrm>
            <a:off x="8774722" y="506628"/>
            <a:ext cx="2290913" cy="707886"/>
          </a:xfrm>
          <a:prstGeom prst="rect">
            <a:avLst/>
          </a:prstGeom>
          <a:solidFill>
            <a:srgbClr val="FFCCCC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AE" sz="4000" dirty="0"/>
              <a:t>التهيئة</a:t>
            </a:r>
            <a:endParaRPr lang="en-US" sz="102800" dirty="0"/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B8B38CED-292A-4F8B-A672-50ABE9F6E8DA}"/>
              </a:ext>
            </a:extLst>
          </p:cNvPr>
          <p:cNvSpPr/>
          <p:nvPr/>
        </p:nvSpPr>
        <p:spPr>
          <a:xfrm>
            <a:off x="3212090" y="2738939"/>
            <a:ext cx="7389379" cy="77142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ماذا نقول قبل بداية كل عمل ؟ لـمـاذا ؟ </a:t>
            </a:r>
            <a:endParaRPr lang="en-US" sz="4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7801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3309FA8D-D55D-4E36-8340-021B431D1D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903" t="53877" r="20561" b="20544"/>
          <a:stretch/>
        </p:blipFill>
        <p:spPr>
          <a:xfrm>
            <a:off x="2537927" y="1354275"/>
            <a:ext cx="7912360" cy="47945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81980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ED981CF2-16C3-4B34-9441-9425613F61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735" t="16326" r="50867" b="57687"/>
          <a:stretch/>
        </p:blipFill>
        <p:spPr>
          <a:xfrm>
            <a:off x="2525153" y="1218982"/>
            <a:ext cx="7775843" cy="52471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0936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3395" y="-40018"/>
            <a:ext cx="11289576" cy="5645648"/>
            <a:chOff x="123395" y="109272"/>
            <a:chExt cx="11289576" cy="564564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pic>
        <p:nvPicPr>
          <p:cNvPr id="3" name="videoplayback">
            <a:hlinkClick r:id="" action="ppaction://media"/>
            <a:extLst>
              <a:ext uri="{FF2B5EF4-FFF2-40B4-BE49-F238E27FC236}">
                <a16:creationId xmlns:a16="http://schemas.microsoft.com/office/drawing/2014/main" id="{9EB971B9-99F4-4531-A72B-838C939229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02321" y="229522"/>
            <a:ext cx="9008918" cy="600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86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7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3395" y="-40018"/>
            <a:ext cx="11289576" cy="5645648"/>
            <a:chOff x="123395" y="109272"/>
            <a:chExt cx="11289576" cy="564564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sp>
        <p:nvSpPr>
          <p:cNvPr id="11" name="TextBox 16">
            <a:extLst>
              <a:ext uri="{FF2B5EF4-FFF2-40B4-BE49-F238E27FC236}">
                <a16:creationId xmlns:a16="http://schemas.microsoft.com/office/drawing/2014/main" id="{488B8BA7-6B3B-4305-B803-797B640694B3}"/>
              </a:ext>
            </a:extLst>
          </p:cNvPr>
          <p:cNvSpPr txBox="1"/>
          <p:nvPr/>
        </p:nvSpPr>
        <p:spPr>
          <a:xfrm>
            <a:off x="3727939" y="2199192"/>
            <a:ext cx="7148145" cy="132343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AE" sz="8000" dirty="0">
                <a:cs typeface="PT Bold Heading" panose="02010400000000000000" pitchFamily="2" charset="-78"/>
              </a:rPr>
              <a:t>علياء الأمينة </a:t>
            </a:r>
            <a:r>
              <a:rPr lang="en-US" sz="8000" dirty="0">
                <a:cs typeface="PT Bold Heading" panose="02010400000000000000" pitchFamily="2" charset="-78"/>
              </a:rPr>
              <a:t>2</a:t>
            </a:r>
            <a:endParaRPr lang="ar-SA" sz="8000" dirty="0">
              <a:cs typeface="PT Bold Heading" panose="02010400000000000000" pitchFamily="2" charset="-78"/>
            </a:endParaRP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F7E319C3-38F5-432F-AB4D-3230CAB00C0C}"/>
              </a:ext>
            </a:extLst>
          </p:cNvPr>
          <p:cNvSpPr txBox="1"/>
          <p:nvPr/>
        </p:nvSpPr>
        <p:spPr>
          <a:xfrm>
            <a:off x="8304659" y="678119"/>
            <a:ext cx="2970039" cy="52322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2800" dirty="0">
                <a:latin typeface="Nazli" panose="01000506000000020004" pitchFamily="2" charset="-78"/>
                <a:cs typeface="Nazli" panose="01000506000000020004" pitchFamily="2" charset="-78"/>
              </a:rPr>
              <a:t>عنوان الدرس</a:t>
            </a:r>
            <a:endParaRPr lang="ar-SA" sz="2800" dirty="0">
              <a:latin typeface="Nazli" panose="01000506000000020004" pitchFamily="2" charset="-78"/>
              <a:cs typeface="Nazli" panose="01000506000000020004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26547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889" y="8513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8E4EF196-2099-4D5A-A9B2-EC116CBFD8E5}"/>
              </a:ext>
            </a:extLst>
          </p:cNvPr>
          <p:cNvSpPr/>
          <p:nvPr/>
        </p:nvSpPr>
        <p:spPr>
          <a:xfrm>
            <a:off x="2502889" y="749267"/>
            <a:ext cx="9355767" cy="580979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8979C118-4A6B-4D81-A8D8-BE067BC696C4}"/>
              </a:ext>
            </a:extLst>
          </p:cNvPr>
          <p:cNvSpPr/>
          <p:nvPr/>
        </p:nvSpPr>
        <p:spPr>
          <a:xfrm>
            <a:off x="9143382" y="1228700"/>
            <a:ext cx="20521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800" dirty="0">
                <a:solidFill>
                  <a:srgbClr val="FF0000"/>
                </a:solidFill>
                <a:cs typeface="PT Bold Heading" panose="02010400000000000000" pitchFamily="2" charset="-78"/>
              </a:rPr>
              <a:t>سأتعلم اليوم </a:t>
            </a:r>
            <a:endParaRPr lang="ar-SA" sz="2800" dirty="0">
              <a:solidFill>
                <a:srgbClr val="FF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D74353B-15DA-4D80-A034-479D121FEA5A}"/>
              </a:ext>
            </a:extLst>
          </p:cNvPr>
          <p:cNvSpPr/>
          <p:nvPr/>
        </p:nvSpPr>
        <p:spPr>
          <a:xfrm>
            <a:off x="2841250" y="2766455"/>
            <a:ext cx="856202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800" b="1" dirty="0"/>
              <a:t> - يَسْتَخْلِصُ أَهَمِّيَّةَ الأمانة في حَياتِهِ، وَأَثَرَهُ الإيجابِيَّ عَلَيْهِ وَعَلى المُجْتَمَعِ.</a:t>
            </a:r>
          </a:p>
          <a:p>
            <a:pPr algn="r" rtl="1"/>
            <a:br>
              <a:rPr lang="ar-AE" sz="4000" b="1" dirty="0"/>
            </a:br>
            <a:r>
              <a:rPr lang="ar-AE" sz="2800" b="1" dirty="0"/>
              <a:t>- يُقارِنُ بَيْنَ نَتائِجِ الأمانة و الخيانة مِنْ حَيْثُ أَثَرُهُما عَلى الفَرْدِ </a:t>
            </a:r>
            <a:r>
              <a:rPr lang="ar-AE" sz="2800" b="1" dirty="0" err="1"/>
              <a:t>وَالمُجْتع</a:t>
            </a:r>
            <a:endParaRPr lang="ar-SA" sz="4000" b="1" dirty="0"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64671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79" y="1472725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23395" y="995074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8" y="2746396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06" y="91687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8E483B30-AEB6-49D3-81FB-2DFD68385A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274" t="19895" r="20961" b="56026"/>
          <a:stretch/>
        </p:blipFill>
        <p:spPr>
          <a:xfrm>
            <a:off x="2743200" y="995074"/>
            <a:ext cx="7957040" cy="45371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5486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3395" y="91687"/>
            <a:ext cx="11289576" cy="5645648"/>
            <a:chOff x="123395" y="109272"/>
            <a:chExt cx="11289576" cy="564564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2D3D4FCE-A6F2-4905-A624-44ACA4CEF614}"/>
              </a:ext>
            </a:extLst>
          </p:cNvPr>
          <p:cNvSpPr/>
          <p:nvPr/>
        </p:nvSpPr>
        <p:spPr>
          <a:xfrm>
            <a:off x="7465016" y="1181311"/>
            <a:ext cx="3596055" cy="6039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+mj-cs"/>
              </a:rPr>
              <a:t>ماذا قررت عائلة علياء؟</a:t>
            </a:r>
            <a:endParaRPr lang="en-US" sz="2400" b="1" dirty="0">
              <a:solidFill>
                <a:schemeClr val="tx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CD1AB418-0B9E-44D8-B78F-410436F959AA}"/>
              </a:ext>
            </a:extLst>
          </p:cNvPr>
          <p:cNvSpPr/>
          <p:nvPr/>
        </p:nvSpPr>
        <p:spPr>
          <a:xfrm>
            <a:off x="6453900" y="1976718"/>
            <a:ext cx="4651131" cy="493270"/>
          </a:xfrm>
          <a:prstGeom prst="roundRect">
            <a:avLst/>
          </a:prstGeom>
          <a:solidFill>
            <a:srgbClr val="FFCCCC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+mj-cs"/>
              </a:rPr>
              <a:t>ماذا تفعل عائلة علياء في المركز التجاري ؟</a:t>
            </a:r>
            <a:endParaRPr lang="en-US" sz="2400" b="1" dirty="0">
              <a:solidFill>
                <a:schemeClr val="tx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E59EB793-E419-4D9D-9DD3-59F62BFB0AC9}"/>
              </a:ext>
            </a:extLst>
          </p:cNvPr>
          <p:cNvSpPr/>
          <p:nvPr/>
        </p:nvSpPr>
        <p:spPr>
          <a:xfrm>
            <a:off x="5759307" y="2611216"/>
            <a:ext cx="5354171" cy="54183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+mj-cs"/>
              </a:rPr>
              <a:t>أي نوع من الأطعمة قررت عائلة علياء أن </a:t>
            </a:r>
            <a:r>
              <a:rPr lang="ar-AE" sz="2400" b="1" dirty="0" err="1">
                <a:solidFill>
                  <a:schemeClr val="tx1"/>
                </a:solidFill>
                <a:latin typeface="Sakkal Majalla" panose="02000000000000000000" pitchFamily="2" charset="-78"/>
                <a:cs typeface="+mj-cs"/>
              </a:rPr>
              <a:t>تاكل</a:t>
            </a:r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+mj-cs"/>
              </a:rPr>
              <a:t> ؟</a:t>
            </a:r>
            <a:endParaRPr lang="en-US" sz="2400" b="1" dirty="0">
              <a:solidFill>
                <a:schemeClr val="tx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57A3C6F3-61C2-4849-9934-D8BD83BA33AF}"/>
              </a:ext>
            </a:extLst>
          </p:cNvPr>
          <p:cNvSpPr/>
          <p:nvPr/>
        </p:nvSpPr>
        <p:spPr>
          <a:xfrm>
            <a:off x="7166422" y="3435510"/>
            <a:ext cx="3824309" cy="48406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+mj-cs"/>
              </a:rPr>
              <a:t>لماذا انهت علياء طعامها بسرعة ؟</a:t>
            </a:r>
            <a:endParaRPr lang="en-US" sz="2400" b="1" dirty="0">
              <a:solidFill>
                <a:schemeClr val="tx1"/>
              </a:solidFill>
              <a:latin typeface="Sakkal Majalla" panose="02000000000000000000" pitchFamily="2" charset="-7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2456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3395" y="91687"/>
            <a:ext cx="11289576" cy="5645648"/>
            <a:chOff x="123395" y="109272"/>
            <a:chExt cx="11289576" cy="564564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8E483B30-AEB6-49D3-81FB-2DFD68385A4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058" t="43718" r="20961" b="33589"/>
          <a:stretch/>
        </p:blipFill>
        <p:spPr>
          <a:xfrm>
            <a:off x="2504633" y="516301"/>
            <a:ext cx="8906606" cy="51195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6706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3395" y="91687"/>
            <a:ext cx="11289576" cy="5645648"/>
            <a:chOff x="123395" y="109272"/>
            <a:chExt cx="11289576" cy="564564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2D3D4FCE-A6F2-4905-A624-44ACA4CEF614}"/>
              </a:ext>
            </a:extLst>
          </p:cNvPr>
          <p:cNvSpPr/>
          <p:nvPr/>
        </p:nvSpPr>
        <p:spPr>
          <a:xfrm>
            <a:off x="6734909" y="1083629"/>
            <a:ext cx="4378570" cy="6039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+mj-cs"/>
              </a:rPr>
              <a:t>أين ذهبت علياء بعد أنهت طعامها ؟</a:t>
            </a:r>
            <a:endParaRPr lang="en-US" sz="2400" b="1" dirty="0">
              <a:solidFill>
                <a:schemeClr val="tx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CD1AB418-0B9E-44D8-B78F-410436F959AA}"/>
              </a:ext>
            </a:extLst>
          </p:cNvPr>
          <p:cNvSpPr/>
          <p:nvPr/>
        </p:nvSpPr>
        <p:spPr>
          <a:xfrm>
            <a:off x="7658102" y="1881066"/>
            <a:ext cx="3455377" cy="493270"/>
          </a:xfrm>
          <a:prstGeom prst="roundRect">
            <a:avLst/>
          </a:prstGeom>
          <a:solidFill>
            <a:srgbClr val="FFCCCC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+mj-cs"/>
              </a:rPr>
              <a:t>ماذا حدث لعلياء في الحمام ؟</a:t>
            </a:r>
            <a:endParaRPr lang="en-US" sz="2400" b="1" dirty="0">
              <a:solidFill>
                <a:schemeClr val="tx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E59EB793-E419-4D9D-9DD3-59F62BFB0AC9}"/>
              </a:ext>
            </a:extLst>
          </p:cNvPr>
          <p:cNvSpPr/>
          <p:nvPr/>
        </p:nvSpPr>
        <p:spPr>
          <a:xfrm>
            <a:off x="4739054" y="2567796"/>
            <a:ext cx="6374425" cy="54183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+mj-cs"/>
              </a:rPr>
              <a:t>صف الساعة و الخـاتم الذي وجدته علياء على مغسلة الحمام ؟</a:t>
            </a:r>
            <a:endParaRPr lang="en-US" sz="2400" b="1" dirty="0">
              <a:solidFill>
                <a:schemeClr val="tx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57A3C6F3-61C2-4849-9934-D8BD83BA33AF}"/>
              </a:ext>
            </a:extLst>
          </p:cNvPr>
          <p:cNvSpPr/>
          <p:nvPr/>
        </p:nvSpPr>
        <p:spPr>
          <a:xfrm>
            <a:off x="7007469" y="3258178"/>
            <a:ext cx="4035670" cy="48406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+mj-cs"/>
              </a:rPr>
              <a:t>لماذا حملت علياء الخاتم و الساعة ؟</a:t>
            </a:r>
            <a:endParaRPr lang="en-US" sz="2400" b="1" dirty="0">
              <a:solidFill>
                <a:schemeClr val="tx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0C87F4B6-6C4B-4CFB-9707-C8C7C85AB545}"/>
              </a:ext>
            </a:extLst>
          </p:cNvPr>
          <p:cNvSpPr/>
          <p:nvPr/>
        </p:nvSpPr>
        <p:spPr>
          <a:xfrm>
            <a:off x="7587761" y="3881200"/>
            <a:ext cx="3455378" cy="5418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+mj-cs"/>
              </a:rPr>
              <a:t>ماذا قررت علياء أن تفعل ؟</a:t>
            </a:r>
            <a:endParaRPr lang="en-US" sz="2400" b="1" dirty="0">
              <a:solidFill>
                <a:schemeClr val="tx1"/>
              </a:solidFill>
              <a:latin typeface="Sakkal Majalla" panose="02000000000000000000" pitchFamily="2" charset="-7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5347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2423</TotalTime>
  <Words>300</Words>
  <Application>Microsoft Office PowerPoint</Application>
  <PresentationFormat>شاشة عريضة</PresentationFormat>
  <Paragraphs>73</Paragraphs>
  <Slides>21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21</vt:i4>
      </vt:variant>
    </vt:vector>
  </HeadingPairs>
  <TitlesOfParts>
    <vt:vector size="28" baseType="lpstr">
      <vt:lpstr>Akhbar MT</vt:lpstr>
      <vt:lpstr>Arial</vt:lpstr>
      <vt:lpstr>Calibri</vt:lpstr>
      <vt:lpstr>Calibri Light</vt:lpstr>
      <vt:lpstr>Nazli</vt:lpstr>
      <vt:lpstr>Sakkal Majalla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Nadine Madkour</dc:creator>
  <cp:lastModifiedBy>فاطمة عبد الله الشحي</cp:lastModifiedBy>
  <cp:revision>202</cp:revision>
  <dcterms:created xsi:type="dcterms:W3CDTF">2020-08-22T21:07:06Z</dcterms:created>
  <dcterms:modified xsi:type="dcterms:W3CDTF">2021-10-19T11:35:32Z</dcterms:modified>
</cp:coreProperties>
</file>