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08" r:id="rId3"/>
    <p:sldId id="256" r:id="rId4"/>
    <p:sldId id="309" r:id="rId5"/>
    <p:sldId id="258" r:id="rId6"/>
    <p:sldId id="310" r:id="rId7"/>
    <p:sldId id="313" r:id="rId8"/>
    <p:sldId id="314" r:id="rId9"/>
    <p:sldId id="317" r:id="rId10"/>
    <p:sldId id="274" r:id="rId11"/>
    <p:sldId id="315" r:id="rId12"/>
    <p:sldId id="312" r:id="rId13"/>
    <p:sldId id="316" r:id="rId14"/>
    <p:sldId id="311" r:id="rId15"/>
    <p:sldId id="319" r:id="rId16"/>
    <p:sldId id="259" r:id="rId17"/>
    <p:sldId id="261" r:id="rId18"/>
    <p:sldId id="318" r:id="rId19"/>
    <p:sldId id="320" r:id="rId20"/>
    <p:sldId id="321" r:id="rId21"/>
    <p:sldId id="262" r:id="rId22"/>
    <p:sldId id="324" r:id="rId23"/>
    <p:sldId id="325" r:id="rId24"/>
    <p:sldId id="322" r:id="rId25"/>
    <p:sldId id="326" r:id="rId26"/>
    <p:sldId id="327" r:id="rId27"/>
    <p:sldId id="328" r:id="rId28"/>
    <p:sldId id="330" r:id="rId29"/>
    <p:sldId id="26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s>
</file>

<file path=ppt/diagrams/_rels/data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image" Target="../media/image4.jpg" /></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image" Target="../media/image4.jp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EBD64-FBA0-4D34-A59F-677F453B407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GB"/>
        </a:p>
      </dgm:t>
    </dgm:pt>
    <dgm:pt modelId="{ACED60D1-F958-4AFB-B095-F63BDF651577}">
      <dgm:prSet phldrT="[Text]" custT="1"/>
      <dgm:spPr/>
      <dgm:t>
        <a:bodyPr/>
        <a:lstStyle/>
        <a:p>
          <a:r>
            <a:rPr lang="en-US" sz="2800" b="1" dirty="0"/>
            <a:t>Types of Prostration</a:t>
          </a:r>
          <a:endParaRPr lang="en-GB" sz="2800" b="1" dirty="0"/>
        </a:p>
      </dgm:t>
    </dgm:pt>
    <dgm:pt modelId="{F46A055D-77C0-4FDD-BADE-45FCB4A9F4D1}" type="parTrans" cxnId="{A3BD9793-CFB8-4ED2-9470-72E2A07C6C6F}">
      <dgm:prSet/>
      <dgm:spPr/>
      <dgm:t>
        <a:bodyPr/>
        <a:lstStyle/>
        <a:p>
          <a:endParaRPr lang="en-GB"/>
        </a:p>
      </dgm:t>
    </dgm:pt>
    <dgm:pt modelId="{1EB77CD4-1F9E-4782-91EB-EBA607CB4B35}" type="sibTrans" cxnId="{A3BD9793-CFB8-4ED2-9470-72E2A07C6C6F}">
      <dgm:prSet/>
      <dgm:spPr/>
      <dgm:t>
        <a:bodyPr/>
        <a:lstStyle/>
        <a:p>
          <a:endParaRPr lang="en-GB"/>
        </a:p>
      </dgm:t>
    </dgm:pt>
    <dgm:pt modelId="{8B384AAF-AA8C-4F86-9083-FCFA7EF1DAFC}">
      <dgm:prSet phldrT="[Text]" custT="1"/>
      <dgm:spPr/>
      <dgm:t>
        <a:bodyPr/>
        <a:lstStyle/>
        <a:p>
          <a:r>
            <a:rPr lang="en-US" sz="2000" b="1" dirty="0"/>
            <a:t>Prostration in Prayer</a:t>
          </a:r>
          <a:endParaRPr lang="en-GB" sz="2000" b="1" dirty="0"/>
        </a:p>
      </dgm:t>
    </dgm:pt>
    <dgm:pt modelId="{CAF65C3D-42D5-46DF-8946-548F4BC1FBC5}" type="parTrans" cxnId="{5BE0C8B5-53E1-42F1-B082-CD9B0E2B7E6A}">
      <dgm:prSet/>
      <dgm:spPr/>
      <dgm:t>
        <a:bodyPr/>
        <a:lstStyle/>
        <a:p>
          <a:endParaRPr lang="en-GB"/>
        </a:p>
      </dgm:t>
    </dgm:pt>
    <dgm:pt modelId="{CD8B24E7-4FA8-4280-90A8-45666E740323}" type="sibTrans" cxnId="{5BE0C8B5-53E1-42F1-B082-CD9B0E2B7E6A}">
      <dgm:prSet/>
      <dgm:spPr/>
      <dgm:t>
        <a:bodyPr/>
        <a:lstStyle/>
        <a:p>
          <a:endParaRPr lang="en-GB"/>
        </a:p>
      </dgm:t>
    </dgm:pt>
    <dgm:pt modelId="{4C6C14A5-B19B-4A22-95DE-B51AAC804B34}">
      <dgm:prSet phldrT="[Text]" custT="1"/>
      <dgm:spPr/>
      <dgm:t>
        <a:bodyPr/>
        <a:lstStyle/>
        <a:p>
          <a:r>
            <a:rPr lang="en-US" sz="2000" b="1" dirty="0"/>
            <a:t>Prostration of Forgetfulness</a:t>
          </a:r>
          <a:endParaRPr lang="en-GB" sz="2000" b="1" dirty="0"/>
        </a:p>
      </dgm:t>
    </dgm:pt>
    <dgm:pt modelId="{824E6C64-BDDA-45E4-89A0-3657BF6BB359}" type="parTrans" cxnId="{B04A8BA6-E1C2-4EDC-85BA-AE0B36D69C9F}">
      <dgm:prSet/>
      <dgm:spPr/>
      <dgm:t>
        <a:bodyPr/>
        <a:lstStyle/>
        <a:p>
          <a:endParaRPr lang="en-GB"/>
        </a:p>
      </dgm:t>
    </dgm:pt>
    <dgm:pt modelId="{99706148-B506-4B19-ABA0-97CBCB79A920}" type="sibTrans" cxnId="{B04A8BA6-E1C2-4EDC-85BA-AE0B36D69C9F}">
      <dgm:prSet/>
      <dgm:spPr/>
      <dgm:t>
        <a:bodyPr/>
        <a:lstStyle/>
        <a:p>
          <a:endParaRPr lang="en-GB"/>
        </a:p>
      </dgm:t>
    </dgm:pt>
    <dgm:pt modelId="{F998E9BA-724C-4881-9287-69C1449C42BB}">
      <dgm:prSet phldrT="[Text]" custT="1"/>
      <dgm:spPr/>
      <dgm:t>
        <a:bodyPr/>
        <a:lstStyle/>
        <a:p>
          <a:r>
            <a:rPr lang="en-US" sz="2000" b="1" dirty="0"/>
            <a:t>Prostration of Recitation</a:t>
          </a:r>
          <a:endParaRPr lang="en-GB" sz="2000" b="1" dirty="0"/>
        </a:p>
      </dgm:t>
    </dgm:pt>
    <dgm:pt modelId="{193BEEEE-ECDD-43A2-85D1-D989345A2FF7}" type="parTrans" cxnId="{4CC7A21C-ECAC-4FA6-B2CB-0062EB97134F}">
      <dgm:prSet/>
      <dgm:spPr/>
      <dgm:t>
        <a:bodyPr/>
        <a:lstStyle/>
        <a:p>
          <a:endParaRPr lang="en-GB"/>
        </a:p>
      </dgm:t>
    </dgm:pt>
    <dgm:pt modelId="{2169A8E7-A4E2-4956-9BF7-7E5756F12D91}" type="sibTrans" cxnId="{4CC7A21C-ECAC-4FA6-B2CB-0062EB97134F}">
      <dgm:prSet/>
      <dgm:spPr/>
      <dgm:t>
        <a:bodyPr/>
        <a:lstStyle/>
        <a:p>
          <a:endParaRPr lang="en-GB"/>
        </a:p>
      </dgm:t>
    </dgm:pt>
    <dgm:pt modelId="{A79755DF-B5F2-4B70-97DE-AA229C9C5950}" type="pres">
      <dgm:prSet presAssocID="{10CEBD64-FBA0-4D34-A59F-677F453B4072}" presName="Name0" presStyleCnt="0">
        <dgm:presLayoutVars>
          <dgm:chMax val="1"/>
          <dgm:chPref val="1"/>
          <dgm:dir/>
          <dgm:resizeHandles/>
        </dgm:presLayoutVars>
      </dgm:prSet>
      <dgm:spPr/>
    </dgm:pt>
    <dgm:pt modelId="{2DF19D50-0FB2-4BCF-8216-5B44D1C8FC9E}" type="pres">
      <dgm:prSet presAssocID="{ACED60D1-F958-4AFB-B095-F63BDF651577}" presName="Parent" presStyleLbl="node1" presStyleIdx="0" presStyleCnt="2" custScaleX="128851" custScaleY="114739">
        <dgm:presLayoutVars>
          <dgm:chMax val="4"/>
          <dgm:chPref val="3"/>
        </dgm:presLayoutVars>
      </dgm:prSet>
      <dgm:spPr/>
    </dgm:pt>
    <dgm:pt modelId="{F4D68DC5-9D81-4C9F-8EE9-8C0B2BD51348}" type="pres">
      <dgm:prSet presAssocID="{8B384AAF-AA8C-4F86-9083-FCFA7EF1DAFC}" presName="Accent" presStyleLbl="node1" presStyleIdx="1" presStyleCnt="2"/>
      <dgm:spPr/>
    </dgm:pt>
    <dgm:pt modelId="{D8C57410-5675-4153-9E20-6C2B3E457E32}" type="pres">
      <dgm:prSet presAssocID="{8B384AAF-AA8C-4F86-9083-FCFA7EF1DAFC}"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44465A5E-AB08-4E6F-BA0F-06A7E575C7CD}" type="pres">
      <dgm:prSet presAssocID="{8B384AAF-AA8C-4F86-9083-FCFA7EF1DAFC}" presName="Child1" presStyleLbl="revTx" presStyleIdx="0" presStyleCnt="3">
        <dgm:presLayoutVars>
          <dgm:chMax val="0"/>
          <dgm:chPref val="0"/>
          <dgm:bulletEnabled val="1"/>
        </dgm:presLayoutVars>
      </dgm:prSet>
      <dgm:spPr/>
    </dgm:pt>
    <dgm:pt modelId="{F5768AB9-BD5B-4122-AA43-E46A921D65C3}" type="pres">
      <dgm:prSet presAssocID="{4C6C14A5-B19B-4A22-95DE-B51AAC804B34}" presName="Image2" presStyleCnt="0"/>
      <dgm:spPr/>
    </dgm:pt>
    <dgm:pt modelId="{4C7D4683-3025-43CC-9DFA-A7505A189276}" type="pres">
      <dgm:prSet presAssocID="{4C6C14A5-B19B-4A22-95DE-B51AAC804B34}" presName="Image" presStyleLbl="fgImgPlace1" presStyleIdx="1" presStyleCnt="3"/>
      <dgm:spPr>
        <a:blipFill rotWithShape="1">
          <a:blip xmlns:r="http://schemas.openxmlformats.org/officeDocument/2006/relationships" r:embed="rId2"/>
          <a:stretch>
            <a:fillRect/>
          </a:stretch>
        </a:blipFill>
      </dgm:spPr>
    </dgm:pt>
    <dgm:pt modelId="{C90B5196-0142-4711-8294-3920D3416CF0}" type="pres">
      <dgm:prSet presAssocID="{4C6C14A5-B19B-4A22-95DE-B51AAC804B34}" presName="Child2" presStyleLbl="revTx" presStyleIdx="1" presStyleCnt="3" custScaleX="110610">
        <dgm:presLayoutVars>
          <dgm:chMax val="0"/>
          <dgm:chPref val="0"/>
          <dgm:bulletEnabled val="1"/>
        </dgm:presLayoutVars>
      </dgm:prSet>
      <dgm:spPr/>
    </dgm:pt>
    <dgm:pt modelId="{BD2D4B6D-643E-4B4C-8959-4218C86FD8C5}" type="pres">
      <dgm:prSet presAssocID="{F998E9BA-724C-4881-9287-69C1449C42BB}" presName="Image3" presStyleCnt="0"/>
      <dgm:spPr/>
    </dgm:pt>
    <dgm:pt modelId="{9D7215D6-B387-47E8-A46C-74ADEDFF1775}" type="pres">
      <dgm:prSet presAssocID="{F998E9BA-724C-4881-9287-69C1449C42BB}" presName="Image" presStyleLbl="fgImgPlace1" presStyleIdx="2" presStyleCnt="3"/>
      <dgm:spPr>
        <a:blipFill rotWithShape="1">
          <a:blip xmlns:r="http://schemas.openxmlformats.org/officeDocument/2006/relationships" r:embed="rId3"/>
          <a:stretch>
            <a:fillRect/>
          </a:stretch>
        </a:blipFill>
      </dgm:spPr>
    </dgm:pt>
    <dgm:pt modelId="{366BCED9-1A3C-49D8-879D-BFD094372A48}" type="pres">
      <dgm:prSet presAssocID="{F998E9BA-724C-4881-9287-69C1449C42BB}" presName="Child3" presStyleLbl="revTx" presStyleIdx="2" presStyleCnt="3">
        <dgm:presLayoutVars>
          <dgm:chMax val="0"/>
          <dgm:chPref val="0"/>
          <dgm:bulletEnabled val="1"/>
        </dgm:presLayoutVars>
      </dgm:prSet>
      <dgm:spPr/>
    </dgm:pt>
  </dgm:ptLst>
  <dgm:cxnLst>
    <dgm:cxn modelId="{93E3DA0C-4E90-4F30-B99A-0CDE02642417}" type="presOf" srcId="{ACED60D1-F958-4AFB-B095-F63BDF651577}" destId="{2DF19D50-0FB2-4BCF-8216-5B44D1C8FC9E}" srcOrd="0" destOrd="0" presId="urn:microsoft.com/office/officeart/2011/layout/RadialPictureList"/>
    <dgm:cxn modelId="{4CC7A21C-ECAC-4FA6-B2CB-0062EB97134F}" srcId="{ACED60D1-F958-4AFB-B095-F63BDF651577}" destId="{F998E9BA-724C-4881-9287-69C1449C42BB}" srcOrd="2" destOrd="0" parTransId="{193BEEEE-ECDD-43A2-85D1-D989345A2FF7}" sibTransId="{2169A8E7-A4E2-4956-9BF7-7E5756F12D91}"/>
    <dgm:cxn modelId="{840F585B-FB9A-4D2A-A615-4D263DA0D5EB}" type="presOf" srcId="{10CEBD64-FBA0-4D34-A59F-677F453B4072}" destId="{A79755DF-B5F2-4B70-97DE-AA229C9C5950}" srcOrd="0" destOrd="0" presId="urn:microsoft.com/office/officeart/2011/layout/RadialPictureList"/>
    <dgm:cxn modelId="{B3A09D50-EE8B-43F2-890D-2047DF385FD7}" type="presOf" srcId="{F998E9BA-724C-4881-9287-69C1449C42BB}" destId="{366BCED9-1A3C-49D8-879D-BFD094372A48}" srcOrd="0" destOrd="0" presId="urn:microsoft.com/office/officeart/2011/layout/RadialPictureList"/>
    <dgm:cxn modelId="{637AA07F-280D-4523-A082-0F0F14F45A2C}" type="presOf" srcId="{4C6C14A5-B19B-4A22-95DE-B51AAC804B34}" destId="{C90B5196-0142-4711-8294-3920D3416CF0}" srcOrd="0" destOrd="0" presId="urn:microsoft.com/office/officeart/2011/layout/RadialPictureList"/>
    <dgm:cxn modelId="{A3BD9793-CFB8-4ED2-9470-72E2A07C6C6F}" srcId="{10CEBD64-FBA0-4D34-A59F-677F453B4072}" destId="{ACED60D1-F958-4AFB-B095-F63BDF651577}" srcOrd="0" destOrd="0" parTransId="{F46A055D-77C0-4FDD-BADE-45FCB4A9F4D1}" sibTransId="{1EB77CD4-1F9E-4782-91EB-EBA607CB4B35}"/>
    <dgm:cxn modelId="{B04A8BA6-E1C2-4EDC-85BA-AE0B36D69C9F}" srcId="{ACED60D1-F958-4AFB-B095-F63BDF651577}" destId="{4C6C14A5-B19B-4A22-95DE-B51AAC804B34}" srcOrd="1" destOrd="0" parTransId="{824E6C64-BDDA-45E4-89A0-3657BF6BB359}" sibTransId="{99706148-B506-4B19-ABA0-97CBCB79A920}"/>
    <dgm:cxn modelId="{5BE0C8B5-53E1-42F1-B082-CD9B0E2B7E6A}" srcId="{ACED60D1-F958-4AFB-B095-F63BDF651577}" destId="{8B384AAF-AA8C-4F86-9083-FCFA7EF1DAFC}" srcOrd="0" destOrd="0" parTransId="{CAF65C3D-42D5-46DF-8946-548F4BC1FBC5}" sibTransId="{CD8B24E7-4FA8-4280-90A8-45666E740323}"/>
    <dgm:cxn modelId="{33C416D0-EE89-4B66-AC06-67E65F814502}" type="presOf" srcId="{8B384AAF-AA8C-4F86-9083-FCFA7EF1DAFC}" destId="{44465A5E-AB08-4E6F-BA0F-06A7E575C7CD}" srcOrd="0" destOrd="0" presId="urn:microsoft.com/office/officeart/2011/layout/RadialPictureList"/>
    <dgm:cxn modelId="{A1887407-2F73-4C4A-BE87-CE0EE68A834E}" type="presParOf" srcId="{A79755DF-B5F2-4B70-97DE-AA229C9C5950}" destId="{2DF19D50-0FB2-4BCF-8216-5B44D1C8FC9E}" srcOrd="0" destOrd="0" presId="urn:microsoft.com/office/officeart/2011/layout/RadialPictureList"/>
    <dgm:cxn modelId="{317107D4-15FD-40BC-953B-19E865705290}" type="presParOf" srcId="{A79755DF-B5F2-4B70-97DE-AA229C9C5950}" destId="{F4D68DC5-9D81-4C9F-8EE9-8C0B2BD51348}" srcOrd="1" destOrd="0" presId="urn:microsoft.com/office/officeart/2011/layout/RadialPictureList"/>
    <dgm:cxn modelId="{0612BBEA-A3F2-4F4E-A71A-846845A381C1}" type="presParOf" srcId="{A79755DF-B5F2-4B70-97DE-AA229C9C5950}" destId="{D8C57410-5675-4153-9E20-6C2B3E457E32}" srcOrd="2" destOrd="0" presId="urn:microsoft.com/office/officeart/2011/layout/RadialPictureList"/>
    <dgm:cxn modelId="{680EC83A-5DBA-4210-83F4-61308D8112F4}" type="presParOf" srcId="{A79755DF-B5F2-4B70-97DE-AA229C9C5950}" destId="{44465A5E-AB08-4E6F-BA0F-06A7E575C7CD}" srcOrd="3" destOrd="0" presId="urn:microsoft.com/office/officeart/2011/layout/RadialPictureList"/>
    <dgm:cxn modelId="{1293364F-12EC-44E7-90A7-029878C78AC7}" type="presParOf" srcId="{A79755DF-B5F2-4B70-97DE-AA229C9C5950}" destId="{F5768AB9-BD5B-4122-AA43-E46A921D65C3}" srcOrd="4" destOrd="0" presId="urn:microsoft.com/office/officeart/2011/layout/RadialPictureList"/>
    <dgm:cxn modelId="{1D911290-335D-445D-A740-4DEA2E034D0C}" type="presParOf" srcId="{F5768AB9-BD5B-4122-AA43-E46A921D65C3}" destId="{4C7D4683-3025-43CC-9DFA-A7505A189276}" srcOrd="0" destOrd="0" presId="urn:microsoft.com/office/officeart/2011/layout/RadialPictureList"/>
    <dgm:cxn modelId="{98FD5155-F2F7-45EA-8BE3-3053BA3B977F}" type="presParOf" srcId="{A79755DF-B5F2-4B70-97DE-AA229C9C5950}" destId="{C90B5196-0142-4711-8294-3920D3416CF0}" srcOrd="5" destOrd="0" presId="urn:microsoft.com/office/officeart/2011/layout/RadialPictureList"/>
    <dgm:cxn modelId="{17F3DB67-C870-4C58-A465-1A4409C5C33B}" type="presParOf" srcId="{A79755DF-B5F2-4B70-97DE-AA229C9C5950}" destId="{BD2D4B6D-643E-4B4C-8959-4218C86FD8C5}" srcOrd="6" destOrd="0" presId="urn:microsoft.com/office/officeart/2011/layout/RadialPictureList"/>
    <dgm:cxn modelId="{406733E5-B4CD-4AB1-8606-5A379C9E087E}" type="presParOf" srcId="{BD2D4B6D-643E-4B4C-8959-4218C86FD8C5}" destId="{9D7215D6-B387-47E8-A46C-74ADEDFF1775}" srcOrd="0" destOrd="0" presId="urn:microsoft.com/office/officeart/2011/layout/RadialPictureList"/>
    <dgm:cxn modelId="{4062922D-DEC0-4C2A-B353-736E9CBC40BC}" type="presParOf" srcId="{A79755DF-B5F2-4B70-97DE-AA229C9C5950}" destId="{366BCED9-1A3C-49D8-879D-BFD094372A48}" srcOrd="7"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19D50-0FB2-4BCF-8216-5B44D1C8FC9E}">
      <dsp:nvSpPr>
        <dsp:cNvPr id="0" name=""/>
        <dsp:cNvSpPr/>
      </dsp:nvSpPr>
      <dsp:spPr>
        <a:xfrm>
          <a:off x="766504" y="2192787"/>
          <a:ext cx="2802551" cy="2495734"/>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Types of Prostration</a:t>
          </a:r>
          <a:endParaRPr lang="en-GB" sz="2800" b="1" kern="1200" dirty="0"/>
        </a:p>
      </dsp:txBody>
      <dsp:txXfrm>
        <a:off x="1176928" y="2558279"/>
        <a:ext cx="1981703" cy="1764750"/>
      </dsp:txXfrm>
    </dsp:sp>
    <dsp:sp modelId="{F4D68DC5-9D81-4C9F-8EE9-8C0B2BD51348}">
      <dsp:nvSpPr>
        <dsp:cNvPr id="0" name=""/>
        <dsp:cNvSpPr/>
      </dsp:nvSpPr>
      <dsp:spPr>
        <a:xfrm>
          <a:off x="-41369" y="1143708"/>
          <a:ext cx="4384506" cy="4570582"/>
        </a:xfrm>
        <a:prstGeom prst="blockArc">
          <a:avLst>
            <a:gd name="adj1" fmla="val 17527788"/>
            <a:gd name="adj2" fmla="val 4119114"/>
            <a:gd name="adj3" fmla="val 575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57410-5675-4153-9E20-6C2B3E457E32}">
      <dsp:nvSpPr>
        <dsp:cNvPr id="0" name=""/>
        <dsp:cNvSpPr/>
      </dsp:nvSpPr>
      <dsp:spPr>
        <a:xfrm>
          <a:off x="3187062" y="1529008"/>
          <a:ext cx="1165172" cy="11654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65A5E-AB08-4E6F-BA0F-06A7E575C7CD}">
      <dsp:nvSpPr>
        <dsp:cNvPr id="0" name=""/>
        <dsp:cNvSpPr/>
      </dsp:nvSpPr>
      <dsp:spPr>
        <a:xfrm>
          <a:off x="4440614" y="1547747"/>
          <a:ext cx="1559628" cy="112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Prostration in Prayer</a:t>
          </a:r>
          <a:endParaRPr lang="en-GB" sz="2000" b="1" kern="1200" dirty="0"/>
        </a:p>
      </dsp:txBody>
      <dsp:txXfrm>
        <a:off x="4440614" y="1547747"/>
        <a:ext cx="1559628" cy="1128019"/>
      </dsp:txXfrm>
    </dsp:sp>
    <dsp:sp modelId="{4C7D4683-3025-43CC-9DFA-A7505A189276}">
      <dsp:nvSpPr>
        <dsp:cNvPr id="0" name=""/>
        <dsp:cNvSpPr/>
      </dsp:nvSpPr>
      <dsp:spPr>
        <a:xfrm>
          <a:off x="3637405" y="2854934"/>
          <a:ext cx="1165172" cy="1165498"/>
        </a:xfrm>
        <a:prstGeom prst="ellipse">
          <a:avLst/>
        </a:prstGeom>
        <a:blipFill rotWithShape="1">
          <a:blip xmlns:r="http://schemas.openxmlformats.org/officeDocument/2006/relationships" r:embed="rId2"/>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B5196-0142-4711-8294-3920D3416CF0}">
      <dsp:nvSpPr>
        <dsp:cNvPr id="0" name=""/>
        <dsp:cNvSpPr/>
      </dsp:nvSpPr>
      <dsp:spPr>
        <a:xfrm>
          <a:off x="4814717" y="2871388"/>
          <a:ext cx="1725105" cy="112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Prostration of Forgetfulness</a:t>
          </a:r>
          <a:endParaRPr lang="en-GB" sz="2000" b="1" kern="1200" dirty="0"/>
        </a:p>
      </dsp:txBody>
      <dsp:txXfrm>
        <a:off x="4814717" y="2871388"/>
        <a:ext cx="1725105" cy="1128019"/>
      </dsp:txXfrm>
    </dsp:sp>
    <dsp:sp modelId="{9D7215D6-B387-47E8-A46C-74ADEDFF1775}">
      <dsp:nvSpPr>
        <dsp:cNvPr id="0" name=""/>
        <dsp:cNvSpPr/>
      </dsp:nvSpPr>
      <dsp:spPr>
        <a:xfrm>
          <a:off x="3187062" y="4199599"/>
          <a:ext cx="1165172" cy="1165498"/>
        </a:xfrm>
        <a:prstGeom prst="ellipse">
          <a:avLst/>
        </a:prstGeom>
        <a:blipFill rotWithShape="1">
          <a:blip xmlns:r="http://schemas.openxmlformats.org/officeDocument/2006/relationships" r:embed="rId3"/>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BCED9-1A3C-49D8-879D-BFD094372A48}">
      <dsp:nvSpPr>
        <dsp:cNvPr id="0" name=""/>
        <dsp:cNvSpPr/>
      </dsp:nvSpPr>
      <dsp:spPr>
        <a:xfrm>
          <a:off x="4440614" y="4223366"/>
          <a:ext cx="1559628" cy="112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Prostration of Recitation</a:t>
          </a:r>
          <a:endParaRPr lang="en-GB" sz="2000" b="1" kern="1200" dirty="0"/>
        </a:p>
      </dsp:txBody>
      <dsp:txXfrm>
        <a:off x="4440614" y="4223366"/>
        <a:ext cx="1559628" cy="1128019"/>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10/27/2021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10/27/2021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10/27/2021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10/27/2021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10/27/2021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13.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jpeg"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2.xml" /><Relationship Id="rId5" Type="http://schemas.openxmlformats.org/officeDocument/2006/relationships/image" Target="../media/image21.jpg" /><Relationship Id="rId4" Type="http://schemas.openxmlformats.org/officeDocument/2006/relationships/image" Target="../media/image18.jpeg"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5.gif"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27.png" /><Relationship Id="rId1" Type="http://schemas.openxmlformats.org/officeDocument/2006/relationships/slideLayout" Target="../slideLayouts/slideLayout2.xml" /><Relationship Id="rId4" Type="http://schemas.openxmlformats.org/officeDocument/2006/relationships/image" Target="../media/image28.jpg" /></Relationships>
</file>

<file path=ppt/slides/_rels/slide24.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33.gif"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7.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ismillah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02471" y="689180"/>
            <a:ext cx="8727450" cy="546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760" y="0"/>
            <a:ext cx="2683099" cy="2610219"/>
          </a:xfrm>
          <a:prstGeom prst="rect">
            <a:avLst/>
          </a:prstGeom>
        </p:spPr>
      </p:pic>
      <p:sp>
        <p:nvSpPr>
          <p:cNvPr id="4" name="TextBox 3"/>
          <p:cNvSpPr txBox="1"/>
          <p:nvPr/>
        </p:nvSpPr>
        <p:spPr>
          <a:xfrm>
            <a:off x="7608243" y="689277"/>
            <a:ext cx="1305058" cy="954107"/>
          </a:xfrm>
          <a:prstGeom prst="rect">
            <a:avLst/>
          </a:prstGeom>
          <a:solidFill>
            <a:srgbClr val="99FF99"/>
          </a:solidFill>
        </p:spPr>
        <p:txBody>
          <a:bodyPr wrap="square" rtlCol="0">
            <a:spAutoFit/>
          </a:bodyPr>
          <a:lstStyle/>
          <a:p>
            <a:pPr algn="r" rtl="1"/>
            <a:r>
              <a:rPr lang="ar-AE" sz="2800" dirty="0"/>
              <a:t>من قرة </a:t>
            </a:r>
          </a:p>
          <a:p>
            <a:pPr algn="r" rtl="1"/>
            <a:r>
              <a:rPr lang="ar-AE" sz="2800" dirty="0"/>
              <a:t>أعين</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515" y="-88967"/>
            <a:ext cx="2627246" cy="2610219"/>
          </a:xfrm>
          <a:prstGeom prst="rect">
            <a:avLst/>
          </a:prstGeom>
        </p:spPr>
      </p:pic>
      <p:sp>
        <p:nvSpPr>
          <p:cNvPr id="6" name="TextBox 5"/>
          <p:cNvSpPr txBox="1"/>
          <p:nvPr/>
        </p:nvSpPr>
        <p:spPr>
          <a:xfrm>
            <a:off x="10232265" y="610939"/>
            <a:ext cx="1395750" cy="1077218"/>
          </a:xfrm>
          <a:prstGeom prst="rect">
            <a:avLst/>
          </a:prstGeom>
          <a:solidFill>
            <a:srgbClr val="99FF99"/>
          </a:solidFill>
        </p:spPr>
        <p:txBody>
          <a:bodyPr wrap="square" rtlCol="0">
            <a:spAutoFit/>
          </a:bodyPr>
          <a:lstStyle/>
          <a:p>
            <a:pPr rtl="1"/>
            <a:r>
              <a:rPr lang="en-US" sz="1600" b="1" dirty="0"/>
              <a:t>Reasons for</a:t>
            </a:r>
          </a:p>
          <a:p>
            <a:pPr rtl="1"/>
            <a:r>
              <a:rPr lang="en-US" sz="1600" b="1" dirty="0"/>
              <a:t>Pleasure and</a:t>
            </a:r>
          </a:p>
          <a:p>
            <a:pPr rtl="1"/>
            <a:r>
              <a:rPr lang="en-US" sz="1600" b="1" dirty="0"/>
              <a:t>Joy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537" y="-27723"/>
            <a:ext cx="2683099" cy="261021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713" y="-3"/>
            <a:ext cx="2683099" cy="2610219"/>
          </a:xfrm>
          <a:prstGeom prst="rect">
            <a:avLst/>
          </a:prstGeom>
        </p:spPr>
      </p:pic>
      <p:sp>
        <p:nvSpPr>
          <p:cNvPr id="9" name="TextBox 8"/>
          <p:cNvSpPr txBox="1"/>
          <p:nvPr/>
        </p:nvSpPr>
        <p:spPr>
          <a:xfrm>
            <a:off x="2440685" y="887939"/>
            <a:ext cx="947672" cy="646331"/>
          </a:xfrm>
          <a:prstGeom prst="rect">
            <a:avLst/>
          </a:prstGeom>
          <a:solidFill>
            <a:schemeClr val="accent1"/>
          </a:solidFill>
        </p:spPr>
        <p:txBody>
          <a:bodyPr wrap="square" rtlCol="0">
            <a:spAutoFit/>
          </a:bodyPr>
          <a:lstStyle/>
          <a:p>
            <a:pPr algn="r" rtl="1"/>
            <a:r>
              <a:rPr lang="ar-AE" sz="3600" dirty="0"/>
              <a:t>نزلا</a:t>
            </a:r>
            <a:endParaRPr lang="en-US" sz="3600" dirty="0"/>
          </a:p>
        </p:txBody>
      </p:sp>
      <p:sp>
        <p:nvSpPr>
          <p:cNvPr id="10" name="TextBox 9"/>
          <p:cNvSpPr txBox="1"/>
          <p:nvPr/>
        </p:nvSpPr>
        <p:spPr>
          <a:xfrm>
            <a:off x="4821338" y="689277"/>
            <a:ext cx="1480843" cy="1015663"/>
          </a:xfrm>
          <a:prstGeom prst="rect">
            <a:avLst/>
          </a:prstGeom>
          <a:solidFill>
            <a:schemeClr val="accent1"/>
          </a:solidFill>
        </p:spPr>
        <p:txBody>
          <a:bodyPr wrap="square" rtlCol="0">
            <a:spAutoFit/>
          </a:bodyPr>
          <a:lstStyle/>
          <a:p>
            <a:pPr rtl="1"/>
            <a:r>
              <a:rPr lang="en-US" sz="2000" b="1" dirty="0"/>
              <a:t>hospitality</a:t>
            </a:r>
          </a:p>
          <a:p>
            <a:pPr rtl="1"/>
            <a:r>
              <a:rPr lang="en-US" sz="2000" b="1" dirty="0"/>
              <a:t>and tender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7929" y="2656242"/>
            <a:ext cx="2683099" cy="2610219"/>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636" y="2537768"/>
            <a:ext cx="2683099" cy="2610219"/>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26" y="2610213"/>
            <a:ext cx="2683099" cy="2610219"/>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261" y="2554775"/>
            <a:ext cx="2683099" cy="2610219"/>
          </a:xfrm>
          <a:prstGeom prst="rect">
            <a:avLst/>
          </a:prstGeom>
        </p:spPr>
      </p:pic>
      <p:sp>
        <p:nvSpPr>
          <p:cNvPr id="16" name="TextBox 15"/>
          <p:cNvSpPr txBox="1"/>
          <p:nvPr/>
        </p:nvSpPr>
        <p:spPr>
          <a:xfrm>
            <a:off x="7631733" y="3413604"/>
            <a:ext cx="1268569" cy="584775"/>
          </a:xfrm>
          <a:prstGeom prst="rect">
            <a:avLst/>
          </a:prstGeom>
          <a:solidFill>
            <a:schemeClr val="accent6">
              <a:lumMod val="60000"/>
              <a:lumOff val="40000"/>
            </a:schemeClr>
          </a:solidFill>
        </p:spPr>
        <p:txBody>
          <a:bodyPr wrap="square" rtlCol="0">
            <a:spAutoFit/>
          </a:bodyPr>
          <a:lstStyle/>
          <a:p>
            <a:r>
              <a:rPr lang="ar-AE" sz="3200" dirty="0"/>
              <a:t>فاسقا</a:t>
            </a:r>
            <a:endParaRPr lang="en-US" sz="3200" dirty="0"/>
          </a:p>
        </p:txBody>
      </p:sp>
      <p:sp>
        <p:nvSpPr>
          <p:cNvPr id="17" name="TextBox 16"/>
          <p:cNvSpPr txBox="1"/>
          <p:nvPr/>
        </p:nvSpPr>
        <p:spPr>
          <a:xfrm>
            <a:off x="10021370" y="3499823"/>
            <a:ext cx="1725153" cy="1015663"/>
          </a:xfrm>
          <a:prstGeom prst="rect">
            <a:avLst/>
          </a:prstGeom>
          <a:solidFill>
            <a:schemeClr val="accent6">
              <a:lumMod val="60000"/>
              <a:lumOff val="40000"/>
            </a:schemeClr>
          </a:solidFill>
        </p:spPr>
        <p:txBody>
          <a:bodyPr wrap="square" rtlCol="0">
            <a:spAutoFit/>
          </a:bodyPr>
          <a:lstStyle/>
          <a:p>
            <a:pPr rtl="1"/>
            <a:r>
              <a:rPr lang="en-US" sz="2000" dirty="0"/>
              <a:t>Disobedience of Allah SWT</a:t>
            </a:r>
          </a:p>
          <a:p>
            <a:pPr rtl="1"/>
            <a:endParaRPr lang="en-US" sz="2000" dirty="0"/>
          </a:p>
        </p:txBody>
      </p:sp>
      <p:sp>
        <p:nvSpPr>
          <p:cNvPr id="18" name="TextBox 17"/>
          <p:cNvSpPr txBox="1"/>
          <p:nvPr/>
        </p:nvSpPr>
        <p:spPr>
          <a:xfrm>
            <a:off x="2152703" y="3285841"/>
            <a:ext cx="1380185" cy="1077218"/>
          </a:xfrm>
          <a:prstGeom prst="rect">
            <a:avLst/>
          </a:prstGeom>
          <a:solidFill>
            <a:srgbClr val="FFFF00"/>
          </a:solidFill>
        </p:spPr>
        <p:txBody>
          <a:bodyPr wrap="square" rtlCol="0">
            <a:spAutoFit/>
          </a:bodyPr>
          <a:lstStyle/>
          <a:p>
            <a:pPr algn="r" rtl="1"/>
            <a:r>
              <a:rPr lang="ar-AE" sz="3200" dirty="0"/>
              <a:t>العذاب الأدنى</a:t>
            </a:r>
            <a:endParaRPr lang="en-US" sz="3200" dirty="0"/>
          </a:p>
        </p:txBody>
      </p:sp>
      <p:sp>
        <p:nvSpPr>
          <p:cNvPr id="19" name="TextBox 18"/>
          <p:cNvSpPr txBox="1"/>
          <p:nvPr/>
        </p:nvSpPr>
        <p:spPr>
          <a:xfrm>
            <a:off x="4402959" y="3228939"/>
            <a:ext cx="1631323" cy="1015663"/>
          </a:xfrm>
          <a:prstGeom prst="rect">
            <a:avLst/>
          </a:prstGeom>
          <a:solidFill>
            <a:srgbClr val="FFFF00"/>
          </a:solidFill>
        </p:spPr>
        <p:txBody>
          <a:bodyPr wrap="square" rtlCol="0">
            <a:spAutoFit/>
          </a:bodyPr>
          <a:lstStyle/>
          <a:p>
            <a:pPr rtl="1"/>
            <a:r>
              <a:rPr lang="en-US" sz="2000" b="1" dirty="0"/>
              <a:t>Punishment in this world</a:t>
            </a:r>
          </a:p>
        </p:txBody>
      </p:sp>
      <p:sp>
        <p:nvSpPr>
          <p:cNvPr id="20" name="TextBox 19"/>
          <p:cNvSpPr txBox="1"/>
          <p:nvPr/>
        </p:nvSpPr>
        <p:spPr>
          <a:xfrm>
            <a:off x="103030" y="888642"/>
            <a:ext cx="1656196" cy="1384995"/>
          </a:xfrm>
          <a:prstGeom prst="rect">
            <a:avLst/>
          </a:prstGeom>
          <a:noFill/>
        </p:spPr>
        <p:txBody>
          <a:bodyPr wrap="square" rtlCol="0">
            <a:spAutoFit/>
          </a:bodyPr>
          <a:lstStyle/>
          <a:p>
            <a:r>
              <a:rPr lang="en-US" sz="2800" dirty="0">
                <a:solidFill>
                  <a:srgbClr val="FF0000"/>
                </a:solidFill>
              </a:rPr>
              <a:t>Words meanings</a:t>
            </a:r>
          </a:p>
        </p:txBody>
      </p:sp>
      <p:sp>
        <p:nvSpPr>
          <p:cNvPr id="3" name="Curved Right Arrow 2"/>
          <p:cNvSpPr/>
          <p:nvPr/>
        </p:nvSpPr>
        <p:spPr>
          <a:xfrm>
            <a:off x="0" y="374754"/>
            <a:ext cx="1319134" cy="24433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993" y="5058881"/>
            <a:ext cx="2683099" cy="2610219"/>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086" y="5058882"/>
            <a:ext cx="2683099" cy="2610219"/>
          </a:xfrm>
          <a:prstGeom prst="rect">
            <a:avLst/>
          </a:prstGeom>
        </p:spPr>
      </p:pic>
      <p:sp>
        <p:nvSpPr>
          <p:cNvPr id="11" name="TextBox 10"/>
          <p:cNvSpPr txBox="1"/>
          <p:nvPr/>
        </p:nvSpPr>
        <p:spPr>
          <a:xfrm>
            <a:off x="3532888" y="5919820"/>
            <a:ext cx="1326779" cy="830997"/>
          </a:xfrm>
          <a:prstGeom prst="rect">
            <a:avLst/>
          </a:prstGeom>
          <a:solidFill>
            <a:srgbClr val="00B0F0"/>
          </a:solidFill>
        </p:spPr>
        <p:txBody>
          <a:bodyPr wrap="square" rtlCol="0">
            <a:spAutoFit/>
          </a:bodyPr>
          <a:lstStyle/>
          <a:p>
            <a:pPr algn="r" rtl="1"/>
            <a:r>
              <a:rPr lang="ar-AE" sz="2400" b="1" dirty="0"/>
              <a:t>العذاب الاكبر</a:t>
            </a:r>
            <a:endParaRPr lang="en-US" sz="2400" b="1" dirty="0"/>
          </a:p>
        </p:txBody>
      </p:sp>
      <p:sp>
        <p:nvSpPr>
          <p:cNvPr id="23" name="TextBox 22"/>
          <p:cNvSpPr txBox="1"/>
          <p:nvPr/>
        </p:nvSpPr>
        <p:spPr>
          <a:xfrm>
            <a:off x="6096000" y="5811437"/>
            <a:ext cx="1535733" cy="923330"/>
          </a:xfrm>
          <a:prstGeom prst="rect">
            <a:avLst/>
          </a:prstGeom>
          <a:solidFill>
            <a:srgbClr val="00B0F0"/>
          </a:solidFill>
        </p:spPr>
        <p:txBody>
          <a:bodyPr wrap="square" rtlCol="0">
            <a:spAutoFit/>
          </a:bodyPr>
          <a:lstStyle/>
          <a:p>
            <a:pPr rtl="1"/>
            <a:r>
              <a:rPr lang="en-US" b="1" dirty="0"/>
              <a:t>Punishment in the hereafter</a:t>
            </a:r>
          </a:p>
        </p:txBody>
      </p:sp>
    </p:spTree>
    <p:extLst>
      <p:ext uri="{BB962C8B-B14F-4D97-AF65-F5344CB8AC3E}">
        <p14:creationId xmlns:p14="http://schemas.microsoft.com/office/powerpoint/2010/main" val="37141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7" grpId="0" animBg="1"/>
      <p:bldP spid="19"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1">
            <a:extLst>
              <a:ext uri="{FF2B5EF4-FFF2-40B4-BE49-F238E27FC236}">
                <a16:creationId xmlns:a16="http://schemas.microsoft.com/office/drawing/2014/main" id="{C1E47027-4CDE-4437-915C-701D9C87616F}"/>
              </a:ext>
            </a:extLst>
          </p:cNvPr>
          <p:cNvSpPr/>
          <p:nvPr/>
        </p:nvSpPr>
        <p:spPr>
          <a:xfrm>
            <a:off x="2841172" y="473529"/>
            <a:ext cx="5633357" cy="104502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The overall meaning of the verses</a:t>
            </a:r>
          </a:p>
        </p:txBody>
      </p:sp>
      <p:sp>
        <p:nvSpPr>
          <p:cNvPr id="5" name="Horizontal Scroll 2">
            <a:extLst>
              <a:ext uri="{FF2B5EF4-FFF2-40B4-BE49-F238E27FC236}">
                <a16:creationId xmlns:a16="http://schemas.microsoft.com/office/drawing/2014/main" id="{56FA672D-3EC7-49A7-90A2-B31332682157}"/>
              </a:ext>
            </a:extLst>
          </p:cNvPr>
          <p:cNvSpPr/>
          <p:nvPr/>
        </p:nvSpPr>
        <p:spPr>
          <a:xfrm>
            <a:off x="1450402" y="1107031"/>
            <a:ext cx="9098328" cy="563832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pic>
        <p:nvPicPr>
          <p:cNvPr id="7" name="Picture 6">
            <a:extLst>
              <a:ext uri="{FF2B5EF4-FFF2-40B4-BE49-F238E27FC236}">
                <a16:creationId xmlns:a16="http://schemas.microsoft.com/office/drawing/2014/main" id="{8725897D-D783-4555-B9F6-12E01358B411}"/>
              </a:ext>
            </a:extLst>
          </p:cNvPr>
          <p:cNvPicPr>
            <a:picLocks noChangeAspect="1"/>
          </p:cNvPicPr>
          <p:nvPr/>
        </p:nvPicPr>
        <p:blipFill>
          <a:blip r:embed="rId2"/>
          <a:stretch>
            <a:fillRect/>
          </a:stretch>
        </p:blipFill>
        <p:spPr>
          <a:xfrm>
            <a:off x="1985512" y="2152059"/>
            <a:ext cx="8284923" cy="320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97F29D65-F469-4C27-A1B2-3AEBE83F7264}"/>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85</a:t>
            </a:r>
          </a:p>
        </p:txBody>
      </p:sp>
    </p:spTree>
    <p:extLst>
      <p:ext uri="{BB962C8B-B14F-4D97-AF65-F5344CB8AC3E}">
        <p14:creationId xmlns:p14="http://schemas.microsoft.com/office/powerpoint/2010/main" val="403534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159C36-0D37-4882-8CFA-70058A2D209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86</a:t>
            </a:r>
          </a:p>
        </p:txBody>
      </p:sp>
      <p:pic>
        <p:nvPicPr>
          <p:cNvPr id="7" name="Picture 6">
            <a:extLst>
              <a:ext uri="{FF2B5EF4-FFF2-40B4-BE49-F238E27FC236}">
                <a16:creationId xmlns:a16="http://schemas.microsoft.com/office/drawing/2014/main" id="{1ACEBFFA-CB1C-4AA7-9A7C-A781AAB34F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017"/>
          <a:stretch/>
        </p:blipFill>
        <p:spPr>
          <a:xfrm>
            <a:off x="861579" y="654485"/>
            <a:ext cx="1584100" cy="1489219"/>
          </a:xfrm>
          <a:prstGeom prst="rect">
            <a:avLst/>
          </a:prstGeom>
        </p:spPr>
      </p:pic>
      <p:pic>
        <p:nvPicPr>
          <p:cNvPr id="9" name="Picture 8">
            <a:extLst>
              <a:ext uri="{FF2B5EF4-FFF2-40B4-BE49-F238E27FC236}">
                <a16:creationId xmlns:a16="http://schemas.microsoft.com/office/drawing/2014/main" id="{607D6612-ECA0-4192-9EC1-ED67A6D632E2}"/>
              </a:ext>
            </a:extLst>
          </p:cNvPr>
          <p:cNvPicPr>
            <a:picLocks noChangeAspect="1"/>
          </p:cNvPicPr>
          <p:nvPr/>
        </p:nvPicPr>
        <p:blipFill>
          <a:blip r:embed="rId3"/>
          <a:stretch>
            <a:fillRect/>
          </a:stretch>
        </p:blipFill>
        <p:spPr>
          <a:xfrm>
            <a:off x="2145787" y="1550021"/>
            <a:ext cx="8136834" cy="3050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Explosion 2 7">
            <a:extLst>
              <a:ext uri="{FF2B5EF4-FFF2-40B4-BE49-F238E27FC236}">
                <a16:creationId xmlns:a16="http://schemas.microsoft.com/office/drawing/2014/main" id="{90F781F2-FBB9-4718-A467-7D5B4CF18141}"/>
              </a:ext>
            </a:extLst>
          </p:cNvPr>
          <p:cNvSpPr/>
          <p:nvPr/>
        </p:nvSpPr>
        <p:spPr>
          <a:xfrm>
            <a:off x="6188766" y="34906"/>
            <a:ext cx="5141656" cy="170064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Think and discuss</a:t>
            </a:r>
          </a:p>
        </p:txBody>
      </p:sp>
      <p:pic>
        <p:nvPicPr>
          <p:cNvPr id="13" name="Picture 12">
            <a:extLst>
              <a:ext uri="{FF2B5EF4-FFF2-40B4-BE49-F238E27FC236}">
                <a16:creationId xmlns:a16="http://schemas.microsoft.com/office/drawing/2014/main" id="{A5B41FAC-3225-477C-960F-6843E7CD8680}"/>
              </a:ext>
            </a:extLst>
          </p:cNvPr>
          <p:cNvPicPr>
            <a:picLocks noChangeAspect="1"/>
          </p:cNvPicPr>
          <p:nvPr/>
        </p:nvPicPr>
        <p:blipFill>
          <a:blip r:embed="rId4"/>
          <a:stretch>
            <a:fillRect/>
          </a:stretch>
        </p:blipFill>
        <p:spPr>
          <a:xfrm>
            <a:off x="2145787" y="4601004"/>
            <a:ext cx="8136834" cy="1883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35EC09C4-5384-4ABD-A5CA-B321699FBBAF}"/>
              </a:ext>
            </a:extLst>
          </p:cNvPr>
          <p:cNvSpPr txBox="1"/>
          <p:nvPr/>
        </p:nvSpPr>
        <p:spPr>
          <a:xfrm>
            <a:off x="5075583" y="5181600"/>
            <a:ext cx="5207038" cy="461665"/>
          </a:xfrm>
          <a:prstGeom prst="rect">
            <a:avLst/>
          </a:prstGeom>
          <a:noFill/>
        </p:spPr>
        <p:txBody>
          <a:bodyPr wrap="square" rtlCol="0">
            <a:spAutoFit/>
          </a:bodyPr>
          <a:lstStyle/>
          <a:p>
            <a:r>
              <a:rPr lang="en-US"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The fourth scenario</a:t>
            </a:r>
            <a:endParaRPr lang="en-US" sz="2400" b="1" dirty="0">
              <a:solidFill>
                <a:srgbClr val="002060"/>
              </a:solidFill>
            </a:endParaRPr>
          </a:p>
        </p:txBody>
      </p:sp>
      <p:sp>
        <p:nvSpPr>
          <p:cNvPr id="15" name="TextBox 14">
            <a:extLst>
              <a:ext uri="{FF2B5EF4-FFF2-40B4-BE49-F238E27FC236}">
                <a16:creationId xmlns:a16="http://schemas.microsoft.com/office/drawing/2014/main" id="{8C63F314-2166-4712-AABC-B80AF3CD8953}"/>
              </a:ext>
            </a:extLst>
          </p:cNvPr>
          <p:cNvSpPr txBox="1"/>
          <p:nvPr/>
        </p:nvSpPr>
        <p:spPr>
          <a:xfrm>
            <a:off x="5075583" y="5738191"/>
            <a:ext cx="5207038" cy="830997"/>
          </a:xfrm>
          <a:prstGeom prst="rect">
            <a:avLst/>
          </a:prstGeom>
          <a:noFill/>
        </p:spPr>
        <p:txBody>
          <a:bodyPr wrap="square" rtlCol="0">
            <a:spAutoFit/>
          </a:bodyPr>
          <a:lstStyle/>
          <a:p>
            <a:r>
              <a:rPr lang="en-US"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Allah has given us the choice to choose the Right Path</a:t>
            </a:r>
            <a:endParaRPr lang="en-US" sz="2400" b="1" dirty="0">
              <a:solidFill>
                <a:srgbClr val="002060"/>
              </a:solidFill>
            </a:endParaRPr>
          </a:p>
        </p:txBody>
      </p:sp>
    </p:spTree>
    <p:extLst>
      <p:ext uri="{BB962C8B-B14F-4D97-AF65-F5344CB8AC3E}">
        <p14:creationId xmlns:p14="http://schemas.microsoft.com/office/powerpoint/2010/main" val="334683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236721-C30E-4F4B-B4AE-63B9FB915B09}"/>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86</a:t>
            </a:r>
          </a:p>
        </p:txBody>
      </p:sp>
      <p:sp>
        <p:nvSpPr>
          <p:cNvPr id="5" name="TextBox 4">
            <a:extLst>
              <a:ext uri="{FF2B5EF4-FFF2-40B4-BE49-F238E27FC236}">
                <a16:creationId xmlns:a16="http://schemas.microsoft.com/office/drawing/2014/main" id="{B79BA36E-FC65-4A07-B9E0-1AA3A328CDAC}"/>
              </a:ext>
            </a:extLst>
          </p:cNvPr>
          <p:cNvSpPr txBox="1"/>
          <p:nvPr/>
        </p:nvSpPr>
        <p:spPr>
          <a:xfrm>
            <a:off x="1006100" y="3899393"/>
            <a:ext cx="10191987" cy="27392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dirty="0"/>
              <a:t>1- What are the similarities between people and jinn which make them share the same destiny in the Hereafter ?</a:t>
            </a:r>
          </a:p>
          <a:p>
            <a:r>
              <a:rPr lang="en-US" sz="28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People and jinn are given the choice to choose either the right path or the bad; they will be judged as per their deeds.</a:t>
            </a:r>
          </a:p>
          <a:p>
            <a:endParaRPr lang="en-US" sz="3200" dirty="0"/>
          </a:p>
          <a:p>
            <a:endParaRPr lang="en-US" sz="2000" dirty="0"/>
          </a:p>
        </p:txBody>
      </p:sp>
      <p:sp>
        <p:nvSpPr>
          <p:cNvPr id="9" name="Rectangle 8">
            <a:extLst>
              <a:ext uri="{FF2B5EF4-FFF2-40B4-BE49-F238E27FC236}">
                <a16:creationId xmlns:a16="http://schemas.microsoft.com/office/drawing/2014/main" id="{65866F39-B7AA-46F2-A036-68A4A055CC0B}"/>
              </a:ext>
            </a:extLst>
          </p:cNvPr>
          <p:cNvSpPr/>
          <p:nvPr/>
        </p:nvSpPr>
        <p:spPr>
          <a:xfrm>
            <a:off x="862599" y="939433"/>
            <a:ext cx="11011349" cy="2862322"/>
          </a:xfrm>
          <a:prstGeom prst="rect">
            <a:avLst/>
          </a:prstGeom>
        </p:spPr>
        <p:txBody>
          <a:bodyPr wrap="square">
            <a:spAutoFit/>
          </a:bodyPr>
          <a:lstStyle/>
          <a:p>
            <a:pPr algn="r" rtl="1"/>
            <a:r>
              <a:rPr lang="ar-AE" sz="3600" b="1" dirty="0">
                <a:latin typeface="traditional arabic" panose="02020603050405020304" pitchFamily="18" charset="-78"/>
                <a:cs typeface="traditional arabic" panose="02020603050405020304" pitchFamily="18" charset="-78"/>
              </a:rPr>
              <a:t>(قال تعالى )</a:t>
            </a:r>
          </a:p>
          <a:p>
            <a:pPr algn="r" rtl="1"/>
            <a:r>
              <a:rPr lang="ar-AE" sz="3600" b="1" dirty="0">
                <a:latin typeface="traditional arabic" panose="02020603050405020304" pitchFamily="18" charset="-78"/>
                <a:cs typeface="traditional arabic" panose="02020603050405020304" pitchFamily="18" charset="-78"/>
              </a:rPr>
              <a:t>ولوشِئْنَا لَآَتَيْنَا كُلَّ نَفْسٍ هُدَاهَا وَلَكِنْ حَقَّ الْقَوْلُ مِنِّي لَأَمْلَأَنَّ جَهَنَّمَ مِنَ الْجِنَّةِ وَالنَّاسِ أَجْمَعِينَ</a:t>
            </a:r>
            <a:endParaRPr lang="en-US" sz="3600" b="1" dirty="0">
              <a:latin typeface="traditional arabic" panose="02020603050405020304" pitchFamily="18" charset="-78"/>
              <a:cs typeface="traditional arabic" panose="02020603050405020304" pitchFamily="18" charset="-78"/>
            </a:endParaRPr>
          </a:p>
          <a:p>
            <a:pPr algn="r" rtl="1"/>
            <a:endParaRPr lang="en-US" sz="3600" b="1" dirty="0">
              <a:latin typeface="traditional arabic" panose="02020603050405020304" pitchFamily="18" charset="-78"/>
              <a:cs typeface="traditional arabic" panose="02020603050405020304" pitchFamily="18" charset="-78"/>
            </a:endParaRPr>
          </a:p>
          <a:p>
            <a:pPr algn="r" rtl="1"/>
            <a:r>
              <a:rPr lang="en-US" sz="3600" b="1" dirty="0">
                <a:latin typeface="traditional arabic" panose="02020603050405020304" pitchFamily="18" charset="-78"/>
                <a:cs typeface="traditional arabic" panose="02020603050405020304" pitchFamily="18" charset="-78"/>
              </a:rPr>
              <a:t>But the word from Me will come in to effect that,” I will surely fill Hell with Jinn and People all together </a:t>
            </a:r>
            <a:endParaRPr lang="en-US" sz="3600" dirty="0"/>
          </a:p>
        </p:txBody>
      </p:sp>
      <p:pic>
        <p:nvPicPr>
          <p:cNvPr id="11" name="Picture 10">
            <a:extLst>
              <a:ext uri="{FF2B5EF4-FFF2-40B4-BE49-F238E27FC236}">
                <a16:creationId xmlns:a16="http://schemas.microsoft.com/office/drawing/2014/main" id="{9B298B27-BE7C-4B13-B24C-659603813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950227" y="5382026"/>
            <a:ext cx="1004442" cy="1475974"/>
          </a:xfrm>
          <a:prstGeom prst="rect">
            <a:avLst/>
          </a:prstGeom>
        </p:spPr>
      </p:pic>
      <p:sp>
        <p:nvSpPr>
          <p:cNvPr id="13" name="TextBox 12">
            <a:extLst>
              <a:ext uri="{FF2B5EF4-FFF2-40B4-BE49-F238E27FC236}">
                <a16:creationId xmlns:a16="http://schemas.microsoft.com/office/drawing/2014/main" id="{71D48A6A-D0CD-4A49-8074-6FEBA622C8CC}"/>
              </a:ext>
            </a:extLst>
          </p:cNvPr>
          <p:cNvSpPr txBox="1"/>
          <p:nvPr/>
        </p:nvSpPr>
        <p:spPr>
          <a:xfrm>
            <a:off x="3392557" y="73231"/>
            <a:ext cx="671885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Think ,compare &amp; explain</a:t>
            </a:r>
            <a:endParaRPr lang="en-US" sz="4000" dirty="0"/>
          </a:p>
        </p:txBody>
      </p:sp>
    </p:spTree>
    <p:extLst>
      <p:ext uri="{BB962C8B-B14F-4D97-AF65-F5344CB8AC3E}">
        <p14:creationId xmlns:p14="http://schemas.microsoft.com/office/powerpoint/2010/main" val="86753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a:t>
            </a:r>
          </a:p>
        </p:txBody>
      </p:sp>
      <p:sp>
        <p:nvSpPr>
          <p:cNvPr id="5" name="TextBox 4">
            <a:extLst>
              <a:ext uri="{FF2B5EF4-FFF2-40B4-BE49-F238E27FC236}">
                <a16:creationId xmlns:a16="http://schemas.microsoft.com/office/drawing/2014/main" id="{09E2EC3E-65D4-49AF-85FB-41E13C1512B7}"/>
              </a:ext>
            </a:extLst>
          </p:cNvPr>
          <p:cNvSpPr txBox="1"/>
          <p:nvPr/>
        </p:nvSpPr>
        <p:spPr>
          <a:xfrm>
            <a:off x="1006100" y="1498360"/>
            <a:ext cx="10907603" cy="1754326"/>
          </a:xfrm>
          <a:prstGeom prst="rect">
            <a:avLst/>
          </a:prstGeom>
          <a:noFill/>
        </p:spPr>
        <p:txBody>
          <a:bodyPr wrap="square">
            <a:spAutoFit/>
          </a:bodyPr>
          <a:lstStyle/>
          <a:p>
            <a:r>
              <a:rPr lang="en-US" sz="3600" dirty="0"/>
              <a:t>1- What is the wisdom behind the existence of Jannah  and Hell?</a:t>
            </a:r>
          </a:p>
          <a:p>
            <a:r>
              <a:rPr lang="en-US" sz="3600" dirty="0"/>
              <a:t>----------------------------------------------------------------------</a:t>
            </a:r>
          </a:p>
        </p:txBody>
      </p:sp>
      <p:sp>
        <p:nvSpPr>
          <p:cNvPr id="6" name="TextBox 5">
            <a:extLst>
              <a:ext uri="{FF2B5EF4-FFF2-40B4-BE49-F238E27FC236}">
                <a16:creationId xmlns:a16="http://schemas.microsoft.com/office/drawing/2014/main" id="{30564789-1C87-45D0-B9A5-351B13527A5C}"/>
              </a:ext>
            </a:extLst>
          </p:cNvPr>
          <p:cNvSpPr txBox="1"/>
          <p:nvPr/>
        </p:nvSpPr>
        <p:spPr>
          <a:xfrm>
            <a:off x="5473149" y="538489"/>
            <a:ext cx="2743200" cy="461665"/>
          </a:xfrm>
          <a:prstGeom prst="rect">
            <a:avLst/>
          </a:prstGeom>
          <a:noFill/>
        </p:spPr>
        <p:txBody>
          <a:bodyPr wrap="square" rtlCol="0">
            <a:spAutoFit/>
          </a:bodyPr>
          <a:lstStyle/>
          <a:p>
            <a:r>
              <a:rPr lang="en-US" sz="2400" dirty="0"/>
              <a:t>Think critically: </a:t>
            </a:r>
          </a:p>
        </p:txBody>
      </p:sp>
      <p:pic>
        <p:nvPicPr>
          <p:cNvPr id="8" name="Picture 7">
            <a:extLst>
              <a:ext uri="{FF2B5EF4-FFF2-40B4-BE49-F238E27FC236}">
                <a16:creationId xmlns:a16="http://schemas.microsoft.com/office/drawing/2014/main" id="{79185200-EEF9-4D66-B73A-9E701A5D7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37" y="4598504"/>
            <a:ext cx="3186058" cy="19285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6" name="Picture 2" descr="Jannah: The Forgotten Reward - Hiba - Family Resource Centre">
            <a:extLst>
              <a:ext uri="{FF2B5EF4-FFF2-40B4-BE49-F238E27FC236}">
                <a16:creationId xmlns:a16="http://schemas.microsoft.com/office/drawing/2014/main" id="{BD5B48E9-5101-47DE-B3EC-91277C889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349" y="4598504"/>
            <a:ext cx="3326294" cy="200817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9B6E225-8030-4C8A-87B1-55353497A6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017"/>
          <a:stretch/>
        </p:blipFill>
        <p:spPr>
          <a:xfrm>
            <a:off x="10329603" y="80842"/>
            <a:ext cx="1584100" cy="1489219"/>
          </a:xfrm>
          <a:prstGeom prst="rect">
            <a:avLst/>
          </a:prstGeom>
        </p:spPr>
      </p:pic>
    </p:spTree>
    <p:extLst>
      <p:ext uri="{BB962C8B-B14F-4D97-AF65-F5344CB8AC3E}">
        <p14:creationId xmlns:p14="http://schemas.microsoft.com/office/powerpoint/2010/main" val="357451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A5C114-8835-466E-95E0-5BA22D8A3CF4}"/>
              </a:ext>
            </a:extLst>
          </p:cNvPr>
          <p:cNvSpPr txBox="1"/>
          <p:nvPr/>
        </p:nvSpPr>
        <p:spPr>
          <a:xfrm>
            <a:off x="1231388" y="3220279"/>
            <a:ext cx="10443778" cy="3170099"/>
          </a:xfrm>
          <a:prstGeom prst="rect">
            <a:avLst/>
          </a:prstGeom>
          <a:noFill/>
        </p:spPr>
        <p:txBody>
          <a:bodyPr wrap="square">
            <a:spAutoFit/>
          </a:bodyPr>
          <a:lstStyle/>
          <a:p>
            <a:r>
              <a:rPr lang="en-US" sz="4000" dirty="0"/>
              <a:t>A person who has not prayed or performed acts of worship for several years how can I ask him to perform his acts of worship?</a:t>
            </a:r>
          </a:p>
          <a:p>
            <a:r>
              <a:rPr lang="en-US" sz="4000" dirty="0"/>
              <a:t>----------------------------------------------------------------------------------------------------------------------------</a:t>
            </a:r>
          </a:p>
        </p:txBody>
      </p:sp>
      <p:sp>
        <p:nvSpPr>
          <p:cNvPr id="6" name="Down Arrow 4">
            <a:extLst>
              <a:ext uri="{FF2B5EF4-FFF2-40B4-BE49-F238E27FC236}">
                <a16:creationId xmlns:a16="http://schemas.microsoft.com/office/drawing/2014/main" id="{B01888D4-E0E2-4227-AC7A-490C0F49B3BC}"/>
              </a:ext>
            </a:extLst>
          </p:cNvPr>
          <p:cNvSpPr/>
          <p:nvPr/>
        </p:nvSpPr>
        <p:spPr>
          <a:xfrm>
            <a:off x="8893277" y="34906"/>
            <a:ext cx="2792185" cy="2686853"/>
          </a:xfrm>
          <a:prstGeom prst="downArrow">
            <a:avLst>
              <a:gd name="adj1" fmla="val 50000"/>
              <a:gd name="adj2" fmla="val 45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75000"/>
                  </a:schemeClr>
                </a:solidFill>
              </a:rPr>
              <a:t>I offer a solution</a:t>
            </a:r>
          </a:p>
        </p:txBody>
      </p:sp>
      <p:sp>
        <p:nvSpPr>
          <p:cNvPr id="12" name="Cloud Callout 1">
            <a:extLst>
              <a:ext uri="{FF2B5EF4-FFF2-40B4-BE49-F238E27FC236}">
                <a16:creationId xmlns:a16="http://schemas.microsoft.com/office/drawing/2014/main" id="{F2748EBE-72E7-4D24-A4BA-9AF85CBA48A2}"/>
              </a:ext>
            </a:extLst>
          </p:cNvPr>
          <p:cNvSpPr/>
          <p:nvPr/>
        </p:nvSpPr>
        <p:spPr>
          <a:xfrm>
            <a:off x="2834545" y="431275"/>
            <a:ext cx="3967843" cy="1894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rPr>
              <a:t>Problem Solving</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0558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5622" y="97655"/>
            <a:ext cx="11008311" cy="1873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ndalus" panose="02020603050405020304" pitchFamily="18" charset="-78"/>
                <a:cs typeface="Andalus" panose="02020603050405020304" pitchFamily="18" charset="-78"/>
              </a:rPr>
              <a:t>The Supplication of the Prostration of Recitation</a:t>
            </a:r>
            <a:endParaRPr lang="en-GB" sz="4400" b="1" dirty="0">
              <a:latin typeface="Andalus" panose="02020603050405020304" pitchFamily="18" charset="-78"/>
              <a:cs typeface="Andalus" panose="02020603050405020304" pitchFamily="18" charset="-78"/>
            </a:endParaRPr>
          </a:p>
          <a:p>
            <a:pPr algn="ctr"/>
            <a:endParaRPr lang="en-GB" dirty="0"/>
          </a:p>
        </p:txBody>
      </p:sp>
      <p:pic>
        <p:nvPicPr>
          <p:cNvPr id="1026" name="Picture 2" descr="Image result for supplication of prostration of recitation"/>
          <p:cNvPicPr>
            <a:picLocks noChangeAspect="1" noChangeArrowheads="1"/>
          </p:cNvPicPr>
          <p:nvPr/>
        </p:nvPicPr>
        <p:blipFill rotWithShape="1">
          <a:blip r:embed="rId2">
            <a:extLst>
              <a:ext uri="{28A0092B-C50C-407E-A947-70E740481C1C}">
                <a14:useLocalDpi xmlns:a14="http://schemas.microsoft.com/office/drawing/2010/main" val="0"/>
              </a:ext>
            </a:extLst>
          </a:blip>
          <a:srcRect t="34199" b="14134"/>
          <a:stretch/>
        </p:blipFill>
        <p:spPr bwMode="auto">
          <a:xfrm>
            <a:off x="883403" y="1970844"/>
            <a:ext cx="10950530" cy="48871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85C4237-5934-48C5-902A-07DAB19C4BC2}"/>
              </a:ext>
            </a:extLst>
          </p:cNvPr>
          <p:cNvPicPr>
            <a:picLocks noChangeAspect="1"/>
          </p:cNvPicPr>
          <p:nvPr/>
        </p:nvPicPr>
        <p:blipFill>
          <a:blip r:embed="rId3"/>
          <a:stretch>
            <a:fillRect/>
          </a:stretch>
        </p:blipFill>
        <p:spPr>
          <a:xfrm>
            <a:off x="1019352" y="1034249"/>
            <a:ext cx="3552648" cy="895350"/>
          </a:xfrm>
          <a:prstGeom prst="rect">
            <a:avLst/>
          </a:prstGeom>
        </p:spPr>
      </p:pic>
      <p:sp>
        <p:nvSpPr>
          <p:cNvPr id="7" name="TextBox 6">
            <a:extLst>
              <a:ext uri="{FF2B5EF4-FFF2-40B4-BE49-F238E27FC236}">
                <a16:creationId xmlns:a16="http://schemas.microsoft.com/office/drawing/2014/main" id="{02CB6DE9-AEDB-4727-A00D-91BD1E8951F2}"/>
              </a:ext>
            </a:extLst>
          </p:cNvPr>
          <p:cNvSpPr txBox="1"/>
          <p:nvPr/>
        </p:nvSpPr>
        <p:spPr>
          <a:xfrm>
            <a:off x="9240495" y="1034249"/>
            <a:ext cx="2593438"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Competencies (SCF)</a:t>
            </a:r>
          </a:p>
          <a:p>
            <a:r>
              <a:rPr lang="en-US" dirty="0"/>
              <a:t>Search using electronic devices</a:t>
            </a:r>
          </a:p>
          <a:p>
            <a:endParaRPr lang="en-US" dirty="0"/>
          </a:p>
        </p:txBody>
      </p:sp>
      <p:sp>
        <p:nvSpPr>
          <p:cNvPr id="9" name="TextBox 8">
            <a:extLst>
              <a:ext uri="{FF2B5EF4-FFF2-40B4-BE49-F238E27FC236}">
                <a16:creationId xmlns:a16="http://schemas.microsoft.com/office/drawing/2014/main" id="{B3390B8D-2FBF-41AC-A0E0-AB49DEF164F5}"/>
              </a:ext>
            </a:extLst>
          </p:cNvPr>
          <p:cNvSpPr txBox="1"/>
          <p:nvPr/>
        </p:nvSpPr>
        <p:spPr>
          <a:xfrm>
            <a:off x="7540487" y="0"/>
            <a:ext cx="595549" cy="369332"/>
          </a:xfrm>
          <a:prstGeom prst="rect">
            <a:avLst/>
          </a:prstGeom>
          <a:noFill/>
        </p:spPr>
        <p:txBody>
          <a:bodyPr wrap="square" rtlCol="0">
            <a:spAutoFit/>
          </a:bodyPr>
          <a:lstStyle/>
          <a:p>
            <a:r>
              <a:rPr lang="en-US" dirty="0"/>
              <a:t>P2</a:t>
            </a:r>
          </a:p>
        </p:txBody>
      </p:sp>
    </p:spTree>
    <p:extLst>
      <p:ext uri="{BB962C8B-B14F-4D97-AF65-F5344CB8AC3E}">
        <p14:creationId xmlns:p14="http://schemas.microsoft.com/office/powerpoint/2010/main" val="2572591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514" y="1762539"/>
            <a:ext cx="11325726" cy="452431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3200" b="1" u="sng" cap="none" spc="0" dirty="0">
              <a:ln/>
              <a:solidFill>
                <a:schemeClr val="accent3"/>
              </a:solidFill>
              <a:effectLst/>
            </a:endParaRPr>
          </a:p>
          <a:p>
            <a:pPr algn="ctr"/>
            <a:r>
              <a:rPr lang="en-US" sz="3200" b="1" u="sng" cap="none" spc="0" dirty="0">
                <a:ln/>
                <a:solidFill>
                  <a:schemeClr val="accent3"/>
                </a:solidFill>
                <a:effectLst/>
              </a:rPr>
              <a:t>Characteristics of Believers:</a:t>
            </a:r>
            <a:endParaRPr lang="en-US" sz="3200" b="1" dirty="0">
              <a:ln/>
              <a:solidFill>
                <a:schemeClr val="accent3"/>
              </a:solidFill>
            </a:endParaRPr>
          </a:p>
          <a:p>
            <a:pPr algn="ctr"/>
            <a:r>
              <a:rPr lang="en-US" sz="3600" b="1" cap="none" spc="0" dirty="0">
                <a:ln/>
                <a:solidFill>
                  <a:schemeClr val="accent5">
                    <a:lumMod val="50000"/>
                  </a:schemeClr>
                </a:solidFill>
                <a:effectLst/>
              </a:rPr>
              <a:t>1. Fall down in Prostration &amp; Praise their Lord.</a:t>
            </a:r>
          </a:p>
          <a:p>
            <a:pPr algn="ctr"/>
            <a:r>
              <a:rPr lang="en-US" sz="3600" b="1" dirty="0">
                <a:ln/>
                <a:solidFill>
                  <a:schemeClr val="tx2">
                    <a:lumMod val="50000"/>
                    <a:lumOff val="50000"/>
                  </a:schemeClr>
                </a:solidFill>
              </a:rPr>
              <a:t>2. They spend from what Allah has given to them.</a:t>
            </a:r>
          </a:p>
          <a:p>
            <a:pPr algn="ctr"/>
            <a:r>
              <a:rPr lang="en-US" sz="3600" b="1" cap="none" spc="0" dirty="0">
                <a:ln/>
                <a:solidFill>
                  <a:schemeClr val="accent3">
                    <a:lumMod val="75000"/>
                  </a:schemeClr>
                </a:solidFill>
                <a:effectLst/>
              </a:rPr>
              <a:t>3. They are not ignorant.</a:t>
            </a:r>
          </a:p>
          <a:p>
            <a:pPr algn="ctr"/>
            <a:r>
              <a:rPr lang="en-US" sz="3600" b="1" dirty="0">
                <a:ln/>
                <a:solidFill>
                  <a:schemeClr val="accent5">
                    <a:lumMod val="75000"/>
                  </a:schemeClr>
                </a:solidFill>
              </a:rPr>
              <a:t>4. Supplicate their Lord in fear.</a:t>
            </a:r>
          </a:p>
          <a:p>
            <a:pPr algn="ctr"/>
            <a:r>
              <a:rPr lang="en-US" sz="3600" b="1" dirty="0">
                <a:ln/>
                <a:solidFill>
                  <a:schemeClr val="accent5">
                    <a:lumMod val="75000"/>
                  </a:schemeClr>
                </a:solidFill>
              </a:rPr>
              <a:t>5.They arise from their bed.</a:t>
            </a:r>
            <a:endParaRPr lang="en-US" sz="3600" b="1" dirty="0">
              <a:ln/>
              <a:solidFill>
                <a:schemeClr val="tx2">
                  <a:lumMod val="50000"/>
                  <a:lumOff val="50000"/>
                </a:schemeClr>
              </a:solidFill>
            </a:endParaRPr>
          </a:p>
          <a:p>
            <a:pPr algn="ctr"/>
            <a:endParaRPr lang="en-US" sz="4400" b="1" cap="none" spc="0" dirty="0">
              <a:ln/>
              <a:solidFill>
                <a:schemeClr val="accent3"/>
              </a:solidFill>
              <a:effectLst/>
            </a:endParaRPr>
          </a:p>
        </p:txBody>
      </p:sp>
      <p:sp>
        <p:nvSpPr>
          <p:cNvPr id="4" name="Rectangle 3">
            <a:extLst>
              <a:ext uri="{FF2B5EF4-FFF2-40B4-BE49-F238E27FC236}">
                <a16:creationId xmlns:a16="http://schemas.microsoft.com/office/drawing/2014/main" id="{18FFC9E9-2E3C-45AD-AE57-2EF79911819B}"/>
              </a:ext>
            </a:extLst>
          </p:cNvPr>
          <p:cNvSpPr/>
          <p:nvPr/>
        </p:nvSpPr>
        <p:spPr>
          <a:xfrm>
            <a:off x="128336" y="0"/>
            <a:ext cx="1298713"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88</a:t>
            </a:r>
          </a:p>
        </p:txBody>
      </p:sp>
      <p:pic>
        <p:nvPicPr>
          <p:cNvPr id="6" name="Picture 5">
            <a:extLst>
              <a:ext uri="{FF2B5EF4-FFF2-40B4-BE49-F238E27FC236}">
                <a16:creationId xmlns:a16="http://schemas.microsoft.com/office/drawing/2014/main" id="{DEBEF3FD-E17C-49D2-94FC-5EC8CBA681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931" y="5265461"/>
            <a:ext cx="1603736" cy="1580612"/>
          </a:xfrm>
          <a:prstGeom prst="rect">
            <a:avLst/>
          </a:prstGeom>
        </p:spPr>
      </p:pic>
      <p:sp>
        <p:nvSpPr>
          <p:cNvPr id="8" name="Rectangle 7">
            <a:extLst>
              <a:ext uri="{FF2B5EF4-FFF2-40B4-BE49-F238E27FC236}">
                <a16:creationId xmlns:a16="http://schemas.microsoft.com/office/drawing/2014/main" id="{56C82D6A-1F28-4974-A884-420BEF742C62}"/>
              </a:ext>
            </a:extLst>
          </p:cNvPr>
          <p:cNvSpPr/>
          <p:nvPr/>
        </p:nvSpPr>
        <p:spPr>
          <a:xfrm>
            <a:off x="737938" y="571147"/>
            <a:ext cx="11145302" cy="1138773"/>
          </a:xfrm>
          <a:prstGeom prst="rect">
            <a:avLst/>
          </a:prstGeom>
          <a:solidFill>
            <a:srgbClr val="FFFF00"/>
          </a:solidFill>
        </p:spPr>
        <p:txBody>
          <a:bodyPr wrap="square">
            <a:spAutoFit/>
          </a:bodyPr>
          <a:lstStyle/>
          <a:p>
            <a:pPr rtl="1"/>
            <a:r>
              <a:rPr lang="ar-AE" b="1" dirty="0">
                <a:latin typeface="traditional arabic" panose="02020603050405020304" pitchFamily="18" charset="-78"/>
                <a:cs typeface="traditional arabic" panose="02020603050405020304" pitchFamily="18" charset="-78"/>
              </a:rPr>
              <a:t>إِنَّمَا يُؤْمِنُ بِآَيَاتِنَا الَّذِينَ إِذَا ذُكِّرُوا بِهَا خَرُّوا سُجَّدًا وَسَبَّحُوا بِحَمْدِ رَبِّهِمْ وَهُمْ لَا يَسْتَكْبِرُونَ (15) تَتَجَافَى جُنُوبُهُمْ عَنِ الْمَضَاجِعِ يَدْعُونَ رَبَّهُمْ خَوْفًا وَطَمَعًا وَمِمَّا رَزَقْنَاهُمْ يُنْفِقُونَ (16) </a:t>
            </a:r>
            <a:r>
              <a:rPr lang="en-US" b="0" i="0" dirty="0">
                <a:solidFill>
                  <a:srgbClr val="000000"/>
                </a:solidFill>
                <a:effectLst/>
                <a:latin typeface="Book Antiqua" panose="02040602050305030304" pitchFamily="18" charset="0"/>
              </a:rPr>
              <a:t> </a:t>
            </a:r>
            <a:r>
              <a:rPr lang="en-US" sz="1600" b="0" i="0" dirty="0">
                <a:solidFill>
                  <a:srgbClr val="000000"/>
                </a:solidFill>
                <a:effectLst/>
                <a:latin typeface="Book Antiqua" panose="02040602050305030304" pitchFamily="18" charset="0"/>
              </a:rPr>
              <a:t>None believes in Our Signs except those who, when they are given good counsel through Our verses, fall down prostrate and celebrate the praise of their Lord and do not wax proud. Their sides forsake their beds, and they call upon their Lord in fear and hope,</a:t>
            </a:r>
            <a:r>
              <a:rPr lang="en-US" sz="1600" b="0" i="0" baseline="30000" dirty="0">
                <a:solidFill>
                  <a:srgbClr val="333333"/>
                </a:solidFill>
                <a:effectLst/>
                <a:latin typeface="Book Antiqua" panose="02040602050305030304" pitchFamily="18" charset="0"/>
              </a:rPr>
              <a:t>27</a:t>
            </a:r>
            <a:r>
              <a:rPr lang="en-US" sz="1600" b="0" i="0" dirty="0">
                <a:solidFill>
                  <a:srgbClr val="000000"/>
                </a:solidFill>
                <a:effectLst/>
                <a:latin typeface="Book Antiqua" panose="02040602050305030304" pitchFamily="18" charset="0"/>
              </a:rPr>
              <a:t> and expend (in charity) out of the sustenance We have granted them</a:t>
            </a:r>
            <a:endParaRPr lang="en-US" sz="1600" dirty="0"/>
          </a:p>
        </p:txBody>
      </p:sp>
      <p:sp>
        <p:nvSpPr>
          <p:cNvPr id="10" name="TextBox 9">
            <a:extLst>
              <a:ext uri="{FF2B5EF4-FFF2-40B4-BE49-F238E27FC236}">
                <a16:creationId xmlns:a16="http://schemas.microsoft.com/office/drawing/2014/main" id="{C22BB24B-C949-4DC5-B954-6D934F54050B}"/>
              </a:ext>
            </a:extLst>
          </p:cNvPr>
          <p:cNvSpPr txBox="1"/>
          <p:nvPr/>
        </p:nvSpPr>
        <p:spPr>
          <a:xfrm>
            <a:off x="2570921" y="-52083"/>
            <a:ext cx="6096000" cy="584775"/>
          </a:xfrm>
          <a:prstGeom prst="rect">
            <a:avLst/>
          </a:prstGeom>
          <a:noFill/>
        </p:spPr>
        <p:txBody>
          <a:bodyPr wrap="square">
            <a:spAutoFit/>
          </a:bodyPr>
          <a:lstStyle/>
          <a:p>
            <a:pPr algn="ctr"/>
            <a:r>
              <a:rPr lang="en-US" sz="3200" b="1" u="sng" cap="none" spc="0" dirty="0">
                <a:ln/>
                <a:solidFill>
                  <a:schemeClr val="accent3"/>
                </a:solidFill>
                <a:effectLst/>
              </a:rPr>
              <a:t>Think and </a:t>
            </a:r>
            <a:r>
              <a:rPr lang="en-US" sz="3200" b="1" u="sng" dirty="0">
                <a:ln/>
                <a:solidFill>
                  <a:schemeClr val="accent3"/>
                </a:solidFill>
              </a:rPr>
              <a:t>discover</a:t>
            </a:r>
            <a:r>
              <a:rPr lang="en-US" sz="1800" b="1" u="sng" cap="none" spc="0" dirty="0">
                <a:ln/>
                <a:solidFill>
                  <a:schemeClr val="accent3"/>
                </a:solidFill>
                <a:effectLst/>
              </a:rPr>
              <a:t>:</a:t>
            </a:r>
          </a:p>
        </p:txBody>
      </p:sp>
    </p:spTree>
    <p:extLst>
      <p:ext uri="{BB962C8B-B14F-4D97-AF65-F5344CB8AC3E}">
        <p14:creationId xmlns:p14="http://schemas.microsoft.com/office/powerpoint/2010/main" val="32284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88</a:t>
            </a:r>
          </a:p>
        </p:txBody>
      </p:sp>
      <p:pic>
        <p:nvPicPr>
          <p:cNvPr id="10" name="Picture 9">
            <a:extLst>
              <a:ext uri="{FF2B5EF4-FFF2-40B4-BE49-F238E27FC236}">
                <a16:creationId xmlns:a16="http://schemas.microsoft.com/office/drawing/2014/main" id="{47A78F79-7F19-498D-A9FE-2B8C0F2B9A99}"/>
              </a:ext>
            </a:extLst>
          </p:cNvPr>
          <p:cNvPicPr>
            <a:picLocks noChangeAspect="1"/>
          </p:cNvPicPr>
          <p:nvPr/>
        </p:nvPicPr>
        <p:blipFill>
          <a:blip r:embed="rId2"/>
          <a:stretch>
            <a:fillRect/>
          </a:stretch>
        </p:blipFill>
        <p:spPr>
          <a:xfrm>
            <a:off x="1086679" y="680883"/>
            <a:ext cx="10507683" cy="3375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C365DBFF-675C-431C-A8AD-04E9C5F86EF0}"/>
              </a:ext>
            </a:extLst>
          </p:cNvPr>
          <p:cNvSpPr txBox="1"/>
          <p:nvPr/>
        </p:nvSpPr>
        <p:spPr>
          <a:xfrm>
            <a:off x="1298714" y="2060515"/>
            <a:ext cx="9541565" cy="1854995"/>
          </a:xfrm>
          <a:prstGeom prst="rect">
            <a:avLst/>
          </a:prstGeom>
          <a:noFill/>
        </p:spPr>
        <p:txBody>
          <a:bodyPr wrap="square" rtlCol="0">
            <a:spAutoFit/>
          </a:bodyPr>
          <a:lstStyle/>
          <a:p>
            <a:pPr marL="342900" marR="0" lvl="0" indent="-342900" rtl="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He will get closer to Allah.</a:t>
            </a:r>
          </a:p>
          <a:p>
            <a:pPr marL="342900" marR="0" lvl="0" indent="-3429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His prayers will be accepted.</a:t>
            </a:r>
          </a:p>
          <a:p>
            <a:pPr marL="342900" marR="0" lvl="0" indent="-342900">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He will get great rewards and his sins will be forgiven. </a:t>
            </a:r>
          </a:p>
          <a:p>
            <a:endParaRPr lang="en-US" dirty="0"/>
          </a:p>
        </p:txBody>
      </p:sp>
      <p:pic>
        <p:nvPicPr>
          <p:cNvPr id="13" name="Picture 12">
            <a:extLst>
              <a:ext uri="{FF2B5EF4-FFF2-40B4-BE49-F238E27FC236}">
                <a16:creationId xmlns:a16="http://schemas.microsoft.com/office/drawing/2014/main" id="{24DC3E54-4447-4B70-B82F-DFC00D4B3BFD}"/>
              </a:ext>
            </a:extLst>
          </p:cNvPr>
          <p:cNvPicPr>
            <a:picLocks noChangeAspect="1"/>
          </p:cNvPicPr>
          <p:nvPr/>
        </p:nvPicPr>
        <p:blipFill>
          <a:blip r:embed="rId3"/>
          <a:stretch>
            <a:fillRect/>
          </a:stretch>
        </p:blipFill>
        <p:spPr>
          <a:xfrm>
            <a:off x="1021707" y="3697357"/>
            <a:ext cx="10507683" cy="3006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10129534-1F75-4E4F-BE31-72D18D00C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1717" y="787956"/>
            <a:ext cx="1603736" cy="1580612"/>
          </a:xfrm>
          <a:prstGeom prst="rect">
            <a:avLst/>
          </a:prstGeom>
        </p:spPr>
      </p:pic>
      <p:sp>
        <p:nvSpPr>
          <p:cNvPr id="19" name="Cloud Callout 2">
            <a:extLst>
              <a:ext uri="{FF2B5EF4-FFF2-40B4-BE49-F238E27FC236}">
                <a16:creationId xmlns:a16="http://schemas.microsoft.com/office/drawing/2014/main" id="{37732AB2-7E79-4231-B4C7-6C43A11C1B94}"/>
              </a:ext>
            </a:extLst>
          </p:cNvPr>
          <p:cNvSpPr/>
          <p:nvPr/>
        </p:nvSpPr>
        <p:spPr>
          <a:xfrm>
            <a:off x="1298714" y="662952"/>
            <a:ext cx="4611758" cy="1003409"/>
          </a:xfrm>
          <a:prstGeom prst="cloudCallout">
            <a:avLst>
              <a:gd name="adj1" fmla="val -58256"/>
              <a:gd name="adj2" fmla="val 94452"/>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Meditate and discover</a:t>
            </a:r>
          </a:p>
        </p:txBody>
      </p:sp>
      <p:pic>
        <p:nvPicPr>
          <p:cNvPr id="21" name="Picture 20">
            <a:extLst>
              <a:ext uri="{FF2B5EF4-FFF2-40B4-BE49-F238E27FC236}">
                <a16:creationId xmlns:a16="http://schemas.microsoft.com/office/drawing/2014/main" id="{6BCA494F-70A5-44D7-A4AF-3066E12C0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8215" y="3442736"/>
            <a:ext cx="1500074" cy="1013438"/>
          </a:xfrm>
          <a:prstGeom prst="rect">
            <a:avLst/>
          </a:prstGeom>
        </p:spPr>
      </p:pic>
    </p:spTree>
    <p:extLst>
      <p:ext uri="{BB962C8B-B14F-4D97-AF65-F5344CB8AC3E}">
        <p14:creationId xmlns:p14="http://schemas.microsoft.com/office/powerpoint/2010/main" val="228522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89</a:t>
            </a:r>
          </a:p>
        </p:txBody>
      </p:sp>
      <p:sp>
        <p:nvSpPr>
          <p:cNvPr id="5" name="Oval Callout 1">
            <a:extLst>
              <a:ext uri="{FF2B5EF4-FFF2-40B4-BE49-F238E27FC236}">
                <a16:creationId xmlns:a16="http://schemas.microsoft.com/office/drawing/2014/main" id="{56A87CF2-8629-42AF-B6CB-682D7E3F5DF2}"/>
              </a:ext>
            </a:extLst>
          </p:cNvPr>
          <p:cNvSpPr/>
          <p:nvPr/>
        </p:nvSpPr>
        <p:spPr>
          <a:xfrm>
            <a:off x="811433" y="742892"/>
            <a:ext cx="1981299" cy="177079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TextBox 9">
            <a:extLst>
              <a:ext uri="{FF2B5EF4-FFF2-40B4-BE49-F238E27FC236}">
                <a16:creationId xmlns:a16="http://schemas.microsoft.com/office/drawing/2014/main" id="{AC848B3D-A8F1-4ACC-A85E-10FB62B45C4B}"/>
              </a:ext>
            </a:extLst>
          </p:cNvPr>
          <p:cNvSpPr txBox="1"/>
          <p:nvPr/>
        </p:nvSpPr>
        <p:spPr>
          <a:xfrm>
            <a:off x="1006101" y="935791"/>
            <a:ext cx="2279373" cy="1384995"/>
          </a:xfrm>
          <a:prstGeom prst="rect">
            <a:avLst/>
          </a:prstGeom>
          <a:noFill/>
        </p:spPr>
        <p:txBody>
          <a:bodyPr wrap="square" rtlCol="0">
            <a:spAutoFit/>
          </a:bodyPr>
          <a:lstStyle/>
          <a:p>
            <a:r>
              <a:rPr lang="en-US" sz="2800" dirty="0"/>
              <a:t>Think and write</a:t>
            </a:r>
          </a:p>
          <a:p>
            <a:r>
              <a:rPr lang="en-US" sz="2800" dirty="0"/>
              <a:t>Task</a:t>
            </a:r>
            <a:r>
              <a:rPr lang="en-US" dirty="0"/>
              <a:t>:</a:t>
            </a:r>
          </a:p>
        </p:txBody>
      </p:sp>
      <p:sp>
        <p:nvSpPr>
          <p:cNvPr id="14" name="Horizontal Scroll 5">
            <a:extLst>
              <a:ext uri="{FF2B5EF4-FFF2-40B4-BE49-F238E27FC236}">
                <a16:creationId xmlns:a16="http://schemas.microsoft.com/office/drawing/2014/main" id="{23F370F7-A48D-4FCC-9EC0-79FA12366CC3}"/>
              </a:ext>
            </a:extLst>
          </p:cNvPr>
          <p:cNvSpPr/>
          <p:nvPr/>
        </p:nvSpPr>
        <p:spPr>
          <a:xfrm>
            <a:off x="4691270" y="34906"/>
            <a:ext cx="6347791" cy="518645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14158CF8-1422-4549-B060-0373ADC61D04}"/>
              </a:ext>
            </a:extLst>
          </p:cNvPr>
          <p:cNvSpPr txBox="1"/>
          <p:nvPr/>
        </p:nvSpPr>
        <p:spPr>
          <a:xfrm>
            <a:off x="6192873" y="742892"/>
            <a:ext cx="4011301" cy="3046988"/>
          </a:xfrm>
          <a:prstGeom prst="rect">
            <a:avLst/>
          </a:prstGeom>
          <a:noFill/>
        </p:spPr>
        <p:txBody>
          <a:bodyPr wrap="square">
            <a:spAutoFit/>
          </a:bodyPr>
          <a:lstStyle/>
          <a:p>
            <a:r>
              <a:rPr lang="en-US" sz="3200" dirty="0"/>
              <a:t>Write the benefits of performing night prayer regularly on the individual?</a:t>
            </a:r>
          </a:p>
          <a:p>
            <a:r>
              <a:rPr lang="en-US" sz="3200" dirty="0"/>
              <a:t> (for help pg:88 or pervious hadith)</a:t>
            </a:r>
          </a:p>
        </p:txBody>
      </p:sp>
      <p:pic>
        <p:nvPicPr>
          <p:cNvPr id="17" name="Picture 16">
            <a:extLst>
              <a:ext uri="{FF2B5EF4-FFF2-40B4-BE49-F238E27FC236}">
                <a16:creationId xmlns:a16="http://schemas.microsoft.com/office/drawing/2014/main" id="{46D09AEB-8AF5-42D6-A819-D40767E79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797" y="3803133"/>
            <a:ext cx="2912003" cy="2210799"/>
          </a:xfrm>
          <a:prstGeom prst="rect">
            <a:avLst/>
          </a:prstGeom>
        </p:spPr>
      </p:pic>
    </p:spTree>
    <p:extLst>
      <p:ext uri="{BB962C8B-B14F-4D97-AF65-F5344CB8AC3E}">
        <p14:creationId xmlns:p14="http://schemas.microsoft.com/office/powerpoint/2010/main" val="364541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131" y="2501989"/>
            <a:ext cx="7920112" cy="2660854"/>
          </a:xfrm>
        </p:spPr>
        <p:txBody>
          <a:bodyPr/>
          <a:lstStyle/>
          <a:p>
            <a:endParaRPr lang="ar-AE" dirty="0"/>
          </a:p>
          <a:p>
            <a:endParaRPr lang="ar-AE" dirty="0"/>
          </a:p>
          <a:p>
            <a:endParaRPr lang="ar-AE" dirty="0"/>
          </a:p>
          <a:p>
            <a:pPr marL="0" indent="0">
              <a:buNone/>
            </a:pPr>
            <a:endParaRPr lang="ar-AE" dirty="0"/>
          </a:p>
          <a:p>
            <a:pPr marL="0" indent="0">
              <a:buNone/>
            </a:pPr>
            <a:endParaRPr lang="ar-A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332" t="7472" r="13051" b="33271"/>
          <a:stretch/>
        </p:blipFill>
        <p:spPr>
          <a:xfrm>
            <a:off x="1921997" y="1552220"/>
            <a:ext cx="7920112" cy="5008100"/>
          </a:xfrm>
          <a:prstGeom prst="rect">
            <a:avLst/>
          </a:prstGeom>
        </p:spPr>
      </p:pic>
      <p:sp>
        <p:nvSpPr>
          <p:cNvPr id="13" name="7-Point Star 12"/>
          <p:cNvSpPr/>
          <p:nvPr/>
        </p:nvSpPr>
        <p:spPr>
          <a:xfrm>
            <a:off x="620735" y="5576250"/>
            <a:ext cx="914400" cy="9144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7-Point Star 13"/>
          <p:cNvSpPr/>
          <p:nvPr/>
        </p:nvSpPr>
        <p:spPr>
          <a:xfrm>
            <a:off x="345830" y="301802"/>
            <a:ext cx="914400" cy="914400"/>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24-Point Star 5"/>
          <p:cNvSpPr/>
          <p:nvPr/>
        </p:nvSpPr>
        <p:spPr>
          <a:xfrm>
            <a:off x="10649243" y="5741226"/>
            <a:ext cx="914400" cy="9144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عنوان 1">
            <a:extLst>
              <a:ext uri="{FF2B5EF4-FFF2-40B4-BE49-F238E27FC236}">
                <a16:creationId xmlns:a16="http://schemas.microsoft.com/office/drawing/2014/main" id="{6068A134-F697-422B-AF9E-A1712304217C}"/>
              </a:ext>
            </a:extLst>
          </p:cNvPr>
          <p:cNvSpPr txBox="1">
            <a:spLocks/>
          </p:cNvSpPr>
          <p:nvPr/>
        </p:nvSpPr>
        <p:spPr>
          <a:xfrm>
            <a:off x="4368631" y="1033617"/>
            <a:ext cx="7477539" cy="487547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kumimoji="0" lang="ar-AE" sz="40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rPr>
              <a:t>السلام عليكم ورحمة الله وبركاته </a:t>
            </a:r>
            <a:br>
              <a:rPr kumimoji="0" lang="ar-AE" sz="40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rPr>
            </a:b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rPr>
              <a:t>Islamic Studies (Non Arabs)</a:t>
            </a:r>
            <a:b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rPr>
              <a:t>Grade : 6</a:t>
            </a:r>
            <a:b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Date:25</a:t>
            </a:r>
            <a:r>
              <a:rPr kumimoji="0" lang="en-US" sz="4400" b="1" i="0" u="none" strike="noStrike" kern="1200" cap="none" spc="0" normalizeH="0" baseline="30000" noProof="0" dirty="0">
                <a:ln>
                  <a:noFill/>
                </a:ln>
                <a:solidFill>
                  <a:prstClr val="white"/>
                </a:solidFill>
                <a:effectLst/>
                <a:uLnTx/>
                <a:uFillTx/>
                <a:latin typeface="Calibri Light" panose="020F0302020204030204"/>
                <a:ea typeface="+mj-ea"/>
                <a:cs typeface="+mj-cs"/>
              </a:rPr>
              <a:t>th</a:t>
            </a: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 to 29 Oct,2020</a:t>
            </a:r>
            <a:br>
              <a:rPr kumimoji="0" lang="ar-AE" sz="4400" b="0" i="0" u="none" strike="noStrike" kern="1200" cap="none" spc="0" normalizeH="0" baseline="0" noProof="0" dirty="0">
                <a:ln>
                  <a:noFill/>
                </a:ln>
                <a:solidFill>
                  <a:prstClr val="black"/>
                </a:solidFill>
                <a:effectLst/>
                <a:uLnTx/>
                <a:uFillTx/>
                <a:latin typeface="Calibri Light" panose="020F0302020204030204"/>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Picture 46" descr="http://www.noorfatema.org/up/uploads/12921203182.gif">
            <a:extLst>
              <a:ext uri="{FF2B5EF4-FFF2-40B4-BE49-F238E27FC236}">
                <a16:creationId xmlns:a16="http://schemas.microsoft.com/office/drawing/2014/main" id="{BD8E4B4A-17C4-475D-9F11-B08AA3175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541" y="583699"/>
            <a:ext cx="3075209" cy="350606"/>
          </a:xfrm>
          <a:prstGeom prst="rect">
            <a:avLst/>
          </a:prstGeom>
          <a:noFill/>
          <a:extLst>
            <a:ext uri="{909E8E84-426E-40DD-AFC4-6F175D3DCCD1}">
              <a14:hiddenFill xmlns:a14="http://schemas.microsoft.com/office/drawing/2010/main">
                <a:solidFill>
                  <a:srgbClr val="FFFFFF"/>
                </a:solidFill>
              </a14:hiddenFill>
            </a:ext>
          </a:extLst>
        </p:spPr>
      </p:pic>
      <p:sp>
        <p:nvSpPr>
          <p:cNvPr id="12" name="7-Point Star 12">
            <a:extLst>
              <a:ext uri="{FF2B5EF4-FFF2-40B4-BE49-F238E27FC236}">
                <a16:creationId xmlns:a16="http://schemas.microsoft.com/office/drawing/2014/main" id="{E5BA78B5-F873-44CC-8101-4E8704D7ED87}"/>
              </a:ext>
            </a:extLst>
          </p:cNvPr>
          <p:cNvSpPr/>
          <p:nvPr/>
        </p:nvSpPr>
        <p:spPr>
          <a:xfrm>
            <a:off x="10757068" y="287081"/>
            <a:ext cx="914400" cy="9144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77277"/>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42ADC3C-C87C-4D09-9CA0-AE99584515BC}"/>
              </a:ext>
            </a:extLst>
          </p:cNvPr>
          <p:cNvSpPr txBox="1"/>
          <p:nvPr/>
        </p:nvSpPr>
        <p:spPr>
          <a:xfrm>
            <a:off x="1045858" y="5934670"/>
            <a:ext cx="11251095"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 Allah kept the reward secret only to surprise the Believers and to motivate them to work hard for becoming worthy of greatest rewards.</a:t>
            </a:r>
          </a:p>
          <a:p>
            <a:endParaRPr lang="en-US" dirty="0"/>
          </a:p>
        </p:txBody>
      </p:sp>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89</a:t>
            </a:r>
          </a:p>
        </p:txBody>
      </p:sp>
      <p:sp>
        <p:nvSpPr>
          <p:cNvPr id="5" name="TextBox 4">
            <a:extLst>
              <a:ext uri="{FF2B5EF4-FFF2-40B4-BE49-F238E27FC236}">
                <a16:creationId xmlns:a16="http://schemas.microsoft.com/office/drawing/2014/main" id="{9A9E8B76-B053-416F-BA3A-72EDE2BB7AFD}"/>
              </a:ext>
            </a:extLst>
          </p:cNvPr>
          <p:cNvSpPr txBox="1"/>
          <p:nvPr/>
        </p:nvSpPr>
        <p:spPr>
          <a:xfrm>
            <a:off x="3829878" y="172278"/>
            <a:ext cx="2027583" cy="369332"/>
          </a:xfrm>
          <a:prstGeom prst="rect">
            <a:avLst/>
          </a:prstGeom>
          <a:noFill/>
        </p:spPr>
        <p:txBody>
          <a:bodyPr wrap="square" rtlCol="0">
            <a:spAutoFit/>
          </a:bodyPr>
          <a:lstStyle/>
          <a:p>
            <a:r>
              <a:rPr lang="en-US" dirty="0"/>
              <a:t>P3:</a:t>
            </a:r>
          </a:p>
        </p:txBody>
      </p:sp>
      <p:pic>
        <p:nvPicPr>
          <p:cNvPr id="7" name="Picture 6">
            <a:extLst>
              <a:ext uri="{FF2B5EF4-FFF2-40B4-BE49-F238E27FC236}">
                <a16:creationId xmlns:a16="http://schemas.microsoft.com/office/drawing/2014/main" id="{19811705-D31D-498C-A43F-0138A9FADC03}"/>
              </a:ext>
            </a:extLst>
          </p:cNvPr>
          <p:cNvPicPr>
            <a:picLocks noChangeAspect="1"/>
          </p:cNvPicPr>
          <p:nvPr/>
        </p:nvPicPr>
        <p:blipFill>
          <a:blip r:embed="rId2"/>
          <a:stretch>
            <a:fillRect/>
          </a:stretch>
        </p:blipFill>
        <p:spPr>
          <a:xfrm>
            <a:off x="1928190" y="538489"/>
            <a:ext cx="7089913" cy="2604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5A47C27D-30BE-4AFA-A0C0-3779225447D8}"/>
              </a:ext>
            </a:extLst>
          </p:cNvPr>
          <p:cNvSpPr txBox="1"/>
          <p:nvPr/>
        </p:nvSpPr>
        <p:spPr>
          <a:xfrm>
            <a:off x="4956313" y="34906"/>
            <a:ext cx="3101009" cy="369332"/>
          </a:xfrm>
          <a:prstGeom prst="rect">
            <a:avLst/>
          </a:prstGeom>
          <a:noFill/>
        </p:spPr>
        <p:txBody>
          <a:bodyPr wrap="square" rtlCol="0">
            <a:spAutoFit/>
          </a:bodyPr>
          <a:lstStyle/>
          <a:p>
            <a:r>
              <a:rPr lang="en-US" dirty="0"/>
              <a:t>Read ,think and explain:</a:t>
            </a:r>
          </a:p>
        </p:txBody>
      </p:sp>
      <p:sp>
        <p:nvSpPr>
          <p:cNvPr id="11" name="Rounded Rectangle 1">
            <a:extLst>
              <a:ext uri="{FF2B5EF4-FFF2-40B4-BE49-F238E27FC236}">
                <a16:creationId xmlns:a16="http://schemas.microsoft.com/office/drawing/2014/main" id="{34A25E90-2803-4427-AA15-4B9688CBA122}"/>
              </a:ext>
            </a:extLst>
          </p:cNvPr>
          <p:cNvSpPr/>
          <p:nvPr/>
        </p:nvSpPr>
        <p:spPr>
          <a:xfrm>
            <a:off x="1371598" y="3092352"/>
            <a:ext cx="8203095" cy="1108364"/>
          </a:xfrm>
          <a:prstGeom prst="round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b="1" dirty="0"/>
              <a:t>Think critically</a:t>
            </a:r>
            <a:endParaRPr lang="en-GB" sz="5400" b="1" dirty="0"/>
          </a:p>
        </p:txBody>
      </p:sp>
      <p:pic>
        <p:nvPicPr>
          <p:cNvPr id="13" name="Picture 4" descr="Image result for think critically">
            <a:extLst>
              <a:ext uri="{FF2B5EF4-FFF2-40B4-BE49-F238E27FC236}">
                <a16:creationId xmlns:a16="http://schemas.microsoft.com/office/drawing/2014/main" id="{57F50AD0-E8F8-47D1-8594-701DEAFE1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816" y="1185472"/>
            <a:ext cx="2795141" cy="19050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2">
            <a:extLst>
              <a:ext uri="{FF2B5EF4-FFF2-40B4-BE49-F238E27FC236}">
                <a16:creationId xmlns:a16="http://schemas.microsoft.com/office/drawing/2014/main" id="{5300087E-D1AA-437C-9E48-0D8E9F76E5CF}"/>
              </a:ext>
            </a:extLst>
          </p:cNvPr>
          <p:cNvSpPr/>
          <p:nvPr/>
        </p:nvSpPr>
        <p:spPr>
          <a:xfrm>
            <a:off x="901148" y="4255330"/>
            <a:ext cx="11025809" cy="2238235"/>
          </a:xfrm>
          <a:prstGeom prst="roundRect">
            <a:avLst/>
          </a:prstGeom>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rPr>
              <a:t>In your opinion, Why Allah SWT has hidden details of believers in Paradise ?</a:t>
            </a:r>
          </a:p>
        </p:txBody>
      </p:sp>
      <p:sp>
        <p:nvSpPr>
          <p:cNvPr id="17" name="TextBox 16">
            <a:extLst>
              <a:ext uri="{FF2B5EF4-FFF2-40B4-BE49-F238E27FC236}">
                <a16:creationId xmlns:a16="http://schemas.microsoft.com/office/drawing/2014/main" id="{08E60614-3FEB-41C0-9BDD-2987F0290C53}"/>
              </a:ext>
            </a:extLst>
          </p:cNvPr>
          <p:cNvSpPr txBox="1"/>
          <p:nvPr/>
        </p:nvSpPr>
        <p:spPr>
          <a:xfrm>
            <a:off x="11065566" y="172278"/>
            <a:ext cx="569844" cy="369332"/>
          </a:xfrm>
          <a:prstGeom prst="rect">
            <a:avLst/>
          </a:prstGeom>
          <a:noFill/>
        </p:spPr>
        <p:txBody>
          <a:bodyPr wrap="square" rtlCol="0">
            <a:spAutoFit/>
          </a:bodyPr>
          <a:lstStyle/>
          <a:p>
            <a:r>
              <a:rPr lang="en-US" dirty="0"/>
              <a:t>89</a:t>
            </a:r>
          </a:p>
        </p:txBody>
      </p:sp>
    </p:spTree>
    <p:extLst>
      <p:ext uri="{BB962C8B-B14F-4D97-AF65-F5344CB8AC3E}">
        <p14:creationId xmlns:p14="http://schemas.microsoft.com/office/powerpoint/2010/main" val="170091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90211" y="0"/>
            <a:ext cx="3475287" cy="3132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66826" y="3041207"/>
            <a:ext cx="10034546" cy="2554545"/>
          </a:xfrm>
          <a:prstGeom prst="rect">
            <a:avLst/>
          </a:prstGeom>
          <a:noFill/>
        </p:spPr>
        <p:txBody>
          <a:bodyPr wrap="squar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 to face distress or challenges?</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971B8B73-C347-450C-B822-38D4F057294D}"/>
              </a:ext>
            </a:extLst>
          </p:cNvPr>
          <p:cNvSpPr txBox="1"/>
          <p:nvPr/>
        </p:nvSpPr>
        <p:spPr>
          <a:xfrm>
            <a:off x="1616765" y="5936974"/>
            <a:ext cx="8362122" cy="646331"/>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We have to observe patience and put our complete trust in Allah and His plans.</a:t>
            </a:r>
          </a:p>
          <a:p>
            <a:endParaRPr lang="en-US" dirty="0"/>
          </a:p>
        </p:txBody>
      </p:sp>
      <p:sp>
        <p:nvSpPr>
          <p:cNvPr id="5" name="TextBox 4">
            <a:extLst>
              <a:ext uri="{FF2B5EF4-FFF2-40B4-BE49-F238E27FC236}">
                <a16:creationId xmlns:a16="http://schemas.microsoft.com/office/drawing/2014/main" id="{B744D8C9-F9FF-4F64-ACFC-63371B33F40D}"/>
              </a:ext>
            </a:extLst>
          </p:cNvPr>
          <p:cNvSpPr txBox="1"/>
          <p:nvPr/>
        </p:nvSpPr>
        <p:spPr>
          <a:xfrm>
            <a:off x="11264348" y="159026"/>
            <a:ext cx="543339" cy="369332"/>
          </a:xfrm>
          <a:prstGeom prst="rect">
            <a:avLst/>
          </a:prstGeom>
          <a:noFill/>
        </p:spPr>
        <p:txBody>
          <a:bodyPr wrap="square" rtlCol="0">
            <a:spAutoFit/>
          </a:bodyPr>
          <a:lstStyle/>
          <a:p>
            <a:r>
              <a:rPr lang="en-US" dirty="0"/>
              <a:t>91</a:t>
            </a:r>
          </a:p>
        </p:txBody>
      </p:sp>
    </p:spTree>
    <p:extLst>
      <p:ext uri="{BB962C8B-B14F-4D97-AF65-F5344CB8AC3E}">
        <p14:creationId xmlns:p14="http://schemas.microsoft.com/office/powerpoint/2010/main" val="390793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a:t>
            </a:r>
          </a:p>
        </p:txBody>
      </p:sp>
      <p:pic>
        <p:nvPicPr>
          <p:cNvPr id="6" name="Picture 5">
            <a:extLst>
              <a:ext uri="{FF2B5EF4-FFF2-40B4-BE49-F238E27FC236}">
                <a16:creationId xmlns:a16="http://schemas.microsoft.com/office/drawing/2014/main" id="{8C493167-B186-468A-814F-01C117B68330}"/>
              </a:ext>
            </a:extLst>
          </p:cNvPr>
          <p:cNvPicPr>
            <a:picLocks noChangeAspect="1"/>
          </p:cNvPicPr>
          <p:nvPr/>
        </p:nvPicPr>
        <p:blipFill>
          <a:blip r:embed="rId2"/>
          <a:stretch>
            <a:fillRect/>
          </a:stretch>
        </p:blipFill>
        <p:spPr>
          <a:xfrm>
            <a:off x="1006099" y="904458"/>
            <a:ext cx="10311257" cy="2865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ounded Rectangle 2">
            <a:extLst>
              <a:ext uri="{FF2B5EF4-FFF2-40B4-BE49-F238E27FC236}">
                <a16:creationId xmlns:a16="http://schemas.microsoft.com/office/drawing/2014/main" id="{7BA1F0B8-8BB2-4ECD-AFF7-C80A7FE8F498}"/>
              </a:ext>
            </a:extLst>
          </p:cNvPr>
          <p:cNvSpPr/>
          <p:nvPr/>
        </p:nvSpPr>
        <p:spPr>
          <a:xfrm>
            <a:off x="848139" y="4293704"/>
            <a:ext cx="10667999" cy="2392018"/>
          </a:xfrm>
          <a:prstGeom prst="roundRect">
            <a:avLst/>
          </a:prstGeom>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rPr>
              <a:t>Who is the most unjust person in the light of your understanding of these above verses? Why?</a:t>
            </a:r>
          </a:p>
          <a:p>
            <a:pPr algn="ctr"/>
            <a:r>
              <a:rPr lang="en-US" sz="4400" b="1" dirty="0">
                <a:solidFill>
                  <a:srgbClr val="FF0000"/>
                </a:solidFill>
              </a:rPr>
              <a:t>-----------------------------------------------------</a:t>
            </a:r>
          </a:p>
        </p:txBody>
      </p:sp>
      <p:pic>
        <p:nvPicPr>
          <p:cNvPr id="12" name="Picture 11">
            <a:extLst>
              <a:ext uri="{FF2B5EF4-FFF2-40B4-BE49-F238E27FC236}">
                <a16:creationId xmlns:a16="http://schemas.microsoft.com/office/drawing/2014/main" id="{C10CD9D4-E71F-48D8-BE54-BA83E86E3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7582" y="172278"/>
            <a:ext cx="2025391" cy="1617389"/>
          </a:xfrm>
          <a:prstGeom prst="rect">
            <a:avLst/>
          </a:prstGeom>
        </p:spPr>
      </p:pic>
    </p:spTree>
    <p:extLst>
      <p:ext uri="{BB962C8B-B14F-4D97-AF65-F5344CB8AC3E}">
        <p14:creationId xmlns:p14="http://schemas.microsoft.com/office/powerpoint/2010/main" val="80199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8</a:t>
            </a:r>
          </a:p>
        </p:txBody>
      </p:sp>
      <p:sp>
        <p:nvSpPr>
          <p:cNvPr id="4" name="TextBox 3">
            <a:extLst>
              <a:ext uri="{FF2B5EF4-FFF2-40B4-BE49-F238E27FC236}">
                <a16:creationId xmlns:a16="http://schemas.microsoft.com/office/drawing/2014/main" id="{741CF802-23BE-4EC3-9307-9D60D683848B}"/>
              </a:ext>
            </a:extLst>
          </p:cNvPr>
          <p:cNvSpPr txBox="1"/>
          <p:nvPr/>
        </p:nvSpPr>
        <p:spPr>
          <a:xfrm>
            <a:off x="1006100" y="867583"/>
            <a:ext cx="10721009" cy="1472839"/>
          </a:xfrm>
          <a:prstGeom prst="rect">
            <a:avLst/>
          </a:prstGeom>
          <a:noFill/>
        </p:spPr>
        <p:txBody>
          <a:bodyPr wrap="square">
            <a:spAutoFit/>
          </a:bodyPr>
          <a:lstStyle/>
          <a:p>
            <a:pPr marL="285750" marR="0" indent="-285750">
              <a:lnSpc>
                <a:spcPct val="107000"/>
              </a:lnSpc>
              <a:spcBef>
                <a:spcPts val="0"/>
              </a:spcBef>
              <a:spcAft>
                <a:spcPts val="800"/>
              </a:spcAft>
              <a:tabLst>
                <a:tab pos="-57150" algn="l"/>
                <a:tab pos="0" algn="l"/>
              </a:tabLst>
            </a:pPr>
            <a:r>
              <a:rPr lang="en-US" sz="20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Present your classmate with a practical plan that will help him do the requirements for entering paradise on the day of Judgement.</a:t>
            </a:r>
          </a:p>
          <a:p>
            <a:pPr marL="285750" indent="-285750">
              <a:lnSpc>
                <a:spcPct val="107000"/>
              </a:lnSpc>
              <a:spcAft>
                <a:spcPts val="800"/>
              </a:spcAft>
              <a:tabLst>
                <a:tab pos="-57150" algn="l"/>
                <a:tab pos="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By following the path chosen by Allah, one can be successful in the Hereafter.</a:t>
            </a:r>
          </a:p>
          <a:p>
            <a:pPr marL="285750" marR="0" indent="-285750">
              <a:lnSpc>
                <a:spcPct val="107000"/>
              </a:lnSpc>
              <a:spcBef>
                <a:spcPts val="0"/>
              </a:spcBef>
              <a:spcAft>
                <a:spcPts val="800"/>
              </a:spcAft>
              <a:tabLst>
                <a:tab pos="-57150" algn="l"/>
                <a:tab pos="0" algn="l"/>
              </a:tabLs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B9B8A43-956D-4116-B446-83A2FB84FCB2}"/>
              </a:ext>
            </a:extLst>
          </p:cNvPr>
          <p:cNvSpPr txBox="1"/>
          <p:nvPr/>
        </p:nvSpPr>
        <p:spPr>
          <a:xfrm>
            <a:off x="4147930" y="34906"/>
            <a:ext cx="184205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Problem solving:</a:t>
            </a:r>
          </a:p>
        </p:txBody>
      </p:sp>
      <p:pic>
        <p:nvPicPr>
          <p:cNvPr id="8" name="Picture 7">
            <a:extLst>
              <a:ext uri="{FF2B5EF4-FFF2-40B4-BE49-F238E27FC236}">
                <a16:creationId xmlns:a16="http://schemas.microsoft.com/office/drawing/2014/main" id="{F844A97B-DCE1-48E0-BA13-E40BBCC117C9}"/>
              </a:ext>
            </a:extLst>
          </p:cNvPr>
          <p:cNvPicPr>
            <a:picLocks noChangeAspect="1"/>
          </p:cNvPicPr>
          <p:nvPr/>
        </p:nvPicPr>
        <p:blipFill>
          <a:blip r:embed="rId2"/>
          <a:stretch>
            <a:fillRect/>
          </a:stretch>
        </p:blipFill>
        <p:spPr>
          <a:xfrm>
            <a:off x="1212041" y="2186610"/>
            <a:ext cx="10309126" cy="4636484"/>
          </a:xfrm>
          <a:prstGeom prst="rect">
            <a:avLst/>
          </a:prstGeom>
        </p:spPr>
      </p:pic>
      <p:pic>
        <p:nvPicPr>
          <p:cNvPr id="10" name="Picture 9">
            <a:extLst>
              <a:ext uri="{FF2B5EF4-FFF2-40B4-BE49-F238E27FC236}">
                <a16:creationId xmlns:a16="http://schemas.microsoft.com/office/drawing/2014/main" id="{4439D8D8-EFFC-4E38-A0B4-7E2F8FABE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427" y="73647"/>
            <a:ext cx="1434278" cy="793935"/>
          </a:xfrm>
          <a:prstGeom prst="rect">
            <a:avLst/>
          </a:prstGeom>
        </p:spPr>
      </p:pic>
      <p:sp>
        <p:nvSpPr>
          <p:cNvPr id="11" name="TextBox 10">
            <a:extLst>
              <a:ext uri="{FF2B5EF4-FFF2-40B4-BE49-F238E27FC236}">
                <a16:creationId xmlns:a16="http://schemas.microsoft.com/office/drawing/2014/main" id="{5C1F46F9-D988-4A83-B42D-33BD45BD191C}"/>
              </a:ext>
            </a:extLst>
          </p:cNvPr>
          <p:cNvSpPr txBox="1"/>
          <p:nvPr/>
        </p:nvSpPr>
        <p:spPr>
          <a:xfrm>
            <a:off x="1212041" y="4791769"/>
            <a:ext cx="5202012" cy="1938992"/>
          </a:xfrm>
          <a:prstGeom prst="rect">
            <a:avLst/>
          </a:prstGeom>
          <a:noFill/>
        </p:spPr>
        <p:txBody>
          <a:bodyPr wrap="square" rtlCol="0">
            <a:spAutoFit/>
          </a:bodyPr>
          <a:lstStyle/>
          <a:p>
            <a:r>
              <a:rPr lang="en-US" sz="2000" b="1" dirty="0"/>
              <a:t>Devotion to worship Allah Almighty</a:t>
            </a:r>
          </a:p>
          <a:p>
            <a:r>
              <a:rPr lang="en-US" sz="2000" b="1" dirty="0"/>
              <a:t>Performing acts of worship</a:t>
            </a:r>
          </a:p>
          <a:p>
            <a:r>
              <a:rPr lang="en-US" sz="2000" b="1" dirty="0"/>
              <a:t>Helping the needy</a:t>
            </a:r>
          </a:p>
          <a:p>
            <a:r>
              <a:rPr lang="en-US" sz="2000" b="1" dirty="0"/>
              <a:t>Good manners</a:t>
            </a:r>
          </a:p>
          <a:p>
            <a:r>
              <a:rPr lang="en-US" sz="2000" b="1" dirty="0"/>
              <a:t>Seeking knowledge</a:t>
            </a:r>
          </a:p>
          <a:p>
            <a:r>
              <a:rPr lang="en-US" sz="2000" b="1" dirty="0"/>
              <a:t>Mercy to animals</a:t>
            </a:r>
          </a:p>
        </p:txBody>
      </p:sp>
      <p:sp>
        <p:nvSpPr>
          <p:cNvPr id="12" name="TextBox 11">
            <a:extLst>
              <a:ext uri="{FF2B5EF4-FFF2-40B4-BE49-F238E27FC236}">
                <a16:creationId xmlns:a16="http://schemas.microsoft.com/office/drawing/2014/main" id="{ADCFBDCD-9336-45BF-BD97-71F409532FE0}"/>
              </a:ext>
            </a:extLst>
          </p:cNvPr>
          <p:cNvSpPr txBox="1"/>
          <p:nvPr/>
        </p:nvSpPr>
        <p:spPr>
          <a:xfrm>
            <a:off x="6731038" y="4779535"/>
            <a:ext cx="4996070" cy="1938992"/>
          </a:xfrm>
          <a:prstGeom prst="rect">
            <a:avLst/>
          </a:prstGeom>
          <a:noFill/>
        </p:spPr>
        <p:txBody>
          <a:bodyPr wrap="square" rtlCol="0">
            <a:spAutoFit/>
          </a:bodyPr>
          <a:lstStyle/>
          <a:p>
            <a:r>
              <a:rPr lang="en-US" sz="2000" b="1" dirty="0"/>
              <a:t>Tranquility and happiness</a:t>
            </a:r>
          </a:p>
          <a:p>
            <a:r>
              <a:rPr lang="en-US" sz="2000" b="1" dirty="0"/>
              <a:t>Livelihood</a:t>
            </a:r>
          </a:p>
          <a:p>
            <a:r>
              <a:rPr lang="en-US" sz="2000" b="1" dirty="0"/>
              <a:t>Blessings in age and health</a:t>
            </a:r>
          </a:p>
          <a:p>
            <a:r>
              <a:rPr lang="en-US" sz="2000" b="1" dirty="0"/>
              <a:t>Winning the satisfaction of Allah SWT and Jannah.</a:t>
            </a:r>
          </a:p>
          <a:p>
            <a:r>
              <a:rPr lang="en-US" sz="2000" b="1" dirty="0"/>
              <a:t>The ability to innovate and produce</a:t>
            </a:r>
          </a:p>
        </p:txBody>
      </p:sp>
      <p:pic>
        <p:nvPicPr>
          <p:cNvPr id="14" name="Picture 13">
            <a:extLst>
              <a:ext uri="{FF2B5EF4-FFF2-40B4-BE49-F238E27FC236}">
                <a16:creationId xmlns:a16="http://schemas.microsoft.com/office/drawing/2014/main" id="{803A13BF-5EAC-43EF-8D46-50030D055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966" y="1457739"/>
            <a:ext cx="2636436" cy="2456775"/>
          </a:xfrm>
          <a:prstGeom prst="rect">
            <a:avLst/>
          </a:prstGeom>
        </p:spPr>
      </p:pic>
      <p:sp>
        <p:nvSpPr>
          <p:cNvPr id="16" name="5-Point Star 5">
            <a:extLst>
              <a:ext uri="{FF2B5EF4-FFF2-40B4-BE49-F238E27FC236}">
                <a16:creationId xmlns:a16="http://schemas.microsoft.com/office/drawing/2014/main" id="{FECA99F1-CB85-405A-BD76-948ED44224B2}"/>
              </a:ext>
            </a:extLst>
          </p:cNvPr>
          <p:cNvSpPr/>
          <p:nvPr/>
        </p:nvSpPr>
        <p:spPr>
          <a:xfrm>
            <a:off x="9767051" y="2803766"/>
            <a:ext cx="211836" cy="67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19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93</a:t>
            </a:r>
          </a:p>
        </p:txBody>
      </p:sp>
      <p:pic>
        <p:nvPicPr>
          <p:cNvPr id="4" name="Picture 3">
            <a:extLst>
              <a:ext uri="{FF2B5EF4-FFF2-40B4-BE49-F238E27FC236}">
                <a16:creationId xmlns:a16="http://schemas.microsoft.com/office/drawing/2014/main" id="{54C821AB-C2A3-4A49-BA8A-FB01AD6757BB}"/>
              </a:ext>
            </a:extLst>
          </p:cNvPr>
          <p:cNvPicPr>
            <a:picLocks noChangeAspect="1"/>
          </p:cNvPicPr>
          <p:nvPr/>
        </p:nvPicPr>
        <p:blipFill>
          <a:blip r:embed="rId2"/>
          <a:stretch>
            <a:fillRect/>
          </a:stretch>
        </p:blipFill>
        <p:spPr>
          <a:xfrm>
            <a:off x="1298713" y="702365"/>
            <a:ext cx="9647583" cy="57116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BCFFA18D-041E-48EE-B329-35858DD88105}"/>
              </a:ext>
            </a:extLst>
          </p:cNvPr>
          <p:cNvSpPr txBox="1"/>
          <p:nvPr/>
        </p:nvSpPr>
        <p:spPr>
          <a:xfrm>
            <a:off x="4479235" y="5095629"/>
            <a:ext cx="5844208" cy="461665"/>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The way is chosen by Allah</a:t>
            </a:r>
            <a:endParaRPr lang="en-US" sz="2400" dirty="0"/>
          </a:p>
        </p:txBody>
      </p:sp>
      <p:sp>
        <p:nvSpPr>
          <p:cNvPr id="9" name="TextBox 8">
            <a:extLst>
              <a:ext uri="{FF2B5EF4-FFF2-40B4-BE49-F238E27FC236}">
                <a16:creationId xmlns:a16="http://schemas.microsoft.com/office/drawing/2014/main" id="{A41150C2-E126-4AC3-ADAF-5D5F1013D14B}"/>
              </a:ext>
            </a:extLst>
          </p:cNvPr>
          <p:cNvSpPr txBox="1"/>
          <p:nvPr/>
        </p:nvSpPr>
        <p:spPr>
          <a:xfrm>
            <a:off x="4678016" y="5731565"/>
            <a:ext cx="6268279" cy="800219"/>
          </a:xfrm>
          <a:prstGeom prst="rect">
            <a:avLst/>
          </a:prstGeom>
          <a:noFill/>
        </p:spPr>
        <p:txBody>
          <a:bodyPr wrap="square" rtlCol="0">
            <a:spAutoFit/>
          </a:bodyPr>
          <a:lstStyle/>
          <a:p>
            <a:r>
              <a:rPr lang="en-US" sz="2200" dirty="0">
                <a:effectLst/>
                <a:latin typeface="Calibri" panose="020F0502020204030204" pitchFamily="34" charset="0"/>
                <a:ea typeface="Calibri" panose="020F0502020204030204" pitchFamily="34" charset="0"/>
                <a:cs typeface="Arial" panose="020B0604020202020204" pitchFamily="34" charset="0"/>
              </a:rPr>
              <a:t>Man has free choice to choose between right &amp; wrong</a:t>
            </a:r>
            <a:r>
              <a:rPr lang="en-US" sz="2400" dirty="0">
                <a:effectLst/>
                <a:latin typeface="Calibri" panose="020F0502020204030204" pitchFamily="34" charset="0"/>
                <a:ea typeface="Calibri" panose="020F0502020204030204" pitchFamily="34" charset="0"/>
                <a:cs typeface="Arial" panose="020B0604020202020204" pitchFamily="34" charset="0"/>
              </a:rPr>
              <a:t>.</a:t>
            </a:r>
            <a:endParaRPr lang="en-US" sz="2400" dirty="0"/>
          </a:p>
        </p:txBody>
      </p:sp>
    </p:spTree>
    <p:extLst>
      <p:ext uri="{BB962C8B-B14F-4D97-AF65-F5344CB8AC3E}">
        <p14:creationId xmlns:p14="http://schemas.microsoft.com/office/powerpoint/2010/main" val="351821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93</a:t>
            </a:r>
          </a:p>
        </p:txBody>
      </p:sp>
      <p:pic>
        <p:nvPicPr>
          <p:cNvPr id="4" name="Picture 3">
            <a:extLst>
              <a:ext uri="{FF2B5EF4-FFF2-40B4-BE49-F238E27FC236}">
                <a16:creationId xmlns:a16="http://schemas.microsoft.com/office/drawing/2014/main" id="{B566D338-7B68-4101-85D6-30E2FFF6F375}"/>
              </a:ext>
            </a:extLst>
          </p:cNvPr>
          <p:cNvPicPr>
            <a:picLocks noChangeAspect="1"/>
          </p:cNvPicPr>
          <p:nvPr/>
        </p:nvPicPr>
        <p:blipFill>
          <a:blip r:embed="rId2"/>
          <a:stretch>
            <a:fillRect/>
          </a:stretch>
        </p:blipFill>
        <p:spPr>
          <a:xfrm>
            <a:off x="1232453" y="1033671"/>
            <a:ext cx="10217425" cy="4476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9A7FF88B-C6A2-4429-9A8D-444D91B85141}"/>
              </a:ext>
            </a:extLst>
          </p:cNvPr>
          <p:cNvSpPr txBox="1"/>
          <p:nvPr/>
        </p:nvSpPr>
        <p:spPr>
          <a:xfrm>
            <a:off x="3723861" y="172278"/>
            <a:ext cx="5327374" cy="584775"/>
          </a:xfrm>
          <a:prstGeom prst="rect">
            <a:avLst/>
          </a:prstGeom>
          <a:noFill/>
        </p:spPr>
        <p:txBody>
          <a:bodyPr wrap="square" rtlCol="0">
            <a:spAutoFit/>
          </a:bodyPr>
          <a:lstStyle/>
          <a:p>
            <a:r>
              <a:rPr lang="en-US" sz="3200" dirty="0"/>
              <a:t>Must task: Think and answer </a:t>
            </a:r>
            <a:r>
              <a:rPr lang="en-US" dirty="0"/>
              <a:t>:</a:t>
            </a:r>
          </a:p>
        </p:txBody>
      </p:sp>
      <p:sp>
        <p:nvSpPr>
          <p:cNvPr id="8" name="TextBox 7">
            <a:extLst>
              <a:ext uri="{FF2B5EF4-FFF2-40B4-BE49-F238E27FC236}">
                <a16:creationId xmlns:a16="http://schemas.microsoft.com/office/drawing/2014/main" id="{4F1A10E1-CD30-443F-BA52-A06E61C5E118}"/>
              </a:ext>
            </a:extLst>
          </p:cNvPr>
          <p:cNvSpPr txBox="1"/>
          <p:nvPr/>
        </p:nvSpPr>
        <p:spPr>
          <a:xfrm>
            <a:off x="1669774" y="4823791"/>
            <a:ext cx="8600661" cy="1015663"/>
          </a:xfrm>
          <a:prstGeom prst="rect">
            <a:avLst/>
          </a:prstGeom>
          <a:noFill/>
        </p:spPr>
        <p:txBody>
          <a:bodyPr wrap="square" rtlCol="0">
            <a:spAutoFit/>
          </a:bodyPr>
          <a:lstStyle/>
          <a:p>
            <a:r>
              <a:rPr lang="en-US" sz="2000" b="1" dirty="0">
                <a:effectLst/>
                <a:latin typeface="Calibri" panose="020F0502020204030204" pitchFamily="34" charset="0"/>
                <a:ea typeface="Calibri" panose="020F0502020204030204" pitchFamily="34" charset="0"/>
                <a:cs typeface="Arial" panose="020B0604020202020204" pitchFamily="34" charset="0"/>
              </a:rPr>
              <a:t>Allah, the Most generous, blesses us with His guidance, forgives our sins, loves us &amp; provides the best to us.</a:t>
            </a:r>
          </a:p>
          <a:p>
            <a:endParaRPr lang="en-US" dirty="0"/>
          </a:p>
        </p:txBody>
      </p:sp>
      <p:sp>
        <p:nvSpPr>
          <p:cNvPr id="14" name="TextBox 13">
            <a:extLst>
              <a:ext uri="{FF2B5EF4-FFF2-40B4-BE49-F238E27FC236}">
                <a16:creationId xmlns:a16="http://schemas.microsoft.com/office/drawing/2014/main" id="{E0117AEE-7D0A-4C70-B765-08BF0BEB07F6}"/>
              </a:ext>
            </a:extLst>
          </p:cNvPr>
          <p:cNvSpPr txBox="1"/>
          <p:nvPr/>
        </p:nvSpPr>
        <p:spPr>
          <a:xfrm>
            <a:off x="3723861" y="2940398"/>
            <a:ext cx="654657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16" name="TextBox 15">
            <a:extLst>
              <a:ext uri="{FF2B5EF4-FFF2-40B4-BE49-F238E27FC236}">
                <a16:creationId xmlns:a16="http://schemas.microsoft.com/office/drawing/2014/main" id="{3EB04CC0-FED4-49F7-BAF9-98DCCF618A80}"/>
              </a:ext>
            </a:extLst>
          </p:cNvPr>
          <p:cNvSpPr txBox="1"/>
          <p:nvPr/>
        </p:nvSpPr>
        <p:spPr>
          <a:xfrm>
            <a:off x="3723861" y="1645190"/>
            <a:ext cx="654657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76527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BBB-BB3A-4816-A7C9-6775D693BA6F}"/>
              </a:ext>
            </a:extLst>
          </p:cNvPr>
          <p:cNvSpPr/>
          <p:nvPr/>
        </p:nvSpPr>
        <p:spPr>
          <a:xfrm>
            <a:off x="1006100" y="34906"/>
            <a:ext cx="2279374"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Pg. no. 94</a:t>
            </a:r>
          </a:p>
        </p:txBody>
      </p:sp>
      <p:pic>
        <p:nvPicPr>
          <p:cNvPr id="4" name="Picture 3">
            <a:extLst>
              <a:ext uri="{FF2B5EF4-FFF2-40B4-BE49-F238E27FC236}">
                <a16:creationId xmlns:a16="http://schemas.microsoft.com/office/drawing/2014/main" id="{A04EE5D7-D8F0-45E1-AD7A-2D8036B94D63}"/>
              </a:ext>
            </a:extLst>
          </p:cNvPr>
          <p:cNvPicPr>
            <a:picLocks noChangeAspect="1"/>
          </p:cNvPicPr>
          <p:nvPr/>
        </p:nvPicPr>
        <p:blipFill>
          <a:blip r:embed="rId2"/>
          <a:stretch>
            <a:fillRect/>
          </a:stretch>
        </p:blipFill>
        <p:spPr>
          <a:xfrm>
            <a:off x="1006100" y="993913"/>
            <a:ext cx="9872869" cy="3882887"/>
          </a:xfrm>
          <a:prstGeom prst="rect">
            <a:avLst/>
          </a:prstGeom>
        </p:spPr>
      </p:pic>
      <p:sp>
        <p:nvSpPr>
          <p:cNvPr id="5" name="TextBox 4">
            <a:extLst>
              <a:ext uri="{FF2B5EF4-FFF2-40B4-BE49-F238E27FC236}">
                <a16:creationId xmlns:a16="http://schemas.microsoft.com/office/drawing/2014/main" id="{1D43346A-983F-4F2F-B571-A28572C5D8A3}"/>
              </a:ext>
            </a:extLst>
          </p:cNvPr>
          <p:cNvSpPr txBox="1"/>
          <p:nvPr/>
        </p:nvSpPr>
        <p:spPr>
          <a:xfrm>
            <a:off x="3896139" y="286697"/>
            <a:ext cx="3127513" cy="369332"/>
          </a:xfrm>
          <a:prstGeom prst="rect">
            <a:avLst/>
          </a:prstGeom>
          <a:noFill/>
        </p:spPr>
        <p:txBody>
          <a:bodyPr wrap="square" rtlCol="0">
            <a:spAutoFit/>
          </a:bodyPr>
          <a:lstStyle/>
          <a:p>
            <a:r>
              <a:rPr lang="en-US" dirty="0"/>
              <a:t>Extra Task: Think and complete: </a:t>
            </a:r>
          </a:p>
        </p:txBody>
      </p:sp>
      <p:sp>
        <p:nvSpPr>
          <p:cNvPr id="10" name="TextBox 9">
            <a:extLst>
              <a:ext uri="{FF2B5EF4-FFF2-40B4-BE49-F238E27FC236}">
                <a16:creationId xmlns:a16="http://schemas.microsoft.com/office/drawing/2014/main" id="{576000D3-BF68-4FFB-A598-8962BE43CEF4}"/>
              </a:ext>
            </a:extLst>
          </p:cNvPr>
          <p:cNvSpPr txBox="1"/>
          <p:nvPr/>
        </p:nvSpPr>
        <p:spPr>
          <a:xfrm>
            <a:off x="4744278" y="2822713"/>
            <a:ext cx="2597426"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Pain and distress</a:t>
            </a:r>
            <a:endParaRPr lang="en-US" dirty="0"/>
          </a:p>
        </p:txBody>
      </p:sp>
      <p:sp>
        <p:nvSpPr>
          <p:cNvPr id="11" name="TextBox 10">
            <a:extLst>
              <a:ext uri="{FF2B5EF4-FFF2-40B4-BE49-F238E27FC236}">
                <a16:creationId xmlns:a16="http://schemas.microsoft.com/office/drawing/2014/main" id="{72DBCC11-886E-4E91-AFB4-CD09CA105E2B}"/>
              </a:ext>
            </a:extLst>
          </p:cNvPr>
          <p:cNvSpPr txBox="1"/>
          <p:nvPr/>
        </p:nvSpPr>
        <p:spPr>
          <a:xfrm>
            <a:off x="4823792" y="3735483"/>
            <a:ext cx="2690192"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For a limited period</a:t>
            </a:r>
            <a:endParaRPr lang="en-US" dirty="0"/>
          </a:p>
        </p:txBody>
      </p:sp>
      <p:sp>
        <p:nvSpPr>
          <p:cNvPr id="12" name="TextBox 11">
            <a:extLst>
              <a:ext uri="{FF2B5EF4-FFF2-40B4-BE49-F238E27FC236}">
                <a16:creationId xmlns:a16="http://schemas.microsoft.com/office/drawing/2014/main" id="{34B13DBC-FC8B-4687-A2CA-3A76B0E7AA67}"/>
              </a:ext>
            </a:extLst>
          </p:cNvPr>
          <p:cNvSpPr txBox="1"/>
          <p:nvPr/>
        </p:nvSpPr>
        <p:spPr>
          <a:xfrm>
            <a:off x="7620002" y="2643664"/>
            <a:ext cx="2491408" cy="5483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14" name="TextBox 13">
            <a:extLst>
              <a:ext uri="{FF2B5EF4-FFF2-40B4-BE49-F238E27FC236}">
                <a16:creationId xmlns:a16="http://schemas.microsoft.com/office/drawing/2014/main" id="{C2EE29DB-7823-431C-A1C1-70A7D0D15E6F}"/>
              </a:ext>
            </a:extLst>
          </p:cNvPr>
          <p:cNvSpPr txBox="1"/>
          <p:nvPr/>
        </p:nvSpPr>
        <p:spPr>
          <a:xfrm>
            <a:off x="7620001" y="3647470"/>
            <a:ext cx="2491408" cy="5483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409203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A8FE4DE-5133-4FE0-91D9-F18C31EF536E}"/>
              </a:ext>
            </a:extLst>
          </p:cNvPr>
          <p:cNvSpPr>
            <a:spLocks noGrp="1"/>
          </p:cNvSpPr>
          <p:nvPr>
            <p:ph type="title"/>
          </p:nvPr>
        </p:nvSpPr>
        <p:spPr>
          <a:xfrm>
            <a:off x="1381540" y="497647"/>
            <a:ext cx="10515600" cy="1325563"/>
          </a:xfrm>
        </p:spPr>
        <p:txBody>
          <a:bodyPr/>
          <a:lstStyle/>
          <a:p>
            <a:r>
              <a:rPr lang="en-US" dirty="0"/>
              <a:t>Home work:</a:t>
            </a:r>
          </a:p>
        </p:txBody>
      </p:sp>
      <p:sp>
        <p:nvSpPr>
          <p:cNvPr id="5" name="TextBox 4">
            <a:extLst>
              <a:ext uri="{FF2B5EF4-FFF2-40B4-BE49-F238E27FC236}">
                <a16:creationId xmlns:a16="http://schemas.microsoft.com/office/drawing/2014/main" id="{82742CF0-06CE-40AB-A861-014A815D5C0D}"/>
              </a:ext>
            </a:extLst>
          </p:cNvPr>
          <p:cNvSpPr txBox="1"/>
          <p:nvPr/>
        </p:nvSpPr>
        <p:spPr>
          <a:xfrm>
            <a:off x="3048000" y="3105834"/>
            <a:ext cx="6096000" cy="1477328"/>
          </a:xfrm>
          <a:prstGeom prst="rect">
            <a:avLst/>
          </a:prstGeom>
          <a:noFill/>
        </p:spPr>
        <p:txBody>
          <a:bodyPr wrap="square">
            <a:spAutoFit/>
          </a:bodyPr>
          <a:lstStyle/>
          <a:p>
            <a:r>
              <a:rPr lang="en-US" dirty="0"/>
              <a:t>Play the game ag home:</a:t>
            </a:r>
          </a:p>
          <a:p>
            <a:endParaRPr lang="en-US" dirty="0"/>
          </a:p>
          <a:p>
            <a:endParaRPr lang="en-US" dirty="0"/>
          </a:p>
          <a:p>
            <a:r>
              <a:rPr lang="en-US" dirty="0"/>
              <a:t>https://quizizz.com/admin/quiz/5d81f3e9523416001be55baf/surat-as-sajdah</a:t>
            </a:r>
          </a:p>
        </p:txBody>
      </p:sp>
    </p:spTree>
    <p:extLst>
      <p:ext uri="{BB962C8B-B14F-4D97-AF65-F5344CB8AC3E}">
        <p14:creationId xmlns:p14="http://schemas.microsoft.com/office/powerpoint/2010/main" val="225888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0592" y="722377"/>
            <a:ext cx="7662672" cy="639764"/>
          </a:xfrm>
        </p:spPr>
        <p:txBody>
          <a:bodyPr>
            <a:noAutofit/>
          </a:bodyPr>
          <a:lstStyle/>
          <a:p>
            <a:r>
              <a:rPr lang="en-US" altLang="en-US" sz="3600" b="1" dirty="0">
                <a:solidFill>
                  <a:srgbClr val="00B050"/>
                </a:solidFill>
              </a:rPr>
              <a:t>So, how do you find your learning today?</a:t>
            </a:r>
            <a:endParaRPr lang="en-US" sz="3600" dirty="0">
              <a:solidFill>
                <a:srgbClr val="00B050"/>
              </a:solidFill>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rcRect l="3766" t="1250" r="5847" b="10001"/>
          <a:stretch>
            <a:fillRect/>
          </a:stretch>
        </p:blipFill>
        <p:spPr>
          <a:xfrm>
            <a:off x="2633472" y="1777065"/>
            <a:ext cx="7479792" cy="4846322"/>
          </a:xfrm>
          <a:prstGeom prst="rect">
            <a:avLst/>
          </a:prstGeom>
        </p:spPr>
      </p:pic>
    </p:spTree>
    <p:extLst>
      <p:ext uri="{BB962C8B-B14F-4D97-AF65-F5344CB8AC3E}">
        <p14:creationId xmlns:p14="http://schemas.microsoft.com/office/powerpoint/2010/main" val="415430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ankyou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060" y="0"/>
            <a:ext cx="10963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8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452" y="1482571"/>
            <a:ext cx="11934548" cy="5182658"/>
          </a:xfrm>
        </p:spPr>
        <p:txBody>
          <a:bodyPr/>
          <a:lstStyle/>
          <a:p>
            <a:r>
              <a:rPr lang="en-US" sz="8000" dirty="0">
                <a:solidFill>
                  <a:schemeClr val="accent6">
                    <a:lumMod val="75000"/>
                  </a:schemeClr>
                </a:solidFill>
                <a:latin typeface="Baskerville Old Face" panose="02020602080505020303" pitchFamily="18" charset="0"/>
              </a:rPr>
              <a:t>Qualities &amp; rewards of believers </a:t>
            </a:r>
            <a:br>
              <a:rPr lang="en-US" sz="8000" dirty="0">
                <a:solidFill>
                  <a:schemeClr val="accent6">
                    <a:lumMod val="75000"/>
                  </a:schemeClr>
                </a:solidFill>
                <a:latin typeface="Baskerville Old Face" panose="02020602080505020303" pitchFamily="18" charset="0"/>
              </a:rPr>
            </a:br>
            <a:r>
              <a:rPr lang="en-US" sz="8000" dirty="0">
                <a:solidFill>
                  <a:schemeClr val="accent6">
                    <a:lumMod val="75000"/>
                  </a:schemeClr>
                </a:solidFill>
                <a:latin typeface="Baskerville Old Face" panose="02020602080505020303" pitchFamily="18" charset="0"/>
              </a:rPr>
              <a:t>Surat as- sajdah </a:t>
            </a:r>
            <a:br>
              <a:rPr lang="en-US" sz="8000" dirty="0">
                <a:solidFill>
                  <a:schemeClr val="accent6">
                    <a:lumMod val="75000"/>
                  </a:schemeClr>
                </a:solidFill>
                <a:latin typeface="Baskerville Old Face" panose="02020602080505020303" pitchFamily="18" charset="0"/>
              </a:rPr>
            </a:br>
            <a:r>
              <a:rPr lang="en-US" sz="8000" dirty="0">
                <a:solidFill>
                  <a:schemeClr val="accent6">
                    <a:lumMod val="75000"/>
                  </a:schemeClr>
                </a:solidFill>
                <a:latin typeface="Baskerville Old Face" panose="02020602080505020303" pitchFamily="18" charset="0"/>
              </a:rPr>
              <a:t>(13-22)</a:t>
            </a:r>
            <a:endParaRPr lang="en-GB" sz="8000" dirty="0">
              <a:solidFill>
                <a:schemeClr val="accent6">
                  <a:lumMod val="75000"/>
                </a:schemeClr>
              </a:solidFill>
              <a:latin typeface="Baskerville Old Face" panose="02020602080505020303" pitchFamily="18" charset="0"/>
            </a:endParaRPr>
          </a:p>
        </p:txBody>
      </p:sp>
      <p:sp>
        <p:nvSpPr>
          <p:cNvPr id="3" name="Subtitle 2"/>
          <p:cNvSpPr>
            <a:spLocks noGrp="1"/>
          </p:cNvSpPr>
          <p:nvPr>
            <p:ph type="subTitle" idx="1"/>
          </p:nvPr>
        </p:nvSpPr>
        <p:spPr>
          <a:xfrm>
            <a:off x="670331" y="359631"/>
            <a:ext cx="5109032" cy="394971"/>
          </a:xfrm>
        </p:spPr>
        <p:txBody>
          <a:bodyPr>
            <a:noAutofit/>
          </a:bodyPr>
          <a:lstStyle/>
          <a:p>
            <a:r>
              <a:rPr lang="en-US" sz="2800" dirty="0"/>
              <a:t>Unit 2: Lesson one</a:t>
            </a:r>
            <a:endParaRPr lang="en-GB" sz="2800" dirty="0"/>
          </a:p>
        </p:txBody>
      </p:sp>
    </p:spTree>
    <p:extLst>
      <p:ext uri="{BB962C8B-B14F-4D97-AF65-F5344CB8AC3E}">
        <p14:creationId xmlns:p14="http://schemas.microsoft.com/office/powerpoint/2010/main" val="3266958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939" y="1428337"/>
            <a:ext cx="10562113" cy="1077218"/>
          </a:xfrm>
          <a:prstGeom prst="rect">
            <a:avLst/>
          </a:prstGeom>
          <a:noFill/>
        </p:spPr>
        <p:txBody>
          <a:bodyPr wrap="square" rtlCol="0">
            <a:spAutoFit/>
          </a:bodyPr>
          <a:lstStyle/>
          <a:p>
            <a:pPr algn="l"/>
            <a:r>
              <a:rPr lang="en-US" sz="3200" b="1" dirty="0"/>
              <a:t>Classify the following qualities as you find here  and then title them </a:t>
            </a:r>
            <a:endParaRPr lang="ar-AE" sz="3200" b="1" dirty="0"/>
          </a:p>
        </p:txBody>
      </p:sp>
      <p:sp>
        <p:nvSpPr>
          <p:cNvPr id="6" name="TextBox 5"/>
          <p:cNvSpPr txBox="1"/>
          <p:nvPr/>
        </p:nvSpPr>
        <p:spPr>
          <a:xfrm>
            <a:off x="1152939" y="2587176"/>
            <a:ext cx="10863049" cy="1200329"/>
          </a:xfrm>
          <a:prstGeom prst="rect">
            <a:avLst/>
          </a:prstGeom>
          <a:noFill/>
        </p:spPr>
        <p:txBody>
          <a:bodyPr wrap="square" rtlCol="0">
            <a:spAutoFit/>
          </a:bodyPr>
          <a:lstStyle/>
          <a:p>
            <a:pPr algn="l"/>
            <a:r>
              <a:rPr lang="en-US" sz="2400" b="1" dirty="0"/>
              <a:t>Compliance with the command of Allah SWT - stubbornness - guidance – delusion or mistakes  - night prayers - following the whims of oneself - disbelief - belief in Allah SWT - tolerance</a:t>
            </a:r>
          </a:p>
        </p:txBody>
      </p:sp>
      <p:graphicFrame>
        <p:nvGraphicFramePr>
          <p:cNvPr id="7" name="Table 6"/>
          <p:cNvGraphicFramePr>
            <a:graphicFrameLocks noGrp="1"/>
          </p:cNvGraphicFramePr>
          <p:nvPr/>
        </p:nvGraphicFramePr>
        <p:xfrm>
          <a:off x="689125" y="4172822"/>
          <a:ext cx="11178862" cy="2382520"/>
        </p:xfrm>
        <a:graphic>
          <a:graphicData uri="http://schemas.openxmlformats.org/drawingml/2006/table">
            <a:tbl>
              <a:tblPr firstRow="1" bandRow="1">
                <a:tableStyleId>{5940675A-B579-460E-94D1-54222C63F5DA}</a:tableStyleId>
              </a:tblPr>
              <a:tblGrid>
                <a:gridCol w="5589431">
                  <a:extLst>
                    <a:ext uri="{9D8B030D-6E8A-4147-A177-3AD203B41FA5}">
                      <a16:colId xmlns:a16="http://schemas.microsoft.com/office/drawing/2014/main" val="20000"/>
                    </a:ext>
                  </a:extLst>
                </a:gridCol>
                <a:gridCol w="5589431">
                  <a:extLst>
                    <a:ext uri="{9D8B030D-6E8A-4147-A177-3AD203B41FA5}">
                      <a16:colId xmlns:a16="http://schemas.microsoft.com/office/drawing/2014/main" val="20001"/>
                    </a:ext>
                  </a:extLst>
                </a:gridCol>
              </a:tblGrid>
              <a:tr h="370840">
                <a:tc>
                  <a:txBody>
                    <a:bodyPr/>
                    <a:lstStyle/>
                    <a:p>
                      <a:pPr algn="ctr" rtl="1"/>
                      <a:r>
                        <a:rPr lang="ar-AE" dirty="0"/>
                        <a:t>..........................................</a:t>
                      </a:r>
                      <a:r>
                        <a:rPr lang="en-US" dirty="0"/>
                        <a:t>Topic</a:t>
                      </a: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AE" dirty="0"/>
                        <a:t>..........................................</a:t>
                      </a:r>
                      <a:r>
                        <a:rPr lang="en-US" dirty="0"/>
                        <a:t>Topic</a:t>
                      </a:r>
                    </a:p>
                  </a:txBody>
                  <a:tcPr/>
                </a:tc>
                <a:extLst>
                  <a:ext uri="{0D108BD9-81ED-4DB2-BD59-A6C34878D82A}">
                    <a16:rowId xmlns:a16="http://schemas.microsoft.com/office/drawing/2014/main" val="10000"/>
                  </a:ext>
                </a:extLst>
              </a:tr>
              <a:tr h="370840">
                <a:tc>
                  <a:txBody>
                    <a:bodyPr/>
                    <a:lstStyle/>
                    <a:p>
                      <a:pPr algn="ctr"/>
                      <a:endParaRPr lang="en-US" dirty="0"/>
                    </a:p>
                  </a:txBody>
                  <a:tcPr/>
                </a:tc>
                <a:tc>
                  <a:txBody>
                    <a:bodyPr/>
                    <a:lstStyle/>
                    <a:p>
                      <a:pPr algn="ctr"/>
                      <a:endParaRPr lang="ar-AE" dirty="0"/>
                    </a:p>
                    <a:p>
                      <a:pPr algn="ctr"/>
                      <a:endParaRPr lang="ar-AE" dirty="0"/>
                    </a:p>
                    <a:p>
                      <a:pPr algn="ctr"/>
                      <a:endParaRPr lang="ar-AE" dirty="0"/>
                    </a:p>
                    <a:p>
                      <a:pPr algn="ctr"/>
                      <a:endParaRPr lang="ar-AE" dirty="0"/>
                    </a:p>
                    <a:p>
                      <a:pPr algn="ctr"/>
                      <a:endParaRPr lang="ar-AE" dirty="0"/>
                    </a:p>
                    <a:p>
                      <a:pPr algn="ctr"/>
                      <a:endParaRPr lang="ar-AE" dirty="0"/>
                    </a:p>
                    <a:p>
                      <a:pPr algn="ctr"/>
                      <a:endParaRPr lang="en-US" dirty="0"/>
                    </a:p>
                  </a:txBody>
                  <a:tcPr/>
                </a:tc>
                <a:extLst>
                  <a:ext uri="{0D108BD9-81ED-4DB2-BD59-A6C34878D82A}">
                    <a16:rowId xmlns:a16="http://schemas.microsoft.com/office/drawing/2014/main" val="10001"/>
                  </a:ext>
                </a:extLst>
              </a:tr>
            </a:tbl>
          </a:graphicData>
        </a:graphic>
      </p:graphicFrame>
      <p:sp>
        <p:nvSpPr>
          <p:cNvPr id="2" name="Up Ribbon 1"/>
          <p:cNvSpPr/>
          <p:nvPr/>
        </p:nvSpPr>
        <p:spPr>
          <a:xfrm>
            <a:off x="4321078" y="258557"/>
            <a:ext cx="4916773" cy="89941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Starter </a:t>
            </a:r>
          </a:p>
        </p:txBody>
      </p:sp>
      <p:sp>
        <p:nvSpPr>
          <p:cNvPr id="3" name="Cloud Callout 2"/>
          <p:cNvSpPr/>
          <p:nvPr/>
        </p:nvSpPr>
        <p:spPr>
          <a:xfrm>
            <a:off x="614596" y="0"/>
            <a:ext cx="3321300" cy="14165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rPr>
              <a:t>Guess the lesson title?</a:t>
            </a:r>
          </a:p>
        </p:txBody>
      </p:sp>
    </p:spTree>
    <p:extLst>
      <p:ext uri="{BB962C8B-B14F-4D97-AF65-F5344CB8AC3E}">
        <p14:creationId xmlns:p14="http://schemas.microsoft.com/office/powerpoint/2010/main" val="336845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7720310"/>
              </p:ext>
            </p:extLst>
          </p:nvPr>
        </p:nvGraphicFramePr>
        <p:xfrm>
          <a:off x="-195309" y="0"/>
          <a:ext cx="6498454"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uble Wave 4"/>
          <p:cNvSpPr/>
          <p:nvPr/>
        </p:nvSpPr>
        <p:spPr>
          <a:xfrm>
            <a:off x="6498454" y="1420427"/>
            <a:ext cx="5326602" cy="125175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To Obey Allah &amp; get closer to Him</a:t>
            </a:r>
            <a:endParaRPr lang="en-GB" sz="2800" b="1" dirty="0"/>
          </a:p>
        </p:txBody>
      </p:sp>
      <p:sp>
        <p:nvSpPr>
          <p:cNvPr id="6" name="Double Wave 5"/>
          <p:cNvSpPr/>
          <p:nvPr/>
        </p:nvSpPr>
        <p:spPr>
          <a:xfrm>
            <a:off x="6498454" y="2840854"/>
            <a:ext cx="5326602" cy="125175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If you miss any Voluntary Act of Prayer</a:t>
            </a:r>
            <a:endParaRPr lang="en-GB" sz="2800" b="1" dirty="0"/>
          </a:p>
        </p:txBody>
      </p:sp>
      <p:sp>
        <p:nvSpPr>
          <p:cNvPr id="7" name="Double Wave 6"/>
          <p:cNvSpPr/>
          <p:nvPr/>
        </p:nvSpPr>
        <p:spPr>
          <a:xfrm>
            <a:off x="6498454" y="4261281"/>
            <a:ext cx="5326602" cy="125175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To be Thankful to Allah</a:t>
            </a:r>
            <a:endParaRPr lang="en-GB" sz="2800" b="1" dirty="0"/>
          </a:p>
        </p:txBody>
      </p:sp>
      <p:sp>
        <p:nvSpPr>
          <p:cNvPr id="8" name="Curved Down Arrow 7"/>
          <p:cNvSpPr/>
          <p:nvPr/>
        </p:nvSpPr>
        <p:spPr>
          <a:xfrm>
            <a:off x="2086252" y="150920"/>
            <a:ext cx="4935985" cy="11008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Frame 8"/>
          <p:cNvSpPr/>
          <p:nvPr/>
        </p:nvSpPr>
        <p:spPr>
          <a:xfrm>
            <a:off x="7892249" y="390617"/>
            <a:ext cx="1482570" cy="69245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LOGIC</a:t>
            </a:r>
            <a:endParaRPr lang="en-GB" sz="2800" dirty="0">
              <a:solidFill>
                <a:schemeClr val="tx1"/>
              </a:solidFill>
            </a:endParaRPr>
          </a:p>
        </p:txBody>
      </p:sp>
      <p:pic>
        <p:nvPicPr>
          <p:cNvPr id="2" name="Picture 1">
            <a:extLst>
              <a:ext uri="{FF2B5EF4-FFF2-40B4-BE49-F238E27FC236}">
                <a16:creationId xmlns:a16="http://schemas.microsoft.com/office/drawing/2014/main" id="{6F76A3CE-0EC9-4216-B274-84D85E1F2C07}"/>
              </a:ext>
            </a:extLst>
          </p:cNvPr>
          <p:cNvPicPr>
            <a:picLocks noChangeAspect="1"/>
          </p:cNvPicPr>
          <p:nvPr/>
        </p:nvPicPr>
        <p:blipFill>
          <a:blip r:embed="rId7"/>
          <a:stretch>
            <a:fillRect/>
          </a:stretch>
        </p:blipFill>
        <p:spPr>
          <a:xfrm>
            <a:off x="6168630" y="-277463"/>
            <a:ext cx="6023370" cy="963251"/>
          </a:xfrm>
          <a:prstGeom prst="rect">
            <a:avLst/>
          </a:prstGeom>
        </p:spPr>
      </p:pic>
    </p:spTree>
    <p:extLst>
      <p:ext uri="{BB962C8B-B14F-4D97-AF65-F5344CB8AC3E}">
        <p14:creationId xmlns:p14="http://schemas.microsoft.com/office/powerpoint/2010/main" val="2492321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305F23-5EAD-46D0-BA59-334DE338B264}"/>
              </a:ext>
            </a:extLst>
          </p:cNvPr>
          <p:cNvSpPr txBox="1"/>
          <p:nvPr/>
        </p:nvSpPr>
        <p:spPr>
          <a:xfrm>
            <a:off x="1644792" y="388369"/>
            <a:ext cx="7234164" cy="531119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900" b="0" i="0" u="none" strike="noStrike" kern="1200" cap="none" spc="0" normalizeH="0" baseline="0" noProof="0" dirty="0">
                <a:ln>
                  <a:noFill/>
                </a:ln>
                <a:solidFill>
                  <a:srgbClr val="00B050"/>
                </a:solidFill>
                <a:effectLst/>
                <a:uLnTx/>
                <a:uFillTx/>
                <a:latin typeface="Calibri" panose="020F0502020204030204"/>
                <a:ea typeface="+mn-ea"/>
                <a:cs typeface="+mn-cs"/>
              </a:rPr>
              <a:t>We Are Learning To (WALT):</a:t>
            </a:r>
          </a:p>
          <a:p>
            <a:pPr defTabSz="914400">
              <a:lnSpc>
                <a:spcPct val="90000"/>
              </a:lnSpc>
              <a:spcBef>
                <a:spcPts val="1000"/>
              </a:spcBef>
              <a:defRPr/>
            </a:pPr>
            <a:r>
              <a:rPr lang="en-US" sz="2400" b="1" dirty="0"/>
              <a:t>1-Recite the holy verses correctly.</a:t>
            </a:r>
          </a:p>
          <a:p>
            <a:pPr defTabSz="914400">
              <a:lnSpc>
                <a:spcPct val="90000"/>
              </a:lnSpc>
              <a:spcBef>
                <a:spcPts val="1000"/>
              </a:spcBef>
              <a:defRPr/>
            </a:pPr>
            <a:r>
              <a:rPr lang="en-US" sz="2400" b="1" dirty="0"/>
              <a:t>2- Explain the meaning of Quranic  vocabulary. (P1)</a:t>
            </a:r>
          </a:p>
          <a:p>
            <a:pPr defTabSz="914400">
              <a:lnSpc>
                <a:spcPct val="90000"/>
              </a:lnSpc>
              <a:spcBef>
                <a:spcPts val="1000"/>
              </a:spcBef>
              <a:defRPr/>
            </a:pPr>
            <a:r>
              <a:rPr lang="en-US" sz="2400" b="1" dirty="0"/>
              <a:t>3-Explain the overall meaning of the verses.(P2)</a:t>
            </a:r>
          </a:p>
          <a:p>
            <a:pPr defTabSz="914400">
              <a:lnSpc>
                <a:spcPct val="90000"/>
              </a:lnSpc>
              <a:spcBef>
                <a:spcPts val="1000"/>
              </a:spcBef>
              <a:defRPr/>
            </a:pPr>
            <a:r>
              <a:rPr lang="en-US" sz="2400" b="1" dirty="0"/>
              <a:t>4- Contrast the reward of the believer and the punishment of the disobedient.(P3)</a:t>
            </a:r>
          </a:p>
          <a:p>
            <a:pPr defTabSz="914400">
              <a:lnSpc>
                <a:spcPct val="90000"/>
              </a:lnSpc>
              <a:spcBef>
                <a:spcPts val="1000"/>
              </a:spcBef>
              <a:defRPr/>
            </a:pPr>
            <a:r>
              <a:rPr lang="en-US" sz="2400" b="1" dirty="0"/>
              <a:t>5-Explain the justice of Allah SWT in terms of reward and punishment.</a:t>
            </a:r>
            <a:endParaRPr lang="en-US" sz="2400" dirty="0"/>
          </a:p>
          <a:p>
            <a:pPr defTabSz="914400">
              <a:lnSpc>
                <a:spcPct val="90000"/>
              </a:lnSpc>
              <a:spcBef>
                <a:spcPts val="1000"/>
              </a:spcBef>
              <a:defRPr/>
            </a:pPr>
            <a:endParaRPr lang="en-US" sz="2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9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2F06DA7-50F7-41ED-87DB-F521D412FBDE}"/>
              </a:ext>
            </a:extLst>
          </p:cNvPr>
          <p:cNvSpPr/>
          <p:nvPr/>
        </p:nvSpPr>
        <p:spPr>
          <a:xfrm>
            <a:off x="1497496" y="4481689"/>
            <a:ext cx="7234164" cy="1415772"/>
          </a:xfrm>
          <a:prstGeom prst="rect">
            <a:avLst/>
          </a:prstGeom>
        </p:spPr>
        <p:txBody>
          <a:bodyPr wrap="square">
            <a:spAutoFit/>
          </a:bodyPr>
          <a:lstStyle/>
          <a:p>
            <a:pPr defTabSz="914400">
              <a:defRPr/>
            </a:pPr>
            <a:r>
              <a:rPr lang="en-US" sz="3200" b="1" dirty="0">
                <a:solidFill>
                  <a:srgbClr val="00B050"/>
                </a:solidFill>
                <a:latin typeface="Calibri" panose="020F0502020204030204"/>
              </a:rPr>
              <a:t>What I’m Looking For (WILF):</a:t>
            </a:r>
          </a:p>
          <a:p>
            <a:r>
              <a:rPr lang="en-US" dirty="0"/>
              <a:t>1.I can recite the holy verses correctly. (P1)</a:t>
            </a:r>
          </a:p>
          <a:p>
            <a:r>
              <a:rPr lang="en-US" dirty="0"/>
              <a:t>2. I can explain the overall meaning of the holy verses(P2)</a:t>
            </a:r>
          </a:p>
          <a:p>
            <a:r>
              <a:rPr lang="en-US" dirty="0"/>
              <a:t>3.I can conclude the main lesson from the holy verses. (P3)</a:t>
            </a:r>
          </a:p>
        </p:txBody>
      </p:sp>
      <p:sp>
        <p:nvSpPr>
          <p:cNvPr id="10" name="TextBox 9">
            <a:extLst>
              <a:ext uri="{FF2B5EF4-FFF2-40B4-BE49-F238E27FC236}">
                <a16:creationId xmlns:a16="http://schemas.microsoft.com/office/drawing/2014/main" id="{4590F417-041A-4749-A80D-2BCE77ED0FBE}"/>
              </a:ext>
            </a:extLst>
          </p:cNvPr>
          <p:cNvSpPr txBox="1"/>
          <p:nvPr/>
        </p:nvSpPr>
        <p:spPr>
          <a:xfrm>
            <a:off x="3710608" y="6284965"/>
            <a:ext cx="6096000" cy="369332"/>
          </a:xfrm>
          <a:prstGeom prst="rect">
            <a:avLst/>
          </a:prstGeom>
          <a:noFill/>
        </p:spPr>
        <p:txBody>
          <a:bodyPr wrap="square">
            <a:spAutoFit/>
          </a:bodyPr>
          <a:lstStyle/>
          <a:p>
            <a:r>
              <a:rPr lang="en-US" sz="1800" b="1" dirty="0">
                <a:solidFill>
                  <a:srgbClr val="00B050"/>
                </a:solidFill>
              </a:rPr>
              <a:t>LFQ</a:t>
            </a:r>
            <a:r>
              <a:rPr lang="en-US" sz="1800" dirty="0"/>
              <a:t>: What </a:t>
            </a:r>
            <a:r>
              <a:rPr lang="en-US" dirty="0"/>
              <a:t>are the qualities of believers? </a:t>
            </a:r>
            <a:r>
              <a:rPr lang="en-US" sz="1800" dirty="0"/>
              <a:t> </a:t>
            </a:r>
            <a:endParaRPr lang="en-US" dirty="0"/>
          </a:p>
        </p:txBody>
      </p:sp>
    </p:spTree>
    <p:extLst>
      <p:ext uri="{BB962C8B-B14F-4D97-AF65-F5344CB8AC3E}">
        <p14:creationId xmlns:p14="http://schemas.microsoft.com/office/powerpoint/2010/main" val="81251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E43215-7BB6-4C5B-B3ED-0FE07B85147B}"/>
              </a:ext>
            </a:extLst>
          </p:cNvPr>
          <p:cNvSpPr/>
          <p:nvPr/>
        </p:nvSpPr>
        <p:spPr>
          <a:xfrm>
            <a:off x="1007165" y="477078"/>
            <a:ext cx="10811474" cy="6247864"/>
          </a:xfrm>
          <a:prstGeom prst="rect">
            <a:avLst/>
          </a:prstGeom>
          <a:solidFill>
            <a:schemeClr val="accent4">
              <a:lumMod val="20000"/>
              <a:lumOff val="80000"/>
            </a:schemeClr>
          </a:solidFill>
          <a:ln w="57150">
            <a:solidFill>
              <a:schemeClr val="tx1"/>
            </a:solidFill>
          </a:ln>
        </p:spPr>
        <p:txBody>
          <a:bodyPr wrap="square">
            <a:spAutoFit/>
          </a:bodyPr>
          <a:lstStyle/>
          <a:p>
            <a:pPr algn="ctr"/>
            <a:r>
              <a:rPr lang="ar-AE" sz="4000" b="1" dirty="0">
                <a:latin typeface="traditional arabic" panose="02020603050405020304" pitchFamily="18" charset="-78"/>
                <a:cs typeface="traditional arabic" panose="02020603050405020304" pitchFamily="18" charset="-78"/>
              </a:rPr>
              <a:t>وَلَوْ شِئْنَا لَآَتَيْنَا كُلَّ نَفْسٍ هُدَاهَا وَلَكِنْ حَقَّ الْقَوْلُ مِنِّي لَأَمْلَأَنَّ جَهَنَّمَ مِنَ الْجِنَّةِ وَالنَّاسِ أَجْمَعِينَ (13) فَذُوقُوا بِمَا نَسِيتُمْ لِقَاءَ يَوْمِكُمْ هَذَا إِنَّا نَسِينَاكُمْ وَذُوقُوا عَذَابَ الْخُلْدِ بِمَا كُنْتُمْ تَعْمَلُونَ (14) إِنَّمَا يُؤْمِنُ بِآَيَاتِنَا الَّذِينَ إِذَا ذُكِّرُوا بِهَا خَرُّوا سُجَّدًا وَسَبَّحُوا بِحَمْدِ رَبِّهِمْ وَهُمْ لَا يَسْتَكْبِرُونَ (15) تَتَجَافَى جُنُوبُهُمْ عَنِ الْمَضَاجِعِ يَدْعُونَ رَبَّهُمْ خَوْفًا وَطَمَعًا وَمِمَّا رَزَقْنَاهُمْ يُنْفِقُونَ (16) فَلَا تَعْلَمُ نَفْسٌ مَا أُخْفِيَ لَهُمْ مِنْ قُرَّةِ أَعْيُنٍ جَزَاءً بِمَا كَانُوا يَعْمَلُونَ (17) أَفَمَنْ كَانَ مُؤْمِنًا كَمَنْ كَانَ فَاسِقًا لَا يَسْتَوُونَ (18) أَمَّا الَّذِينَ آَمَنُوا وَعَمِلُوا الصَّالِحَاتِ فَلَهُمْ جَنَّاتُ الْمَأْوَى نُزُلًا بِمَا كَانُوا يَعْمَلُونَ (19) وَأَمَّا الَّذِينَ فَسَقُوا فَمَأْوَاهُمُ النَّارُ كُلَّمَا أَرَادُوا أَنْ يَخْرُجُوا مِنْهَا أُعِيدُوا فِيهَا وَقِيلَ لَهُمْ ذُوقُوا عَذَابَ النَّارِ الَّذِي كُنْتُمْ بِهِ تُكَذِّبُونَ (20) وَلَنُذِيقَنَّهُمْ مِنَ الْعَذَابِ الْأَدْنَى دُونَ الْعَذَابِ الْأَكْبَرِ لَعَلَّهُمْ يَرْجِعُونَ (21)</a:t>
            </a:r>
            <a:endParaRPr lang="en-US" sz="4000" b="1" dirty="0"/>
          </a:p>
        </p:txBody>
      </p:sp>
    </p:spTree>
    <p:extLst>
      <p:ext uri="{BB962C8B-B14F-4D97-AF65-F5344CB8AC3E}">
        <p14:creationId xmlns:p14="http://schemas.microsoft.com/office/powerpoint/2010/main" val="385593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0AB0C-0BEC-4AE2-A683-DCF201198957}"/>
              </a:ext>
            </a:extLst>
          </p:cNvPr>
          <p:cNvSpPr txBox="1"/>
          <p:nvPr/>
        </p:nvSpPr>
        <p:spPr>
          <a:xfrm>
            <a:off x="901148" y="1625089"/>
            <a:ext cx="10866781" cy="1600438"/>
          </a:xfrm>
          <a:prstGeom prst="rect">
            <a:avLst/>
          </a:prstGeom>
          <a:noFill/>
        </p:spPr>
        <p:txBody>
          <a:bodyPr wrap="square" rtlCol="0">
            <a:spAutoFit/>
          </a:bodyPr>
          <a:lstStyle/>
          <a:p>
            <a:pPr defTabSz="914400"/>
            <a:r>
              <a:rPr lang="en-US" sz="4000" dirty="0">
                <a:solidFill>
                  <a:prstClr val="black"/>
                </a:solidFill>
                <a:latin typeface="Trebuchet MS" panose="020B0603020202020204"/>
              </a:rPr>
              <a:t>Link for surah Recitation:</a:t>
            </a:r>
          </a:p>
          <a:p>
            <a:pPr defTabSz="914400"/>
            <a:r>
              <a:rPr lang="en-US" sz="4000" dirty="0"/>
              <a:t>https://www.youtube.com/watch?v=VVJrEkmB_iU</a:t>
            </a:r>
          </a:p>
          <a:p>
            <a:pPr defTabSz="914400"/>
            <a:endParaRPr lang="en-US" dirty="0">
              <a:solidFill>
                <a:prstClr val="black"/>
              </a:solidFill>
              <a:latin typeface="Trebuchet MS" panose="020B0603020202020204"/>
            </a:endParaRPr>
          </a:p>
        </p:txBody>
      </p:sp>
    </p:spTree>
    <p:extLst>
      <p:ext uri="{BB962C8B-B14F-4D97-AF65-F5344CB8AC3E}">
        <p14:creationId xmlns:p14="http://schemas.microsoft.com/office/powerpoint/2010/main" val="405718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760" y="0"/>
            <a:ext cx="2683099" cy="2610219"/>
          </a:xfrm>
          <a:prstGeom prst="rect">
            <a:avLst/>
          </a:prstGeom>
        </p:spPr>
      </p:pic>
      <p:sp>
        <p:nvSpPr>
          <p:cNvPr id="4" name="TextBox 3"/>
          <p:cNvSpPr txBox="1"/>
          <p:nvPr/>
        </p:nvSpPr>
        <p:spPr>
          <a:xfrm>
            <a:off x="10232265" y="597756"/>
            <a:ext cx="1268569" cy="1077218"/>
          </a:xfrm>
          <a:prstGeom prst="rect">
            <a:avLst/>
          </a:prstGeom>
          <a:solidFill>
            <a:srgbClr val="FFFF00"/>
          </a:solidFill>
        </p:spPr>
        <p:txBody>
          <a:bodyPr wrap="square" rtlCol="0">
            <a:spAutoFit/>
          </a:bodyPr>
          <a:lstStyle/>
          <a:p>
            <a:r>
              <a:rPr lang="ar-AE" sz="3200" dirty="0"/>
              <a:t>حق </a:t>
            </a:r>
          </a:p>
          <a:p>
            <a:r>
              <a:rPr lang="ar-AE" sz="3200" dirty="0"/>
              <a:t>القول</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661" y="-2"/>
            <a:ext cx="2683099" cy="2610219"/>
          </a:xfrm>
          <a:prstGeom prst="rect">
            <a:avLst/>
          </a:prstGeom>
        </p:spPr>
      </p:pic>
      <p:sp>
        <p:nvSpPr>
          <p:cNvPr id="6" name="TextBox 5"/>
          <p:cNvSpPr txBox="1"/>
          <p:nvPr/>
        </p:nvSpPr>
        <p:spPr>
          <a:xfrm>
            <a:off x="7456328" y="751511"/>
            <a:ext cx="1278229" cy="1200329"/>
          </a:xfrm>
          <a:prstGeom prst="rect">
            <a:avLst/>
          </a:prstGeom>
          <a:solidFill>
            <a:srgbClr val="FFFF00"/>
          </a:solidFill>
        </p:spPr>
        <p:txBody>
          <a:bodyPr wrap="square" rtlCol="0">
            <a:spAutoFit/>
          </a:bodyPr>
          <a:lstStyle/>
          <a:p>
            <a:pPr algn="l"/>
            <a:r>
              <a:rPr lang="en-US" b="1" dirty="0"/>
              <a:t>The divine decree is confirmed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687" y="0"/>
            <a:ext cx="2683099" cy="261021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713" y="-3"/>
            <a:ext cx="2683099" cy="2610219"/>
          </a:xfrm>
          <a:prstGeom prst="rect">
            <a:avLst/>
          </a:prstGeom>
        </p:spPr>
      </p:pic>
      <p:sp>
        <p:nvSpPr>
          <p:cNvPr id="9" name="TextBox 8"/>
          <p:cNvSpPr txBox="1"/>
          <p:nvPr/>
        </p:nvSpPr>
        <p:spPr>
          <a:xfrm>
            <a:off x="5016317" y="981940"/>
            <a:ext cx="947672" cy="523220"/>
          </a:xfrm>
          <a:prstGeom prst="rect">
            <a:avLst/>
          </a:prstGeom>
          <a:solidFill>
            <a:schemeClr val="accent2"/>
          </a:solidFill>
        </p:spPr>
        <p:txBody>
          <a:bodyPr wrap="square" rtlCol="0">
            <a:spAutoFit/>
          </a:bodyPr>
          <a:lstStyle/>
          <a:p>
            <a:pPr algn="r" rtl="1"/>
            <a:r>
              <a:rPr lang="ar-AE" sz="2800" dirty="0">
                <a:solidFill>
                  <a:schemeClr val="tx2">
                    <a:lumMod val="10000"/>
                    <a:lumOff val="90000"/>
                  </a:schemeClr>
                </a:solidFill>
              </a:rPr>
              <a:t>الجِنَّة</a:t>
            </a:r>
            <a:r>
              <a:rPr lang="ar-AE" sz="2800" dirty="0"/>
              <a:t> </a:t>
            </a:r>
            <a:endParaRPr lang="en-US" sz="2800" dirty="0"/>
          </a:p>
        </p:txBody>
      </p:sp>
      <p:sp>
        <p:nvSpPr>
          <p:cNvPr id="10" name="TextBox 9"/>
          <p:cNvSpPr txBox="1"/>
          <p:nvPr/>
        </p:nvSpPr>
        <p:spPr>
          <a:xfrm>
            <a:off x="2392251" y="1028643"/>
            <a:ext cx="1036747" cy="523220"/>
          </a:xfrm>
          <a:prstGeom prst="rect">
            <a:avLst/>
          </a:prstGeom>
          <a:solidFill>
            <a:schemeClr val="accent2"/>
          </a:solidFill>
        </p:spPr>
        <p:txBody>
          <a:bodyPr wrap="square" rtlCol="0">
            <a:spAutoFit/>
          </a:bodyPr>
          <a:lstStyle/>
          <a:p>
            <a:pPr algn="r" rtl="1"/>
            <a:r>
              <a:rPr lang="en-US" sz="2800" dirty="0">
                <a:solidFill>
                  <a:schemeClr val="tx2">
                    <a:lumMod val="50000"/>
                    <a:lumOff val="50000"/>
                  </a:schemeClr>
                </a:solidFill>
              </a:rPr>
              <a:t>Jinn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901" y="2728173"/>
            <a:ext cx="2683099" cy="2610219"/>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2" y="2610217"/>
            <a:ext cx="2683099" cy="272817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562" y="2728168"/>
            <a:ext cx="2683099" cy="2610219"/>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588" y="2728168"/>
            <a:ext cx="2683099" cy="2610219"/>
          </a:xfrm>
          <a:prstGeom prst="rect">
            <a:avLst/>
          </a:prstGeom>
        </p:spPr>
      </p:pic>
      <p:sp>
        <p:nvSpPr>
          <p:cNvPr id="16" name="TextBox 15"/>
          <p:cNvSpPr txBox="1"/>
          <p:nvPr/>
        </p:nvSpPr>
        <p:spPr>
          <a:xfrm>
            <a:off x="10232265" y="3388020"/>
            <a:ext cx="1268569" cy="954107"/>
          </a:xfrm>
          <a:prstGeom prst="rect">
            <a:avLst/>
          </a:prstGeom>
          <a:solidFill>
            <a:schemeClr val="accent6">
              <a:lumMod val="40000"/>
              <a:lumOff val="60000"/>
            </a:schemeClr>
          </a:solidFill>
        </p:spPr>
        <p:txBody>
          <a:bodyPr wrap="square" rtlCol="0">
            <a:spAutoFit/>
          </a:bodyPr>
          <a:lstStyle/>
          <a:p>
            <a:r>
              <a:rPr lang="ar-AE" sz="2800" dirty="0"/>
              <a:t>تتجافى</a:t>
            </a:r>
          </a:p>
          <a:p>
            <a:r>
              <a:rPr lang="ar-AE" sz="2800" dirty="0"/>
              <a:t>جنوبهم</a:t>
            </a:r>
            <a:endParaRPr lang="en-US" sz="2800" dirty="0"/>
          </a:p>
        </p:txBody>
      </p:sp>
      <p:sp>
        <p:nvSpPr>
          <p:cNvPr id="17" name="TextBox 16"/>
          <p:cNvSpPr txBox="1"/>
          <p:nvPr/>
        </p:nvSpPr>
        <p:spPr>
          <a:xfrm>
            <a:off x="7405352" y="3429000"/>
            <a:ext cx="1380185" cy="1015663"/>
          </a:xfrm>
          <a:prstGeom prst="rect">
            <a:avLst/>
          </a:prstGeom>
          <a:solidFill>
            <a:schemeClr val="accent6">
              <a:lumMod val="40000"/>
              <a:lumOff val="60000"/>
            </a:schemeClr>
          </a:solidFill>
        </p:spPr>
        <p:txBody>
          <a:bodyPr wrap="square" rtlCol="0">
            <a:spAutoFit/>
          </a:bodyPr>
          <a:lstStyle/>
          <a:p>
            <a:endParaRPr lang="en-US" sz="2000" dirty="0"/>
          </a:p>
          <a:p>
            <a:r>
              <a:rPr lang="en-US" sz="2000" dirty="0"/>
              <a:t>Arise</a:t>
            </a:r>
          </a:p>
          <a:p>
            <a:r>
              <a:rPr lang="en-US" sz="2000" dirty="0"/>
              <a:t>to worship</a:t>
            </a:r>
          </a:p>
        </p:txBody>
      </p:sp>
      <p:sp>
        <p:nvSpPr>
          <p:cNvPr id="18" name="TextBox 17"/>
          <p:cNvSpPr txBox="1"/>
          <p:nvPr/>
        </p:nvSpPr>
        <p:spPr>
          <a:xfrm>
            <a:off x="4698358" y="3592159"/>
            <a:ext cx="1457459" cy="954107"/>
          </a:xfrm>
          <a:prstGeom prst="rect">
            <a:avLst/>
          </a:prstGeom>
          <a:solidFill>
            <a:schemeClr val="accent1">
              <a:lumMod val="60000"/>
              <a:lumOff val="40000"/>
            </a:schemeClr>
          </a:solidFill>
        </p:spPr>
        <p:txBody>
          <a:bodyPr wrap="square" rtlCol="0">
            <a:spAutoFit/>
          </a:bodyPr>
          <a:lstStyle/>
          <a:p>
            <a:pPr algn="r" rtl="1"/>
            <a:r>
              <a:rPr lang="ar-AE" sz="2800" dirty="0"/>
              <a:t>عن</a:t>
            </a:r>
          </a:p>
          <a:p>
            <a:pPr algn="r" rtl="1"/>
            <a:r>
              <a:rPr lang="ar-AE" sz="2800" dirty="0"/>
              <a:t>المضاجع</a:t>
            </a:r>
            <a:endParaRPr lang="en-US" sz="2800" dirty="0"/>
          </a:p>
        </p:txBody>
      </p:sp>
      <p:sp>
        <p:nvSpPr>
          <p:cNvPr id="19" name="TextBox 18"/>
          <p:cNvSpPr txBox="1"/>
          <p:nvPr/>
        </p:nvSpPr>
        <p:spPr>
          <a:xfrm>
            <a:off x="1873874" y="3234131"/>
            <a:ext cx="1631323" cy="1631216"/>
          </a:xfrm>
          <a:prstGeom prst="rect">
            <a:avLst/>
          </a:prstGeom>
          <a:solidFill>
            <a:schemeClr val="accent1">
              <a:lumMod val="60000"/>
              <a:lumOff val="40000"/>
            </a:schemeClr>
          </a:solidFill>
        </p:spPr>
        <p:txBody>
          <a:bodyPr wrap="square" rtlCol="0">
            <a:spAutoFit/>
          </a:bodyPr>
          <a:lstStyle/>
          <a:p>
            <a:pPr algn="l" rtl="1"/>
            <a:r>
              <a:rPr lang="en-US" sz="2000" b="1" dirty="0"/>
              <a:t>Mattresses or bed  that recline</a:t>
            </a:r>
          </a:p>
          <a:p>
            <a:pPr algn="l" rtl="1"/>
            <a:r>
              <a:rPr lang="en-US" sz="2000" b="1" dirty="0"/>
              <a:t>on or slept on</a:t>
            </a:r>
          </a:p>
        </p:txBody>
      </p:sp>
      <p:sp>
        <p:nvSpPr>
          <p:cNvPr id="20" name="TextBox 19"/>
          <p:cNvSpPr txBox="1"/>
          <p:nvPr/>
        </p:nvSpPr>
        <p:spPr>
          <a:xfrm>
            <a:off x="70831" y="828052"/>
            <a:ext cx="1695713" cy="954107"/>
          </a:xfrm>
          <a:prstGeom prst="rect">
            <a:avLst/>
          </a:prstGeom>
          <a:noFill/>
        </p:spPr>
        <p:txBody>
          <a:bodyPr wrap="square" rtlCol="0">
            <a:spAutoFit/>
          </a:bodyPr>
          <a:lstStyle/>
          <a:p>
            <a:r>
              <a:rPr lang="en-US" sz="2800" dirty="0">
                <a:solidFill>
                  <a:srgbClr val="FF0000"/>
                </a:solidFill>
              </a:rPr>
              <a:t>Words meanings</a:t>
            </a:r>
          </a:p>
        </p:txBody>
      </p:sp>
      <p:sp>
        <p:nvSpPr>
          <p:cNvPr id="3" name="Curved Right Arrow 2"/>
          <p:cNvSpPr/>
          <p:nvPr/>
        </p:nvSpPr>
        <p:spPr>
          <a:xfrm>
            <a:off x="-104931" y="389744"/>
            <a:ext cx="1382079" cy="22204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027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6" grpId="0" animBg="1"/>
      <p:bldP spid="18"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330</TotalTime>
  <Words>1210</Words>
  <Application>Microsoft Office PowerPoint</Application>
  <PresentationFormat>Widescreen</PresentationFormat>
  <Paragraphs>159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Badge</vt:lpstr>
      <vt:lpstr>PowerPoint Presentation</vt:lpstr>
      <vt:lpstr>PowerPoint Presentation</vt:lpstr>
      <vt:lpstr>Qualities &amp; rewards of believers  Surat as- sajdah  (13-22)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lpstr>So, how do you find your learning today?</vt:lpstr>
      <vt:lpstr>PowerPoint Presentation</vt:lpstr>
    </vt:vector>
  </TitlesOfParts>
  <Company>NAKHEEL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Qualities &amp; rewards of believers  Surat as- sajdah  (13-22)</dc:title>
  <dc:creator>Mohamed Hassan Aly</dc:creator>
  <cp:lastModifiedBy>abu eyad</cp:lastModifiedBy>
  <cp:revision>26</cp:revision>
  <dcterms:created xsi:type="dcterms:W3CDTF">2018-11-01T09:35:27Z</dcterms:created>
  <dcterms:modified xsi:type="dcterms:W3CDTF">2021-10-27T12:52:26Z</dcterms:modified>
</cp:coreProperties>
</file>