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8" r:id="rId3"/>
    <p:sldId id="257" r:id="rId4"/>
    <p:sldId id="298" r:id="rId5"/>
    <p:sldId id="303" r:id="rId6"/>
    <p:sldId id="261" r:id="rId7"/>
    <p:sldId id="263" r:id="rId8"/>
    <p:sldId id="265" r:id="rId9"/>
    <p:sldId id="276" r:id="rId10"/>
    <p:sldId id="277" r:id="rId11"/>
    <p:sldId id="30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A5259-754B-47C2-99D8-69DCB9021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5D84C-9261-4AEC-B9A2-02E4C904E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379D4-5616-40C1-AADB-827C77FC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211C6-3A13-4FB4-AB8D-08D661B0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D8AB9-52E8-4ACC-BA28-14D86DE2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1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3DC6-C674-44EE-A642-04F8B1E3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A36DC-ABCA-4C8B-8B06-54E495B71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96C98-77B0-450C-8096-3E42E7B79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A437-82DE-4321-AF4D-3D1DF8FC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29256-74E6-482B-9AE7-7BC59396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5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8C3E21-F255-4DBF-8AA0-6F98D08C3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3F1A9-8D1D-4F6B-B386-0FD14EAD2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82F9D-B626-4B62-B685-773641FC5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85B83-A4AA-4C64-9EBE-762EF614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6AD93-493B-4F3C-866E-EEF91A32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4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A6B8-9A69-4204-8527-FE4C459A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3A663-A4E1-41EE-BD1F-C324BD690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9F3AC-9500-4538-8C91-864570E4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37109-984B-44E4-9AA4-5667DAD9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9C5AF-4902-41AA-8B61-6C07BEAC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8213-84AD-4FDA-B9E9-537FA7E8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27CC-0E00-4FE1-93C2-88E5616B0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71EBC-0543-428D-BFD2-1E4283C9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9B50B-3DC0-44AE-9DFC-7F7ED87D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0A1F2-BF17-4C86-90D3-B7E1E2B7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A315-4F60-4928-B945-DF6A658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9D796-58E8-42C3-990C-1CF9ECBE0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24D87-B049-4162-BB6D-51B65670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34064-1205-448D-BE35-4A59AFEE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E3D22-1BFE-4B17-83EF-AE69FF79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391C-7583-446A-B1E2-0B874DE3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91B5-49AB-4B27-A71A-77FCEA5AB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A4029-3852-4903-8B90-2060C9CCF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EEDA-50FA-4E16-8C9A-6CF4BFD84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6D2EA-0CDC-4737-8C1D-E446CD83B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A970A-7F24-4BCA-ABB0-DE859C0F6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D4B948-85F3-4F3D-84D4-031B6AB3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9EE31-8C11-4230-BD67-814A1B38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00ADD1-427E-4887-B045-12FE8B3D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9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CE3C-AEEA-4068-A1AC-70986722E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CA112-2A1E-4D0D-91AB-47B2D3CD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77611-1292-443B-BD14-028F9CC6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7F3AE-8F0B-49B5-B944-7ACA560F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3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C646E-6D88-43FC-A455-6E4E8901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F8458-4CD5-4E19-AF2E-EDB4B70E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40FB2-9B60-4C0E-97EE-87201F0D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713F-AA53-44DC-88F9-5B7410DA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BAB21-EC1A-44F8-96FF-87E784A18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BE8E2-9C72-4E22-89CF-800A919EA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3E3E8-339A-43C4-B36A-B4D5BF41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55B9D-5BA8-4310-8594-CADF4022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B2188-3ECC-435E-923A-8ADF7650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4F1E-D137-4118-9FA9-5B2D005F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8FED8-3FE5-46E2-981F-D0EEAAE02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93223-6216-4125-9BE6-55CBD887F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6F19D-0576-4526-BD86-7A4B0F7E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406C5-0DFA-4168-9F49-7510CBA8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6B9A2-C8DD-41A4-BB97-F74D3403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4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F67EF-1126-4781-85AF-6D1AB494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91D-1EF7-40DE-8BB1-17720E14E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AD4DE-82D2-44EE-9389-276A38BD5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C76-22A6-4EBD-8D9F-3DA84B9CB86E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EB449-0749-49A5-BFEC-130804553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92373-549B-4EF2-831A-A697B98F2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1444-ADBB-44E9-A477-E32A0B9E3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8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7.tmp"/><Relationship Id="rId7" Type="http://schemas.openxmlformats.org/officeDocument/2006/relationships/image" Target="../media/image21.t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mp"/><Relationship Id="rId5" Type="http://schemas.openxmlformats.org/officeDocument/2006/relationships/image" Target="../media/image19.png"/><Relationship Id="rId4" Type="http://schemas.openxmlformats.org/officeDocument/2006/relationships/image" Target="../media/image1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84389B-ACFF-4BB5-A8A0-ED6B3DBC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62" y="1945004"/>
            <a:ext cx="8894835" cy="33043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C06D63-32F4-4107-9BF4-C5D99CB2E8F3}"/>
              </a:ext>
            </a:extLst>
          </p:cNvPr>
          <p:cNvSpPr/>
          <p:nvPr/>
        </p:nvSpPr>
        <p:spPr>
          <a:xfrm>
            <a:off x="530484" y="5251395"/>
            <a:ext cx="311976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الاربعاء</a:t>
            </a:r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: 14 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اكنوبر</a:t>
            </a:r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2020</a:t>
            </a:r>
          </a:p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صفر  1442 هـ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90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2201ECA-C13B-437E-AB47-820FF7EBE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1" y="543103"/>
            <a:ext cx="4991100" cy="971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91A53A-2C26-4509-85A8-31C506D8A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091" y="1559118"/>
            <a:ext cx="7986568" cy="175279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</p:pic>
      <p:pic>
        <p:nvPicPr>
          <p:cNvPr id="9" name="Picture 8" descr="A close up of a box&#10;&#10;Description automatically generated">
            <a:extLst>
              <a:ext uri="{FF2B5EF4-FFF2-40B4-BE49-F238E27FC236}">
                <a16:creationId xmlns:a16="http://schemas.microsoft.com/office/drawing/2014/main" id="{F8405678-B58A-48E3-9638-60646D0E7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464" y="3636475"/>
            <a:ext cx="3003013" cy="1948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DE5602-0258-4FF0-89C7-3811CF061857}"/>
              </a:ext>
            </a:extLst>
          </p:cNvPr>
          <p:cNvSpPr txBox="1"/>
          <p:nvPr/>
        </p:nvSpPr>
        <p:spPr>
          <a:xfrm>
            <a:off x="7452486" y="3374865"/>
            <a:ext cx="514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عدد العلب في الغرفة 222 يساوي 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E2613-30A5-4D01-8721-C48094249336}"/>
              </a:ext>
            </a:extLst>
          </p:cNvPr>
          <p:cNvSpPr txBox="1"/>
          <p:nvPr/>
        </p:nvSpPr>
        <p:spPr>
          <a:xfrm>
            <a:off x="5330480" y="3462868"/>
            <a:ext cx="240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  346 علبة طعام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52E11-7A8E-4FA6-9D28-540A44F2F6F4}"/>
              </a:ext>
            </a:extLst>
          </p:cNvPr>
          <p:cNvSpPr txBox="1"/>
          <p:nvPr/>
        </p:nvSpPr>
        <p:spPr>
          <a:xfrm>
            <a:off x="7452486" y="4137047"/>
            <a:ext cx="434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عدد العلب في الغرفة 220 يساوي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A8407-FE0C-4C81-8886-2C83FFBB696B}"/>
              </a:ext>
            </a:extLst>
          </p:cNvPr>
          <p:cNvSpPr txBox="1"/>
          <p:nvPr/>
        </p:nvSpPr>
        <p:spPr>
          <a:xfrm>
            <a:off x="5245585" y="4148583"/>
            <a:ext cx="267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278 علبة طعام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F7C31-3D6C-4509-9F5E-E7A641E46AC1}"/>
              </a:ext>
            </a:extLst>
          </p:cNvPr>
          <p:cNvSpPr txBox="1"/>
          <p:nvPr/>
        </p:nvSpPr>
        <p:spPr>
          <a:xfrm>
            <a:off x="4499623" y="4711240"/>
            <a:ext cx="7158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/>
              <a:t>سنجري عملية الطرح لمعرفة الفرق بكم يزيد عدد العلب في الغرفة 222 عن عدد العلب في الغرفة 220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AFE28-ED82-425D-9B09-E82E570DADE2}"/>
              </a:ext>
            </a:extLst>
          </p:cNvPr>
          <p:cNvSpPr txBox="1"/>
          <p:nvPr/>
        </p:nvSpPr>
        <p:spPr>
          <a:xfrm>
            <a:off x="5813300" y="5581674"/>
            <a:ext cx="327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/>
              <a:t>346</a:t>
            </a:r>
            <a:r>
              <a:rPr lang="en-US" sz="3600" b="1" dirty="0"/>
              <a:t> – 278 = </a:t>
            </a:r>
            <a:r>
              <a:rPr lang="ar-AE" sz="3600" b="1" dirty="0"/>
              <a:t> </a:t>
            </a:r>
            <a:endParaRPr lang="en-US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DB8B2-2A7E-48F4-B7FC-CB69B28C322E}"/>
              </a:ext>
            </a:extLst>
          </p:cNvPr>
          <p:cNvSpPr txBox="1"/>
          <p:nvPr/>
        </p:nvSpPr>
        <p:spPr>
          <a:xfrm>
            <a:off x="8297315" y="5670462"/>
            <a:ext cx="132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68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8B0BEF-ED3D-46EB-90A2-C0FCC860DD96}"/>
              </a:ext>
            </a:extLst>
          </p:cNvPr>
          <p:cNvSpPr/>
          <p:nvPr/>
        </p:nvSpPr>
        <p:spPr>
          <a:xfrm>
            <a:off x="1723531" y="796670"/>
            <a:ext cx="4554452" cy="4001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الاستراتيجية : حدد المعلومات الزائدة أو غير المذكورة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73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تسجيل الخروج, مخرج الطوارئ, الباب صورة بابوا نيو غينيا">
            <a:extLst>
              <a:ext uri="{FF2B5EF4-FFF2-40B4-BE49-F238E27FC236}">
                <a16:creationId xmlns:a16="http://schemas.microsoft.com/office/drawing/2014/main" id="{D183C0E7-CD66-4617-AB6C-899B40624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19235"/>
          <a:stretch/>
        </p:blipFill>
        <p:spPr bwMode="auto">
          <a:xfrm>
            <a:off x="9165071" y="2245039"/>
            <a:ext cx="1480852" cy="10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25F7AA10-CD56-48BD-A909-9D3AF4327DD1}"/>
              </a:ext>
            </a:extLst>
          </p:cNvPr>
          <p:cNvSpPr/>
          <p:nvPr/>
        </p:nvSpPr>
        <p:spPr>
          <a:xfrm>
            <a:off x="7691398" y="973667"/>
            <a:ext cx="3642102" cy="89722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dirty="0">
                <a:solidFill>
                  <a:schemeClr val="bg1"/>
                </a:solidFill>
                <a:cs typeface="(AH) Manal Black" pitchFamily="2" charset="-78"/>
              </a:rPr>
              <a:t>بطاقة</a:t>
            </a:r>
            <a:r>
              <a:rPr lang="ar-SA" sz="5400" b="1" dirty="0">
                <a:solidFill>
                  <a:schemeClr val="bg1"/>
                </a:solidFill>
                <a:cs typeface="(AH) Manal Black" pitchFamily="2" charset="-78"/>
              </a:rPr>
              <a:t> </a:t>
            </a:r>
            <a:r>
              <a:rPr lang="ar-AE" sz="5400" b="1" dirty="0">
                <a:solidFill>
                  <a:schemeClr val="bg1"/>
                </a:solidFill>
                <a:cs typeface="(AH) Manal Black" pitchFamily="2" charset="-78"/>
              </a:rPr>
              <a:t>الخروج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91DD08-3095-40C0-AB66-19C7DF06AF14}"/>
              </a:ext>
            </a:extLst>
          </p:cNvPr>
          <p:cNvSpPr/>
          <p:nvPr/>
        </p:nvSpPr>
        <p:spPr>
          <a:xfrm>
            <a:off x="859078" y="1651635"/>
            <a:ext cx="683232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صنعت سارة خليط الفطائر المحلاة ، و لديها لتر </a:t>
            </a:r>
          </a:p>
          <a:p>
            <a:pPr algn="ctr" rtl="1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زائد من الخليط ، ما كمية الخليط الذي استخدمته </a:t>
            </a:r>
          </a:p>
          <a:p>
            <a:pPr algn="ctr" rtl="1"/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صنع الفطائر ؟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12D907-1220-4695-8B82-2902ABE40BD7}"/>
              </a:ext>
            </a:extLst>
          </p:cNvPr>
          <p:cNvSpPr/>
          <p:nvPr/>
        </p:nvSpPr>
        <p:spPr>
          <a:xfrm>
            <a:off x="4501180" y="3414690"/>
            <a:ext cx="6832319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معلومات المسألة زائدة عن الحاجة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FED52E-3DA8-4994-A424-913C361F4C46}"/>
              </a:ext>
            </a:extLst>
          </p:cNvPr>
          <p:cNvSpPr/>
          <p:nvPr/>
        </p:nvSpPr>
        <p:spPr>
          <a:xfrm>
            <a:off x="4501181" y="4386052"/>
            <a:ext cx="6832319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معلومات المسألة ناقصة ولا تكفي لحل المسألة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FA97F9-BFA8-4441-9776-5029B6AB45AD}"/>
              </a:ext>
            </a:extLst>
          </p:cNvPr>
          <p:cNvSpPr/>
          <p:nvPr/>
        </p:nvSpPr>
        <p:spPr>
          <a:xfrm>
            <a:off x="4501181" y="5419173"/>
            <a:ext cx="6832319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معلومات المسألة كافية للحل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9A1DDC-756A-4F23-8FAA-A3D83C0019FC}"/>
              </a:ext>
            </a:extLst>
          </p:cNvPr>
          <p:cNvSpPr/>
          <p:nvPr/>
        </p:nvSpPr>
        <p:spPr>
          <a:xfrm>
            <a:off x="1490252" y="714393"/>
            <a:ext cx="4657044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استقصاء حل المسائل</a:t>
            </a:r>
          </a:p>
          <a:p>
            <a:pPr algn="ctr"/>
            <a:r>
              <a:rPr lang="ar-AE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الاستراتيجية : حدد المعلومات الزائدة أو غير المذكورة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C0D5E-2D03-4B4A-BA39-1F8803A7F08D}"/>
              </a:ext>
            </a:extLst>
          </p:cNvPr>
          <p:cNvSpPr txBox="1"/>
          <p:nvPr/>
        </p:nvSpPr>
        <p:spPr>
          <a:xfrm>
            <a:off x="859078" y="53830"/>
            <a:ext cx="7782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https://www.liveworksheets.com/aj1250083pl</a:t>
            </a:r>
          </a:p>
        </p:txBody>
      </p:sp>
    </p:spTree>
    <p:extLst>
      <p:ext uri="{BB962C8B-B14F-4D97-AF65-F5344CB8AC3E}">
        <p14:creationId xmlns:p14="http://schemas.microsoft.com/office/powerpoint/2010/main" val="398197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3964" y="61992"/>
            <a:ext cx="345397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ar-AE" sz="60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(AH) Manal Black" pitchFamily="2" charset="-78"/>
              </a:rPr>
              <a:t>النش</a:t>
            </a:r>
            <a:r>
              <a:rPr lang="ar-AE" sz="6000" u="sng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(AH) Manal Black" pitchFamily="2" charset="-78"/>
              </a:rPr>
              <a:t>يد </a:t>
            </a:r>
            <a:r>
              <a:rPr lang="ar-AE" sz="6000" u="sng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(AH) Manal Black" pitchFamily="2" charset="-78"/>
              </a:rPr>
              <a:t>الو</a:t>
            </a:r>
            <a:r>
              <a:rPr lang="ar-AE" sz="6000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(AH) Manal Black" pitchFamily="2" charset="-78"/>
              </a:rPr>
              <a:t>طني</a:t>
            </a:r>
            <a:endParaRPr lang="en-US" sz="6000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4" name="WhatsApp Video 2020-05-12 at 8.01.05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1858" y="1220282"/>
            <a:ext cx="9438467" cy="41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">
            <a:extLst>
              <a:ext uri="{FF2B5EF4-FFF2-40B4-BE49-F238E27FC236}">
                <a16:creationId xmlns:a16="http://schemas.microsoft.com/office/drawing/2014/main" id="{EBC0B699-A8F6-4290-8CCD-0B7CA65505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709" y="560382"/>
            <a:ext cx="10676581" cy="60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12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3082352" y="284223"/>
            <a:ext cx="5469355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</a:t>
            </a:r>
            <a:r>
              <a:rPr lang="ar-SY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ثالث عشر 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CF9CFC9A-BBE8-4750-B084-16F6D7A1A3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5A4BDF-7442-48F0-9C8E-CA8D920A1F02}"/>
              </a:ext>
            </a:extLst>
          </p:cNvPr>
          <p:cNvSpPr/>
          <p:nvPr/>
        </p:nvSpPr>
        <p:spPr>
          <a:xfrm>
            <a:off x="1362215" y="4953935"/>
            <a:ext cx="960994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altLang="ar-AE" sz="3600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❶–</a:t>
            </a:r>
            <a:r>
              <a:rPr lang="ar-SA" altLang="ar-AE" sz="3600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 </a:t>
            </a:r>
            <a:r>
              <a:rPr lang="ar-SY" sz="3600" dirty="0">
                <a:cs typeface="(AH) Manal Black" pitchFamily="2" charset="-78"/>
              </a:rPr>
              <a:t>أن يحدد الطلاب المعلومات الزائدة أو الناقصة اللازمة لحل المسألة.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C36A5-F0BE-4116-B3C4-ED8BB7709A2F}"/>
              </a:ext>
            </a:extLst>
          </p:cNvPr>
          <p:cNvSpPr/>
          <p:nvPr/>
        </p:nvSpPr>
        <p:spPr>
          <a:xfrm>
            <a:off x="1145239" y="2105561"/>
            <a:ext cx="8935459" cy="13234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استقصاء حل المسائل</a:t>
            </a:r>
          </a:p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الاستراتيجية : حدد المعلومات الزائدة أو غير المذكورة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BDDB95-7583-4EDC-A686-CC076C8BF92D}"/>
              </a:ext>
            </a:extLst>
          </p:cNvPr>
          <p:cNvSpPr/>
          <p:nvPr/>
        </p:nvSpPr>
        <p:spPr>
          <a:xfrm>
            <a:off x="4957592" y="3900088"/>
            <a:ext cx="1972015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نواتج التعلم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05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930F-7090-498E-BDEB-F22EBAF954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86713" y="1966913"/>
            <a:ext cx="4205287" cy="6318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SA" sz="15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  <a:p>
            <a:pPr algn="r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n-US" sz="1500" dirty="0">
              <a:solidFill>
                <a:schemeClr val="bg1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7" name="Picture 4" descr="نتيجة بحث الصور عن ‪AUHV ,HVM HGJVFDM ,HGJUGDL‬‏">
            <a:extLst>
              <a:ext uri="{FF2B5EF4-FFF2-40B4-BE49-F238E27FC236}">
                <a16:creationId xmlns:a16="http://schemas.microsoft.com/office/drawing/2014/main" id="{6F61CAC1-CCAB-487E-8F96-E2634594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1" t="11708" r="25000" b="13029"/>
          <a:stretch>
            <a:fillRect/>
          </a:stretch>
        </p:blipFill>
        <p:spPr bwMode="auto">
          <a:xfrm>
            <a:off x="5569743" y="162133"/>
            <a:ext cx="1052513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98B93A6-E984-400B-8838-A0F1BD1CF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888" y="1425575"/>
            <a:ext cx="138112" cy="2778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0" tIns="34290" rIns="68580" bIns="34290" anchor="ctr">
            <a:spAutoFit/>
          </a:bodyPr>
          <a:lstStyle/>
          <a:p>
            <a:pPr algn="r" defTabSz="685800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149" name="Picture 10">
            <a:extLst>
              <a:ext uri="{FF2B5EF4-FFF2-40B4-BE49-F238E27FC236}">
                <a16:creationId xmlns:a16="http://schemas.microsoft.com/office/drawing/2014/main" id="{A1D9B9CF-4F3D-40DA-AF7B-5115C675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7"/>
          <a:stretch>
            <a:fillRect/>
          </a:stretch>
        </p:blipFill>
        <p:spPr bwMode="auto">
          <a:xfrm>
            <a:off x="10334625" y="236671"/>
            <a:ext cx="1169988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B61F8C-1C95-4568-8537-21BA584199D5}"/>
              </a:ext>
            </a:extLst>
          </p:cNvPr>
          <p:cNvSpPr/>
          <p:nvPr/>
        </p:nvSpPr>
        <p:spPr>
          <a:xfrm>
            <a:off x="2917823" y="1807540"/>
            <a:ext cx="6356350" cy="50013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/>
                <a:cs typeface="(AH) Manal Black" pitchFamily="2" charset="-78"/>
              </a:rPr>
              <a:t>اليوم:</a:t>
            </a:r>
            <a:r>
              <a:rPr lang="ar-JO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/>
                <a:cs typeface="(AH) Manal Black" pitchFamily="2" charset="-78"/>
              </a:rPr>
              <a:t> </a:t>
            </a:r>
            <a:r>
              <a:rPr lang="ar-AE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/>
                <a:cs typeface="(AH) Manal Black" pitchFamily="2" charset="-78"/>
              </a:rPr>
              <a:t>الاربعاء                      التاريخ  14\10\2020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A94BC2-BC7A-4227-92DB-5A648AA58305}"/>
              </a:ext>
            </a:extLst>
          </p:cNvPr>
          <p:cNvSpPr/>
          <p:nvPr/>
        </p:nvSpPr>
        <p:spPr>
          <a:xfrm>
            <a:off x="4545011" y="1109871"/>
            <a:ext cx="3101975" cy="80803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/>
                <a:cs typeface="(AH) Manal Black" pitchFamily="2" charset="-78"/>
              </a:rPr>
              <a:t>تحضير التعلم عن بعد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/>
                <a:cs typeface="(AH) Manal Black" pitchFamily="2" charset="-78"/>
              </a:rPr>
              <a:t>لمادة الرياضيات-الصف الخامس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  <a:cs typeface="(AH) Manal Black" pitchFamily="2" charset="-78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39AE7A7-076D-4FB5-BE99-4A8E63A4EBE9}"/>
              </a:ext>
            </a:extLst>
          </p:cNvPr>
          <p:cNvGraphicFramePr>
            <a:graphicFrameLocks noGrp="1"/>
          </p:cNvGraphicFramePr>
          <p:nvPr/>
        </p:nvGraphicFramePr>
        <p:xfrm>
          <a:off x="1549398" y="2401057"/>
          <a:ext cx="9093200" cy="4119109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3503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9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72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(AH) Manal Black" pitchFamily="2" charset="-78"/>
                          <a:cs typeface="+mj-cs"/>
                        </a:rPr>
                        <a:t>موضوع الدرس</a:t>
                      </a:r>
                      <a:endParaRPr lang="en-US" sz="1800" b="1" dirty="0"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AE" sz="20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استقصاء حل المسائل : حدد المعلومات الزائدة أو غير المذكورة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30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(AH) Manal Black" pitchFamily="2" charset="-78"/>
                          <a:cs typeface="+mj-cs"/>
                        </a:rPr>
                        <a:t>نواتج التعلم</a:t>
                      </a:r>
                      <a:endParaRPr lang="en-US" sz="1800" b="1" dirty="0"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تحديد المعلومات الزائدة أو الناقصة اللازمة لحل مسألة ما.</a:t>
                      </a:r>
                      <a:endParaRPr lang="ar-AE" sz="1800" b="1" dirty="0">
                        <a:latin typeface="(AH) Manal Black" pitchFamily="2" charset="-78"/>
                        <a:cs typeface="+mj-cs"/>
                      </a:endParaRPr>
                    </a:p>
                  </a:txBody>
                  <a:tcPr marL="51427" marR="5142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24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(AH) Manal Black" pitchFamily="2" charset="-78"/>
                          <a:cs typeface="+mj-cs"/>
                        </a:rPr>
                        <a:t>الوسائط المستخدمة لعرض الدرس</a:t>
                      </a:r>
                      <a:endParaRPr lang="en-US" sz="1800" b="1" dirty="0"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DZ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موقع التعلم الذكي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LMS 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- </a:t>
                      </a:r>
                      <a:r>
                        <a:rPr lang="ar-DZ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الكتاب المدرسي – 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السبورة الالكترونية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j-cs"/>
                        </a:rPr>
                        <a:t>liveworksheets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- </a:t>
                      </a:r>
                      <a:r>
                        <a:rPr lang="ar-DZ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– جهاز الحاسوب.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87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(AH) Manal Black" pitchFamily="2" charset="-78"/>
                          <a:cs typeface="+mj-cs"/>
                        </a:rPr>
                        <a:t>استراتيجيات التعلم المحفزة للتعلم</a:t>
                      </a:r>
                      <a:endParaRPr lang="en-US" sz="1800" b="1" dirty="0"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استراتيجية طرح الأسئلة – 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الربط بالخبرات السابقة – التعلم التعاوني</a:t>
                      </a:r>
                      <a:r>
                        <a:rPr lang="ar-BH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-ال</a:t>
                      </a:r>
                      <a:r>
                        <a:rPr lang="ar-SA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عصف الذهني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24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(AH) Manal Black" pitchFamily="2" charset="-78"/>
                          <a:cs typeface="+mj-cs"/>
                        </a:rPr>
                        <a:t>أساليب لتقييم تعلم الطلبة</a:t>
                      </a:r>
                      <a:endParaRPr lang="en-US" sz="1800" b="1" dirty="0"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الأنشطة الإثرائية</a:t>
                      </a:r>
                      <a:r>
                        <a:rPr lang="ar-BH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- موقع التعلم الذكي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LMS </a:t>
                      </a:r>
                      <a:r>
                        <a:rPr lang="ar-BH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، التقييم التكويني المباشر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ar-BH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من خلال طرح الأسئلة، كتابات الطلبة على موقع التيمز</a:t>
                      </a:r>
                      <a:r>
                        <a:rPr lang="ar-AE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</a:t>
                      </a:r>
                      <a:r>
                        <a:rPr lang="ar-BH" sz="1800" b="1" dirty="0">
                          <a:solidFill>
                            <a:schemeClr val="tx1"/>
                          </a:solidFill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.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694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effectLst/>
                          <a:latin typeface="(AH) Manal Black" pitchFamily="2" charset="-78"/>
                          <a:cs typeface="+mj-cs"/>
                        </a:rPr>
                        <a:t>أسلوب تقديم التغذية الراجعة ودعم الطلبة</a:t>
                      </a:r>
                      <a:endParaRPr lang="en-US" sz="1800" b="1" dirty="0"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BH" sz="1800" b="1" dirty="0"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من خلال تقديم التغذية الراجعة المباشرة لقراءات وأجوبة الطلبة، تقديم التغذية الراجعة من خلال الكتابة والتعليق على كتابات الطلبة في موقع </a:t>
                      </a:r>
                      <a:r>
                        <a:rPr lang="ar-BH" sz="1800" b="1" dirty="0" err="1"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التيمز</a:t>
                      </a:r>
                      <a:r>
                        <a:rPr lang="ar-BH" sz="1800" b="1" dirty="0">
                          <a:effectLst/>
                          <a:latin typeface="(AH) Manal Black" pitchFamily="2" charset="-78"/>
                          <a:ea typeface="Calibri" panose="020F0502020204030204" pitchFamily="34" charset="0"/>
                          <a:cs typeface="+mj-cs"/>
                        </a:rPr>
                        <a:t> وموقع التعلم الذكي.</a:t>
                      </a:r>
                      <a:endParaRPr lang="en-US" sz="1800" b="1" dirty="0">
                        <a:effectLst/>
                        <a:latin typeface="(AH) Manal Black" pitchFamily="2" charset="-78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51427" marR="5142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616" y="1758395"/>
            <a:ext cx="11696129" cy="19551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تقرأ سارة 48 صفحة في 5 ساعات ، فإذا قرأت نفس عدد الصفحات في كل ساعة ، فكم عدد الصفحات التي تقرأها في الساعة الواحدة تقريبا ؟</a:t>
            </a:r>
            <a:endParaRPr lang="ar-SY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0793" y="4113675"/>
            <a:ext cx="6864825" cy="79938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800" b="1" dirty="0">
                <a:solidFill>
                  <a:schemeClr val="tx1"/>
                </a:solidFill>
              </a:rPr>
              <a:t>هل يتطلب حل المسألة تقديرًا أم إجابة دقيقة؟ اشرح.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80794" y="5272034"/>
            <a:ext cx="6864825" cy="79938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800" b="1" dirty="0">
                <a:solidFill>
                  <a:schemeClr val="tx1"/>
                </a:solidFill>
              </a:rPr>
              <a:t>حدّد تقديرًا منطقيًا للحل. اشرح كيف قمت بالتقدير.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99D6B4-8E0C-4CE2-9A2A-D08D235B9F62}"/>
              </a:ext>
            </a:extLst>
          </p:cNvPr>
          <p:cNvSpPr/>
          <p:nvPr/>
        </p:nvSpPr>
        <p:spPr>
          <a:xfrm>
            <a:off x="2700993" y="2631992"/>
            <a:ext cx="1086679" cy="8287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AFF8A9-13C6-4A22-8BAD-375BD6EE031C}"/>
              </a:ext>
            </a:extLst>
          </p:cNvPr>
          <p:cNvSpPr/>
          <p:nvPr/>
        </p:nvSpPr>
        <p:spPr>
          <a:xfrm>
            <a:off x="797956" y="4090092"/>
            <a:ext cx="174438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÷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=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960555-D763-489C-B013-F4EF90CEBF82}"/>
              </a:ext>
            </a:extLst>
          </p:cNvPr>
          <p:cNvSpPr/>
          <p:nvPr/>
        </p:nvSpPr>
        <p:spPr>
          <a:xfrm>
            <a:off x="797956" y="5116279"/>
            <a:ext cx="174438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÷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=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792AF8-8FE0-4906-AD76-5612E785718E}"/>
              </a:ext>
            </a:extLst>
          </p:cNvPr>
          <p:cNvSpPr/>
          <p:nvPr/>
        </p:nvSpPr>
        <p:spPr>
          <a:xfrm>
            <a:off x="2700993" y="5119171"/>
            <a:ext cx="73213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4618A4-B047-4432-ABDA-F78533FE48BE}"/>
              </a:ext>
            </a:extLst>
          </p:cNvPr>
          <p:cNvSpPr/>
          <p:nvPr/>
        </p:nvSpPr>
        <p:spPr>
          <a:xfrm>
            <a:off x="-266991" y="5907173"/>
            <a:ext cx="5618669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تقرأ 10 صفحات في الساعة الواحدة تقريبا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F61DAF-C5D0-4E89-B82F-79EFE6FE013B}"/>
              </a:ext>
            </a:extLst>
          </p:cNvPr>
          <p:cNvSpPr/>
          <p:nvPr/>
        </p:nvSpPr>
        <p:spPr>
          <a:xfrm>
            <a:off x="7547675" y="352808"/>
            <a:ext cx="3953309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التعلم القبلي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986F95-C025-49C7-8FA3-A1B6F78D74CC}"/>
              </a:ext>
            </a:extLst>
          </p:cNvPr>
          <p:cNvSpPr/>
          <p:nvPr/>
        </p:nvSpPr>
        <p:spPr>
          <a:xfrm>
            <a:off x="7969865" y="4099000"/>
            <a:ext cx="1086679" cy="8287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6" grpId="0" animBg="1"/>
      <p:bldP spid="17" grpId="0" animBg="1"/>
      <p:bldP spid="19" grpId="0" animBg="1"/>
      <p:bldP spid="21" grpId="0" animBg="1"/>
      <p:bldP spid="2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B984FAE7-234D-49C1-8349-07CB2FCFF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37" y="11770"/>
            <a:ext cx="3017563" cy="647791"/>
          </a:xfrm>
          <a:prstGeom prst="rect">
            <a:avLst/>
          </a:prstGeom>
          <a:solidFill>
            <a:srgbClr val="00B050"/>
          </a:solidFill>
          <a:ln>
            <a:solidFill>
              <a:srgbClr val="0099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701FCD-F368-4AC1-A749-B47DFB372E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96" t="49773" r="5544" b="30812"/>
          <a:stretch/>
        </p:blipFill>
        <p:spPr>
          <a:xfrm>
            <a:off x="1" y="757336"/>
            <a:ext cx="12192000" cy="111122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5A2BF6-02DA-4BD6-B3B7-CEA4739F1C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04" t="42508" r="16739" b="16119"/>
          <a:stretch/>
        </p:blipFill>
        <p:spPr>
          <a:xfrm>
            <a:off x="6440753" y="1966332"/>
            <a:ext cx="5568171" cy="3114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B6C63B-5EDB-4E37-8E8E-C2CA62DEBF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09" t="34002" r="16631" b="20565"/>
          <a:stretch/>
        </p:blipFill>
        <p:spPr>
          <a:xfrm>
            <a:off x="130068" y="1966332"/>
            <a:ext cx="6310685" cy="3114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93B0DE-72F2-47FD-9915-6306F98FAD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39" t="59715" r="17175" b="18825"/>
          <a:stretch/>
        </p:blipFill>
        <p:spPr>
          <a:xfrm>
            <a:off x="130068" y="5080592"/>
            <a:ext cx="11878856" cy="14709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7D6DC2-403B-46D0-B8AA-54407691A45A}"/>
              </a:ext>
            </a:extLst>
          </p:cNvPr>
          <p:cNvSpPr txBox="1"/>
          <p:nvPr/>
        </p:nvSpPr>
        <p:spPr>
          <a:xfrm>
            <a:off x="9377582" y="3386085"/>
            <a:ext cx="5880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7</a:t>
            </a:r>
            <a:endParaRPr lang="ar-SY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5D6B30-C594-46A6-8D6D-DE8A6DC72FD8}"/>
              </a:ext>
            </a:extLst>
          </p:cNvPr>
          <p:cNvSpPr txBox="1"/>
          <p:nvPr/>
        </p:nvSpPr>
        <p:spPr>
          <a:xfrm>
            <a:off x="6874344" y="3429000"/>
            <a:ext cx="5880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5</a:t>
            </a:r>
            <a:endParaRPr lang="ar-SY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0F8CF-AA07-41FB-B794-9C9C5D210B4C}"/>
              </a:ext>
            </a:extLst>
          </p:cNvPr>
          <p:cNvSpPr txBox="1"/>
          <p:nvPr/>
        </p:nvSpPr>
        <p:spPr>
          <a:xfrm>
            <a:off x="6386738" y="4544404"/>
            <a:ext cx="29908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000" b="1" dirty="0">
                <a:solidFill>
                  <a:srgbClr val="FF0000"/>
                </a:solidFill>
              </a:rPr>
              <a:t>طلبات الكتب التي جمعت بالكامل</a:t>
            </a:r>
            <a:endParaRPr lang="ar-SY" sz="2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0A642E-8B6D-4721-967F-67B85473EB04}"/>
              </a:ext>
            </a:extLst>
          </p:cNvPr>
          <p:cNvSpPr txBox="1"/>
          <p:nvPr/>
        </p:nvSpPr>
        <p:spPr>
          <a:xfrm>
            <a:off x="4823797" y="2839789"/>
            <a:ext cx="12722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000" b="1" dirty="0">
                <a:solidFill>
                  <a:srgbClr val="FF0000"/>
                </a:solidFill>
              </a:rPr>
              <a:t>تكلفة الكتاب</a:t>
            </a:r>
            <a:endParaRPr lang="ar-SY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8727E5-7C2A-4D52-A0E2-89C52D6A4FBB}"/>
              </a:ext>
            </a:extLst>
          </p:cNvPr>
          <p:cNvSpPr txBox="1"/>
          <p:nvPr/>
        </p:nvSpPr>
        <p:spPr>
          <a:xfrm>
            <a:off x="2702319" y="4282794"/>
            <a:ext cx="12722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ناقصة</a:t>
            </a:r>
            <a:endParaRPr lang="ar-SY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577B48-57F2-4948-8AB1-B84AA9D0DB54}"/>
              </a:ext>
            </a:extLst>
          </p:cNvPr>
          <p:cNvSpPr txBox="1"/>
          <p:nvPr/>
        </p:nvSpPr>
        <p:spPr>
          <a:xfrm>
            <a:off x="3008243" y="5672776"/>
            <a:ext cx="54298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نعم صحيحة لأن معلومات المسألة ناقصة</a:t>
            </a:r>
            <a:endParaRPr lang="ar-SY" sz="2800" b="1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09EA19-7F14-41BA-92C2-9406D938AB35}"/>
              </a:ext>
            </a:extLst>
          </p:cNvPr>
          <p:cNvSpPr/>
          <p:nvPr/>
        </p:nvSpPr>
        <p:spPr>
          <a:xfrm>
            <a:off x="2568299" y="125639"/>
            <a:ext cx="6309741" cy="523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الاستراتيجية : حدد المعلومات الزائدة أو غير المذكورة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46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6C02D6-9169-4C9E-8603-C9909B4B2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7" t="75346" r="2952" b="14543"/>
          <a:stretch/>
        </p:blipFill>
        <p:spPr>
          <a:xfrm>
            <a:off x="8358484" y="4480375"/>
            <a:ext cx="3621085" cy="497013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DE9984-F27D-4227-9D2F-F1BEA6906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3" t="16041" r="1687" b="68991"/>
          <a:stretch/>
        </p:blipFill>
        <p:spPr>
          <a:xfrm>
            <a:off x="8480104" y="26353"/>
            <a:ext cx="3688166" cy="50618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9622D5-4A57-44AE-9CFF-48F25A8E61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29445" r="3258" b="60443"/>
          <a:stretch/>
        </p:blipFill>
        <p:spPr>
          <a:xfrm>
            <a:off x="7135662" y="2612471"/>
            <a:ext cx="3322239" cy="671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9902D7-9104-4184-B2B7-ABF3D78AA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9" t="5846" r="3259" b="77304"/>
          <a:stretch/>
        </p:blipFill>
        <p:spPr>
          <a:xfrm>
            <a:off x="10652409" y="2625601"/>
            <a:ext cx="1467344" cy="6278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9709396" y="3389098"/>
            <a:ext cx="227017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BoutrosAdsProBoldCondensed"/>
              </a:rPr>
              <a:t>.</a:t>
            </a:r>
            <a:r>
              <a:rPr lang="en-US" sz="2000" b="1" dirty="0">
                <a:latin typeface="MHEupperelemsans-Bold"/>
              </a:rPr>
              <a:t>AED </a:t>
            </a:r>
            <a:r>
              <a:rPr lang="ar-SY" sz="2000" b="1" dirty="0">
                <a:latin typeface="BoutrosAdsProBoldCondensed"/>
              </a:rPr>
              <a:t>تبلغ تكلفة الخبز </a:t>
            </a:r>
            <a:r>
              <a:rPr lang="ar-SY" sz="2000" b="1" dirty="0">
                <a:latin typeface="MHEupperelemsans-Bold"/>
              </a:rPr>
              <a:t>4</a:t>
            </a:r>
            <a:endParaRPr lang="ar-SY" sz="5400" dirty="0"/>
          </a:p>
        </p:txBody>
      </p:sp>
      <p:sp>
        <p:nvSpPr>
          <p:cNvPr id="10" name="Rectangle 9"/>
          <p:cNvSpPr/>
          <p:nvPr/>
        </p:nvSpPr>
        <p:spPr>
          <a:xfrm>
            <a:off x="8358483" y="3752102"/>
            <a:ext cx="362108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SY" b="1" dirty="0">
                <a:latin typeface="MHEupperelemsans-Bold"/>
              </a:rPr>
              <a:t>يبلغ سُمك كل شريحة خبز 2 من السنتيمترات.</a:t>
            </a:r>
          </a:p>
          <a:p>
            <a:pPr algn="r"/>
            <a:r>
              <a:rPr lang="ar-SY" b="1" dirty="0">
                <a:latin typeface="MHEupperelemsans-Bold"/>
              </a:rPr>
              <a:t>يبلغ طول رغيف الخبز 36 سنتيمترًا</a:t>
            </a:r>
            <a:r>
              <a:rPr lang="ar-SY" b="1" dirty="0">
                <a:latin typeface="BoutrosAdsProBoldCondensed"/>
              </a:rPr>
              <a:t>.</a:t>
            </a:r>
            <a:endParaRPr lang="ar-SY" dirty="0"/>
          </a:p>
        </p:txBody>
      </p:sp>
      <p:sp>
        <p:nvSpPr>
          <p:cNvPr id="11" name="Rectangle 10"/>
          <p:cNvSpPr/>
          <p:nvPr/>
        </p:nvSpPr>
        <p:spPr>
          <a:xfrm>
            <a:off x="8600118" y="5082843"/>
            <a:ext cx="33794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SY" sz="2000" b="1" dirty="0">
                <a:latin typeface="MHEupperelemsans-Bold"/>
              </a:rPr>
              <a:t>كم عدد قطع الخبز التي قطعها </a:t>
            </a:r>
            <a:r>
              <a:rPr lang="ar-AE" sz="2000" b="1" dirty="0">
                <a:latin typeface="MHEupperelemsans-Bold"/>
              </a:rPr>
              <a:t>منصور</a:t>
            </a:r>
            <a:r>
              <a:rPr lang="ar-SY" sz="2000" b="1" dirty="0">
                <a:latin typeface="MHEupperelemsans-Bold"/>
              </a:rPr>
              <a:t>؟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9452DA-5614-4354-8E73-A5EE55DDE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7" t="29939" r="3307" b="39344"/>
          <a:stretch/>
        </p:blipFill>
        <p:spPr>
          <a:xfrm>
            <a:off x="381598" y="639925"/>
            <a:ext cx="11465845" cy="18651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A picture containing sign&#10;&#10;Description automatically generated">
            <a:extLst>
              <a:ext uri="{FF2B5EF4-FFF2-40B4-BE49-F238E27FC236}">
                <a16:creationId xmlns:a16="http://schemas.microsoft.com/office/drawing/2014/main" id="{49191FBF-8825-46D6-9439-22F78FCE8C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8201" b="13114"/>
          <a:stretch/>
        </p:blipFill>
        <p:spPr>
          <a:xfrm>
            <a:off x="10247403" y="5668800"/>
            <a:ext cx="1756553" cy="50891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2B0554-D906-4731-B739-13ADAAC96D50}"/>
              </a:ext>
            </a:extLst>
          </p:cNvPr>
          <p:cNvSpPr/>
          <p:nvPr/>
        </p:nvSpPr>
        <p:spPr>
          <a:xfrm>
            <a:off x="5560606" y="5588408"/>
            <a:ext cx="460842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SY" sz="2000" b="1" dirty="0">
                <a:latin typeface="BoutrosAdsProBoldCondensed"/>
              </a:rPr>
              <a:t>حدّد ما إذا كانت توجد معلومات زائدة أم غير مذكورة.</a:t>
            </a:r>
          </a:p>
          <a:p>
            <a:pPr algn="r"/>
            <a:r>
              <a:rPr lang="ar-SY" sz="2000" b="1" dirty="0">
                <a:latin typeface="BoutrosAdsProBoldCondensed"/>
              </a:rPr>
              <a:t>تكلفة الخبز غير ضرورية.</a:t>
            </a:r>
          </a:p>
          <a:p>
            <a:pPr algn="r"/>
            <a:r>
              <a:rPr lang="ar-SY" sz="2000" b="1" dirty="0">
                <a:latin typeface="BoutrosAdsProBoldCondensed"/>
              </a:rPr>
              <a:t>لديّ كل المعلومات اللازمة لحل المسألة.</a:t>
            </a:r>
            <a:endParaRPr lang="ar-SY" sz="2000" dirty="0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3AE2C7-5678-4429-8675-5D8A6DED6B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4" b="71206"/>
          <a:stretch/>
        </p:blipFill>
        <p:spPr>
          <a:xfrm>
            <a:off x="3839331" y="2655469"/>
            <a:ext cx="1244849" cy="6144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F3E667-0B12-48A1-9AF7-2D71B0C91E80}"/>
              </a:ext>
            </a:extLst>
          </p:cNvPr>
          <p:cNvSpPr/>
          <p:nvPr/>
        </p:nvSpPr>
        <p:spPr>
          <a:xfrm>
            <a:off x="381598" y="3319826"/>
            <a:ext cx="473263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latin typeface="BoutrosAdsProBoldCondensed"/>
              </a:rPr>
              <a:t>18</a:t>
            </a:r>
            <a:r>
              <a:rPr lang="ar-SY" sz="2400" b="1" dirty="0">
                <a:latin typeface="BoutrosAdsProBoldCondensed"/>
              </a:rPr>
              <a:t>= 2 ÷36 </a:t>
            </a:r>
          </a:p>
          <a:p>
            <a:pPr algn="r"/>
            <a:r>
              <a:rPr lang="ar-SY" sz="2400" b="1" dirty="0">
                <a:latin typeface="BoutrosAdsProBoldCondensed"/>
              </a:rPr>
              <a:t>إذًا، قطع </a:t>
            </a:r>
            <a:r>
              <a:rPr lang="ar-AE" sz="2400" b="1" dirty="0">
                <a:latin typeface="BoutrosAdsProBoldCondensed"/>
              </a:rPr>
              <a:t>منصور</a:t>
            </a:r>
            <a:r>
              <a:rPr lang="ar-SY" sz="2400" b="1" dirty="0">
                <a:latin typeface="BoutrosAdsProBoldCondensed"/>
              </a:rPr>
              <a:t> </a:t>
            </a:r>
            <a:r>
              <a:rPr lang="ar-SY" sz="2400" b="1" dirty="0">
                <a:latin typeface="MHEupperelemsans-Bold"/>
              </a:rPr>
              <a:t>18 </a:t>
            </a:r>
            <a:r>
              <a:rPr lang="ar-SY" sz="2400" b="1" dirty="0">
                <a:latin typeface="BoutrosAdsProBoldCondensed"/>
              </a:rPr>
              <a:t>قطعة من الخبز.</a:t>
            </a:r>
            <a:endParaRPr lang="ar-SY" sz="6000" dirty="0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4A0DACF-4693-493E-B196-3136483C74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8" r="9867"/>
          <a:stretch/>
        </p:blipFill>
        <p:spPr>
          <a:xfrm>
            <a:off x="627466" y="4375375"/>
            <a:ext cx="3211865" cy="443915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8A1FB4B-CD1A-4F39-9DE0-2098B83C2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b="30955"/>
          <a:stretch/>
        </p:blipFill>
        <p:spPr>
          <a:xfrm>
            <a:off x="3993255" y="4266904"/>
            <a:ext cx="1403768" cy="63143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8C1C487-394D-409C-8272-DCC8C51E0418}"/>
              </a:ext>
            </a:extLst>
          </p:cNvPr>
          <p:cNvSpPr/>
          <p:nvPr/>
        </p:nvSpPr>
        <p:spPr>
          <a:xfrm>
            <a:off x="92765" y="4977388"/>
            <a:ext cx="531030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SY" b="1" dirty="0">
                <a:latin typeface="BoutrosAdsProBoldCondensed"/>
              </a:rPr>
              <a:t>تحقق من الحل بضرب عدد قطع الخبز في سُمك كل شريحة. </a:t>
            </a:r>
            <a:r>
              <a:rPr lang="ar-SY" b="1" dirty="0">
                <a:latin typeface="MHEupperelemsans-Bold"/>
              </a:rPr>
              <a:t>36 </a:t>
            </a:r>
            <a:r>
              <a:rPr lang="ar-SY" b="1" dirty="0">
                <a:latin typeface="BoutrosAdsProBoldCondensed"/>
              </a:rPr>
              <a:t>سنتيمترًا</a:t>
            </a:r>
          </a:p>
          <a:p>
            <a:pPr algn="r" rtl="1"/>
            <a:r>
              <a:rPr lang="ar-SY" b="1" dirty="0">
                <a:latin typeface="BoutrosAdsProBoldCondensed"/>
              </a:rPr>
              <a:t>36=2×18 </a:t>
            </a:r>
          </a:p>
          <a:p>
            <a:pPr algn="r" rtl="1"/>
            <a:r>
              <a:rPr lang="ar-SY" b="1" dirty="0">
                <a:latin typeface="BoutrosAdsProBoldCondensed"/>
              </a:rPr>
              <a:t>الإجابة صحيحة.</a:t>
            </a:r>
            <a:endParaRPr lang="ar-SY" sz="4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9B5AA0-BC99-4BE4-8947-6DDE3A8594BC}"/>
              </a:ext>
            </a:extLst>
          </p:cNvPr>
          <p:cNvSpPr/>
          <p:nvPr/>
        </p:nvSpPr>
        <p:spPr>
          <a:xfrm>
            <a:off x="1929309" y="48385"/>
            <a:ext cx="6309741" cy="523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الاستراتيجية : حدد المعلومات الزائدة أو غير المذكورة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2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FE84FD1-FC4C-4631-A2A1-446A26FBA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825" y="162186"/>
            <a:ext cx="4032802" cy="962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24BF60-01F5-488D-BF8D-334D9F5A3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903" y="1232779"/>
            <a:ext cx="9651724" cy="3383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51B7C-D179-4169-89F2-E53413D8EED1}"/>
              </a:ext>
            </a:extLst>
          </p:cNvPr>
          <p:cNvSpPr txBox="1"/>
          <p:nvPr/>
        </p:nvSpPr>
        <p:spPr>
          <a:xfrm>
            <a:off x="7886079" y="4707007"/>
            <a:ext cx="403280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 يبلغ طول سورة القران الأولى  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366F4-4FF9-4400-8D43-B7168A5337B2}"/>
              </a:ext>
            </a:extLst>
          </p:cNvPr>
          <p:cNvSpPr txBox="1"/>
          <p:nvPr/>
        </p:nvSpPr>
        <p:spPr>
          <a:xfrm>
            <a:off x="6546573" y="4744317"/>
            <a:ext cx="123245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5 دقائق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707A3-47DB-41FE-B904-4B64F7847265}"/>
              </a:ext>
            </a:extLst>
          </p:cNvPr>
          <p:cNvSpPr txBox="1"/>
          <p:nvPr/>
        </p:nvSpPr>
        <p:spPr>
          <a:xfrm>
            <a:off x="7886079" y="5315193"/>
            <a:ext cx="404501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يبلغ طول سورة القران الثانية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5B839-3EEE-4B3C-A440-C9F9C70E535E}"/>
              </a:ext>
            </a:extLst>
          </p:cNvPr>
          <p:cNvSpPr txBox="1"/>
          <p:nvPr/>
        </p:nvSpPr>
        <p:spPr>
          <a:xfrm>
            <a:off x="6546573" y="5391713"/>
            <a:ext cx="123245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2 دقيقة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8F9CA-210D-4B07-99FA-9A0B29ABABA5}"/>
              </a:ext>
            </a:extLst>
          </p:cNvPr>
          <p:cNvSpPr txBox="1"/>
          <p:nvPr/>
        </p:nvSpPr>
        <p:spPr>
          <a:xfrm>
            <a:off x="7886079" y="6054347"/>
            <a:ext cx="404501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كم يبلغ طول سورة القران الثالثة؟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4E27E9-95EB-4A02-A4D9-332AEB3C13FE}"/>
              </a:ext>
            </a:extLst>
          </p:cNvPr>
          <p:cNvSpPr txBox="1"/>
          <p:nvPr/>
        </p:nvSpPr>
        <p:spPr>
          <a:xfrm>
            <a:off x="755376" y="5099749"/>
            <a:ext cx="489005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يوجد معلومات ناقصة لذلك لا يمكن حل المسألة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B4BE8-A6DA-4E24-B85B-0C1B0BF541DC}"/>
              </a:ext>
            </a:extLst>
          </p:cNvPr>
          <p:cNvSpPr txBox="1"/>
          <p:nvPr/>
        </p:nvSpPr>
        <p:spPr>
          <a:xfrm>
            <a:off x="6546573" y="6054347"/>
            <a:ext cx="123245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؟؟؟؟؟؟؟</a:t>
            </a:r>
            <a:endParaRPr lang="en-US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D95D67-CC18-4772-B9B9-0A486C53DE90}"/>
              </a:ext>
            </a:extLst>
          </p:cNvPr>
          <p:cNvSpPr/>
          <p:nvPr/>
        </p:nvSpPr>
        <p:spPr>
          <a:xfrm>
            <a:off x="755376" y="280924"/>
            <a:ext cx="6309741" cy="523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الاستراتيجية : حدد المعلومات الزائدة أو غير المذكورة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6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7" grpId="0"/>
      <p:bldP spid="1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512</Words>
  <Application>Microsoft Office PowerPoint</Application>
  <PresentationFormat>Widescreen</PresentationFormat>
  <Paragraphs>78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(AH) Manal Black</vt:lpstr>
      <vt:lpstr>Arial</vt:lpstr>
      <vt:lpstr>BoutrosAdsProBoldCondensed</vt:lpstr>
      <vt:lpstr>Calibri</vt:lpstr>
      <vt:lpstr>Calibri Light</vt:lpstr>
      <vt:lpstr>Century Gothic</vt:lpstr>
      <vt:lpstr>Dubai</vt:lpstr>
      <vt:lpstr>Garamond</vt:lpstr>
      <vt:lpstr>MHEupperelemsans-Bold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سحر زياد ابو رمانه</dc:creator>
  <cp:lastModifiedBy>سحر زياد ابو رمانه</cp:lastModifiedBy>
  <cp:revision>3</cp:revision>
  <dcterms:created xsi:type="dcterms:W3CDTF">2020-10-14T07:15:53Z</dcterms:created>
  <dcterms:modified xsi:type="dcterms:W3CDTF">2020-10-14T07:23:02Z</dcterms:modified>
</cp:coreProperties>
</file>