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6" r:id="rId3"/>
    <p:sldId id="256" r:id="rId4"/>
    <p:sldId id="257" r:id="rId5"/>
    <p:sldId id="259" r:id="rId6"/>
    <p:sldId id="260" r:id="rId7"/>
    <p:sldId id="261" r:id="rId8"/>
    <p:sldId id="262" r:id="rId9"/>
    <p:sldId id="258" r:id="rId10"/>
    <p:sldId id="263" r:id="rId11"/>
    <p:sldId id="264" r:id="rId12"/>
    <p:sldId id="265" r:id="rId13"/>
    <p:sldId id="266" r:id="rId14"/>
    <p:sldId id="269" r:id="rId15"/>
    <p:sldId id="271" r:id="rId16"/>
    <p:sldId id="270" r:id="rId17"/>
    <p:sldId id="268" r:id="rId18"/>
    <p:sldId id="267" r:id="rId19"/>
    <p:sldId id="272" r:id="rId20"/>
    <p:sldId id="273"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DCC"/>
    <a:srgbClr val="E1DB54"/>
    <a:srgbClr val="96BF55"/>
    <a:srgbClr val="E8B757"/>
    <a:srgbClr val="9DD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62" autoAdjust="0"/>
    <p:restoredTop sz="94660"/>
  </p:normalViewPr>
  <p:slideViewPr>
    <p:cSldViewPr snapToGrid="0">
      <p:cViewPr varScale="1">
        <p:scale>
          <a:sx n="99" d="100"/>
          <a:sy n="99" d="100"/>
        </p:scale>
        <p:origin x="1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4453-E6BF-44E6-BE4E-49D512B789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174368A4-2D05-4217-AC8E-0628F187A2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16AA0EC2-F63D-43A8-B199-7E86608B70FC}"/>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5" name="Footer Placeholder 4">
            <a:extLst>
              <a:ext uri="{FF2B5EF4-FFF2-40B4-BE49-F238E27FC236}">
                <a16:creationId xmlns:a16="http://schemas.microsoft.com/office/drawing/2014/main" id="{82FE7894-C609-4628-B1B3-2C5C3E310938}"/>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D5284729-B17C-4F93-820E-03784D25AB8E}"/>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145039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048D-D563-4478-B61D-0A8B119EA51D}"/>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B1684131-EE3E-42B7-AB17-B8DD0C2C8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67218990-3891-47A3-8D52-10B4C49CA2DB}"/>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5" name="Footer Placeholder 4">
            <a:extLst>
              <a:ext uri="{FF2B5EF4-FFF2-40B4-BE49-F238E27FC236}">
                <a16:creationId xmlns:a16="http://schemas.microsoft.com/office/drawing/2014/main" id="{87F8B987-3449-4B5A-8042-D5962FA1AB40}"/>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7AE626B0-910E-45E6-BF99-80E931770A35}"/>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338202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495682-4C24-46DF-86F2-76A3B25DDB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A28AC869-6472-4434-B6AC-714B25290F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9AE1E964-D09E-41D6-ACE3-C17324DE1BE7}"/>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5" name="Footer Placeholder 4">
            <a:extLst>
              <a:ext uri="{FF2B5EF4-FFF2-40B4-BE49-F238E27FC236}">
                <a16:creationId xmlns:a16="http://schemas.microsoft.com/office/drawing/2014/main" id="{4904939B-7516-41F9-AF92-EB3765A72303}"/>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0ACD2891-31AB-4DA2-A5D1-6E03849F6F39}"/>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2047829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BB330-43C1-421C-8E1C-02A3625D34F5}"/>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E8B36AE7-267D-4018-A40C-CAB63220CC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D7086CB7-2CFC-45AB-AD21-975D572613A1}"/>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5" name="Footer Placeholder 4">
            <a:extLst>
              <a:ext uri="{FF2B5EF4-FFF2-40B4-BE49-F238E27FC236}">
                <a16:creationId xmlns:a16="http://schemas.microsoft.com/office/drawing/2014/main" id="{B83B3379-0B2C-4128-92B0-597325F52A55}"/>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7D84EBE2-79BF-4FC1-B43E-2D20ECBD9AF4}"/>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2751183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8FED6-C9DB-4594-A568-97EE4E75DD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D757269B-B9AB-477D-9258-EFA5A0EA58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79A660-5DF3-40B0-9EA6-A101FAA4F108}"/>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5" name="Footer Placeholder 4">
            <a:extLst>
              <a:ext uri="{FF2B5EF4-FFF2-40B4-BE49-F238E27FC236}">
                <a16:creationId xmlns:a16="http://schemas.microsoft.com/office/drawing/2014/main" id="{1B517DB6-8245-4D0B-94B7-FDFF4456A3A2}"/>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42C49BD0-1F2D-463C-908A-3D9924268516}"/>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112755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17B50-D414-4837-82F1-53DBF5DF6E55}"/>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20EBCCBD-0105-45F0-A138-528BF352DD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E13D30B1-BAC8-48C1-A534-CC2AD16551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85A98626-9046-470F-874D-788D7F1791B3}"/>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6" name="Footer Placeholder 5">
            <a:extLst>
              <a:ext uri="{FF2B5EF4-FFF2-40B4-BE49-F238E27FC236}">
                <a16:creationId xmlns:a16="http://schemas.microsoft.com/office/drawing/2014/main" id="{09787CF4-CF43-471B-A298-FECFF857F19E}"/>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85BEA911-790E-4714-81DC-7548776DBF5F}"/>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2828035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4E54-700D-43AA-9656-C48A7504D6D9}"/>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4442C6F7-B2F3-4DCF-BBE0-93175E6F18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6BCC-815A-41FC-8E59-6BD3CE5072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E72709C8-0BBF-4129-AA0D-936FBF667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7AFD92-4FE3-4262-9378-38878A2F83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6936F2CF-B727-460D-A742-5369B0780F4B}"/>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8" name="Footer Placeholder 7">
            <a:extLst>
              <a:ext uri="{FF2B5EF4-FFF2-40B4-BE49-F238E27FC236}">
                <a16:creationId xmlns:a16="http://schemas.microsoft.com/office/drawing/2014/main" id="{BC9B071D-BF3E-41C7-9E2C-9D1F5D44788B}"/>
              </a:ext>
            </a:extLst>
          </p:cNvPr>
          <p:cNvSpPr>
            <a:spLocks noGrp="1"/>
          </p:cNvSpPr>
          <p:nvPr>
            <p:ph type="ftr" sz="quarter" idx="11"/>
          </p:nvPr>
        </p:nvSpPr>
        <p:spPr/>
        <p:txBody>
          <a:bodyPr/>
          <a:lstStyle/>
          <a:p>
            <a:endParaRPr lang="en-AE"/>
          </a:p>
        </p:txBody>
      </p:sp>
      <p:sp>
        <p:nvSpPr>
          <p:cNvPr id="9" name="Slide Number Placeholder 8">
            <a:extLst>
              <a:ext uri="{FF2B5EF4-FFF2-40B4-BE49-F238E27FC236}">
                <a16:creationId xmlns:a16="http://schemas.microsoft.com/office/drawing/2014/main" id="{468D5BF6-3074-4575-9952-FF96EE64AC98}"/>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3386380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2E62-F72C-46C3-A27E-C95941FCF6E1}"/>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AF1ABCD9-79D4-4FCD-9F88-D799B652A8E4}"/>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4" name="Footer Placeholder 3">
            <a:extLst>
              <a:ext uri="{FF2B5EF4-FFF2-40B4-BE49-F238E27FC236}">
                <a16:creationId xmlns:a16="http://schemas.microsoft.com/office/drawing/2014/main" id="{1A832257-9741-4037-88A5-4C7177F8D66C}"/>
              </a:ext>
            </a:extLst>
          </p:cNvPr>
          <p:cNvSpPr>
            <a:spLocks noGrp="1"/>
          </p:cNvSpPr>
          <p:nvPr>
            <p:ph type="ftr" sz="quarter" idx="11"/>
          </p:nvPr>
        </p:nvSpPr>
        <p:spPr/>
        <p:txBody>
          <a:bodyPr/>
          <a:lstStyle/>
          <a:p>
            <a:endParaRPr lang="en-AE"/>
          </a:p>
        </p:txBody>
      </p:sp>
      <p:sp>
        <p:nvSpPr>
          <p:cNvPr id="5" name="Slide Number Placeholder 4">
            <a:extLst>
              <a:ext uri="{FF2B5EF4-FFF2-40B4-BE49-F238E27FC236}">
                <a16:creationId xmlns:a16="http://schemas.microsoft.com/office/drawing/2014/main" id="{CB4AF7CA-251B-498F-A860-647C4DBD4412}"/>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227493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1EB08-CCE5-4ACE-8339-BE20B71F4C59}"/>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3" name="Footer Placeholder 2">
            <a:extLst>
              <a:ext uri="{FF2B5EF4-FFF2-40B4-BE49-F238E27FC236}">
                <a16:creationId xmlns:a16="http://schemas.microsoft.com/office/drawing/2014/main" id="{494DA531-1ECB-4AD0-A809-CE4EA4CC8D79}"/>
              </a:ext>
            </a:extLst>
          </p:cNvPr>
          <p:cNvSpPr>
            <a:spLocks noGrp="1"/>
          </p:cNvSpPr>
          <p:nvPr>
            <p:ph type="ftr" sz="quarter" idx="11"/>
          </p:nvPr>
        </p:nvSpPr>
        <p:spPr/>
        <p:txBody>
          <a:bodyPr/>
          <a:lstStyle/>
          <a:p>
            <a:endParaRPr lang="en-AE"/>
          </a:p>
        </p:txBody>
      </p:sp>
      <p:sp>
        <p:nvSpPr>
          <p:cNvPr id="4" name="Slide Number Placeholder 3">
            <a:extLst>
              <a:ext uri="{FF2B5EF4-FFF2-40B4-BE49-F238E27FC236}">
                <a16:creationId xmlns:a16="http://schemas.microsoft.com/office/drawing/2014/main" id="{187A6767-45E7-4AB9-8D7A-09ADBB26EADE}"/>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105199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B8E2-3E5B-438F-AFFC-D678298C48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99F2613D-DB11-4C4B-A02F-9C80576DF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457AA9BD-2DDE-4476-B2ED-686BA22AA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4E13CF-7CD1-4BE5-9F3E-CF01CAAE3C77}"/>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6" name="Footer Placeholder 5">
            <a:extLst>
              <a:ext uri="{FF2B5EF4-FFF2-40B4-BE49-F238E27FC236}">
                <a16:creationId xmlns:a16="http://schemas.microsoft.com/office/drawing/2014/main" id="{94EA9903-A430-4B7F-A6DD-B1D60628A36A}"/>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B8231CC3-6D66-401E-B515-994DECD89C88}"/>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3225698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A4A9-7AA7-4C91-880D-80498C55A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61C30F01-42DF-4CAB-8A53-CC7F28CA1E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7A054391-7453-4E31-83F5-C937BC7DD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633D5-117F-44E5-9DAD-B2C5791A3355}"/>
              </a:ext>
            </a:extLst>
          </p:cNvPr>
          <p:cNvSpPr>
            <a:spLocks noGrp="1"/>
          </p:cNvSpPr>
          <p:nvPr>
            <p:ph type="dt" sz="half" idx="10"/>
          </p:nvPr>
        </p:nvSpPr>
        <p:spPr/>
        <p:txBody>
          <a:bodyPr/>
          <a:lstStyle/>
          <a:p>
            <a:fld id="{3F148E7B-9B02-449B-9540-2AEC954F773D}" type="datetimeFigureOut">
              <a:rPr lang="en-AE" smtClean="0"/>
              <a:t>23/10/2021</a:t>
            </a:fld>
            <a:endParaRPr lang="en-AE"/>
          </a:p>
        </p:txBody>
      </p:sp>
      <p:sp>
        <p:nvSpPr>
          <p:cNvPr id="6" name="Footer Placeholder 5">
            <a:extLst>
              <a:ext uri="{FF2B5EF4-FFF2-40B4-BE49-F238E27FC236}">
                <a16:creationId xmlns:a16="http://schemas.microsoft.com/office/drawing/2014/main" id="{B6475A77-9B9A-47E0-8267-7C728E9B8E97}"/>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C6AC4F19-1F8C-4A60-83DE-AF29A232B5F5}"/>
              </a:ext>
            </a:extLst>
          </p:cNvPr>
          <p:cNvSpPr>
            <a:spLocks noGrp="1"/>
          </p:cNvSpPr>
          <p:nvPr>
            <p:ph type="sldNum" sz="quarter" idx="12"/>
          </p:nvPr>
        </p:nvSpPr>
        <p:spPr/>
        <p:txBody>
          <a:bodyPr/>
          <a:lstStyle/>
          <a:p>
            <a:fld id="{C1B25E9F-0ACE-4C5D-B2B3-FCF553E36DDE}" type="slidenum">
              <a:rPr lang="en-AE" smtClean="0"/>
              <a:t>‹#›</a:t>
            </a:fld>
            <a:endParaRPr lang="en-AE"/>
          </a:p>
        </p:txBody>
      </p:sp>
    </p:spTree>
    <p:extLst>
      <p:ext uri="{BB962C8B-B14F-4D97-AF65-F5344CB8AC3E}">
        <p14:creationId xmlns:p14="http://schemas.microsoft.com/office/powerpoint/2010/main" val="3683547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DDFF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B7C22-B5F3-45DD-8ECC-F4874A049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94C51DB6-75DD-4A11-BC08-8763E17129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4F331E35-E70A-4275-9847-03412D4D8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48E7B-9B02-449B-9540-2AEC954F773D}" type="datetimeFigureOut">
              <a:rPr lang="en-AE" smtClean="0"/>
              <a:t>23/10/2021</a:t>
            </a:fld>
            <a:endParaRPr lang="en-AE"/>
          </a:p>
        </p:txBody>
      </p:sp>
      <p:sp>
        <p:nvSpPr>
          <p:cNvPr id="5" name="Footer Placeholder 4">
            <a:extLst>
              <a:ext uri="{FF2B5EF4-FFF2-40B4-BE49-F238E27FC236}">
                <a16:creationId xmlns:a16="http://schemas.microsoft.com/office/drawing/2014/main" id="{7E5A8DD1-B52E-4B4D-B19E-5220E2B60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E"/>
          </a:p>
        </p:txBody>
      </p:sp>
      <p:sp>
        <p:nvSpPr>
          <p:cNvPr id="6" name="Slide Number Placeholder 5">
            <a:extLst>
              <a:ext uri="{FF2B5EF4-FFF2-40B4-BE49-F238E27FC236}">
                <a16:creationId xmlns:a16="http://schemas.microsoft.com/office/drawing/2014/main" id="{56277FC3-3ADE-4BE9-8CF1-D2D05C37E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25E9F-0ACE-4C5D-B2B3-FCF553E36DDE}" type="slidenum">
              <a:rPr lang="en-AE" smtClean="0"/>
              <a:t>‹#›</a:t>
            </a:fld>
            <a:endParaRPr lang="en-AE"/>
          </a:p>
        </p:txBody>
      </p:sp>
    </p:spTree>
    <p:extLst>
      <p:ext uri="{BB962C8B-B14F-4D97-AF65-F5344CB8AC3E}">
        <p14:creationId xmlns:p14="http://schemas.microsoft.com/office/powerpoint/2010/main" val="1751564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gif"/><Relationship Id="rId10" Type="http://schemas.openxmlformats.org/officeDocument/2006/relationships/image" Target="../media/image7.png"/><Relationship Id="rId4" Type="http://schemas.openxmlformats.org/officeDocument/2006/relationships/image" Target="../media/image1.emf"/><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2.jpe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5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7.jpe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7.jpeg"/><Relationship Id="rId4" Type="http://schemas.openxmlformats.org/officeDocument/2006/relationships/image" Target="../media/image21.svg"/><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8.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emf"/><Relationship Id="rId11" Type="http://schemas.openxmlformats.org/officeDocument/2006/relationships/image" Target="../media/image7.png"/><Relationship Id="rId5" Type="http://schemas.openxmlformats.org/officeDocument/2006/relationships/image" Target="../media/image22.emf"/><Relationship Id="rId10" Type="http://schemas.openxmlformats.org/officeDocument/2006/relationships/image" Target="../media/image29.png"/><Relationship Id="rId4" Type="http://schemas.openxmlformats.org/officeDocument/2006/relationships/image" Target="../media/image21.sv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0.png"/><Relationship Id="rId7" Type="http://schemas.openxmlformats.org/officeDocument/2006/relationships/image" Target="../media/image28.emf"/><Relationship Id="rId12"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emf"/><Relationship Id="rId11" Type="http://schemas.openxmlformats.org/officeDocument/2006/relationships/image" Target="../media/image31.jpeg"/><Relationship Id="rId5" Type="http://schemas.openxmlformats.org/officeDocument/2006/relationships/image" Target="../media/image22.emf"/><Relationship Id="rId10" Type="http://schemas.openxmlformats.org/officeDocument/2006/relationships/image" Target="../media/image25.svg"/><Relationship Id="rId4" Type="http://schemas.openxmlformats.org/officeDocument/2006/relationships/image" Target="../media/image21.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4.png"/><Relationship Id="rId3" Type="http://schemas.openxmlformats.org/officeDocument/2006/relationships/image" Target="../media/image22.emf"/><Relationship Id="rId7" Type="http://schemas.openxmlformats.org/officeDocument/2006/relationships/image" Target="../media/image33.jpeg"/><Relationship Id="rId12" Type="http://schemas.openxmlformats.org/officeDocument/2006/relationships/image" Target="../media/image28.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21.svg"/><Relationship Id="rId5" Type="http://schemas.openxmlformats.org/officeDocument/2006/relationships/image" Target="../media/image23.emf"/><Relationship Id="rId1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30.emf"/><Relationship Id="rId9" Type="http://schemas.microsoft.com/office/2007/relationships/hdphoto" Target="../media/hdphoto1.wdp"/><Relationship Id="rId14"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25.svg"/><Relationship Id="rId3" Type="http://schemas.openxmlformats.org/officeDocument/2006/relationships/image" Target="../media/image22.emf"/><Relationship Id="rId7" Type="http://schemas.openxmlformats.org/officeDocument/2006/relationships/image" Target="../media/image35.jpe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8.emf"/><Relationship Id="rId5" Type="http://schemas.openxmlformats.org/officeDocument/2006/relationships/image" Target="../media/image20.png"/><Relationship Id="rId10" Type="http://schemas.openxmlformats.org/officeDocument/2006/relationships/image" Target="../media/image30.emf"/><Relationship Id="rId4" Type="http://schemas.openxmlformats.org/officeDocument/2006/relationships/image" Target="../media/image23.emf"/><Relationship Id="rId9" Type="http://schemas.openxmlformats.org/officeDocument/2006/relationships/image" Target="../media/image37.wmf"/><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5B0D82-A315-45E8-8413-699AB2F99E82}"/>
              </a:ext>
            </a:extLst>
          </p:cNvPr>
          <p:cNvPicPr>
            <a:picLocks noChangeAspect="1"/>
          </p:cNvPicPr>
          <p:nvPr/>
        </p:nvPicPr>
        <p:blipFill>
          <a:blip r:embed="rId4"/>
          <a:stretch>
            <a:fillRect/>
          </a:stretch>
        </p:blipFill>
        <p:spPr>
          <a:xfrm>
            <a:off x="0" y="0"/>
            <a:ext cx="12257989" cy="6858000"/>
          </a:xfrm>
          <a:prstGeom prst="rect">
            <a:avLst/>
          </a:prstGeom>
        </p:spPr>
      </p:pic>
      <p:pic>
        <p:nvPicPr>
          <p:cNvPr id="1032" name="Picture 8" descr="The U. Arab Emirates Flag GIF | All Waving Flags">
            <a:extLst>
              <a:ext uri="{FF2B5EF4-FFF2-40B4-BE49-F238E27FC236}">
                <a16:creationId xmlns:a16="http://schemas.microsoft.com/office/drawing/2014/main" id="{170A113A-A732-4093-99C5-8EE958C61A7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644019"/>
            <a:ext cx="1655997" cy="830398"/>
          </a:xfrm>
          <a:prstGeom prst="rect">
            <a:avLst/>
          </a:prstGeom>
          <a:noFill/>
          <a:extLst>
            <a:ext uri="{909E8E84-426E-40DD-AFC4-6F175D3DCCD1}">
              <a14:hiddenFill xmlns:a14="http://schemas.microsoft.com/office/drawing/2010/main">
                <a:solidFill>
                  <a:srgbClr val="FFFFFF"/>
                </a:solidFill>
              </a14:hiddenFill>
            </a:ext>
          </a:extLst>
        </p:spPr>
      </p:pic>
      <p:pic>
        <p:nvPicPr>
          <p:cNvPr id="11" name="UAE-Anthem-“Ishy-Biladi”-عيشي-بلادي-النشيد-الإماراتي">
            <a:hlinkClick r:id="" action="ppaction://media"/>
            <a:extLst>
              <a:ext uri="{FF2B5EF4-FFF2-40B4-BE49-F238E27FC236}">
                <a16:creationId xmlns:a16="http://schemas.microsoft.com/office/drawing/2014/main" id="{1894EC91-387C-47A3-8B40-11BD666EC8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60445" y="7354740"/>
            <a:ext cx="406400" cy="406400"/>
          </a:xfrm>
          <a:prstGeom prst="rect">
            <a:avLst/>
          </a:prstGeom>
        </p:spPr>
      </p:pic>
      <p:pic>
        <p:nvPicPr>
          <p:cNvPr id="17" name="Graphic 16">
            <a:extLst>
              <a:ext uri="{FF2B5EF4-FFF2-40B4-BE49-F238E27FC236}">
                <a16:creationId xmlns:a16="http://schemas.microsoft.com/office/drawing/2014/main" id="{B214D4CC-DDEA-44EB-8BBE-1F90B363CA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17052" y="3950789"/>
            <a:ext cx="1655997" cy="2465109"/>
          </a:xfrm>
          <a:prstGeom prst="rect">
            <a:avLst/>
          </a:prstGeom>
        </p:spPr>
      </p:pic>
      <p:pic>
        <p:nvPicPr>
          <p:cNvPr id="19" name="Picture 18">
            <a:extLst>
              <a:ext uri="{FF2B5EF4-FFF2-40B4-BE49-F238E27FC236}">
                <a16:creationId xmlns:a16="http://schemas.microsoft.com/office/drawing/2014/main" id="{D5CA7203-3DF9-48BA-8E4E-A17BB91C4B60}"/>
              </a:ext>
            </a:extLst>
          </p:cNvPr>
          <p:cNvPicPr>
            <a:picLocks noChangeAspect="1"/>
          </p:cNvPicPr>
          <p:nvPr/>
        </p:nvPicPr>
        <p:blipFill>
          <a:blip r:embed="rId9"/>
          <a:stretch>
            <a:fillRect/>
          </a:stretch>
        </p:blipFill>
        <p:spPr>
          <a:xfrm>
            <a:off x="2035219" y="4059218"/>
            <a:ext cx="2641522" cy="2355722"/>
          </a:xfrm>
          <a:prstGeom prst="rect">
            <a:avLst/>
          </a:prstGeom>
        </p:spPr>
      </p:pic>
      <p:pic>
        <p:nvPicPr>
          <p:cNvPr id="7" name="Picture 6">
            <a:extLst>
              <a:ext uri="{FF2B5EF4-FFF2-40B4-BE49-F238E27FC236}">
                <a16:creationId xmlns:a16="http://schemas.microsoft.com/office/drawing/2014/main" id="{74559AD7-5008-435A-91E6-8D5520E9A489}"/>
              </a:ext>
            </a:extLst>
          </p:cNvPr>
          <p:cNvPicPr>
            <a:picLocks noChangeAspect="1"/>
          </p:cNvPicPr>
          <p:nvPr/>
        </p:nvPicPr>
        <p:blipFill>
          <a:blip r:embed="rId10"/>
          <a:stretch>
            <a:fillRect/>
          </a:stretch>
        </p:blipFill>
        <p:spPr>
          <a:xfrm>
            <a:off x="-28073" y="6580394"/>
            <a:ext cx="2063292" cy="328032"/>
          </a:xfrm>
          <a:prstGeom prst="rect">
            <a:avLst/>
          </a:prstGeom>
        </p:spPr>
      </p:pic>
    </p:spTree>
    <p:extLst>
      <p:ext uri="{BB962C8B-B14F-4D97-AF65-F5344CB8AC3E}">
        <p14:creationId xmlns:p14="http://schemas.microsoft.com/office/powerpoint/2010/main" val="252773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090" fill="hold"/>
                                        <p:tgtEl>
                                          <p:spTgt spid="11"/>
                                        </p:tgtEl>
                                      </p:cBhvr>
                                    </p:cmd>
                                  </p:childTnLst>
                                </p:cTn>
                              </p:par>
                              <p:par>
                                <p:cTn id="7" presetID="64" presetClass="path" presetSubtype="0" accel="50000" decel="50000" fill="hold" nodeType="withEffect">
                                  <p:stCondLst>
                                    <p:cond delay="0"/>
                                  </p:stCondLst>
                                  <p:childTnLst>
                                    <p:animMotion origin="layout" path="M 1.45833E-6 1.85185E-6 L -0.00026 -0.38426 " pathEditMode="relative" rAng="0" ptsTypes="AA">
                                      <p:cBhvr>
                                        <p:cTn id="8" dur="17250" fill="hold"/>
                                        <p:tgtEl>
                                          <p:spTgt spid="1032"/>
                                        </p:tgtEl>
                                        <p:attrNameLst>
                                          <p:attrName>ppt_x</p:attrName>
                                          <p:attrName>ppt_y</p:attrName>
                                        </p:attrNameLst>
                                      </p:cBhvr>
                                      <p:rCtr x="-13" y="-19213"/>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16E8C3-8022-4188-ADFA-2D46551CF06A}"/>
              </a:ext>
            </a:extLst>
          </p:cNvPr>
          <p:cNvPicPr>
            <a:picLocks noChangeAspect="1"/>
          </p:cNvPicPr>
          <p:nvPr/>
        </p:nvPicPr>
        <p:blipFill>
          <a:blip r:embed="rId2"/>
          <a:stretch>
            <a:fillRect/>
          </a:stretch>
        </p:blipFill>
        <p:spPr>
          <a:xfrm>
            <a:off x="0" y="120228"/>
            <a:ext cx="12192000" cy="6736080"/>
          </a:xfrm>
          <a:prstGeom prst="rect">
            <a:avLst/>
          </a:prstGeom>
        </p:spPr>
      </p:pic>
      <p:sp>
        <p:nvSpPr>
          <p:cNvPr id="17" name="Arrow: Pentagon 16">
            <a:extLst>
              <a:ext uri="{FF2B5EF4-FFF2-40B4-BE49-F238E27FC236}">
                <a16:creationId xmlns:a16="http://schemas.microsoft.com/office/drawing/2014/main" id="{3680C969-0037-462C-B007-5A5E04D4A69C}"/>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الأهداف </a:t>
            </a:r>
            <a:endParaRPr lang="en-AE" sz="2800" b="1" dirty="0">
              <a:solidFill>
                <a:schemeClr val="bg1"/>
              </a:solidFill>
            </a:endParaRPr>
          </a:p>
        </p:txBody>
      </p:sp>
      <p:sp>
        <p:nvSpPr>
          <p:cNvPr id="5" name="TextBox 4">
            <a:extLst>
              <a:ext uri="{FF2B5EF4-FFF2-40B4-BE49-F238E27FC236}">
                <a16:creationId xmlns:a16="http://schemas.microsoft.com/office/drawing/2014/main" id="{F8196989-CA32-4845-94DE-04180BCA3770}"/>
              </a:ext>
            </a:extLst>
          </p:cNvPr>
          <p:cNvSpPr txBox="1"/>
          <p:nvPr/>
        </p:nvSpPr>
        <p:spPr>
          <a:xfrm>
            <a:off x="2081935" y="3121530"/>
            <a:ext cx="8358996" cy="523220"/>
          </a:xfrm>
          <a:prstGeom prst="rect">
            <a:avLst/>
          </a:prstGeom>
          <a:noFill/>
        </p:spPr>
        <p:txBody>
          <a:bodyPr wrap="square" rtlCol="0">
            <a:spAutoFit/>
          </a:bodyPr>
          <a:lstStyle/>
          <a:p>
            <a:pPr marL="457200" indent="-457200" algn="l" rtl="1">
              <a:buFont typeface="Arial" panose="020B0604020202020204" pitchFamily="34" charset="0"/>
              <a:buChar char="•"/>
            </a:pPr>
            <a:r>
              <a:rPr lang="ar-AE" sz="2800" b="1" dirty="0"/>
              <a:t>أن يميز المتعلّم حرف الدال في مواقعه المختلفة من الكلمة. </a:t>
            </a:r>
            <a:endParaRPr lang="en-US" sz="13800" b="1" dirty="0"/>
          </a:p>
        </p:txBody>
      </p:sp>
      <p:sp>
        <p:nvSpPr>
          <p:cNvPr id="6" name="TextBox 5">
            <a:extLst>
              <a:ext uri="{FF2B5EF4-FFF2-40B4-BE49-F238E27FC236}">
                <a16:creationId xmlns:a16="http://schemas.microsoft.com/office/drawing/2014/main" id="{86E5D6C6-1A11-4D2C-A557-C3129B232B20}"/>
              </a:ext>
            </a:extLst>
          </p:cNvPr>
          <p:cNvSpPr txBox="1"/>
          <p:nvPr/>
        </p:nvSpPr>
        <p:spPr>
          <a:xfrm>
            <a:off x="2081935" y="4102066"/>
            <a:ext cx="8358996" cy="523220"/>
          </a:xfrm>
          <a:prstGeom prst="rect">
            <a:avLst/>
          </a:prstGeom>
          <a:noFill/>
        </p:spPr>
        <p:txBody>
          <a:bodyPr wrap="square" rtlCol="0">
            <a:spAutoFit/>
          </a:bodyPr>
          <a:lstStyle/>
          <a:p>
            <a:pPr marL="457200" indent="-457200" algn="l" rtl="1">
              <a:buFont typeface="Arial" panose="020B0604020202020204" pitchFamily="34" charset="0"/>
              <a:buChar char="•"/>
            </a:pPr>
            <a:r>
              <a:rPr lang="ar-AE" sz="2800" b="1" dirty="0"/>
              <a:t>أن يكتب المتعلّم حرف الدال في مواقعه المختلفة من الكلمة. </a:t>
            </a:r>
            <a:endParaRPr lang="en-US" sz="13800" b="1" dirty="0"/>
          </a:p>
        </p:txBody>
      </p:sp>
      <p:sp>
        <p:nvSpPr>
          <p:cNvPr id="7" name="TextBox 6">
            <a:extLst>
              <a:ext uri="{FF2B5EF4-FFF2-40B4-BE49-F238E27FC236}">
                <a16:creationId xmlns:a16="http://schemas.microsoft.com/office/drawing/2014/main" id="{85766F53-364E-4628-AB47-745D1A52C436}"/>
              </a:ext>
            </a:extLst>
          </p:cNvPr>
          <p:cNvSpPr txBox="1"/>
          <p:nvPr/>
        </p:nvSpPr>
        <p:spPr>
          <a:xfrm>
            <a:off x="1849454" y="2140994"/>
            <a:ext cx="7547486" cy="523220"/>
          </a:xfrm>
          <a:prstGeom prst="rect">
            <a:avLst/>
          </a:prstGeom>
          <a:noFill/>
        </p:spPr>
        <p:txBody>
          <a:bodyPr wrap="square" rtlCol="0">
            <a:spAutoFit/>
          </a:bodyPr>
          <a:lstStyle/>
          <a:p>
            <a:pPr marL="342900" indent="-342900" algn="r" rtl="1">
              <a:buFont typeface="Arial" panose="020B0604020202020204" pitchFamily="34" charset="0"/>
              <a:buChar char="•"/>
            </a:pPr>
            <a:r>
              <a:rPr lang="ar-AE" sz="2800" b="1" dirty="0"/>
              <a:t>يميز المتعلم  حرف الدال بحركاته القصيرة</a:t>
            </a:r>
            <a:r>
              <a:rPr lang="en-US" sz="2800" b="1" dirty="0"/>
              <a:t> </a:t>
            </a:r>
            <a:r>
              <a:rPr lang="ar-AE" sz="2800" b="1" dirty="0"/>
              <a:t> والطويلة  . </a:t>
            </a:r>
            <a:endParaRPr lang="en-US" sz="8800" b="1" dirty="0"/>
          </a:p>
        </p:txBody>
      </p:sp>
    </p:spTree>
    <p:extLst>
      <p:ext uri="{BB962C8B-B14F-4D97-AF65-F5344CB8AC3E}">
        <p14:creationId xmlns:p14="http://schemas.microsoft.com/office/powerpoint/2010/main" val="324843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16E8C3-8022-4188-ADFA-2D46551CF06A}"/>
              </a:ext>
            </a:extLst>
          </p:cNvPr>
          <p:cNvPicPr>
            <a:picLocks noChangeAspect="1"/>
          </p:cNvPicPr>
          <p:nvPr/>
        </p:nvPicPr>
        <p:blipFill>
          <a:blip r:embed="rId2"/>
          <a:stretch>
            <a:fillRect/>
          </a:stretch>
        </p:blipFill>
        <p:spPr>
          <a:xfrm>
            <a:off x="0" y="120228"/>
            <a:ext cx="12192000" cy="6736080"/>
          </a:xfrm>
          <a:prstGeom prst="rect">
            <a:avLst/>
          </a:prstGeom>
        </p:spPr>
      </p:pic>
      <p:sp>
        <p:nvSpPr>
          <p:cNvPr id="17" name="Arrow: Pentagon 16">
            <a:extLst>
              <a:ext uri="{FF2B5EF4-FFF2-40B4-BE49-F238E27FC236}">
                <a16:creationId xmlns:a16="http://schemas.microsoft.com/office/drawing/2014/main" id="{3680C969-0037-462C-B007-5A5E04D4A69C}"/>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pic>
        <p:nvPicPr>
          <p:cNvPr id="1026" name="Picture 2" descr="Sand Bucket clipart transparent - Clipart World">
            <a:extLst>
              <a:ext uri="{FF2B5EF4-FFF2-40B4-BE49-F238E27FC236}">
                <a16:creationId xmlns:a16="http://schemas.microsoft.com/office/drawing/2014/main" id="{C7E65DD0-945E-4148-B3B2-082D39E0183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66343" y="729639"/>
            <a:ext cx="905477" cy="12935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صور ورود كارتون مجانية ، تنزيل قصاصات فنية مجانية ، قصاصات فنية مجانية - آخر">
            <a:extLst>
              <a:ext uri="{FF2B5EF4-FFF2-40B4-BE49-F238E27FC236}">
                <a16:creationId xmlns:a16="http://schemas.microsoft.com/office/drawing/2014/main" id="{8E3235C7-8AF3-4A8D-BD59-79C4455F5BC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608" y="831549"/>
            <a:ext cx="833561" cy="15458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أشياء طبية عامة صغيرة التوضيح ،،، زجاجة الدواء الطبي زجاجة الدواء الأزرق ،،  حبوب منع الحمل الصفراء كبسولة لون القهوة زجاجة الدواء الكرتون, دواء قصاصة  فنية, التوضيح الأشياء الصغيرة الطبية العامة, زجاجة">
            <a:extLst>
              <a:ext uri="{FF2B5EF4-FFF2-40B4-BE49-F238E27FC236}">
                <a16:creationId xmlns:a16="http://schemas.microsoft.com/office/drawing/2014/main" id="{97DE19AF-6FDD-47A1-9F7B-C1AE2844A6BF}"/>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161309" y="499685"/>
            <a:ext cx="2325687" cy="20057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C9A4796-6A1A-4F7D-AA27-9B29B6E592BD}"/>
              </a:ext>
            </a:extLst>
          </p:cNvPr>
          <p:cNvSpPr/>
          <p:nvPr/>
        </p:nvSpPr>
        <p:spPr>
          <a:xfrm>
            <a:off x="8895635" y="2528459"/>
            <a:ext cx="1282723" cy="1015663"/>
          </a:xfrm>
          <a:prstGeom prst="rect">
            <a:avLst/>
          </a:prstGeom>
          <a:noFill/>
        </p:spPr>
        <p:txBody>
          <a:bodyPr wrap="none" lIns="91440" tIns="45720" rIns="91440" bIns="45720">
            <a:spAutoFit/>
          </a:bodyPr>
          <a:lstStyle/>
          <a:p>
            <a:pPr algn="ctr"/>
            <a:r>
              <a:rPr lang="ar-AE" sz="6000" b="1" cap="none" spc="0" dirty="0">
                <a:ln w="0"/>
                <a:effectLst>
                  <a:outerShdw blurRad="38100" dist="19050" dir="2700000" algn="tl" rotWithShape="0">
                    <a:schemeClr val="dk1">
                      <a:alpha val="40000"/>
                    </a:schemeClr>
                  </a:outerShdw>
                </a:effectLst>
              </a:rPr>
              <a:t>دَلْــوٌ</a:t>
            </a:r>
            <a:endParaRPr lang="en-US" sz="6000" b="1" cap="none" spc="0" dirty="0">
              <a:ln w="0"/>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B9658267-C835-4BF6-95EE-7369306C4679}"/>
              </a:ext>
            </a:extLst>
          </p:cNvPr>
          <p:cNvSpPr/>
          <p:nvPr/>
        </p:nvSpPr>
        <p:spPr>
          <a:xfrm>
            <a:off x="9729196" y="2528629"/>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623821AA-2E5C-4795-9387-5833D55D361E}"/>
              </a:ext>
            </a:extLst>
          </p:cNvPr>
          <p:cNvSpPr/>
          <p:nvPr/>
        </p:nvSpPr>
        <p:spPr>
          <a:xfrm>
            <a:off x="5845620" y="2528459"/>
            <a:ext cx="1394934" cy="1015663"/>
          </a:xfrm>
          <a:prstGeom prst="rect">
            <a:avLst/>
          </a:prstGeom>
          <a:noFill/>
        </p:spPr>
        <p:txBody>
          <a:bodyPr wrap="none" lIns="91440" tIns="45720" rIns="91440" bIns="45720">
            <a:spAutoFit/>
          </a:bodyPr>
          <a:lstStyle/>
          <a:p>
            <a:pPr algn="ctr"/>
            <a:r>
              <a:rPr lang="ar-AE" sz="6000" b="1" cap="none" spc="0" dirty="0">
                <a:ln w="0"/>
                <a:effectLst>
                  <a:outerShdw blurRad="38100" dist="19050" dir="2700000" algn="tl" rotWithShape="0">
                    <a:schemeClr val="dk1">
                      <a:alpha val="40000"/>
                    </a:schemeClr>
                  </a:outerShdw>
                </a:effectLst>
              </a:rPr>
              <a:t>وَرْدَةٌ</a:t>
            </a:r>
            <a:endParaRPr lang="en-US" sz="6000" b="1" cap="none" spc="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30E1EA4E-4915-41EB-B313-8A1CA59D85B4}"/>
              </a:ext>
            </a:extLst>
          </p:cNvPr>
          <p:cNvSpPr/>
          <p:nvPr/>
        </p:nvSpPr>
        <p:spPr>
          <a:xfrm>
            <a:off x="6117227" y="2528458"/>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C7C134F5-C169-4AF1-961D-A3E66BA6ACDD}"/>
              </a:ext>
            </a:extLst>
          </p:cNvPr>
          <p:cNvSpPr/>
          <p:nvPr/>
        </p:nvSpPr>
        <p:spPr>
          <a:xfrm>
            <a:off x="2622026" y="2528288"/>
            <a:ext cx="1324401" cy="1015663"/>
          </a:xfrm>
          <a:prstGeom prst="rect">
            <a:avLst/>
          </a:prstGeom>
          <a:noFill/>
        </p:spPr>
        <p:txBody>
          <a:bodyPr wrap="none" lIns="91440" tIns="45720" rIns="91440" bIns="45720">
            <a:spAutoFit/>
          </a:bodyPr>
          <a:lstStyle/>
          <a:p>
            <a:pPr algn="ctr"/>
            <a:r>
              <a:rPr lang="ar-AE" sz="6000" b="1" cap="none" spc="0" dirty="0">
                <a:ln w="0"/>
                <a:effectLst>
                  <a:outerShdw blurRad="38100" dist="19050" dir="2700000" algn="tl" rotWithShape="0">
                    <a:schemeClr val="dk1">
                      <a:alpha val="40000"/>
                    </a:schemeClr>
                  </a:outerShdw>
                </a:effectLst>
              </a:rPr>
              <a:t>دَواءٌ</a:t>
            </a:r>
            <a:endParaRPr lang="en-US" sz="6000" b="1" cap="none" spc="0" dirty="0">
              <a:ln w="0"/>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3D35C3EE-ED35-4C9B-AB9E-98388DE29F28}"/>
              </a:ext>
            </a:extLst>
          </p:cNvPr>
          <p:cNvSpPr/>
          <p:nvPr/>
        </p:nvSpPr>
        <p:spPr>
          <a:xfrm>
            <a:off x="3501827" y="2528458"/>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20" name="TextBox 19">
            <a:extLst>
              <a:ext uri="{FF2B5EF4-FFF2-40B4-BE49-F238E27FC236}">
                <a16:creationId xmlns:a16="http://schemas.microsoft.com/office/drawing/2014/main" id="{C2E0CF81-1089-440E-86A2-E8369B982109}"/>
              </a:ext>
            </a:extLst>
          </p:cNvPr>
          <p:cNvSpPr txBox="1"/>
          <p:nvPr/>
        </p:nvSpPr>
        <p:spPr>
          <a:xfrm>
            <a:off x="2851946" y="5628058"/>
            <a:ext cx="6867136" cy="1077218"/>
          </a:xfrm>
          <a:custGeom>
            <a:avLst/>
            <a:gdLst>
              <a:gd name="connsiteX0" fmla="*/ 0 w 6867136"/>
              <a:gd name="connsiteY0" fmla="*/ 0 h 1077218"/>
              <a:gd name="connsiteX1" fmla="*/ 366247 w 6867136"/>
              <a:gd name="connsiteY1" fmla="*/ 0 h 1077218"/>
              <a:gd name="connsiteX2" fmla="*/ 1007180 w 6867136"/>
              <a:gd name="connsiteY2" fmla="*/ 0 h 1077218"/>
              <a:gd name="connsiteX3" fmla="*/ 1579441 w 6867136"/>
              <a:gd name="connsiteY3" fmla="*/ 0 h 1077218"/>
              <a:gd name="connsiteX4" fmla="*/ 2083031 w 6867136"/>
              <a:gd name="connsiteY4" fmla="*/ 0 h 1077218"/>
              <a:gd name="connsiteX5" fmla="*/ 2792635 w 6867136"/>
              <a:gd name="connsiteY5" fmla="*/ 0 h 1077218"/>
              <a:gd name="connsiteX6" fmla="*/ 3158883 w 6867136"/>
              <a:gd name="connsiteY6" fmla="*/ 0 h 1077218"/>
              <a:gd name="connsiteX7" fmla="*/ 3662473 w 6867136"/>
              <a:gd name="connsiteY7" fmla="*/ 0 h 1077218"/>
              <a:gd name="connsiteX8" fmla="*/ 4303405 w 6867136"/>
              <a:gd name="connsiteY8" fmla="*/ 0 h 1077218"/>
              <a:gd name="connsiteX9" fmla="*/ 4738324 w 6867136"/>
              <a:gd name="connsiteY9" fmla="*/ 0 h 1077218"/>
              <a:gd name="connsiteX10" fmla="*/ 5310585 w 6867136"/>
              <a:gd name="connsiteY10" fmla="*/ 0 h 1077218"/>
              <a:gd name="connsiteX11" fmla="*/ 6020189 w 6867136"/>
              <a:gd name="connsiteY11" fmla="*/ 0 h 1077218"/>
              <a:gd name="connsiteX12" fmla="*/ 6867136 w 6867136"/>
              <a:gd name="connsiteY12" fmla="*/ 0 h 1077218"/>
              <a:gd name="connsiteX13" fmla="*/ 6867136 w 6867136"/>
              <a:gd name="connsiteY13" fmla="*/ 538609 h 1077218"/>
              <a:gd name="connsiteX14" fmla="*/ 6867136 w 6867136"/>
              <a:gd name="connsiteY14" fmla="*/ 1077218 h 1077218"/>
              <a:gd name="connsiteX15" fmla="*/ 6363546 w 6867136"/>
              <a:gd name="connsiteY15" fmla="*/ 1077218 h 1077218"/>
              <a:gd name="connsiteX16" fmla="*/ 5722613 w 6867136"/>
              <a:gd name="connsiteY16" fmla="*/ 1077218 h 1077218"/>
              <a:gd name="connsiteX17" fmla="*/ 5013009 w 6867136"/>
              <a:gd name="connsiteY17" fmla="*/ 1077218 h 1077218"/>
              <a:gd name="connsiteX18" fmla="*/ 4372077 w 6867136"/>
              <a:gd name="connsiteY18" fmla="*/ 1077218 h 1077218"/>
              <a:gd name="connsiteX19" fmla="*/ 3662473 w 6867136"/>
              <a:gd name="connsiteY19" fmla="*/ 1077218 h 1077218"/>
              <a:gd name="connsiteX20" fmla="*/ 3296225 w 6867136"/>
              <a:gd name="connsiteY20" fmla="*/ 1077218 h 1077218"/>
              <a:gd name="connsiteX21" fmla="*/ 2861307 w 6867136"/>
              <a:gd name="connsiteY21" fmla="*/ 1077218 h 1077218"/>
              <a:gd name="connsiteX22" fmla="*/ 2220374 w 6867136"/>
              <a:gd name="connsiteY22" fmla="*/ 1077218 h 1077218"/>
              <a:gd name="connsiteX23" fmla="*/ 1854127 w 6867136"/>
              <a:gd name="connsiteY23" fmla="*/ 1077218 h 1077218"/>
              <a:gd name="connsiteX24" fmla="*/ 1281865 w 6867136"/>
              <a:gd name="connsiteY24" fmla="*/ 1077218 h 1077218"/>
              <a:gd name="connsiteX25" fmla="*/ 709604 w 6867136"/>
              <a:gd name="connsiteY25" fmla="*/ 1077218 h 1077218"/>
              <a:gd name="connsiteX26" fmla="*/ 0 w 6867136"/>
              <a:gd name="connsiteY26" fmla="*/ 1077218 h 1077218"/>
              <a:gd name="connsiteX27" fmla="*/ 0 w 6867136"/>
              <a:gd name="connsiteY27" fmla="*/ 549381 h 1077218"/>
              <a:gd name="connsiteX28" fmla="*/ 0 w 6867136"/>
              <a:gd name="connsiteY28"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67136" h="1077218" fill="none" extrusionOk="0">
                <a:moveTo>
                  <a:pt x="0" y="0"/>
                </a:moveTo>
                <a:cubicBezTo>
                  <a:pt x="165676" y="-23455"/>
                  <a:pt x="271464" y="8634"/>
                  <a:pt x="366247" y="0"/>
                </a:cubicBezTo>
                <a:cubicBezTo>
                  <a:pt x="461030" y="-8634"/>
                  <a:pt x="809844" y="70718"/>
                  <a:pt x="1007180" y="0"/>
                </a:cubicBezTo>
                <a:cubicBezTo>
                  <a:pt x="1204516" y="-70718"/>
                  <a:pt x="1463252" y="12129"/>
                  <a:pt x="1579441" y="0"/>
                </a:cubicBezTo>
                <a:cubicBezTo>
                  <a:pt x="1695630" y="-12129"/>
                  <a:pt x="1961242" y="14166"/>
                  <a:pt x="2083031" y="0"/>
                </a:cubicBezTo>
                <a:cubicBezTo>
                  <a:pt x="2204820" y="-14166"/>
                  <a:pt x="2475330" y="50369"/>
                  <a:pt x="2792635" y="0"/>
                </a:cubicBezTo>
                <a:cubicBezTo>
                  <a:pt x="3109940" y="-50369"/>
                  <a:pt x="3024945" y="35306"/>
                  <a:pt x="3158883" y="0"/>
                </a:cubicBezTo>
                <a:cubicBezTo>
                  <a:pt x="3292821" y="-35306"/>
                  <a:pt x="3453524" y="30726"/>
                  <a:pt x="3662473" y="0"/>
                </a:cubicBezTo>
                <a:cubicBezTo>
                  <a:pt x="3871422" y="-30726"/>
                  <a:pt x="4114716" y="69921"/>
                  <a:pt x="4303405" y="0"/>
                </a:cubicBezTo>
                <a:cubicBezTo>
                  <a:pt x="4492094" y="-69921"/>
                  <a:pt x="4533554" y="39506"/>
                  <a:pt x="4738324" y="0"/>
                </a:cubicBezTo>
                <a:cubicBezTo>
                  <a:pt x="4943094" y="-39506"/>
                  <a:pt x="5190408" y="29958"/>
                  <a:pt x="5310585" y="0"/>
                </a:cubicBezTo>
                <a:cubicBezTo>
                  <a:pt x="5430762" y="-29958"/>
                  <a:pt x="5813822" y="53367"/>
                  <a:pt x="6020189" y="0"/>
                </a:cubicBezTo>
                <a:cubicBezTo>
                  <a:pt x="6226556" y="-53367"/>
                  <a:pt x="6668725" y="101288"/>
                  <a:pt x="6867136" y="0"/>
                </a:cubicBezTo>
                <a:cubicBezTo>
                  <a:pt x="6871152" y="212218"/>
                  <a:pt x="6847221" y="401763"/>
                  <a:pt x="6867136" y="538609"/>
                </a:cubicBezTo>
                <a:cubicBezTo>
                  <a:pt x="6887051" y="675455"/>
                  <a:pt x="6815330" y="888378"/>
                  <a:pt x="6867136" y="1077218"/>
                </a:cubicBezTo>
                <a:cubicBezTo>
                  <a:pt x="6758413" y="1095636"/>
                  <a:pt x="6561291" y="1036675"/>
                  <a:pt x="6363546" y="1077218"/>
                </a:cubicBezTo>
                <a:cubicBezTo>
                  <a:pt x="6165801" y="1117761"/>
                  <a:pt x="5962428" y="1004526"/>
                  <a:pt x="5722613" y="1077218"/>
                </a:cubicBezTo>
                <a:cubicBezTo>
                  <a:pt x="5482798" y="1149910"/>
                  <a:pt x="5218877" y="1022840"/>
                  <a:pt x="5013009" y="1077218"/>
                </a:cubicBezTo>
                <a:cubicBezTo>
                  <a:pt x="4807141" y="1131596"/>
                  <a:pt x="4533762" y="1051091"/>
                  <a:pt x="4372077" y="1077218"/>
                </a:cubicBezTo>
                <a:cubicBezTo>
                  <a:pt x="4210392" y="1103345"/>
                  <a:pt x="3815032" y="1076353"/>
                  <a:pt x="3662473" y="1077218"/>
                </a:cubicBezTo>
                <a:cubicBezTo>
                  <a:pt x="3509914" y="1078083"/>
                  <a:pt x="3476880" y="1046742"/>
                  <a:pt x="3296225" y="1077218"/>
                </a:cubicBezTo>
                <a:cubicBezTo>
                  <a:pt x="3115570" y="1107694"/>
                  <a:pt x="3062110" y="1043894"/>
                  <a:pt x="2861307" y="1077218"/>
                </a:cubicBezTo>
                <a:cubicBezTo>
                  <a:pt x="2660504" y="1110542"/>
                  <a:pt x="2381132" y="1046712"/>
                  <a:pt x="2220374" y="1077218"/>
                </a:cubicBezTo>
                <a:cubicBezTo>
                  <a:pt x="2059616" y="1107724"/>
                  <a:pt x="1989629" y="1068496"/>
                  <a:pt x="1854127" y="1077218"/>
                </a:cubicBezTo>
                <a:cubicBezTo>
                  <a:pt x="1718625" y="1085940"/>
                  <a:pt x="1529381" y="1037211"/>
                  <a:pt x="1281865" y="1077218"/>
                </a:cubicBezTo>
                <a:cubicBezTo>
                  <a:pt x="1034349" y="1117225"/>
                  <a:pt x="992326" y="1032980"/>
                  <a:pt x="709604" y="1077218"/>
                </a:cubicBezTo>
                <a:cubicBezTo>
                  <a:pt x="426882" y="1121456"/>
                  <a:pt x="186551" y="1036167"/>
                  <a:pt x="0" y="1077218"/>
                </a:cubicBezTo>
                <a:cubicBezTo>
                  <a:pt x="-24538" y="938334"/>
                  <a:pt x="25333" y="686989"/>
                  <a:pt x="0" y="549381"/>
                </a:cubicBezTo>
                <a:cubicBezTo>
                  <a:pt x="-25333" y="411773"/>
                  <a:pt x="6315" y="155065"/>
                  <a:pt x="0" y="0"/>
                </a:cubicBezTo>
                <a:close/>
              </a:path>
              <a:path w="6867136" h="1077218" stroke="0" extrusionOk="0">
                <a:moveTo>
                  <a:pt x="0" y="0"/>
                </a:moveTo>
                <a:cubicBezTo>
                  <a:pt x="155480" y="-18877"/>
                  <a:pt x="453967" y="5133"/>
                  <a:pt x="709604" y="0"/>
                </a:cubicBezTo>
                <a:cubicBezTo>
                  <a:pt x="965241" y="-5133"/>
                  <a:pt x="942666" y="17051"/>
                  <a:pt x="1075851" y="0"/>
                </a:cubicBezTo>
                <a:cubicBezTo>
                  <a:pt x="1209036" y="-17051"/>
                  <a:pt x="1557707" y="31515"/>
                  <a:pt x="1785455" y="0"/>
                </a:cubicBezTo>
                <a:cubicBezTo>
                  <a:pt x="2013203" y="-31515"/>
                  <a:pt x="2077484" y="40047"/>
                  <a:pt x="2220374" y="0"/>
                </a:cubicBezTo>
                <a:cubicBezTo>
                  <a:pt x="2363264" y="-40047"/>
                  <a:pt x="2440100" y="3470"/>
                  <a:pt x="2655293" y="0"/>
                </a:cubicBezTo>
                <a:cubicBezTo>
                  <a:pt x="2870486" y="-3470"/>
                  <a:pt x="2953208" y="51582"/>
                  <a:pt x="3090211" y="0"/>
                </a:cubicBezTo>
                <a:cubicBezTo>
                  <a:pt x="3227214" y="-51582"/>
                  <a:pt x="3294726" y="22082"/>
                  <a:pt x="3456458" y="0"/>
                </a:cubicBezTo>
                <a:cubicBezTo>
                  <a:pt x="3618190" y="-22082"/>
                  <a:pt x="3853289" y="12807"/>
                  <a:pt x="3960048" y="0"/>
                </a:cubicBezTo>
                <a:cubicBezTo>
                  <a:pt x="4066807" y="-12807"/>
                  <a:pt x="4205063" y="28982"/>
                  <a:pt x="4394967" y="0"/>
                </a:cubicBezTo>
                <a:cubicBezTo>
                  <a:pt x="4584871" y="-28982"/>
                  <a:pt x="4835206" y="67604"/>
                  <a:pt x="5035900" y="0"/>
                </a:cubicBezTo>
                <a:cubicBezTo>
                  <a:pt x="5236594" y="-67604"/>
                  <a:pt x="5419967" y="42882"/>
                  <a:pt x="5539490" y="0"/>
                </a:cubicBezTo>
                <a:cubicBezTo>
                  <a:pt x="5659013" y="-42882"/>
                  <a:pt x="5992246" y="19677"/>
                  <a:pt x="6249094" y="0"/>
                </a:cubicBezTo>
                <a:cubicBezTo>
                  <a:pt x="6505942" y="-19677"/>
                  <a:pt x="6567106" y="32548"/>
                  <a:pt x="6867136" y="0"/>
                </a:cubicBezTo>
                <a:cubicBezTo>
                  <a:pt x="6883738" y="201436"/>
                  <a:pt x="6811823" y="274076"/>
                  <a:pt x="6867136" y="506292"/>
                </a:cubicBezTo>
                <a:cubicBezTo>
                  <a:pt x="6922449" y="738508"/>
                  <a:pt x="6813458" y="826820"/>
                  <a:pt x="6867136" y="1077218"/>
                </a:cubicBezTo>
                <a:cubicBezTo>
                  <a:pt x="6623927" y="1080030"/>
                  <a:pt x="6538417" y="1017059"/>
                  <a:pt x="6363546" y="1077218"/>
                </a:cubicBezTo>
                <a:cubicBezTo>
                  <a:pt x="6188675" y="1137377"/>
                  <a:pt x="6025620" y="1068309"/>
                  <a:pt x="5928627" y="1077218"/>
                </a:cubicBezTo>
                <a:cubicBezTo>
                  <a:pt x="5831634" y="1086127"/>
                  <a:pt x="5518598" y="1065636"/>
                  <a:pt x="5219023" y="1077218"/>
                </a:cubicBezTo>
                <a:cubicBezTo>
                  <a:pt x="4919448" y="1088800"/>
                  <a:pt x="4831410" y="1016196"/>
                  <a:pt x="4646762" y="1077218"/>
                </a:cubicBezTo>
                <a:cubicBezTo>
                  <a:pt x="4462114" y="1138240"/>
                  <a:pt x="4175318" y="1037666"/>
                  <a:pt x="4005829" y="1077218"/>
                </a:cubicBezTo>
                <a:cubicBezTo>
                  <a:pt x="3836340" y="1116770"/>
                  <a:pt x="3771708" y="1065204"/>
                  <a:pt x="3639582" y="1077218"/>
                </a:cubicBezTo>
                <a:cubicBezTo>
                  <a:pt x="3507456" y="1089232"/>
                  <a:pt x="3387108" y="1054292"/>
                  <a:pt x="3273335" y="1077218"/>
                </a:cubicBezTo>
                <a:cubicBezTo>
                  <a:pt x="3159562" y="1100144"/>
                  <a:pt x="2770523" y="1032376"/>
                  <a:pt x="2632402" y="1077218"/>
                </a:cubicBezTo>
                <a:cubicBezTo>
                  <a:pt x="2494281" y="1122060"/>
                  <a:pt x="2272649" y="1061724"/>
                  <a:pt x="2060141" y="1077218"/>
                </a:cubicBezTo>
                <a:cubicBezTo>
                  <a:pt x="1847633" y="1092712"/>
                  <a:pt x="1807147" y="1021380"/>
                  <a:pt x="1556551" y="1077218"/>
                </a:cubicBezTo>
                <a:cubicBezTo>
                  <a:pt x="1305955" y="1133056"/>
                  <a:pt x="1193137" y="1020776"/>
                  <a:pt x="1052961" y="1077218"/>
                </a:cubicBezTo>
                <a:cubicBezTo>
                  <a:pt x="912785" y="1133660"/>
                  <a:pt x="366232" y="1027986"/>
                  <a:pt x="0" y="1077218"/>
                </a:cubicBezTo>
                <a:cubicBezTo>
                  <a:pt x="-9529" y="963447"/>
                  <a:pt x="52011" y="693015"/>
                  <a:pt x="0" y="560153"/>
                </a:cubicBezTo>
                <a:cubicBezTo>
                  <a:pt x="-52011" y="427292"/>
                  <a:pt x="26649" y="272778"/>
                  <a:pt x="0" y="0"/>
                </a:cubicBezTo>
                <a:close/>
              </a:path>
            </a:pathLst>
          </a:custGeom>
          <a:solidFill>
            <a:srgbClr val="F9F4D7"/>
          </a:solidFill>
          <a:ln>
            <a:solidFill>
              <a:schemeClr val="tx1"/>
            </a:solidFill>
            <a:extLst>
              <a:ext uri="{C807C97D-BFC1-408E-A445-0C87EB9F89A2}">
                <ask:lineSketchStyleProps xmlns:ask="http://schemas.microsoft.com/office/drawing/2018/sketchyshapes" sd="3628567610">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rtlCol="0">
            <a:spAutoFit/>
          </a:bodyPr>
          <a:lstStyle/>
          <a:p>
            <a:pPr algn="r"/>
            <a:r>
              <a:rPr lang="ar-AE" sz="2400" dirty="0">
                <a:solidFill>
                  <a:srgbClr val="FF9CA7"/>
                </a:solidFill>
                <a:cs typeface="Akhbar MT" pitchFamily="2" charset="-78"/>
              </a:rPr>
              <a:t>هيا نردد: </a:t>
            </a:r>
          </a:p>
          <a:p>
            <a:pPr algn="ctr"/>
            <a:r>
              <a:rPr lang="ar-AE" sz="4000" dirty="0"/>
              <a:t>د </a:t>
            </a:r>
            <a:r>
              <a:rPr lang="ar-AE" sz="3600" dirty="0"/>
              <a:t>+</a:t>
            </a:r>
            <a:r>
              <a:rPr lang="ar-AE" sz="4000" dirty="0"/>
              <a:t> َ = دَ</a:t>
            </a:r>
            <a:endParaRPr lang="en-GB" sz="4000" dirty="0"/>
          </a:p>
        </p:txBody>
      </p:sp>
      <p:sp>
        <p:nvSpPr>
          <p:cNvPr id="21" name="TextBox 20">
            <a:extLst>
              <a:ext uri="{FF2B5EF4-FFF2-40B4-BE49-F238E27FC236}">
                <a16:creationId xmlns:a16="http://schemas.microsoft.com/office/drawing/2014/main" id="{C5709367-A348-44B0-A9EA-1C991D8F4F9F}"/>
              </a:ext>
            </a:extLst>
          </p:cNvPr>
          <p:cNvSpPr txBox="1"/>
          <p:nvPr/>
        </p:nvSpPr>
        <p:spPr>
          <a:xfrm>
            <a:off x="5089306" y="105356"/>
            <a:ext cx="6720109" cy="584775"/>
          </a:xfrm>
          <a:prstGeom prst="rect">
            <a:avLst/>
          </a:prstGeom>
          <a:noFill/>
        </p:spPr>
        <p:txBody>
          <a:bodyPr wrap="none" rtlCol="0">
            <a:spAutoFit/>
          </a:bodyPr>
          <a:lstStyle/>
          <a:p>
            <a:pPr marL="571500" indent="-571500" algn="ctr" rtl="1">
              <a:buFont typeface="Arial" panose="020B0604020202020204" pitchFamily="34" charset="0"/>
              <a:buChar char="•"/>
            </a:pPr>
            <a:r>
              <a:rPr lang="ar-AE"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اقرأ الكلمات التالية ولاحظ موقع حرف الدال وصوته:</a:t>
            </a:r>
            <a:endParaRPr lang="en-US"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pic>
        <p:nvPicPr>
          <p:cNvPr id="22" name="Picture 21">
            <a:extLst>
              <a:ext uri="{FF2B5EF4-FFF2-40B4-BE49-F238E27FC236}">
                <a16:creationId xmlns:a16="http://schemas.microsoft.com/office/drawing/2014/main" id="{57B92D89-30E2-4C96-89EA-CFD52A7A790B}"/>
              </a:ext>
            </a:extLst>
          </p:cNvPr>
          <p:cNvPicPr>
            <a:picLocks noChangeAspect="1"/>
          </p:cNvPicPr>
          <p:nvPr/>
        </p:nvPicPr>
        <p:blipFill>
          <a:blip r:embed="rId6"/>
          <a:stretch>
            <a:fillRect/>
          </a:stretch>
        </p:blipFill>
        <p:spPr>
          <a:xfrm>
            <a:off x="-97159" y="6435409"/>
            <a:ext cx="2719185" cy="432309"/>
          </a:xfrm>
          <a:prstGeom prst="rect">
            <a:avLst/>
          </a:prstGeom>
        </p:spPr>
      </p:pic>
    </p:spTree>
    <p:extLst>
      <p:ext uri="{BB962C8B-B14F-4D97-AF65-F5344CB8AC3E}">
        <p14:creationId xmlns:p14="http://schemas.microsoft.com/office/powerpoint/2010/main" val="300221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3.75E-6 -4.07407E-6 L 3.75E-6 0.25 " pathEditMode="relative" rAng="0" ptsTypes="AA">
                                      <p:cBhvr>
                                        <p:cTn id="23" dur="2000" fill="hold"/>
                                        <p:tgtEl>
                                          <p:spTgt spid="11"/>
                                        </p:tgtEl>
                                        <p:attrNameLst>
                                          <p:attrName>ppt_x</p:attrName>
                                          <p:attrName>ppt_y</p:attrName>
                                        </p:attrNameLst>
                                      </p:cBhvr>
                                      <p:rCtr x="0" y="12500"/>
                                    </p:animMotion>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1000"/>
                                        <p:tgtEl>
                                          <p:spTgt spid="1028"/>
                                        </p:tgtEl>
                                      </p:cBhvr>
                                    </p:animEffect>
                                    <p:anim calcmode="lin" valueType="num">
                                      <p:cBhvr>
                                        <p:cTn id="39" dur="1000" fill="hold"/>
                                        <p:tgtEl>
                                          <p:spTgt spid="1028"/>
                                        </p:tgtEl>
                                        <p:attrNameLst>
                                          <p:attrName>ppt_x</p:attrName>
                                        </p:attrNameLst>
                                      </p:cBhvr>
                                      <p:tavLst>
                                        <p:tav tm="0">
                                          <p:val>
                                            <p:strVal val="#ppt_x"/>
                                          </p:val>
                                        </p:tav>
                                        <p:tav tm="100000">
                                          <p:val>
                                            <p:strVal val="#ppt_x"/>
                                          </p:val>
                                        </p:tav>
                                      </p:tavLst>
                                    </p:anim>
                                    <p:anim calcmode="lin" valueType="num">
                                      <p:cBhvr>
                                        <p:cTn id="40"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2.08333E-6 -4.07407E-6 L -2.08333E-6 0.25 " pathEditMode="relative" rAng="0" ptsTypes="AA">
                                      <p:cBhvr>
                                        <p:cTn id="44" dur="2000" fill="hold"/>
                                        <p:tgtEl>
                                          <p:spTgt spid="15"/>
                                        </p:tgtEl>
                                        <p:attrNameLst>
                                          <p:attrName>ppt_x</p:attrName>
                                          <p:attrName>ppt_y</p:attrName>
                                        </p:attrNameLst>
                                      </p:cBhvr>
                                      <p:rCtr x="0" y="12500"/>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030"/>
                                        </p:tgtEl>
                                        <p:attrNameLst>
                                          <p:attrName>style.visibility</p:attrName>
                                        </p:attrNameLst>
                                      </p:cBhvr>
                                      <p:to>
                                        <p:strVal val="visible"/>
                                      </p:to>
                                    </p:set>
                                    <p:animEffect transition="in" filter="fade">
                                      <p:cBhvr>
                                        <p:cTn id="59" dur="1000"/>
                                        <p:tgtEl>
                                          <p:spTgt spid="1030"/>
                                        </p:tgtEl>
                                      </p:cBhvr>
                                    </p:animEffect>
                                    <p:anim calcmode="lin" valueType="num">
                                      <p:cBhvr>
                                        <p:cTn id="60" dur="1000" fill="hold"/>
                                        <p:tgtEl>
                                          <p:spTgt spid="1030"/>
                                        </p:tgtEl>
                                        <p:attrNameLst>
                                          <p:attrName>ppt_x</p:attrName>
                                        </p:attrNameLst>
                                      </p:cBhvr>
                                      <p:tavLst>
                                        <p:tav tm="0">
                                          <p:val>
                                            <p:strVal val="#ppt_x"/>
                                          </p:val>
                                        </p:tav>
                                        <p:tav tm="100000">
                                          <p:val>
                                            <p:strVal val="#ppt_x"/>
                                          </p:val>
                                        </p:tav>
                                      </p:tavLst>
                                    </p:anim>
                                    <p:anim calcmode="lin" valueType="num">
                                      <p:cBhvr>
                                        <p:cTn id="6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1.04167E-6 -4.07407E-6 L 1.04167E-6 0.25 " pathEditMode="relative" rAng="0" ptsTypes="AA">
                                      <p:cBhvr>
                                        <p:cTn id="65" dur="2000" fill="hold"/>
                                        <p:tgtEl>
                                          <p:spTgt spid="19"/>
                                        </p:tgtEl>
                                        <p:attrNameLst>
                                          <p:attrName>ppt_x</p:attrName>
                                          <p:attrName>ppt_y</p:attrName>
                                        </p:attrNameLst>
                                      </p:cBhvr>
                                      <p:rCtr x="0" y="12500"/>
                                    </p:animMotion>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1000"/>
                                        <p:tgtEl>
                                          <p:spTgt spid="20"/>
                                        </p:tgtEl>
                                      </p:cBhvr>
                                    </p:animEffect>
                                    <p:anim calcmode="lin" valueType="num">
                                      <p:cBhvr>
                                        <p:cTn id="71" dur="1000" fill="hold"/>
                                        <p:tgtEl>
                                          <p:spTgt spid="20"/>
                                        </p:tgtEl>
                                        <p:attrNameLst>
                                          <p:attrName>ppt_x</p:attrName>
                                        </p:attrNameLst>
                                      </p:cBhvr>
                                      <p:tavLst>
                                        <p:tav tm="0">
                                          <p:val>
                                            <p:strVal val="#ppt_x"/>
                                          </p:val>
                                        </p:tav>
                                        <p:tav tm="100000">
                                          <p:val>
                                            <p:strVal val="#ppt_x"/>
                                          </p:val>
                                        </p:tav>
                                      </p:tavLst>
                                    </p:anim>
                                    <p:anim calcmode="lin" valueType="num">
                                      <p:cBhvr>
                                        <p:cTn id="7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4" grpId="0"/>
      <p:bldP spid="15" grpId="0"/>
      <p:bldP spid="15" grpId="1"/>
      <p:bldP spid="16" grpId="0"/>
      <p:bldP spid="19" grpId="0"/>
      <p:bldP spid="19" grpId="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16E8C3-8022-4188-ADFA-2D46551CF06A}"/>
              </a:ext>
            </a:extLst>
          </p:cNvPr>
          <p:cNvPicPr>
            <a:picLocks noChangeAspect="1"/>
          </p:cNvPicPr>
          <p:nvPr/>
        </p:nvPicPr>
        <p:blipFill>
          <a:blip r:embed="rId2"/>
          <a:stretch>
            <a:fillRect/>
          </a:stretch>
        </p:blipFill>
        <p:spPr>
          <a:xfrm>
            <a:off x="0" y="120228"/>
            <a:ext cx="12192000" cy="6736080"/>
          </a:xfrm>
          <a:prstGeom prst="rect">
            <a:avLst/>
          </a:prstGeom>
        </p:spPr>
      </p:pic>
      <p:sp>
        <p:nvSpPr>
          <p:cNvPr id="17" name="Arrow: Pentagon 16">
            <a:extLst>
              <a:ext uri="{FF2B5EF4-FFF2-40B4-BE49-F238E27FC236}">
                <a16:creationId xmlns:a16="http://schemas.microsoft.com/office/drawing/2014/main" id="{3680C969-0037-462C-B007-5A5E04D4A69C}"/>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pic>
        <p:nvPicPr>
          <p:cNvPr id="2052" name="Picture 4" descr="أيقونة الدف نمط الرسوم المتحركة, أيقونات النمط, أيقونات كرتونية, الدف PNG  والمتجهات للتحميل مجانا">
            <a:extLst>
              <a:ext uri="{FF2B5EF4-FFF2-40B4-BE49-F238E27FC236}">
                <a16:creationId xmlns:a16="http://schemas.microsoft.com/office/drawing/2014/main" id="{513E622A-ABBB-40E5-9BBA-010D770887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0525" y="550063"/>
            <a:ext cx="1896533" cy="18965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الطعام الصحي غسول الفم تصبح على بينة صورة دمية كرتوني -  elopeislandbeauty.com">
            <a:extLst>
              <a:ext uri="{FF2B5EF4-FFF2-40B4-BE49-F238E27FC236}">
                <a16:creationId xmlns:a16="http://schemas.microsoft.com/office/drawing/2014/main" id="{8E523791-A389-4CB6-A8E6-D75FF776FFF6}"/>
              </a:ext>
            </a:extLst>
          </p:cNvPr>
          <p:cNvPicPr>
            <a:picLocks noChangeAspect="1" noChangeArrowheads="1"/>
          </p:cNvPicPr>
          <p:nvPr/>
        </p:nvPicPr>
        <p:blipFill rotWithShape="1">
          <a:blip r:embed="rId4">
            <a:clrChange>
              <a:clrFrom>
                <a:srgbClr val="FFFEFF"/>
              </a:clrFrom>
              <a:clrTo>
                <a:srgbClr val="FFFEFF">
                  <a:alpha val="0"/>
                </a:srgbClr>
              </a:clrTo>
            </a:clrChange>
            <a:extLst>
              <a:ext uri="{28A0092B-C50C-407E-A947-70E740481C1C}">
                <a14:useLocalDpi xmlns:a14="http://schemas.microsoft.com/office/drawing/2010/main" val="0"/>
              </a:ext>
            </a:extLst>
          </a:blip>
          <a:srcRect b="6507"/>
          <a:stretch/>
        </p:blipFill>
        <p:spPr bwMode="auto">
          <a:xfrm>
            <a:off x="5877985" y="531785"/>
            <a:ext cx="1528761" cy="19148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صور بنات حزينة 2021 , صور دموع جديدة , صور حزينة للفيس بوك , 2021 girls sad  photos | صقور الإبدآع">
            <a:extLst>
              <a:ext uri="{FF2B5EF4-FFF2-40B4-BE49-F238E27FC236}">
                <a16:creationId xmlns:a16="http://schemas.microsoft.com/office/drawing/2014/main" id="{EAFFC761-30F1-46AB-A1CC-3109019DA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759" y="531785"/>
            <a:ext cx="1664229" cy="16642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3DA8171-4A00-4B1E-9A72-6A70EFD27ABD}"/>
              </a:ext>
            </a:extLst>
          </p:cNvPr>
          <p:cNvSpPr/>
          <p:nvPr/>
        </p:nvSpPr>
        <p:spPr>
          <a:xfrm>
            <a:off x="9030265" y="2523066"/>
            <a:ext cx="1032655" cy="1015663"/>
          </a:xfrm>
          <a:prstGeom prst="rect">
            <a:avLst/>
          </a:prstGeom>
          <a:noFill/>
        </p:spPr>
        <p:txBody>
          <a:bodyPr wrap="none" lIns="91440" tIns="45720" rIns="91440" bIns="45720">
            <a:spAutoFit/>
          </a:bodyPr>
          <a:lstStyle/>
          <a:p>
            <a:pPr algn="ctr"/>
            <a:r>
              <a:rPr lang="ar-AE" sz="6000" b="1" cap="none" spc="0" dirty="0">
                <a:ln w="0"/>
                <a:effectLst>
                  <a:outerShdw blurRad="38100" dist="19050" dir="2700000" algn="tl" rotWithShape="0">
                    <a:schemeClr val="dk1">
                      <a:alpha val="40000"/>
                    </a:schemeClr>
                  </a:outerShdw>
                </a:effectLst>
              </a:rPr>
              <a:t>دُفٌّ</a:t>
            </a:r>
            <a:endParaRPr lang="en-US" sz="6000" b="1" cap="none" spc="0" dirty="0">
              <a:ln w="0"/>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E9B3C4DD-0247-4F58-9A53-F9929D1129AE}"/>
              </a:ext>
            </a:extLst>
          </p:cNvPr>
          <p:cNvSpPr/>
          <p:nvPr/>
        </p:nvSpPr>
        <p:spPr>
          <a:xfrm>
            <a:off x="9620254" y="2523236"/>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989DDC12-E819-43D7-8F4F-969333838CA6}"/>
              </a:ext>
            </a:extLst>
          </p:cNvPr>
          <p:cNvSpPr/>
          <p:nvPr/>
        </p:nvSpPr>
        <p:spPr>
          <a:xfrm>
            <a:off x="5859262" y="2462631"/>
            <a:ext cx="1600118" cy="1015663"/>
          </a:xfrm>
          <a:prstGeom prst="rect">
            <a:avLst/>
          </a:prstGeom>
          <a:noFill/>
        </p:spPr>
        <p:txBody>
          <a:bodyPr wrap="none" lIns="91440" tIns="45720" rIns="91440" bIns="45720">
            <a:spAutoFit/>
          </a:bodyPr>
          <a:lstStyle/>
          <a:p>
            <a:pPr algn="ctr"/>
            <a:r>
              <a:rPr lang="ar-AE" sz="6000" b="1" cap="none" spc="0" dirty="0">
                <a:ln w="0"/>
                <a:effectLst>
                  <a:outerShdw blurRad="38100" dist="19050" dir="2700000" algn="tl" rotWithShape="0">
                    <a:schemeClr val="dk1">
                      <a:alpha val="40000"/>
                    </a:schemeClr>
                  </a:outerShdw>
                </a:effectLst>
              </a:rPr>
              <a:t>دُمْــيَةٌ</a:t>
            </a:r>
            <a:endParaRPr lang="en-US" sz="6000" b="1" cap="none" spc="0" dirty="0">
              <a:ln w="0"/>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9E435C79-C309-40E1-BBF1-0CA6D347BB95}"/>
              </a:ext>
            </a:extLst>
          </p:cNvPr>
          <p:cNvSpPr/>
          <p:nvPr/>
        </p:nvSpPr>
        <p:spPr>
          <a:xfrm>
            <a:off x="7012381" y="2462801"/>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52689599-9FCE-4FE8-B4AA-86EEDD53B8E3}"/>
              </a:ext>
            </a:extLst>
          </p:cNvPr>
          <p:cNvSpPr/>
          <p:nvPr/>
        </p:nvSpPr>
        <p:spPr>
          <a:xfrm>
            <a:off x="2460423" y="2446596"/>
            <a:ext cx="1532792" cy="1015663"/>
          </a:xfrm>
          <a:prstGeom prst="rect">
            <a:avLst/>
          </a:prstGeom>
          <a:noFill/>
        </p:spPr>
        <p:txBody>
          <a:bodyPr wrap="none" lIns="91440" tIns="45720" rIns="91440" bIns="45720">
            <a:spAutoFit/>
          </a:bodyPr>
          <a:lstStyle/>
          <a:p>
            <a:pPr algn="ctr"/>
            <a:r>
              <a:rPr lang="ar-AE" sz="6000" b="1" cap="none" spc="0" dirty="0">
                <a:ln w="0"/>
                <a:effectLst>
                  <a:outerShdw blurRad="38100" dist="19050" dir="2700000" algn="tl" rotWithShape="0">
                    <a:schemeClr val="dk1">
                      <a:alpha val="40000"/>
                    </a:schemeClr>
                  </a:outerShdw>
                </a:effectLst>
              </a:rPr>
              <a:t>دُموعٌ</a:t>
            </a:r>
            <a:endParaRPr lang="en-US" sz="6000" b="1" cap="none" spc="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030F54F7-4A4C-42DD-80E9-4FB7621A1F50}"/>
              </a:ext>
            </a:extLst>
          </p:cNvPr>
          <p:cNvSpPr/>
          <p:nvPr/>
        </p:nvSpPr>
        <p:spPr>
          <a:xfrm>
            <a:off x="3546010" y="2446766"/>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14" name="TextBox 13">
            <a:extLst>
              <a:ext uri="{FF2B5EF4-FFF2-40B4-BE49-F238E27FC236}">
                <a16:creationId xmlns:a16="http://schemas.microsoft.com/office/drawing/2014/main" id="{267327FA-D2C0-4B60-8D9C-7D173BF275FE}"/>
              </a:ext>
            </a:extLst>
          </p:cNvPr>
          <p:cNvSpPr txBox="1"/>
          <p:nvPr/>
        </p:nvSpPr>
        <p:spPr>
          <a:xfrm>
            <a:off x="2871655" y="5660554"/>
            <a:ext cx="6867136" cy="1077218"/>
          </a:xfrm>
          <a:custGeom>
            <a:avLst/>
            <a:gdLst>
              <a:gd name="connsiteX0" fmla="*/ 0 w 6867136"/>
              <a:gd name="connsiteY0" fmla="*/ 0 h 1077218"/>
              <a:gd name="connsiteX1" fmla="*/ 366247 w 6867136"/>
              <a:gd name="connsiteY1" fmla="*/ 0 h 1077218"/>
              <a:gd name="connsiteX2" fmla="*/ 1007180 w 6867136"/>
              <a:gd name="connsiteY2" fmla="*/ 0 h 1077218"/>
              <a:gd name="connsiteX3" fmla="*/ 1579441 w 6867136"/>
              <a:gd name="connsiteY3" fmla="*/ 0 h 1077218"/>
              <a:gd name="connsiteX4" fmla="*/ 2083031 w 6867136"/>
              <a:gd name="connsiteY4" fmla="*/ 0 h 1077218"/>
              <a:gd name="connsiteX5" fmla="*/ 2792635 w 6867136"/>
              <a:gd name="connsiteY5" fmla="*/ 0 h 1077218"/>
              <a:gd name="connsiteX6" fmla="*/ 3158883 w 6867136"/>
              <a:gd name="connsiteY6" fmla="*/ 0 h 1077218"/>
              <a:gd name="connsiteX7" fmla="*/ 3662473 w 6867136"/>
              <a:gd name="connsiteY7" fmla="*/ 0 h 1077218"/>
              <a:gd name="connsiteX8" fmla="*/ 4303405 w 6867136"/>
              <a:gd name="connsiteY8" fmla="*/ 0 h 1077218"/>
              <a:gd name="connsiteX9" fmla="*/ 4738324 w 6867136"/>
              <a:gd name="connsiteY9" fmla="*/ 0 h 1077218"/>
              <a:gd name="connsiteX10" fmla="*/ 5310585 w 6867136"/>
              <a:gd name="connsiteY10" fmla="*/ 0 h 1077218"/>
              <a:gd name="connsiteX11" fmla="*/ 6020189 w 6867136"/>
              <a:gd name="connsiteY11" fmla="*/ 0 h 1077218"/>
              <a:gd name="connsiteX12" fmla="*/ 6867136 w 6867136"/>
              <a:gd name="connsiteY12" fmla="*/ 0 h 1077218"/>
              <a:gd name="connsiteX13" fmla="*/ 6867136 w 6867136"/>
              <a:gd name="connsiteY13" fmla="*/ 538609 h 1077218"/>
              <a:gd name="connsiteX14" fmla="*/ 6867136 w 6867136"/>
              <a:gd name="connsiteY14" fmla="*/ 1077218 h 1077218"/>
              <a:gd name="connsiteX15" fmla="*/ 6363546 w 6867136"/>
              <a:gd name="connsiteY15" fmla="*/ 1077218 h 1077218"/>
              <a:gd name="connsiteX16" fmla="*/ 5722613 w 6867136"/>
              <a:gd name="connsiteY16" fmla="*/ 1077218 h 1077218"/>
              <a:gd name="connsiteX17" fmla="*/ 5013009 w 6867136"/>
              <a:gd name="connsiteY17" fmla="*/ 1077218 h 1077218"/>
              <a:gd name="connsiteX18" fmla="*/ 4372077 w 6867136"/>
              <a:gd name="connsiteY18" fmla="*/ 1077218 h 1077218"/>
              <a:gd name="connsiteX19" fmla="*/ 3662473 w 6867136"/>
              <a:gd name="connsiteY19" fmla="*/ 1077218 h 1077218"/>
              <a:gd name="connsiteX20" fmla="*/ 3296225 w 6867136"/>
              <a:gd name="connsiteY20" fmla="*/ 1077218 h 1077218"/>
              <a:gd name="connsiteX21" fmla="*/ 2861307 w 6867136"/>
              <a:gd name="connsiteY21" fmla="*/ 1077218 h 1077218"/>
              <a:gd name="connsiteX22" fmla="*/ 2220374 w 6867136"/>
              <a:gd name="connsiteY22" fmla="*/ 1077218 h 1077218"/>
              <a:gd name="connsiteX23" fmla="*/ 1854127 w 6867136"/>
              <a:gd name="connsiteY23" fmla="*/ 1077218 h 1077218"/>
              <a:gd name="connsiteX24" fmla="*/ 1281865 w 6867136"/>
              <a:gd name="connsiteY24" fmla="*/ 1077218 h 1077218"/>
              <a:gd name="connsiteX25" fmla="*/ 709604 w 6867136"/>
              <a:gd name="connsiteY25" fmla="*/ 1077218 h 1077218"/>
              <a:gd name="connsiteX26" fmla="*/ 0 w 6867136"/>
              <a:gd name="connsiteY26" fmla="*/ 1077218 h 1077218"/>
              <a:gd name="connsiteX27" fmla="*/ 0 w 6867136"/>
              <a:gd name="connsiteY27" fmla="*/ 549381 h 1077218"/>
              <a:gd name="connsiteX28" fmla="*/ 0 w 6867136"/>
              <a:gd name="connsiteY28"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67136" h="1077218" fill="none" extrusionOk="0">
                <a:moveTo>
                  <a:pt x="0" y="0"/>
                </a:moveTo>
                <a:cubicBezTo>
                  <a:pt x="165676" y="-23455"/>
                  <a:pt x="271464" y="8634"/>
                  <a:pt x="366247" y="0"/>
                </a:cubicBezTo>
                <a:cubicBezTo>
                  <a:pt x="461030" y="-8634"/>
                  <a:pt x="809844" y="70718"/>
                  <a:pt x="1007180" y="0"/>
                </a:cubicBezTo>
                <a:cubicBezTo>
                  <a:pt x="1204516" y="-70718"/>
                  <a:pt x="1463252" y="12129"/>
                  <a:pt x="1579441" y="0"/>
                </a:cubicBezTo>
                <a:cubicBezTo>
                  <a:pt x="1695630" y="-12129"/>
                  <a:pt x="1961242" y="14166"/>
                  <a:pt x="2083031" y="0"/>
                </a:cubicBezTo>
                <a:cubicBezTo>
                  <a:pt x="2204820" y="-14166"/>
                  <a:pt x="2475330" y="50369"/>
                  <a:pt x="2792635" y="0"/>
                </a:cubicBezTo>
                <a:cubicBezTo>
                  <a:pt x="3109940" y="-50369"/>
                  <a:pt x="3024945" y="35306"/>
                  <a:pt x="3158883" y="0"/>
                </a:cubicBezTo>
                <a:cubicBezTo>
                  <a:pt x="3292821" y="-35306"/>
                  <a:pt x="3453524" y="30726"/>
                  <a:pt x="3662473" y="0"/>
                </a:cubicBezTo>
                <a:cubicBezTo>
                  <a:pt x="3871422" y="-30726"/>
                  <a:pt x="4114716" y="69921"/>
                  <a:pt x="4303405" y="0"/>
                </a:cubicBezTo>
                <a:cubicBezTo>
                  <a:pt x="4492094" y="-69921"/>
                  <a:pt x="4533554" y="39506"/>
                  <a:pt x="4738324" y="0"/>
                </a:cubicBezTo>
                <a:cubicBezTo>
                  <a:pt x="4943094" y="-39506"/>
                  <a:pt x="5190408" y="29958"/>
                  <a:pt x="5310585" y="0"/>
                </a:cubicBezTo>
                <a:cubicBezTo>
                  <a:pt x="5430762" y="-29958"/>
                  <a:pt x="5813822" y="53367"/>
                  <a:pt x="6020189" y="0"/>
                </a:cubicBezTo>
                <a:cubicBezTo>
                  <a:pt x="6226556" y="-53367"/>
                  <a:pt x="6668725" y="101288"/>
                  <a:pt x="6867136" y="0"/>
                </a:cubicBezTo>
                <a:cubicBezTo>
                  <a:pt x="6871152" y="212218"/>
                  <a:pt x="6847221" y="401763"/>
                  <a:pt x="6867136" y="538609"/>
                </a:cubicBezTo>
                <a:cubicBezTo>
                  <a:pt x="6887051" y="675455"/>
                  <a:pt x="6815330" y="888378"/>
                  <a:pt x="6867136" y="1077218"/>
                </a:cubicBezTo>
                <a:cubicBezTo>
                  <a:pt x="6758413" y="1095636"/>
                  <a:pt x="6561291" y="1036675"/>
                  <a:pt x="6363546" y="1077218"/>
                </a:cubicBezTo>
                <a:cubicBezTo>
                  <a:pt x="6165801" y="1117761"/>
                  <a:pt x="5962428" y="1004526"/>
                  <a:pt x="5722613" y="1077218"/>
                </a:cubicBezTo>
                <a:cubicBezTo>
                  <a:pt x="5482798" y="1149910"/>
                  <a:pt x="5218877" y="1022840"/>
                  <a:pt x="5013009" y="1077218"/>
                </a:cubicBezTo>
                <a:cubicBezTo>
                  <a:pt x="4807141" y="1131596"/>
                  <a:pt x="4533762" y="1051091"/>
                  <a:pt x="4372077" y="1077218"/>
                </a:cubicBezTo>
                <a:cubicBezTo>
                  <a:pt x="4210392" y="1103345"/>
                  <a:pt x="3815032" y="1076353"/>
                  <a:pt x="3662473" y="1077218"/>
                </a:cubicBezTo>
                <a:cubicBezTo>
                  <a:pt x="3509914" y="1078083"/>
                  <a:pt x="3476880" y="1046742"/>
                  <a:pt x="3296225" y="1077218"/>
                </a:cubicBezTo>
                <a:cubicBezTo>
                  <a:pt x="3115570" y="1107694"/>
                  <a:pt x="3062110" y="1043894"/>
                  <a:pt x="2861307" y="1077218"/>
                </a:cubicBezTo>
                <a:cubicBezTo>
                  <a:pt x="2660504" y="1110542"/>
                  <a:pt x="2381132" y="1046712"/>
                  <a:pt x="2220374" y="1077218"/>
                </a:cubicBezTo>
                <a:cubicBezTo>
                  <a:pt x="2059616" y="1107724"/>
                  <a:pt x="1989629" y="1068496"/>
                  <a:pt x="1854127" y="1077218"/>
                </a:cubicBezTo>
                <a:cubicBezTo>
                  <a:pt x="1718625" y="1085940"/>
                  <a:pt x="1529381" y="1037211"/>
                  <a:pt x="1281865" y="1077218"/>
                </a:cubicBezTo>
                <a:cubicBezTo>
                  <a:pt x="1034349" y="1117225"/>
                  <a:pt x="992326" y="1032980"/>
                  <a:pt x="709604" y="1077218"/>
                </a:cubicBezTo>
                <a:cubicBezTo>
                  <a:pt x="426882" y="1121456"/>
                  <a:pt x="186551" y="1036167"/>
                  <a:pt x="0" y="1077218"/>
                </a:cubicBezTo>
                <a:cubicBezTo>
                  <a:pt x="-24538" y="938334"/>
                  <a:pt x="25333" y="686989"/>
                  <a:pt x="0" y="549381"/>
                </a:cubicBezTo>
                <a:cubicBezTo>
                  <a:pt x="-25333" y="411773"/>
                  <a:pt x="6315" y="155065"/>
                  <a:pt x="0" y="0"/>
                </a:cubicBezTo>
                <a:close/>
              </a:path>
              <a:path w="6867136" h="1077218" stroke="0" extrusionOk="0">
                <a:moveTo>
                  <a:pt x="0" y="0"/>
                </a:moveTo>
                <a:cubicBezTo>
                  <a:pt x="155480" y="-18877"/>
                  <a:pt x="453967" y="5133"/>
                  <a:pt x="709604" y="0"/>
                </a:cubicBezTo>
                <a:cubicBezTo>
                  <a:pt x="965241" y="-5133"/>
                  <a:pt x="942666" y="17051"/>
                  <a:pt x="1075851" y="0"/>
                </a:cubicBezTo>
                <a:cubicBezTo>
                  <a:pt x="1209036" y="-17051"/>
                  <a:pt x="1557707" y="31515"/>
                  <a:pt x="1785455" y="0"/>
                </a:cubicBezTo>
                <a:cubicBezTo>
                  <a:pt x="2013203" y="-31515"/>
                  <a:pt x="2077484" y="40047"/>
                  <a:pt x="2220374" y="0"/>
                </a:cubicBezTo>
                <a:cubicBezTo>
                  <a:pt x="2363264" y="-40047"/>
                  <a:pt x="2440100" y="3470"/>
                  <a:pt x="2655293" y="0"/>
                </a:cubicBezTo>
                <a:cubicBezTo>
                  <a:pt x="2870486" y="-3470"/>
                  <a:pt x="2953208" y="51582"/>
                  <a:pt x="3090211" y="0"/>
                </a:cubicBezTo>
                <a:cubicBezTo>
                  <a:pt x="3227214" y="-51582"/>
                  <a:pt x="3294726" y="22082"/>
                  <a:pt x="3456458" y="0"/>
                </a:cubicBezTo>
                <a:cubicBezTo>
                  <a:pt x="3618190" y="-22082"/>
                  <a:pt x="3853289" y="12807"/>
                  <a:pt x="3960048" y="0"/>
                </a:cubicBezTo>
                <a:cubicBezTo>
                  <a:pt x="4066807" y="-12807"/>
                  <a:pt x="4205063" y="28982"/>
                  <a:pt x="4394967" y="0"/>
                </a:cubicBezTo>
                <a:cubicBezTo>
                  <a:pt x="4584871" y="-28982"/>
                  <a:pt x="4835206" y="67604"/>
                  <a:pt x="5035900" y="0"/>
                </a:cubicBezTo>
                <a:cubicBezTo>
                  <a:pt x="5236594" y="-67604"/>
                  <a:pt x="5419967" y="42882"/>
                  <a:pt x="5539490" y="0"/>
                </a:cubicBezTo>
                <a:cubicBezTo>
                  <a:pt x="5659013" y="-42882"/>
                  <a:pt x="5992246" y="19677"/>
                  <a:pt x="6249094" y="0"/>
                </a:cubicBezTo>
                <a:cubicBezTo>
                  <a:pt x="6505942" y="-19677"/>
                  <a:pt x="6567106" y="32548"/>
                  <a:pt x="6867136" y="0"/>
                </a:cubicBezTo>
                <a:cubicBezTo>
                  <a:pt x="6883738" y="201436"/>
                  <a:pt x="6811823" y="274076"/>
                  <a:pt x="6867136" y="506292"/>
                </a:cubicBezTo>
                <a:cubicBezTo>
                  <a:pt x="6922449" y="738508"/>
                  <a:pt x="6813458" y="826820"/>
                  <a:pt x="6867136" y="1077218"/>
                </a:cubicBezTo>
                <a:cubicBezTo>
                  <a:pt x="6623927" y="1080030"/>
                  <a:pt x="6538417" y="1017059"/>
                  <a:pt x="6363546" y="1077218"/>
                </a:cubicBezTo>
                <a:cubicBezTo>
                  <a:pt x="6188675" y="1137377"/>
                  <a:pt x="6025620" y="1068309"/>
                  <a:pt x="5928627" y="1077218"/>
                </a:cubicBezTo>
                <a:cubicBezTo>
                  <a:pt x="5831634" y="1086127"/>
                  <a:pt x="5518598" y="1065636"/>
                  <a:pt x="5219023" y="1077218"/>
                </a:cubicBezTo>
                <a:cubicBezTo>
                  <a:pt x="4919448" y="1088800"/>
                  <a:pt x="4831410" y="1016196"/>
                  <a:pt x="4646762" y="1077218"/>
                </a:cubicBezTo>
                <a:cubicBezTo>
                  <a:pt x="4462114" y="1138240"/>
                  <a:pt x="4175318" y="1037666"/>
                  <a:pt x="4005829" y="1077218"/>
                </a:cubicBezTo>
                <a:cubicBezTo>
                  <a:pt x="3836340" y="1116770"/>
                  <a:pt x="3771708" y="1065204"/>
                  <a:pt x="3639582" y="1077218"/>
                </a:cubicBezTo>
                <a:cubicBezTo>
                  <a:pt x="3507456" y="1089232"/>
                  <a:pt x="3387108" y="1054292"/>
                  <a:pt x="3273335" y="1077218"/>
                </a:cubicBezTo>
                <a:cubicBezTo>
                  <a:pt x="3159562" y="1100144"/>
                  <a:pt x="2770523" y="1032376"/>
                  <a:pt x="2632402" y="1077218"/>
                </a:cubicBezTo>
                <a:cubicBezTo>
                  <a:pt x="2494281" y="1122060"/>
                  <a:pt x="2272649" y="1061724"/>
                  <a:pt x="2060141" y="1077218"/>
                </a:cubicBezTo>
                <a:cubicBezTo>
                  <a:pt x="1847633" y="1092712"/>
                  <a:pt x="1807147" y="1021380"/>
                  <a:pt x="1556551" y="1077218"/>
                </a:cubicBezTo>
                <a:cubicBezTo>
                  <a:pt x="1305955" y="1133056"/>
                  <a:pt x="1193137" y="1020776"/>
                  <a:pt x="1052961" y="1077218"/>
                </a:cubicBezTo>
                <a:cubicBezTo>
                  <a:pt x="912785" y="1133660"/>
                  <a:pt x="366232" y="1027986"/>
                  <a:pt x="0" y="1077218"/>
                </a:cubicBezTo>
                <a:cubicBezTo>
                  <a:pt x="-9529" y="963447"/>
                  <a:pt x="52011" y="693015"/>
                  <a:pt x="0" y="560153"/>
                </a:cubicBezTo>
                <a:cubicBezTo>
                  <a:pt x="-52011" y="427292"/>
                  <a:pt x="26649" y="272778"/>
                  <a:pt x="0" y="0"/>
                </a:cubicBezTo>
                <a:close/>
              </a:path>
            </a:pathLst>
          </a:custGeom>
          <a:solidFill>
            <a:srgbClr val="F9F4D7"/>
          </a:solidFill>
          <a:ln>
            <a:solidFill>
              <a:schemeClr val="tx1"/>
            </a:solidFill>
            <a:extLst>
              <a:ext uri="{C807C97D-BFC1-408E-A445-0C87EB9F89A2}">
                <ask:lineSketchStyleProps xmlns:ask="http://schemas.microsoft.com/office/drawing/2018/sketchyshapes" sd="3628567610">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rtlCol="0">
            <a:spAutoFit/>
          </a:bodyPr>
          <a:lstStyle/>
          <a:p>
            <a:pPr algn="r"/>
            <a:r>
              <a:rPr lang="ar-AE" sz="2400" dirty="0">
                <a:solidFill>
                  <a:srgbClr val="FF9CA7"/>
                </a:solidFill>
                <a:cs typeface="Akhbar MT" pitchFamily="2" charset="-78"/>
              </a:rPr>
              <a:t>هيا نردد: </a:t>
            </a:r>
          </a:p>
          <a:p>
            <a:pPr algn="ctr"/>
            <a:r>
              <a:rPr lang="ar-AE" sz="4000" dirty="0"/>
              <a:t>د + ُ = دُ</a:t>
            </a:r>
            <a:endParaRPr lang="en-GB" sz="4000" dirty="0"/>
          </a:p>
        </p:txBody>
      </p:sp>
      <p:sp>
        <p:nvSpPr>
          <p:cNvPr id="15" name="TextBox 14">
            <a:extLst>
              <a:ext uri="{FF2B5EF4-FFF2-40B4-BE49-F238E27FC236}">
                <a16:creationId xmlns:a16="http://schemas.microsoft.com/office/drawing/2014/main" id="{F972B8A9-20CD-4C13-880C-CDEE3E17BCD2}"/>
              </a:ext>
            </a:extLst>
          </p:cNvPr>
          <p:cNvSpPr txBox="1"/>
          <p:nvPr/>
        </p:nvSpPr>
        <p:spPr>
          <a:xfrm>
            <a:off x="5089306" y="105356"/>
            <a:ext cx="6720109" cy="584775"/>
          </a:xfrm>
          <a:prstGeom prst="rect">
            <a:avLst/>
          </a:prstGeom>
          <a:noFill/>
        </p:spPr>
        <p:txBody>
          <a:bodyPr wrap="none" rtlCol="0">
            <a:spAutoFit/>
          </a:bodyPr>
          <a:lstStyle/>
          <a:p>
            <a:pPr marL="571500" indent="-571500" algn="ctr" rtl="1">
              <a:buFont typeface="Arial" panose="020B0604020202020204" pitchFamily="34" charset="0"/>
              <a:buChar char="•"/>
            </a:pPr>
            <a:r>
              <a:rPr lang="ar-AE"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اقرأ الكلمات التالية ولاحظ موقع حرف الدال وصوته:</a:t>
            </a:r>
            <a:endParaRPr lang="en-US"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pic>
        <p:nvPicPr>
          <p:cNvPr id="16" name="Picture 15">
            <a:extLst>
              <a:ext uri="{FF2B5EF4-FFF2-40B4-BE49-F238E27FC236}">
                <a16:creationId xmlns:a16="http://schemas.microsoft.com/office/drawing/2014/main" id="{8E24D398-1C8C-40FB-A464-FDE3AD3A1F41}"/>
              </a:ext>
            </a:extLst>
          </p:cNvPr>
          <p:cNvPicPr>
            <a:picLocks noChangeAspect="1"/>
          </p:cNvPicPr>
          <p:nvPr/>
        </p:nvPicPr>
        <p:blipFill>
          <a:blip r:embed="rId6"/>
          <a:stretch>
            <a:fillRect/>
          </a:stretch>
        </p:blipFill>
        <p:spPr>
          <a:xfrm>
            <a:off x="-97159" y="6435409"/>
            <a:ext cx="2719185" cy="432309"/>
          </a:xfrm>
          <a:prstGeom prst="rect">
            <a:avLst/>
          </a:prstGeom>
        </p:spPr>
      </p:pic>
    </p:spTree>
    <p:extLst>
      <p:ext uri="{BB962C8B-B14F-4D97-AF65-F5344CB8AC3E}">
        <p14:creationId xmlns:p14="http://schemas.microsoft.com/office/powerpoint/2010/main" val="80584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1.875E-6 1.85185E-6 L -1.875E-6 0.25 " pathEditMode="relative" rAng="0" ptsTypes="AA">
                                      <p:cBhvr>
                                        <p:cTn id="23" dur="2000" fill="hold"/>
                                        <p:tgtEl>
                                          <p:spTgt spid="9"/>
                                        </p:tgtEl>
                                        <p:attrNameLst>
                                          <p:attrName>ppt_x</p:attrName>
                                          <p:attrName>ppt_y</p:attrName>
                                        </p:attrNameLst>
                                      </p:cBhvr>
                                      <p:rCtr x="0" y="12500"/>
                                    </p:animMotion>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54"/>
                                        </p:tgtEl>
                                        <p:attrNameLst>
                                          <p:attrName>style.visibility</p:attrName>
                                        </p:attrNameLst>
                                      </p:cBhvr>
                                      <p:to>
                                        <p:strVal val="visible"/>
                                      </p:to>
                                    </p:set>
                                    <p:animEffect transition="in" filter="fade">
                                      <p:cBhvr>
                                        <p:cTn id="38" dur="1000"/>
                                        <p:tgtEl>
                                          <p:spTgt spid="2054"/>
                                        </p:tgtEl>
                                      </p:cBhvr>
                                    </p:animEffect>
                                    <p:anim calcmode="lin" valueType="num">
                                      <p:cBhvr>
                                        <p:cTn id="39" dur="1000" fill="hold"/>
                                        <p:tgtEl>
                                          <p:spTgt spid="2054"/>
                                        </p:tgtEl>
                                        <p:attrNameLst>
                                          <p:attrName>ppt_x</p:attrName>
                                        </p:attrNameLst>
                                      </p:cBhvr>
                                      <p:tavLst>
                                        <p:tav tm="0">
                                          <p:val>
                                            <p:strVal val="#ppt_x"/>
                                          </p:val>
                                        </p:tav>
                                        <p:tav tm="100000">
                                          <p:val>
                                            <p:strVal val="#ppt_x"/>
                                          </p:val>
                                        </p:tav>
                                      </p:tavLst>
                                    </p:anim>
                                    <p:anim calcmode="lin" valueType="num">
                                      <p:cBhvr>
                                        <p:cTn id="40"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4.16667E-7 -1.85185E-6 L 4.16667E-7 0.25 " pathEditMode="relative" rAng="0" ptsTypes="AA">
                                      <p:cBhvr>
                                        <p:cTn id="44" dur="2000" fill="hold"/>
                                        <p:tgtEl>
                                          <p:spTgt spid="11"/>
                                        </p:tgtEl>
                                        <p:attrNameLst>
                                          <p:attrName>ppt_x</p:attrName>
                                          <p:attrName>ppt_y</p:attrName>
                                        </p:attrNameLst>
                                      </p:cBhvr>
                                      <p:rCtr x="0" y="12500"/>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1000"/>
                                        <p:tgtEl>
                                          <p:spTgt spid="2056"/>
                                        </p:tgtEl>
                                      </p:cBhvr>
                                    </p:animEffect>
                                    <p:anim calcmode="lin" valueType="num">
                                      <p:cBhvr>
                                        <p:cTn id="55" dur="1000" fill="hold"/>
                                        <p:tgtEl>
                                          <p:spTgt spid="2056"/>
                                        </p:tgtEl>
                                        <p:attrNameLst>
                                          <p:attrName>ppt_x</p:attrName>
                                        </p:attrNameLst>
                                      </p:cBhvr>
                                      <p:tavLst>
                                        <p:tav tm="0">
                                          <p:val>
                                            <p:strVal val="#ppt_x"/>
                                          </p:val>
                                        </p:tav>
                                        <p:tav tm="100000">
                                          <p:val>
                                            <p:strVal val="#ppt_x"/>
                                          </p:val>
                                        </p:tav>
                                      </p:tavLst>
                                    </p:anim>
                                    <p:anim calcmode="lin" valueType="num">
                                      <p:cBhvr>
                                        <p:cTn id="56" dur="1000" fill="hold"/>
                                        <p:tgtEl>
                                          <p:spTgt spid="205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4.79167E-6 2.96296E-6 L -4.79167E-6 0.25 " pathEditMode="relative" rAng="0" ptsTypes="AA">
                                      <p:cBhvr>
                                        <p:cTn id="65" dur="2000" fill="hold"/>
                                        <p:tgtEl>
                                          <p:spTgt spid="13"/>
                                        </p:tgtEl>
                                        <p:attrNameLst>
                                          <p:attrName>ppt_x</p:attrName>
                                          <p:attrName>ppt_y</p:attrName>
                                        </p:attrNameLst>
                                      </p:cBhvr>
                                      <p:rCtr x="0" y="12500"/>
                                    </p:animMotion>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P spid="11" grpId="0"/>
      <p:bldP spid="11" grpId="1"/>
      <p:bldP spid="12" grpId="0"/>
      <p:bldP spid="13" grpId="0"/>
      <p:bldP spid="13" grpId="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16E8C3-8022-4188-ADFA-2D46551CF06A}"/>
              </a:ext>
            </a:extLst>
          </p:cNvPr>
          <p:cNvPicPr>
            <a:picLocks noChangeAspect="1"/>
          </p:cNvPicPr>
          <p:nvPr/>
        </p:nvPicPr>
        <p:blipFill>
          <a:blip r:embed="rId2"/>
          <a:stretch>
            <a:fillRect/>
          </a:stretch>
        </p:blipFill>
        <p:spPr>
          <a:xfrm>
            <a:off x="0" y="120228"/>
            <a:ext cx="12192000" cy="6736080"/>
          </a:xfrm>
          <a:prstGeom prst="rect">
            <a:avLst/>
          </a:prstGeom>
        </p:spPr>
      </p:pic>
      <p:sp>
        <p:nvSpPr>
          <p:cNvPr id="17" name="Arrow: Pentagon 16">
            <a:extLst>
              <a:ext uri="{FF2B5EF4-FFF2-40B4-BE49-F238E27FC236}">
                <a16:creationId xmlns:a16="http://schemas.microsoft.com/office/drawing/2014/main" id="{3680C969-0037-462C-B007-5A5E04D4A69C}"/>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pic>
        <p:nvPicPr>
          <p:cNvPr id="2050" name="Picture 2" descr="مهندس مهنة المهندس رسوم متحركة رسوم متحركة, المادة, جميل, كارتون صبي صغير  PNG والمتجهات للتحميل مجانا">
            <a:extLst>
              <a:ext uri="{FF2B5EF4-FFF2-40B4-BE49-F238E27FC236}">
                <a16:creationId xmlns:a16="http://schemas.microsoft.com/office/drawing/2014/main" id="{258E6984-E06E-415B-9789-6B43AE3ED83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1393" y="29616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05F1F5C-7C09-4A12-B25B-F478CF160BFC}"/>
              </a:ext>
            </a:extLst>
          </p:cNvPr>
          <p:cNvSpPr/>
          <p:nvPr/>
        </p:nvSpPr>
        <p:spPr>
          <a:xfrm>
            <a:off x="8487518" y="2582331"/>
            <a:ext cx="2473755" cy="1015663"/>
          </a:xfrm>
          <a:prstGeom prst="rect">
            <a:avLst/>
          </a:prstGeom>
          <a:noFill/>
        </p:spPr>
        <p:txBody>
          <a:bodyPr wrap="none" lIns="91440" tIns="45720" rIns="91440" bIns="45720">
            <a:spAutoFit/>
          </a:bodyPr>
          <a:lstStyle/>
          <a:p>
            <a:pPr algn="ctr" rtl="1"/>
            <a:r>
              <a:rPr lang="ar-AE" sz="6000" b="1" cap="none" spc="0" dirty="0">
                <a:ln w="0"/>
                <a:effectLst>
                  <a:outerShdw blurRad="38100" dist="19050" dir="2700000" algn="tl" rotWithShape="0">
                    <a:schemeClr val="dk1">
                      <a:alpha val="40000"/>
                    </a:schemeClr>
                  </a:outerShdw>
                </a:effectLst>
              </a:rPr>
              <a:t>مُهَـنْــدِسٌ</a:t>
            </a:r>
            <a:endParaRPr lang="en-US" sz="6000" b="1" cap="none" spc="0" dirty="0">
              <a:ln w="0"/>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24CE61DB-7E15-4EA2-AC67-05BF744753B2}"/>
              </a:ext>
            </a:extLst>
          </p:cNvPr>
          <p:cNvSpPr/>
          <p:nvPr/>
        </p:nvSpPr>
        <p:spPr>
          <a:xfrm>
            <a:off x="9188455" y="2581824"/>
            <a:ext cx="75373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ــدِ</a:t>
            </a:r>
            <a:endParaRPr lang="en-US" sz="6000" b="1" cap="none" spc="0" dirty="0">
              <a:ln w="0"/>
              <a:solidFill>
                <a:srgbClr val="FF0000"/>
              </a:solidFill>
              <a:effectLst>
                <a:outerShdw blurRad="38100" dist="19050" dir="2700000" algn="tl" rotWithShape="0">
                  <a:schemeClr val="dk1">
                    <a:alpha val="40000"/>
                  </a:schemeClr>
                </a:outerShdw>
              </a:effectLst>
            </a:endParaRPr>
          </a:p>
        </p:txBody>
      </p:sp>
      <p:pic>
        <p:nvPicPr>
          <p:cNvPr id="3074" name="Picture 2" descr="Gift Clipart Colorful - هدايا عيد ميلاد كرتون - Free Transparent PNG  Download - PNGkey">
            <a:extLst>
              <a:ext uri="{FF2B5EF4-FFF2-40B4-BE49-F238E27FC236}">
                <a16:creationId xmlns:a16="http://schemas.microsoft.com/office/drawing/2014/main" id="{9FA79B72-A93C-48D5-8AC8-29D01F9D607C}"/>
              </a:ext>
            </a:extLst>
          </p:cNvPr>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032341" y="582447"/>
            <a:ext cx="2436091" cy="199937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276845D-6ADE-48B9-A8AD-0E1114D179B6}"/>
              </a:ext>
            </a:extLst>
          </p:cNvPr>
          <p:cNvSpPr/>
          <p:nvPr/>
        </p:nvSpPr>
        <p:spPr>
          <a:xfrm>
            <a:off x="5410658" y="2582331"/>
            <a:ext cx="1641796" cy="1015663"/>
          </a:xfrm>
          <a:prstGeom prst="rect">
            <a:avLst/>
          </a:prstGeom>
          <a:noFill/>
        </p:spPr>
        <p:txBody>
          <a:bodyPr wrap="none" lIns="91440" tIns="45720" rIns="91440" bIns="45720">
            <a:spAutoFit/>
          </a:bodyPr>
          <a:lstStyle/>
          <a:p>
            <a:pPr algn="ctr" rtl="1"/>
            <a:r>
              <a:rPr lang="ar-AE" sz="6000" b="1" cap="none" spc="0" dirty="0">
                <a:ln w="0"/>
                <a:effectLst>
                  <a:outerShdw blurRad="38100" dist="19050" dir="2700000" algn="tl" rotWithShape="0">
                    <a:schemeClr val="dk1">
                      <a:alpha val="40000"/>
                    </a:schemeClr>
                  </a:outerShdw>
                </a:effectLst>
              </a:rPr>
              <a:t>هَــدِيَّةٌ</a:t>
            </a:r>
            <a:endParaRPr lang="en-US" sz="6000" b="1" cap="none" spc="0" dirty="0">
              <a:ln w="0"/>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BCF5E897-68DF-4142-BB0C-6B87F5CB2683}"/>
              </a:ext>
            </a:extLst>
          </p:cNvPr>
          <p:cNvSpPr/>
          <p:nvPr/>
        </p:nvSpPr>
        <p:spPr>
          <a:xfrm>
            <a:off x="5941149" y="2581824"/>
            <a:ext cx="75373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ــدِ</a:t>
            </a:r>
            <a:endParaRPr lang="en-US" sz="6000" b="1" cap="none" spc="0" dirty="0">
              <a:ln w="0"/>
              <a:solidFill>
                <a:srgbClr val="FF0000"/>
              </a:solidFill>
              <a:effectLst>
                <a:outerShdw blurRad="38100" dist="19050" dir="2700000" algn="tl" rotWithShape="0">
                  <a:schemeClr val="dk1">
                    <a:alpha val="40000"/>
                  </a:schemeClr>
                </a:outerShdw>
              </a:effectLst>
            </a:endParaRPr>
          </a:p>
        </p:txBody>
      </p:sp>
      <p:pic>
        <p:nvPicPr>
          <p:cNvPr id="3076" name="Picture 4" descr="عامل الكهرباء تشوه معطف فرشة دهان كرتون - hoteltermesibarite.it">
            <a:extLst>
              <a:ext uri="{FF2B5EF4-FFF2-40B4-BE49-F238E27FC236}">
                <a16:creationId xmlns:a16="http://schemas.microsoft.com/office/drawing/2014/main" id="{9E65B09E-D073-49E4-ABC5-0021257133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111" y1="57454" x2="30222" y2="63656"/>
                        <a14:backgroundMark x1="32000" y1="58760" x2="31889" y2="59304"/>
                        <a14:backgroundMark x1="29000" y1="63983" x2="28333" y2="62786"/>
                        <a14:backgroundMark x1="76222" y1="72144" x2="76444" y2="72144"/>
                      </a14:backgroundRemoval>
                    </a14:imgEffect>
                  </a14:imgLayer>
                </a14:imgProps>
              </a:ext>
              <a:ext uri="{28A0092B-C50C-407E-A947-70E740481C1C}">
                <a14:useLocalDpi xmlns:a14="http://schemas.microsoft.com/office/drawing/2010/main" val="0"/>
              </a:ext>
            </a:extLst>
          </a:blip>
          <a:srcRect/>
          <a:stretch>
            <a:fillRect/>
          </a:stretch>
        </p:blipFill>
        <p:spPr bwMode="auto">
          <a:xfrm>
            <a:off x="1856117" y="416373"/>
            <a:ext cx="2520950" cy="257397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AB6BCDE-C25F-4D27-BE06-2CB912C4DF1A}"/>
              </a:ext>
            </a:extLst>
          </p:cNvPr>
          <p:cNvSpPr/>
          <p:nvPr/>
        </p:nvSpPr>
        <p:spPr>
          <a:xfrm>
            <a:off x="2298533" y="2582331"/>
            <a:ext cx="1712327" cy="1015663"/>
          </a:xfrm>
          <a:prstGeom prst="rect">
            <a:avLst/>
          </a:prstGeom>
          <a:noFill/>
        </p:spPr>
        <p:txBody>
          <a:bodyPr wrap="none" lIns="91440" tIns="45720" rIns="91440" bIns="45720">
            <a:spAutoFit/>
          </a:bodyPr>
          <a:lstStyle/>
          <a:p>
            <a:pPr algn="ctr" rtl="1"/>
            <a:r>
              <a:rPr lang="ar-AE" sz="6000" b="1" cap="none" spc="0" dirty="0">
                <a:ln w="0"/>
                <a:effectLst>
                  <a:outerShdw blurRad="38100" dist="19050" dir="2700000" algn="tl" rotWithShape="0">
                    <a:schemeClr val="dk1">
                      <a:alpha val="40000"/>
                    </a:schemeClr>
                  </a:outerShdw>
                </a:effectLst>
              </a:rPr>
              <a:t>دِهــانٌ</a:t>
            </a:r>
            <a:endParaRPr lang="en-US" sz="6000" b="1" cap="none" spc="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F47FF9D7-8FB3-4E38-B5AD-A1C8844EA202}"/>
              </a:ext>
            </a:extLst>
          </p:cNvPr>
          <p:cNvSpPr/>
          <p:nvPr/>
        </p:nvSpPr>
        <p:spPr>
          <a:xfrm>
            <a:off x="3575964" y="2581824"/>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19" name="TextBox 18">
            <a:extLst>
              <a:ext uri="{FF2B5EF4-FFF2-40B4-BE49-F238E27FC236}">
                <a16:creationId xmlns:a16="http://schemas.microsoft.com/office/drawing/2014/main" id="{BB6EF523-A929-4A77-8F2F-2D9E595CB336}"/>
              </a:ext>
            </a:extLst>
          </p:cNvPr>
          <p:cNvSpPr txBox="1"/>
          <p:nvPr/>
        </p:nvSpPr>
        <p:spPr>
          <a:xfrm>
            <a:off x="2797988" y="5750151"/>
            <a:ext cx="6867136" cy="1077218"/>
          </a:xfrm>
          <a:custGeom>
            <a:avLst/>
            <a:gdLst>
              <a:gd name="connsiteX0" fmla="*/ 0 w 6867136"/>
              <a:gd name="connsiteY0" fmla="*/ 0 h 1077218"/>
              <a:gd name="connsiteX1" fmla="*/ 366247 w 6867136"/>
              <a:gd name="connsiteY1" fmla="*/ 0 h 1077218"/>
              <a:gd name="connsiteX2" fmla="*/ 1007180 w 6867136"/>
              <a:gd name="connsiteY2" fmla="*/ 0 h 1077218"/>
              <a:gd name="connsiteX3" fmla="*/ 1579441 w 6867136"/>
              <a:gd name="connsiteY3" fmla="*/ 0 h 1077218"/>
              <a:gd name="connsiteX4" fmla="*/ 2083031 w 6867136"/>
              <a:gd name="connsiteY4" fmla="*/ 0 h 1077218"/>
              <a:gd name="connsiteX5" fmla="*/ 2792635 w 6867136"/>
              <a:gd name="connsiteY5" fmla="*/ 0 h 1077218"/>
              <a:gd name="connsiteX6" fmla="*/ 3158883 w 6867136"/>
              <a:gd name="connsiteY6" fmla="*/ 0 h 1077218"/>
              <a:gd name="connsiteX7" fmla="*/ 3662473 w 6867136"/>
              <a:gd name="connsiteY7" fmla="*/ 0 h 1077218"/>
              <a:gd name="connsiteX8" fmla="*/ 4303405 w 6867136"/>
              <a:gd name="connsiteY8" fmla="*/ 0 h 1077218"/>
              <a:gd name="connsiteX9" fmla="*/ 4738324 w 6867136"/>
              <a:gd name="connsiteY9" fmla="*/ 0 h 1077218"/>
              <a:gd name="connsiteX10" fmla="*/ 5310585 w 6867136"/>
              <a:gd name="connsiteY10" fmla="*/ 0 h 1077218"/>
              <a:gd name="connsiteX11" fmla="*/ 6020189 w 6867136"/>
              <a:gd name="connsiteY11" fmla="*/ 0 h 1077218"/>
              <a:gd name="connsiteX12" fmla="*/ 6867136 w 6867136"/>
              <a:gd name="connsiteY12" fmla="*/ 0 h 1077218"/>
              <a:gd name="connsiteX13" fmla="*/ 6867136 w 6867136"/>
              <a:gd name="connsiteY13" fmla="*/ 538609 h 1077218"/>
              <a:gd name="connsiteX14" fmla="*/ 6867136 w 6867136"/>
              <a:gd name="connsiteY14" fmla="*/ 1077218 h 1077218"/>
              <a:gd name="connsiteX15" fmla="*/ 6363546 w 6867136"/>
              <a:gd name="connsiteY15" fmla="*/ 1077218 h 1077218"/>
              <a:gd name="connsiteX16" fmla="*/ 5722613 w 6867136"/>
              <a:gd name="connsiteY16" fmla="*/ 1077218 h 1077218"/>
              <a:gd name="connsiteX17" fmla="*/ 5013009 w 6867136"/>
              <a:gd name="connsiteY17" fmla="*/ 1077218 h 1077218"/>
              <a:gd name="connsiteX18" fmla="*/ 4372077 w 6867136"/>
              <a:gd name="connsiteY18" fmla="*/ 1077218 h 1077218"/>
              <a:gd name="connsiteX19" fmla="*/ 3662473 w 6867136"/>
              <a:gd name="connsiteY19" fmla="*/ 1077218 h 1077218"/>
              <a:gd name="connsiteX20" fmla="*/ 3296225 w 6867136"/>
              <a:gd name="connsiteY20" fmla="*/ 1077218 h 1077218"/>
              <a:gd name="connsiteX21" fmla="*/ 2861307 w 6867136"/>
              <a:gd name="connsiteY21" fmla="*/ 1077218 h 1077218"/>
              <a:gd name="connsiteX22" fmla="*/ 2220374 w 6867136"/>
              <a:gd name="connsiteY22" fmla="*/ 1077218 h 1077218"/>
              <a:gd name="connsiteX23" fmla="*/ 1854127 w 6867136"/>
              <a:gd name="connsiteY23" fmla="*/ 1077218 h 1077218"/>
              <a:gd name="connsiteX24" fmla="*/ 1281865 w 6867136"/>
              <a:gd name="connsiteY24" fmla="*/ 1077218 h 1077218"/>
              <a:gd name="connsiteX25" fmla="*/ 709604 w 6867136"/>
              <a:gd name="connsiteY25" fmla="*/ 1077218 h 1077218"/>
              <a:gd name="connsiteX26" fmla="*/ 0 w 6867136"/>
              <a:gd name="connsiteY26" fmla="*/ 1077218 h 1077218"/>
              <a:gd name="connsiteX27" fmla="*/ 0 w 6867136"/>
              <a:gd name="connsiteY27" fmla="*/ 549381 h 1077218"/>
              <a:gd name="connsiteX28" fmla="*/ 0 w 6867136"/>
              <a:gd name="connsiteY28"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67136" h="1077218" fill="none" extrusionOk="0">
                <a:moveTo>
                  <a:pt x="0" y="0"/>
                </a:moveTo>
                <a:cubicBezTo>
                  <a:pt x="165676" y="-23455"/>
                  <a:pt x="271464" y="8634"/>
                  <a:pt x="366247" y="0"/>
                </a:cubicBezTo>
                <a:cubicBezTo>
                  <a:pt x="461030" y="-8634"/>
                  <a:pt x="809844" y="70718"/>
                  <a:pt x="1007180" y="0"/>
                </a:cubicBezTo>
                <a:cubicBezTo>
                  <a:pt x="1204516" y="-70718"/>
                  <a:pt x="1463252" y="12129"/>
                  <a:pt x="1579441" y="0"/>
                </a:cubicBezTo>
                <a:cubicBezTo>
                  <a:pt x="1695630" y="-12129"/>
                  <a:pt x="1961242" y="14166"/>
                  <a:pt x="2083031" y="0"/>
                </a:cubicBezTo>
                <a:cubicBezTo>
                  <a:pt x="2204820" y="-14166"/>
                  <a:pt x="2475330" y="50369"/>
                  <a:pt x="2792635" y="0"/>
                </a:cubicBezTo>
                <a:cubicBezTo>
                  <a:pt x="3109940" y="-50369"/>
                  <a:pt x="3024945" y="35306"/>
                  <a:pt x="3158883" y="0"/>
                </a:cubicBezTo>
                <a:cubicBezTo>
                  <a:pt x="3292821" y="-35306"/>
                  <a:pt x="3453524" y="30726"/>
                  <a:pt x="3662473" y="0"/>
                </a:cubicBezTo>
                <a:cubicBezTo>
                  <a:pt x="3871422" y="-30726"/>
                  <a:pt x="4114716" y="69921"/>
                  <a:pt x="4303405" y="0"/>
                </a:cubicBezTo>
                <a:cubicBezTo>
                  <a:pt x="4492094" y="-69921"/>
                  <a:pt x="4533554" y="39506"/>
                  <a:pt x="4738324" y="0"/>
                </a:cubicBezTo>
                <a:cubicBezTo>
                  <a:pt x="4943094" y="-39506"/>
                  <a:pt x="5190408" y="29958"/>
                  <a:pt x="5310585" y="0"/>
                </a:cubicBezTo>
                <a:cubicBezTo>
                  <a:pt x="5430762" y="-29958"/>
                  <a:pt x="5813822" y="53367"/>
                  <a:pt x="6020189" y="0"/>
                </a:cubicBezTo>
                <a:cubicBezTo>
                  <a:pt x="6226556" y="-53367"/>
                  <a:pt x="6668725" y="101288"/>
                  <a:pt x="6867136" y="0"/>
                </a:cubicBezTo>
                <a:cubicBezTo>
                  <a:pt x="6871152" y="212218"/>
                  <a:pt x="6847221" y="401763"/>
                  <a:pt x="6867136" y="538609"/>
                </a:cubicBezTo>
                <a:cubicBezTo>
                  <a:pt x="6887051" y="675455"/>
                  <a:pt x="6815330" y="888378"/>
                  <a:pt x="6867136" y="1077218"/>
                </a:cubicBezTo>
                <a:cubicBezTo>
                  <a:pt x="6758413" y="1095636"/>
                  <a:pt x="6561291" y="1036675"/>
                  <a:pt x="6363546" y="1077218"/>
                </a:cubicBezTo>
                <a:cubicBezTo>
                  <a:pt x="6165801" y="1117761"/>
                  <a:pt x="5962428" y="1004526"/>
                  <a:pt x="5722613" y="1077218"/>
                </a:cubicBezTo>
                <a:cubicBezTo>
                  <a:pt x="5482798" y="1149910"/>
                  <a:pt x="5218877" y="1022840"/>
                  <a:pt x="5013009" y="1077218"/>
                </a:cubicBezTo>
                <a:cubicBezTo>
                  <a:pt x="4807141" y="1131596"/>
                  <a:pt x="4533762" y="1051091"/>
                  <a:pt x="4372077" y="1077218"/>
                </a:cubicBezTo>
                <a:cubicBezTo>
                  <a:pt x="4210392" y="1103345"/>
                  <a:pt x="3815032" y="1076353"/>
                  <a:pt x="3662473" y="1077218"/>
                </a:cubicBezTo>
                <a:cubicBezTo>
                  <a:pt x="3509914" y="1078083"/>
                  <a:pt x="3476880" y="1046742"/>
                  <a:pt x="3296225" y="1077218"/>
                </a:cubicBezTo>
                <a:cubicBezTo>
                  <a:pt x="3115570" y="1107694"/>
                  <a:pt x="3062110" y="1043894"/>
                  <a:pt x="2861307" y="1077218"/>
                </a:cubicBezTo>
                <a:cubicBezTo>
                  <a:pt x="2660504" y="1110542"/>
                  <a:pt x="2381132" y="1046712"/>
                  <a:pt x="2220374" y="1077218"/>
                </a:cubicBezTo>
                <a:cubicBezTo>
                  <a:pt x="2059616" y="1107724"/>
                  <a:pt x="1989629" y="1068496"/>
                  <a:pt x="1854127" y="1077218"/>
                </a:cubicBezTo>
                <a:cubicBezTo>
                  <a:pt x="1718625" y="1085940"/>
                  <a:pt x="1529381" y="1037211"/>
                  <a:pt x="1281865" y="1077218"/>
                </a:cubicBezTo>
                <a:cubicBezTo>
                  <a:pt x="1034349" y="1117225"/>
                  <a:pt x="992326" y="1032980"/>
                  <a:pt x="709604" y="1077218"/>
                </a:cubicBezTo>
                <a:cubicBezTo>
                  <a:pt x="426882" y="1121456"/>
                  <a:pt x="186551" y="1036167"/>
                  <a:pt x="0" y="1077218"/>
                </a:cubicBezTo>
                <a:cubicBezTo>
                  <a:pt x="-24538" y="938334"/>
                  <a:pt x="25333" y="686989"/>
                  <a:pt x="0" y="549381"/>
                </a:cubicBezTo>
                <a:cubicBezTo>
                  <a:pt x="-25333" y="411773"/>
                  <a:pt x="6315" y="155065"/>
                  <a:pt x="0" y="0"/>
                </a:cubicBezTo>
                <a:close/>
              </a:path>
              <a:path w="6867136" h="1077218" stroke="0" extrusionOk="0">
                <a:moveTo>
                  <a:pt x="0" y="0"/>
                </a:moveTo>
                <a:cubicBezTo>
                  <a:pt x="155480" y="-18877"/>
                  <a:pt x="453967" y="5133"/>
                  <a:pt x="709604" y="0"/>
                </a:cubicBezTo>
                <a:cubicBezTo>
                  <a:pt x="965241" y="-5133"/>
                  <a:pt x="942666" y="17051"/>
                  <a:pt x="1075851" y="0"/>
                </a:cubicBezTo>
                <a:cubicBezTo>
                  <a:pt x="1209036" y="-17051"/>
                  <a:pt x="1557707" y="31515"/>
                  <a:pt x="1785455" y="0"/>
                </a:cubicBezTo>
                <a:cubicBezTo>
                  <a:pt x="2013203" y="-31515"/>
                  <a:pt x="2077484" y="40047"/>
                  <a:pt x="2220374" y="0"/>
                </a:cubicBezTo>
                <a:cubicBezTo>
                  <a:pt x="2363264" y="-40047"/>
                  <a:pt x="2440100" y="3470"/>
                  <a:pt x="2655293" y="0"/>
                </a:cubicBezTo>
                <a:cubicBezTo>
                  <a:pt x="2870486" y="-3470"/>
                  <a:pt x="2953208" y="51582"/>
                  <a:pt x="3090211" y="0"/>
                </a:cubicBezTo>
                <a:cubicBezTo>
                  <a:pt x="3227214" y="-51582"/>
                  <a:pt x="3294726" y="22082"/>
                  <a:pt x="3456458" y="0"/>
                </a:cubicBezTo>
                <a:cubicBezTo>
                  <a:pt x="3618190" y="-22082"/>
                  <a:pt x="3853289" y="12807"/>
                  <a:pt x="3960048" y="0"/>
                </a:cubicBezTo>
                <a:cubicBezTo>
                  <a:pt x="4066807" y="-12807"/>
                  <a:pt x="4205063" y="28982"/>
                  <a:pt x="4394967" y="0"/>
                </a:cubicBezTo>
                <a:cubicBezTo>
                  <a:pt x="4584871" y="-28982"/>
                  <a:pt x="4835206" y="67604"/>
                  <a:pt x="5035900" y="0"/>
                </a:cubicBezTo>
                <a:cubicBezTo>
                  <a:pt x="5236594" y="-67604"/>
                  <a:pt x="5419967" y="42882"/>
                  <a:pt x="5539490" y="0"/>
                </a:cubicBezTo>
                <a:cubicBezTo>
                  <a:pt x="5659013" y="-42882"/>
                  <a:pt x="5992246" y="19677"/>
                  <a:pt x="6249094" y="0"/>
                </a:cubicBezTo>
                <a:cubicBezTo>
                  <a:pt x="6505942" y="-19677"/>
                  <a:pt x="6567106" y="32548"/>
                  <a:pt x="6867136" y="0"/>
                </a:cubicBezTo>
                <a:cubicBezTo>
                  <a:pt x="6883738" y="201436"/>
                  <a:pt x="6811823" y="274076"/>
                  <a:pt x="6867136" y="506292"/>
                </a:cubicBezTo>
                <a:cubicBezTo>
                  <a:pt x="6922449" y="738508"/>
                  <a:pt x="6813458" y="826820"/>
                  <a:pt x="6867136" y="1077218"/>
                </a:cubicBezTo>
                <a:cubicBezTo>
                  <a:pt x="6623927" y="1080030"/>
                  <a:pt x="6538417" y="1017059"/>
                  <a:pt x="6363546" y="1077218"/>
                </a:cubicBezTo>
                <a:cubicBezTo>
                  <a:pt x="6188675" y="1137377"/>
                  <a:pt x="6025620" y="1068309"/>
                  <a:pt x="5928627" y="1077218"/>
                </a:cubicBezTo>
                <a:cubicBezTo>
                  <a:pt x="5831634" y="1086127"/>
                  <a:pt x="5518598" y="1065636"/>
                  <a:pt x="5219023" y="1077218"/>
                </a:cubicBezTo>
                <a:cubicBezTo>
                  <a:pt x="4919448" y="1088800"/>
                  <a:pt x="4831410" y="1016196"/>
                  <a:pt x="4646762" y="1077218"/>
                </a:cubicBezTo>
                <a:cubicBezTo>
                  <a:pt x="4462114" y="1138240"/>
                  <a:pt x="4175318" y="1037666"/>
                  <a:pt x="4005829" y="1077218"/>
                </a:cubicBezTo>
                <a:cubicBezTo>
                  <a:pt x="3836340" y="1116770"/>
                  <a:pt x="3771708" y="1065204"/>
                  <a:pt x="3639582" y="1077218"/>
                </a:cubicBezTo>
                <a:cubicBezTo>
                  <a:pt x="3507456" y="1089232"/>
                  <a:pt x="3387108" y="1054292"/>
                  <a:pt x="3273335" y="1077218"/>
                </a:cubicBezTo>
                <a:cubicBezTo>
                  <a:pt x="3159562" y="1100144"/>
                  <a:pt x="2770523" y="1032376"/>
                  <a:pt x="2632402" y="1077218"/>
                </a:cubicBezTo>
                <a:cubicBezTo>
                  <a:pt x="2494281" y="1122060"/>
                  <a:pt x="2272649" y="1061724"/>
                  <a:pt x="2060141" y="1077218"/>
                </a:cubicBezTo>
                <a:cubicBezTo>
                  <a:pt x="1847633" y="1092712"/>
                  <a:pt x="1807147" y="1021380"/>
                  <a:pt x="1556551" y="1077218"/>
                </a:cubicBezTo>
                <a:cubicBezTo>
                  <a:pt x="1305955" y="1133056"/>
                  <a:pt x="1193137" y="1020776"/>
                  <a:pt x="1052961" y="1077218"/>
                </a:cubicBezTo>
                <a:cubicBezTo>
                  <a:pt x="912785" y="1133660"/>
                  <a:pt x="366232" y="1027986"/>
                  <a:pt x="0" y="1077218"/>
                </a:cubicBezTo>
                <a:cubicBezTo>
                  <a:pt x="-9529" y="963447"/>
                  <a:pt x="52011" y="693015"/>
                  <a:pt x="0" y="560153"/>
                </a:cubicBezTo>
                <a:cubicBezTo>
                  <a:pt x="-52011" y="427292"/>
                  <a:pt x="26649" y="272778"/>
                  <a:pt x="0" y="0"/>
                </a:cubicBezTo>
                <a:close/>
              </a:path>
            </a:pathLst>
          </a:custGeom>
          <a:solidFill>
            <a:srgbClr val="F9F4D7"/>
          </a:solidFill>
          <a:ln>
            <a:solidFill>
              <a:schemeClr val="tx1"/>
            </a:solidFill>
            <a:extLst>
              <a:ext uri="{C807C97D-BFC1-408E-A445-0C87EB9F89A2}">
                <ask:lineSketchStyleProps xmlns:ask="http://schemas.microsoft.com/office/drawing/2018/sketchyshapes" sd="3628567610">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rtlCol="0">
            <a:spAutoFit/>
          </a:bodyPr>
          <a:lstStyle/>
          <a:p>
            <a:pPr algn="r"/>
            <a:r>
              <a:rPr lang="ar-AE" sz="2400" dirty="0">
                <a:solidFill>
                  <a:srgbClr val="FF9CA7"/>
                </a:solidFill>
                <a:cs typeface="Akhbar MT" pitchFamily="2" charset="-78"/>
              </a:rPr>
              <a:t>هيا نردد: </a:t>
            </a:r>
          </a:p>
          <a:p>
            <a:pPr algn="ctr"/>
            <a:r>
              <a:rPr lang="ar-AE" sz="4000" dirty="0"/>
              <a:t>د + ِ = دِ</a:t>
            </a:r>
            <a:endParaRPr lang="en-GB" sz="4000" dirty="0"/>
          </a:p>
        </p:txBody>
      </p:sp>
      <p:sp>
        <p:nvSpPr>
          <p:cNvPr id="20" name="TextBox 19">
            <a:extLst>
              <a:ext uri="{FF2B5EF4-FFF2-40B4-BE49-F238E27FC236}">
                <a16:creationId xmlns:a16="http://schemas.microsoft.com/office/drawing/2014/main" id="{74C8566E-668D-4DA4-B148-D3CC9F5341CA}"/>
              </a:ext>
            </a:extLst>
          </p:cNvPr>
          <p:cNvSpPr txBox="1"/>
          <p:nvPr/>
        </p:nvSpPr>
        <p:spPr>
          <a:xfrm>
            <a:off x="5089306" y="105356"/>
            <a:ext cx="6720109" cy="584775"/>
          </a:xfrm>
          <a:prstGeom prst="rect">
            <a:avLst/>
          </a:prstGeom>
          <a:noFill/>
        </p:spPr>
        <p:txBody>
          <a:bodyPr wrap="none" rtlCol="0">
            <a:spAutoFit/>
          </a:bodyPr>
          <a:lstStyle/>
          <a:p>
            <a:pPr marL="571500" indent="-571500" algn="ctr" rtl="1">
              <a:buFont typeface="Arial" panose="020B0604020202020204" pitchFamily="34" charset="0"/>
              <a:buChar char="•"/>
            </a:pPr>
            <a:r>
              <a:rPr lang="ar-AE"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اقرأ الكلمات التالية ولاحظ موقع حرف الدال وصوته:</a:t>
            </a:r>
            <a:endParaRPr lang="en-US"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pic>
        <p:nvPicPr>
          <p:cNvPr id="21" name="Picture 20">
            <a:extLst>
              <a:ext uri="{FF2B5EF4-FFF2-40B4-BE49-F238E27FC236}">
                <a16:creationId xmlns:a16="http://schemas.microsoft.com/office/drawing/2014/main" id="{D077F2C9-5133-4AB2-BA8A-986CB84BE339}"/>
              </a:ext>
            </a:extLst>
          </p:cNvPr>
          <p:cNvPicPr>
            <a:picLocks noChangeAspect="1"/>
          </p:cNvPicPr>
          <p:nvPr/>
        </p:nvPicPr>
        <p:blipFill>
          <a:blip r:embed="rId7"/>
          <a:stretch>
            <a:fillRect/>
          </a:stretch>
        </p:blipFill>
        <p:spPr>
          <a:xfrm>
            <a:off x="-97159" y="6435409"/>
            <a:ext cx="2719185" cy="432309"/>
          </a:xfrm>
          <a:prstGeom prst="rect">
            <a:avLst/>
          </a:prstGeom>
        </p:spPr>
      </p:pic>
    </p:spTree>
    <p:extLst>
      <p:ext uri="{BB962C8B-B14F-4D97-AF65-F5344CB8AC3E}">
        <p14:creationId xmlns:p14="http://schemas.microsoft.com/office/powerpoint/2010/main" val="88477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4.79167E-6 -2.96296E-6 L 4.79167E-6 0.25 " pathEditMode="relative" rAng="0" ptsTypes="AA">
                                      <p:cBhvr>
                                        <p:cTn id="23" dur="2000" fill="hold"/>
                                        <p:tgtEl>
                                          <p:spTgt spid="9"/>
                                        </p:tgtEl>
                                        <p:attrNameLst>
                                          <p:attrName>ppt_x</p:attrName>
                                          <p:attrName>ppt_y</p:attrName>
                                        </p:attrNameLst>
                                      </p:cBhvr>
                                      <p:rCtr x="0" y="12500"/>
                                    </p:animMotion>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fade">
                                      <p:cBhvr>
                                        <p:cTn id="33" dur="1000"/>
                                        <p:tgtEl>
                                          <p:spTgt spid="3074"/>
                                        </p:tgtEl>
                                      </p:cBhvr>
                                    </p:animEffect>
                                    <p:anim calcmode="lin" valueType="num">
                                      <p:cBhvr>
                                        <p:cTn id="34" dur="1000" fill="hold"/>
                                        <p:tgtEl>
                                          <p:spTgt spid="3074"/>
                                        </p:tgtEl>
                                        <p:attrNameLst>
                                          <p:attrName>ppt_x</p:attrName>
                                        </p:attrNameLst>
                                      </p:cBhvr>
                                      <p:tavLst>
                                        <p:tav tm="0">
                                          <p:val>
                                            <p:strVal val="#ppt_x"/>
                                          </p:val>
                                        </p:tav>
                                        <p:tav tm="100000">
                                          <p:val>
                                            <p:strVal val="#ppt_x"/>
                                          </p:val>
                                        </p:tav>
                                      </p:tavLst>
                                    </p:anim>
                                    <p:anim calcmode="lin" valueType="num">
                                      <p:cBhvr>
                                        <p:cTn id="35" dur="1000" fill="hold"/>
                                        <p:tgtEl>
                                          <p:spTgt spid="307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1.04167E-6 -2.96296E-6 L 1.04167E-6 0.25 " pathEditMode="relative" rAng="0" ptsTypes="AA">
                                      <p:cBhvr>
                                        <p:cTn id="44" dur="2000" fill="hold"/>
                                        <p:tgtEl>
                                          <p:spTgt spid="12"/>
                                        </p:tgtEl>
                                        <p:attrNameLst>
                                          <p:attrName>ppt_x</p:attrName>
                                          <p:attrName>ppt_y</p:attrName>
                                        </p:attrNameLst>
                                      </p:cBhvr>
                                      <p:rCtr x="0" y="12500"/>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076"/>
                                        </p:tgtEl>
                                        <p:attrNameLst>
                                          <p:attrName>style.visibility</p:attrName>
                                        </p:attrNameLst>
                                      </p:cBhvr>
                                      <p:to>
                                        <p:strVal val="visible"/>
                                      </p:to>
                                    </p:set>
                                    <p:animEffect transition="in" filter="fade">
                                      <p:cBhvr>
                                        <p:cTn id="54" dur="1000"/>
                                        <p:tgtEl>
                                          <p:spTgt spid="3076"/>
                                        </p:tgtEl>
                                      </p:cBhvr>
                                    </p:animEffect>
                                    <p:anim calcmode="lin" valueType="num">
                                      <p:cBhvr>
                                        <p:cTn id="55" dur="1000" fill="hold"/>
                                        <p:tgtEl>
                                          <p:spTgt spid="3076"/>
                                        </p:tgtEl>
                                        <p:attrNameLst>
                                          <p:attrName>ppt_x</p:attrName>
                                        </p:attrNameLst>
                                      </p:cBhvr>
                                      <p:tavLst>
                                        <p:tav tm="0">
                                          <p:val>
                                            <p:strVal val="#ppt_x"/>
                                          </p:val>
                                        </p:tav>
                                        <p:tav tm="100000">
                                          <p:val>
                                            <p:strVal val="#ppt_x"/>
                                          </p:val>
                                        </p:tav>
                                      </p:tavLst>
                                    </p:anim>
                                    <p:anim calcmode="lin" valueType="num">
                                      <p:cBhvr>
                                        <p:cTn id="56" dur="1000" fill="hold"/>
                                        <p:tgtEl>
                                          <p:spTgt spid="307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1.25E-6 -2.96296E-6 L 1.25E-6 0.25 " pathEditMode="relative" rAng="0" ptsTypes="AA">
                                      <p:cBhvr>
                                        <p:cTn id="65" dur="2000" fill="hold"/>
                                        <p:tgtEl>
                                          <p:spTgt spid="15"/>
                                        </p:tgtEl>
                                        <p:attrNameLst>
                                          <p:attrName>ppt_x</p:attrName>
                                          <p:attrName>ppt_y</p:attrName>
                                        </p:attrNameLst>
                                      </p:cBhvr>
                                      <p:rCtr x="0" y="12500"/>
                                    </p:animMotion>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1" grpId="0"/>
      <p:bldP spid="12" grpId="0"/>
      <p:bldP spid="12" grpId="1"/>
      <p:bldP spid="14" grpId="0"/>
      <p:bldP spid="15" grpId="0"/>
      <p:bldP spid="15" grpId="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D3635-13B4-4EE1-8505-1CC0D871D562}"/>
              </a:ext>
            </a:extLst>
          </p:cNvPr>
          <p:cNvPicPr>
            <a:picLocks noChangeAspect="1"/>
          </p:cNvPicPr>
          <p:nvPr/>
        </p:nvPicPr>
        <p:blipFill>
          <a:blip r:embed="rId2"/>
          <a:stretch>
            <a:fillRect/>
          </a:stretch>
        </p:blipFill>
        <p:spPr>
          <a:xfrm>
            <a:off x="0" y="120228"/>
            <a:ext cx="12192000" cy="6736080"/>
          </a:xfrm>
          <a:prstGeom prst="rect">
            <a:avLst/>
          </a:prstGeom>
        </p:spPr>
      </p:pic>
      <p:sp>
        <p:nvSpPr>
          <p:cNvPr id="3" name="Arrow: Pentagon 2">
            <a:extLst>
              <a:ext uri="{FF2B5EF4-FFF2-40B4-BE49-F238E27FC236}">
                <a16:creationId xmlns:a16="http://schemas.microsoft.com/office/drawing/2014/main" id="{2E3C0E45-17AC-4ED0-B667-1BB593CE0B67}"/>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sp>
        <p:nvSpPr>
          <p:cNvPr id="4" name="Text Box 5">
            <a:extLst>
              <a:ext uri="{FF2B5EF4-FFF2-40B4-BE49-F238E27FC236}">
                <a16:creationId xmlns:a16="http://schemas.microsoft.com/office/drawing/2014/main" id="{85B884BD-5E7A-4E23-8517-5CD5AB8E2B85}"/>
              </a:ext>
            </a:extLst>
          </p:cNvPr>
          <p:cNvSpPr txBox="1">
            <a:spLocks noChangeArrowheads="1"/>
          </p:cNvSpPr>
          <p:nvPr/>
        </p:nvSpPr>
        <p:spPr bwMode="auto">
          <a:xfrm>
            <a:off x="4241618" y="2239652"/>
            <a:ext cx="3708764" cy="144655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ar-AE" altLang="en-US" sz="8800" b="1" dirty="0"/>
              <a:t>جِــدارٌ</a:t>
            </a:r>
            <a:endParaRPr lang="en-GB" altLang="en-US" sz="8800" b="1" dirty="0"/>
          </a:p>
        </p:txBody>
      </p:sp>
      <p:sp>
        <p:nvSpPr>
          <p:cNvPr id="5" name="Text Box 5">
            <a:extLst>
              <a:ext uri="{FF2B5EF4-FFF2-40B4-BE49-F238E27FC236}">
                <a16:creationId xmlns:a16="http://schemas.microsoft.com/office/drawing/2014/main" id="{E4C7B58A-9B78-4727-BA5C-7DEB6EB757F8}"/>
              </a:ext>
            </a:extLst>
          </p:cNvPr>
          <p:cNvSpPr txBox="1">
            <a:spLocks noChangeArrowheads="1"/>
          </p:cNvSpPr>
          <p:nvPr/>
        </p:nvSpPr>
        <p:spPr bwMode="auto">
          <a:xfrm>
            <a:off x="5267830" y="2239652"/>
            <a:ext cx="1564772" cy="144655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ar-AE" altLang="en-US" sz="8800" b="1" dirty="0">
                <a:solidFill>
                  <a:srgbClr val="EB5F9E"/>
                </a:solidFill>
              </a:rPr>
              <a:t>ــ</a:t>
            </a:r>
            <a:r>
              <a:rPr lang="ar-AE" altLang="en-US" sz="8800" b="1" dirty="0" err="1">
                <a:solidFill>
                  <a:srgbClr val="EB5F9E"/>
                </a:solidFill>
              </a:rPr>
              <a:t>دا</a:t>
            </a:r>
            <a:endParaRPr lang="en-GB" altLang="en-US" sz="8800" b="1" dirty="0"/>
          </a:p>
        </p:txBody>
      </p:sp>
      <p:sp>
        <p:nvSpPr>
          <p:cNvPr id="6" name="Title 1">
            <a:extLst>
              <a:ext uri="{FF2B5EF4-FFF2-40B4-BE49-F238E27FC236}">
                <a16:creationId xmlns:a16="http://schemas.microsoft.com/office/drawing/2014/main" id="{C2264F00-A3B3-4D7A-B30E-B58CD69F2424}"/>
              </a:ext>
            </a:extLst>
          </p:cNvPr>
          <p:cNvSpPr txBox="1">
            <a:spLocks/>
          </p:cNvSpPr>
          <p:nvPr/>
        </p:nvSpPr>
        <p:spPr>
          <a:xfrm>
            <a:off x="1607427" y="4411886"/>
            <a:ext cx="2776564" cy="903849"/>
          </a:xfrm>
          <a:custGeom>
            <a:avLst/>
            <a:gdLst>
              <a:gd name="connsiteX0" fmla="*/ 0 w 2776564"/>
              <a:gd name="connsiteY0" fmla="*/ 0 h 903849"/>
              <a:gd name="connsiteX1" fmla="*/ 749672 w 2776564"/>
              <a:gd name="connsiteY1" fmla="*/ 0 h 903849"/>
              <a:gd name="connsiteX2" fmla="*/ 1360516 w 2776564"/>
              <a:gd name="connsiteY2" fmla="*/ 0 h 903849"/>
              <a:gd name="connsiteX3" fmla="*/ 2054657 w 2776564"/>
              <a:gd name="connsiteY3" fmla="*/ 0 h 903849"/>
              <a:gd name="connsiteX4" fmla="*/ 2776564 w 2776564"/>
              <a:gd name="connsiteY4" fmla="*/ 0 h 903849"/>
              <a:gd name="connsiteX5" fmla="*/ 2776564 w 2776564"/>
              <a:gd name="connsiteY5" fmla="*/ 433848 h 903849"/>
              <a:gd name="connsiteX6" fmla="*/ 2776564 w 2776564"/>
              <a:gd name="connsiteY6" fmla="*/ 903849 h 903849"/>
              <a:gd name="connsiteX7" fmla="*/ 2137954 w 2776564"/>
              <a:gd name="connsiteY7" fmla="*/ 903849 h 903849"/>
              <a:gd name="connsiteX8" fmla="*/ 1471579 w 2776564"/>
              <a:gd name="connsiteY8" fmla="*/ 903849 h 903849"/>
              <a:gd name="connsiteX9" fmla="*/ 805204 w 2776564"/>
              <a:gd name="connsiteY9" fmla="*/ 903849 h 903849"/>
              <a:gd name="connsiteX10" fmla="*/ 0 w 2776564"/>
              <a:gd name="connsiteY10" fmla="*/ 903849 h 903849"/>
              <a:gd name="connsiteX11" fmla="*/ 0 w 2776564"/>
              <a:gd name="connsiteY11" fmla="*/ 460963 h 903849"/>
              <a:gd name="connsiteX12" fmla="*/ 0 w 2776564"/>
              <a:gd name="connsiteY12" fmla="*/ 0 h 90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6564" h="903849" fill="none" extrusionOk="0">
                <a:moveTo>
                  <a:pt x="0" y="0"/>
                </a:moveTo>
                <a:cubicBezTo>
                  <a:pt x="211501" y="-30697"/>
                  <a:pt x="472238" y="-31691"/>
                  <a:pt x="749672" y="0"/>
                </a:cubicBezTo>
                <a:cubicBezTo>
                  <a:pt x="1027106" y="31691"/>
                  <a:pt x="1124194" y="-6969"/>
                  <a:pt x="1360516" y="0"/>
                </a:cubicBezTo>
                <a:cubicBezTo>
                  <a:pt x="1596838" y="6969"/>
                  <a:pt x="1713453" y="26720"/>
                  <a:pt x="2054657" y="0"/>
                </a:cubicBezTo>
                <a:cubicBezTo>
                  <a:pt x="2395861" y="-26720"/>
                  <a:pt x="2473541" y="20875"/>
                  <a:pt x="2776564" y="0"/>
                </a:cubicBezTo>
                <a:cubicBezTo>
                  <a:pt x="2766923" y="181101"/>
                  <a:pt x="2783379" y="288101"/>
                  <a:pt x="2776564" y="433848"/>
                </a:cubicBezTo>
                <a:cubicBezTo>
                  <a:pt x="2769749" y="579595"/>
                  <a:pt x="2789830" y="721817"/>
                  <a:pt x="2776564" y="903849"/>
                </a:cubicBezTo>
                <a:cubicBezTo>
                  <a:pt x="2518940" y="920190"/>
                  <a:pt x="2415317" y="928751"/>
                  <a:pt x="2137954" y="903849"/>
                </a:cubicBezTo>
                <a:cubicBezTo>
                  <a:pt x="1860591" y="878948"/>
                  <a:pt x="1795814" y="879359"/>
                  <a:pt x="1471579" y="903849"/>
                </a:cubicBezTo>
                <a:cubicBezTo>
                  <a:pt x="1147344" y="928339"/>
                  <a:pt x="1098016" y="900302"/>
                  <a:pt x="805204" y="903849"/>
                </a:cubicBezTo>
                <a:cubicBezTo>
                  <a:pt x="512392" y="907396"/>
                  <a:pt x="268229" y="890085"/>
                  <a:pt x="0" y="903849"/>
                </a:cubicBezTo>
                <a:cubicBezTo>
                  <a:pt x="-21386" y="734770"/>
                  <a:pt x="10293" y="596209"/>
                  <a:pt x="0" y="460963"/>
                </a:cubicBezTo>
                <a:cubicBezTo>
                  <a:pt x="-10293" y="325717"/>
                  <a:pt x="-16902" y="199153"/>
                  <a:pt x="0" y="0"/>
                </a:cubicBezTo>
                <a:close/>
              </a:path>
              <a:path w="2776564" h="903849" stroke="0" extrusionOk="0">
                <a:moveTo>
                  <a:pt x="0" y="0"/>
                </a:moveTo>
                <a:cubicBezTo>
                  <a:pt x="273913" y="-28650"/>
                  <a:pt x="434320" y="-36304"/>
                  <a:pt x="749672" y="0"/>
                </a:cubicBezTo>
                <a:cubicBezTo>
                  <a:pt x="1065024" y="36304"/>
                  <a:pt x="1240931" y="-3142"/>
                  <a:pt x="1471579" y="0"/>
                </a:cubicBezTo>
                <a:cubicBezTo>
                  <a:pt x="1702227" y="3142"/>
                  <a:pt x="2347681" y="-10239"/>
                  <a:pt x="2776564" y="0"/>
                </a:cubicBezTo>
                <a:cubicBezTo>
                  <a:pt x="2787320" y="154939"/>
                  <a:pt x="2797763" y="301342"/>
                  <a:pt x="2776564" y="442886"/>
                </a:cubicBezTo>
                <a:cubicBezTo>
                  <a:pt x="2755365" y="584430"/>
                  <a:pt x="2761840" y="788511"/>
                  <a:pt x="2776564" y="903849"/>
                </a:cubicBezTo>
                <a:cubicBezTo>
                  <a:pt x="2531141" y="923618"/>
                  <a:pt x="2376059" y="901189"/>
                  <a:pt x="2137954" y="903849"/>
                </a:cubicBezTo>
                <a:cubicBezTo>
                  <a:pt x="1899849" y="906510"/>
                  <a:pt x="1706884" y="915289"/>
                  <a:pt x="1471579" y="903849"/>
                </a:cubicBezTo>
                <a:cubicBezTo>
                  <a:pt x="1236275" y="892409"/>
                  <a:pt x="1113123" y="884534"/>
                  <a:pt x="832969" y="903849"/>
                </a:cubicBezTo>
                <a:cubicBezTo>
                  <a:pt x="552815" y="923165"/>
                  <a:pt x="399186" y="907073"/>
                  <a:pt x="0" y="903849"/>
                </a:cubicBezTo>
                <a:cubicBezTo>
                  <a:pt x="-22655" y="715235"/>
                  <a:pt x="17447" y="566646"/>
                  <a:pt x="0" y="433848"/>
                </a:cubicBezTo>
                <a:cubicBezTo>
                  <a:pt x="-17447" y="301050"/>
                  <a:pt x="-12717" y="126822"/>
                  <a:pt x="0" y="0"/>
                </a:cubicBezTo>
                <a:close/>
              </a:path>
            </a:pathLst>
          </a:custGeom>
          <a:solidFill>
            <a:srgbClr val="FFD5A2"/>
          </a:solidFill>
          <a:ln>
            <a:solidFill>
              <a:schemeClr val="tx1"/>
            </a:solidFill>
            <a:extLst>
              <a:ext uri="{C807C97D-BFC1-408E-A445-0C87EB9F89A2}">
                <ask:lineSketchStyleProps xmlns:ask="http://schemas.microsoft.com/office/drawing/2018/sketchyshapes" sd="2723937251">
                  <a:prstGeom prst="rect">
                    <a:avLst/>
                  </a:prstGeom>
                  <ask:type>
                    <ask:lineSketchFreehand/>
                  </ask:type>
                </ask:lineSketchStyleProps>
              </a:ext>
            </a:extLst>
          </a:ln>
        </p:spPr>
        <p:txBody>
          <a:bodyPr anchor="ctr" anchorCtr="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AE" sz="4000" dirty="0">
                <a:latin typeface="Sakkal Majalla" panose="02000000000000000000" pitchFamily="2" charset="-78"/>
                <a:cs typeface="Sakkal Majalla" panose="02000000000000000000" pitchFamily="2" charset="-78"/>
              </a:rPr>
              <a:t>مَدُّ الألف</a:t>
            </a:r>
            <a:endParaRPr lang="en-GB" sz="4000" dirty="0">
              <a:latin typeface="Sakkal Majalla" panose="02000000000000000000" pitchFamily="2" charset="-78"/>
              <a:cs typeface="Sakkal Majalla" panose="02000000000000000000" pitchFamily="2" charset="-78"/>
            </a:endParaRPr>
          </a:p>
        </p:txBody>
      </p:sp>
      <p:pic>
        <p:nvPicPr>
          <p:cNvPr id="4100" name="Picture 4" descr="أنيق، جدار القرميد، سور، رسم كاريكتوري، قرميد، تصوير، جدار القرميد، قرميد،  القرميد الأحمر، إبداعي، تصوير الجدار، جدار القرميد أحمر جميل، جدار القرميد,  قرميد, بالقرب من جدار من الطوب, حائط PNG وملف PSD">
            <a:extLst>
              <a:ext uri="{FF2B5EF4-FFF2-40B4-BE49-F238E27FC236}">
                <a16:creationId xmlns:a16="http://schemas.microsoft.com/office/drawing/2014/main" id="{D499DCE5-7828-4BCF-926A-359D4CE46A2B}"/>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382000" y="1481666"/>
            <a:ext cx="3175000" cy="317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2FC96D-73E7-4406-B509-FA3A5FD0FBB6}"/>
              </a:ext>
            </a:extLst>
          </p:cNvPr>
          <p:cNvSpPr txBox="1"/>
          <p:nvPr/>
        </p:nvSpPr>
        <p:spPr>
          <a:xfrm>
            <a:off x="5089306" y="105356"/>
            <a:ext cx="6720109" cy="584775"/>
          </a:xfrm>
          <a:prstGeom prst="rect">
            <a:avLst/>
          </a:prstGeom>
          <a:noFill/>
        </p:spPr>
        <p:txBody>
          <a:bodyPr wrap="none" rtlCol="0">
            <a:spAutoFit/>
          </a:bodyPr>
          <a:lstStyle/>
          <a:p>
            <a:pPr marL="571500" indent="-571500" algn="ctr" rtl="1">
              <a:buFont typeface="Arial" panose="020B0604020202020204" pitchFamily="34" charset="0"/>
              <a:buChar char="•"/>
            </a:pPr>
            <a:r>
              <a:rPr lang="ar-AE"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اقرأ الكلمات التالية ولاحظ موقع حرف الدال وصوته:</a:t>
            </a:r>
            <a:endParaRPr lang="en-US"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pic>
        <p:nvPicPr>
          <p:cNvPr id="10" name="Picture 9">
            <a:extLst>
              <a:ext uri="{FF2B5EF4-FFF2-40B4-BE49-F238E27FC236}">
                <a16:creationId xmlns:a16="http://schemas.microsoft.com/office/drawing/2014/main" id="{5A1E6A2E-414F-4C64-A7FC-53AA55EE3510}"/>
              </a:ext>
            </a:extLst>
          </p:cNvPr>
          <p:cNvPicPr>
            <a:picLocks noChangeAspect="1"/>
          </p:cNvPicPr>
          <p:nvPr/>
        </p:nvPicPr>
        <p:blipFill>
          <a:blip r:embed="rId4"/>
          <a:stretch>
            <a:fillRect/>
          </a:stretch>
        </p:blipFill>
        <p:spPr>
          <a:xfrm>
            <a:off x="-97159" y="6435409"/>
            <a:ext cx="2719185" cy="432309"/>
          </a:xfrm>
          <a:prstGeom prst="rect">
            <a:avLst/>
          </a:prstGeom>
        </p:spPr>
      </p:pic>
    </p:spTree>
    <p:extLst>
      <p:ext uri="{BB962C8B-B14F-4D97-AF65-F5344CB8AC3E}">
        <p14:creationId xmlns:p14="http://schemas.microsoft.com/office/powerpoint/2010/main" val="147746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1"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95833E-6 -4.44444E-6 L -3.95833E-6 0.25 " pathEditMode="relative" rAng="0" ptsTypes="AA">
                                      <p:cBhvr>
                                        <p:cTn id="16" dur="2000" fill="hold"/>
                                        <p:tgtEl>
                                          <p:spTgt spid="5"/>
                                        </p:tgtEl>
                                        <p:attrNameLst>
                                          <p:attrName>ppt_x</p:attrName>
                                          <p:attrName>ppt_y</p:attrName>
                                        </p:attrNameLst>
                                      </p:cBhvr>
                                      <p:rCtr x="0" y="12500"/>
                                    </p:animMotion>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D3635-13B4-4EE1-8505-1CC0D871D562}"/>
              </a:ext>
            </a:extLst>
          </p:cNvPr>
          <p:cNvPicPr>
            <a:picLocks noChangeAspect="1"/>
          </p:cNvPicPr>
          <p:nvPr/>
        </p:nvPicPr>
        <p:blipFill>
          <a:blip r:embed="rId2"/>
          <a:stretch>
            <a:fillRect/>
          </a:stretch>
        </p:blipFill>
        <p:spPr>
          <a:xfrm>
            <a:off x="0" y="120228"/>
            <a:ext cx="12192000" cy="6736080"/>
          </a:xfrm>
          <a:prstGeom prst="rect">
            <a:avLst/>
          </a:prstGeom>
        </p:spPr>
      </p:pic>
      <p:sp>
        <p:nvSpPr>
          <p:cNvPr id="3" name="Arrow: Pentagon 2">
            <a:extLst>
              <a:ext uri="{FF2B5EF4-FFF2-40B4-BE49-F238E27FC236}">
                <a16:creationId xmlns:a16="http://schemas.microsoft.com/office/drawing/2014/main" id="{2E3C0E45-17AC-4ED0-B667-1BB593CE0B67}"/>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sp>
        <p:nvSpPr>
          <p:cNvPr id="4" name="Text Box 5">
            <a:extLst>
              <a:ext uri="{FF2B5EF4-FFF2-40B4-BE49-F238E27FC236}">
                <a16:creationId xmlns:a16="http://schemas.microsoft.com/office/drawing/2014/main" id="{85B884BD-5E7A-4E23-8517-5CD5AB8E2B85}"/>
              </a:ext>
            </a:extLst>
          </p:cNvPr>
          <p:cNvSpPr txBox="1">
            <a:spLocks noChangeArrowheads="1"/>
          </p:cNvSpPr>
          <p:nvPr/>
        </p:nvSpPr>
        <p:spPr bwMode="auto">
          <a:xfrm>
            <a:off x="4241618" y="2239652"/>
            <a:ext cx="3708764" cy="144655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ar-AE" altLang="en-US" sz="8800" b="1" dirty="0"/>
              <a:t>دودَةٌ</a:t>
            </a:r>
            <a:endParaRPr lang="en-GB" altLang="en-US" sz="8800" b="1" dirty="0"/>
          </a:p>
        </p:txBody>
      </p:sp>
      <p:sp>
        <p:nvSpPr>
          <p:cNvPr id="5" name="Text Box 5">
            <a:extLst>
              <a:ext uri="{FF2B5EF4-FFF2-40B4-BE49-F238E27FC236}">
                <a16:creationId xmlns:a16="http://schemas.microsoft.com/office/drawing/2014/main" id="{E4C7B58A-9B78-4727-BA5C-7DEB6EB757F8}"/>
              </a:ext>
            </a:extLst>
          </p:cNvPr>
          <p:cNvSpPr txBox="1">
            <a:spLocks noChangeArrowheads="1"/>
          </p:cNvSpPr>
          <p:nvPr/>
        </p:nvSpPr>
        <p:spPr bwMode="auto">
          <a:xfrm>
            <a:off x="5691163" y="2239652"/>
            <a:ext cx="1564772" cy="144655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ar-AE" altLang="en-US" sz="8800" b="1" dirty="0">
                <a:solidFill>
                  <a:srgbClr val="EB5F9E"/>
                </a:solidFill>
              </a:rPr>
              <a:t>دو</a:t>
            </a:r>
            <a:endParaRPr lang="en-GB" altLang="en-US" sz="8800" b="1" dirty="0"/>
          </a:p>
        </p:txBody>
      </p:sp>
      <p:sp>
        <p:nvSpPr>
          <p:cNvPr id="6" name="Title 1">
            <a:extLst>
              <a:ext uri="{FF2B5EF4-FFF2-40B4-BE49-F238E27FC236}">
                <a16:creationId xmlns:a16="http://schemas.microsoft.com/office/drawing/2014/main" id="{C2264F00-A3B3-4D7A-B30E-B58CD69F2424}"/>
              </a:ext>
            </a:extLst>
          </p:cNvPr>
          <p:cNvSpPr txBox="1">
            <a:spLocks/>
          </p:cNvSpPr>
          <p:nvPr/>
        </p:nvSpPr>
        <p:spPr>
          <a:xfrm>
            <a:off x="1607427" y="4411886"/>
            <a:ext cx="2776564" cy="903849"/>
          </a:xfrm>
          <a:custGeom>
            <a:avLst/>
            <a:gdLst>
              <a:gd name="connsiteX0" fmla="*/ 0 w 2776564"/>
              <a:gd name="connsiteY0" fmla="*/ 0 h 903849"/>
              <a:gd name="connsiteX1" fmla="*/ 749672 w 2776564"/>
              <a:gd name="connsiteY1" fmla="*/ 0 h 903849"/>
              <a:gd name="connsiteX2" fmla="*/ 1360516 w 2776564"/>
              <a:gd name="connsiteY2" fmla="*/ 0 h 903849"/>
              <a:gd name="connsiteX3" fmla="*/ 2054657 w 2776564"/>
              <a:gd name="connsiteY3" fmla="*/ 0 h 903849"/>
              <a:gd name="connsiteX4" fmla="*/ 2776564 w 2776564"/>
              <a:gd name="connsiteY4" fmla="*/ 0 h 903849"/>
              <a:gd name="connsiteX5" fmla="*/ 2776564 w 2776564"/>
              <a:gd name="connsiteY5" fmla="*/ 433848 h 903849"/>
              <a:gd name="connsiteX6" fmla="*/ 2776564 w 2776564"/>
              <a:gd name="connsiteY6" fmla="*/ 903849 h 903849"/>
              <a:gd name="connsiteX7" fmla="*/ 2137954 w 2776564"/>
              <a:gd name="connsiteY7" fmla="*/ 903849 h 903849"/>
              <a:gd name="connsiteX8" fmla="*/ 1471579 w 2776564"/>
              <a:gd name="connsiteY8" fmla="*/ 903849 h 903849"/>
              <a:gd name="connsiteX9" fmla="*/ 805204 w 2776564"/>
              <a:gd name="connsiteY9" fmla="*/ 903849 h 903849"/>
              <a:gd name="connsiteX10" fmla="*/ 0 w 2776564"/>
              <a:gd name="connsiteY10" fmla="*/ 903849 h 903849"/>
              <a:gd name="connsiteX11" fmla="*/ 0 w 2776564"/>
              <a:gd name="connsiteY11" fmla="*/ 460963 h 903849"/>
              <a:gd name="connsiteX12" fmla="*/ 0 w 2776564"/>
              <a:gd name="connsiteY12" fmla="*/ 0 h 90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6564" h="903849" fill="none" extrusionOk="0">
                <a:moveTo>
                  <a:pt x="0" y="0"/>
                </a:moveTo>
                <a:cubicBezTo>
                  <a:pt x="211501" y="-30697"/>
                  <a:pt x="472238" y="-31691"/>
                  <a:pt x="749672" y="0"/>
                </a:cubicBezTo>
                <a:cubicBezTo>
                  <a:pt x="1027106" y="31691"/>
                  <a:pt x="1124194" y="-6969"/>
                  <a:pt x="1360516" y="0"/>
                </a:cubicBezTo>
                <a:cubicBezTo>
                  <a:pt x="1596838" y="6969"/>
                  <a:pt x="1713453" y="26720"/>
                  <a:pt x="2054657" y="0"/>
                </a:cubicBezTo>
                <a:cubicBezTo>
                  <a:pt x="2395861" y="-26720"/>
                  <a:pt x="2473541" y="20875"/>
                  <a:pt x="2776564" y="0"/>
                </a:cubicBezTo>
                <a:cubicBezTo>
                  <a:pt x="2766923" y="181101"/>
                  <a:pt x="2783379" y="288101"/>
                  <a:pt x="2776564" y="433848"/>
                </a:cubicBezTo>
                <a:cubicBezTo>
                  <a:pt x="2769749" y="579595"/>
                  <a:pt x="2789830" y="721817"/>
                  <a:pt x="2776564" y="903849"/>
                </a:cubicBezTo>
                <a:cubicBezTo>
                  <a:pt x="2518940" y="920190"/>
                  <a:pt x="2415317" y="928751"/>
                  <a:pt x="2137954" y="903849"/>
                </a:cubicBezTo>
                <a:cubicBezTo>
                  <a:pt x="1860591" y="878948"/>
                  <a:pt x="1795814" y="879359"/>
                  <a:pt x="1471579" y="903849"/>
                </a:cubicBezTo>
                <a:cubicBezTo>
                  <a:pt x="1147344" y="928339"/>
                  <a:pt x="1098016" y="900302"/>
                  <a:pt x="805204" y="903849"/>
                </a:cubicBezTo>
                <a:cubicBezTo>
                  <a:pt x="512392" y="907396"/>
                  <a:pt x="268229" y="890085"/>
                  <a:pt x="0" y="903849"/>
                </a:cubicBezTo>
                <a:cubicBezTo>
                  <a:pt x="-21386" y="734770"/>
                  <a:pt x="10293" y="596209"/>
                  <a:pt x="0" y="460963"/>
                </a:cubicBezTo>
                <a:cubicBezTo>
                  <a:pt x="-10293" y="325717"/>
                  <a:pt x="-16902" y="199153"/>
                  <a:pt x="0" y="0"/>
                </a:cubicBezTo>
                <a:close/>
              </a:path>
              <a:path w="2776564" h="903849" stroke="0" extrusionOk="0">
                <a:moveTo>
                  <a:pt x="0" y="0"/>
                </a:moveTo>
                <a:cubicBezTo>
                  <a:pt x="273913" y="-28650"/>
                  <a:pt x="434320" y="-36304"/>
                  <a:pt x="749672" y="0"/>
                </a:cubicBezTo>
                <a:cubicBezTo>
                  <a:pt x="1065024" y="36304"/>
                  <a:pt x="1240931" y="-3142"/>
                  <a:pt x="1471579" y="0"/>
                </a:cubicBezTo>
                <a:cubicBezTo>
                  <a:pt x="1702227" y="3142"/>
                  <a:pt x="2347681" y="-10239"/>
                  <a:pt x="2776564" y="0"/>
                </a:cubicBezTo>
                <a:cubicBezTo>
                  <a:pt x="2787320" y="154939"/>
                  <a:pt x="2797763" y="301342"/>
                  <a:pt x="2776564" y="442886"/>
                </a:cubicBezTo>
                <a:cubicBezTo>
                  <a:pt x="2755365" y="584430"/>
                  <a:pt x="2761840" y="788511"/>
                  <a:pt x="2776564" y="903849"/>
                </a:cubicBezTo>
                <a:cubicBezTo>
                  <a:pt x="2531141" y="923618"/>
                  <a:pt x="2376059" y="901189"/>
                  <a:pt x="2137954" y="903849"/>
                </a:cubicBezTo>
                <a:cubicBezTo>
                  <a:pt x="1899849" y="906510"/>
                  <a:pt x="1706884" y="915289"/>
                  <a:pt x="1471579" y="903849"/>
                </a:cubicBezTo>
                <a:cubicBezTo>
                  <a:pt x="1236275" y="892409"/>
                  <a:pt x="1113123" y="884534"/>
                  <a:pt x="832969" y="903849"/>
                </a:cubicBezTo>
                <a:cubicBezTo>
                  <a:pt x="552815" y="923165"/>
                  <a:pt x="399186" y="907073"/>
                  <a:pt x="0" y="903849"/>
                </a:cubicBezTo>
                <a:cubicBezTo>
                  <a:pt x="-22655" y="715235"/>
                  <a:pt x="17447" y="566646"/>
                  <a:pt x="0" y="433848"/>
                </a:cubicBezTo>
                <a:cubicBezTo>
                  <a:pt x="-17447" y="301050"/>
                  <a:pt x="-12717" y="126822"/>
                  <a:pt x="0" y="0"/>
                </a:cubicBezTo>
                <a:close/>
              </a:path>
            </a:pathLst>
          </a:custGeom>
          <a:solidFill>
            <a:srgbClr val="FFD5A2"/>
          </a:solidFill>
          <a:ln>
            <a:solidFill>
              <a:schemeClr val="tx1"/>
            </a:solidFill>
            <a:extLst>
              <a:ext uri="{C807C97D-BFC1-408E-A445-0C87EB9F89A2}">
                <ask:lineSketchStyleProps xmlns:ask="http://schemas.microsoft.com/office/drawing/2018/sketchyshapes" sd="2723937251">
                  <a:prstGeom prst="rect">
                    <a:avLst/>
                  </a:prstGeom>
                  <ask:type>
                    <ask:lineSketchFreehand/>
                  </ask:type>
                </ask:lineSketchStyleProps>
              </a:ext>
            </a:extLst>
          </a:ln>
        </p:spPr>
        <p:txBody>
          <a:bodyPr anchor="ctr" anchorCtr="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AE" sz="4000" dirty="0">
                <a:latin typeface="Sakkal Majalla" panose="02000000000000000000" pitchFamily="2" charset="-78"/>
                <a:cs typeface="Sakkal Majalla" panose="02000000000000000000" pitchFamily="2" charset="-78"/>
              </a:rPr>
              <a:t>مَدُّ الواو</a:t>
            </a:r>
            <a:endParaRPr lang="en-GB" sz="4000" dirty="0">
              <a:latin typeface="Sakkal Majalla" panose="02000000000000000000" pitchFamily="2" charset="-78"/>
              <a:cs typeface="Sakkal Majalla" panose="02000000000000000000" pitchFamily="2" charset="-78"/>
            </a:endParaRPr>
          </a:p>
        </p:txBody>
      </p:sp>
      <p:pic>
        <p:nvPicPr>
          <p:cNvPr id="8194" name="Picture 2" descr="Worm, Royaltyfree, الكرتون صورة بابوا نيو غينيا">
            <a:extLst>
              <a:ext uri="{FF2B5EF4-FFF2-40B4-BE49-F238E27FC236}">
                <a16:creationId xmlns:a16="http://schemas.microsoft.com/office/drawing/2014/main" id="{2F71A15A-855F-4D39-A61A-4325EB44D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778" b="97000" l="5778" r="93333">
                        <a14:foregroundMark x1="9000" y1="60667" x2="2778" y2="69889"/>
                        <a14:foregroundMark x1="2778" y1="69889" x2="5778" y2="77444"/>
                        <a14:foregroundMark x1="5778" y1="77444" x2="9333" y2="79111"/>
                        <a14:foregroundMark x1="44333" y1="91444" x2="53333" y2="95222"/>
                        <a14:foregroundMark x1="53333" y1="95222" x2="67111" y2="93222"/>
                        <a14:foregroundMark x1="67111" y1="93222" x2="79222" y2="87000"/>
                        <a14:foregroundMark x1="55556" y1="97444" x2="63778" y2="95667"/>
                        <a14:foregroundMark x1="91111" y1="65333" x2="90333" y2="38000"/>
                        <a14:foregroundMark x1="90045" y1="74061" x2="88000" y2="78000"/>
                        <a14:foregroundMark x1="92556" y1="69222" x2="92314" y2="69688"/>
                        <a14:foregroundMark x1="88000" y1="78000" x2="84444" y2="76778"/>
                        <a14:foregroundMark x1="67333" y1="8778" x2="69222" y2="10778"/>
                        <a14:foregroundMark x1="92556" y1="45222" x2="93333" y2="49778"/>
                        <a14:foregroundMark x1="91222" y1="66000" x2="93333" y2="73000"/>
                        <a14:foregroundMark x1="93333" y1="73000" x2="92889" y2="73556"/>
                        <a14:foregroundMark x1="92889" y1="73556" x2="86556" y2="77111"/>
                        <a14:foregroundMark x1="86556" y1="77111" x2="86556" y2="77111"/>
                        <a14:foregroundMark x1="92889" y1="72889" x2="93000" y2="71111"/>
                        <a14:backgroundMark x1="91155" y1="71719" x2="91444" y2="69889"/>
                      </a14:backgroundRemoval>
                    </a14:imgEffect>
                  </a14:imgLayer>
                </a14:imgProps>
              </a:ext>
              <a:ext uri="{28A0092B-C50C-407E-A947-70E740481C1C}">
                <a14:useLocalDpi xmlns:a14="http://schemas.microsoft.com/office/drawing/2010/main" val="0"/>
              </a:ext>
            </a:extLst>
          </a:blip>
          <a:srcRect/>
          <a:stretch>
            <a:fillRect/>
          </a:stretch>
        </p:blipFill>
        <p:spPr bwMode="auto">
          <a:xfrm>
            <a:off x="8391707" y="1583267"/>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0024539-B91C-430A-ACC6-C7A947E22A14}"/>
              </a:ext>
            </a:extLst>
          </p:cNvPr>
          <p:cNvSpPr txBox="1"/>
          <p:nvPr/>
        </p:nvSpPr>
        <p:spPr>
          <a:xfrm>
            <a:off x="5089306" y="105356"/>
            <a:ext cx="6720109" cy="584775"/>
          </a:xfrm>
          <a:prstGeom prst="rect">
            <a:avLst/>
          </a:prstGeom>
          <a:noFill/>
        </p:spPr>
        <p:txBody>
          <a:bodyPr wrap="none" rtlCol="0">
            <a:spAutoFit/>
          </a:bodyPr>
          <a:lstStyle/>
          <a:p>
            <a:pPr marL="571500" indent="-571500" algn="ctr" rtl="1">
              <a:buFont typeface="Arial" panose="020B0604020202020204" pitchFamily="34" charset="0"/>
              <a:buChar char="•"/>
            </a:pPr>
            <a:r>
              <a:rPr lang="ar-AE"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اقرأ الكلمات التالية ولاحظ موقع حرف الدال وصوته:</a:t>
            </a:r>
            <a:endParaRPr lang="en-US"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pic>
        <p:nvPicPr>
          <p:cNvPr id="10" name="Picture 9">
            <a:extLst>
              <a:ext uri="{FF2B5EF4-FFF2-40B4-BE49-F238E27FC236}">
                <a16:creationId xmlns:a16="http://schemas.microsoft.com/office/drawing/2014/main" id="{0B96B890-2B05-4C4D-8062-9C7B859A3992}"/>
              </a:ext>
            </a:extLst>
          </p:cNvPr>
          <p:cNvPicPr>
            <a:picLocks noChangeAspect="1"/>
          </p:cNvPicPr>
          <p:nvPr/>
        </p:nvPicPr>
        <p:blipFill>
          <a:blip r:embed="rId5"/>
          <a:stretch>
            <a:fillRect/>
          </a:stretch>
        </p:blipFill>
        <p:spPr>
          <a:xfrm>
            <a:off x="-97159" y="6435409"/>
            <a:ext cx="2719185" cy="432309"/>
          </a:xfrm>
          <a:prstGeom prst="rect">
            <a:avLst/>
          </a:prstGeom>
        </p:spPr>
      </p:pic>
    </p:spTree>
    <p:extLst>
      <p:ext uri="{BB962C8B-B14F-4D97-AF65-F5344CB8AC3E}">
        <p14:creationId xmlns:p14="http://schemas.microsoft.com/office/powerpoint/2010/main" val="10880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1"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16667E-7 -4.44444E-6 L 4.16667E-7 0.25 " pathEditMode="relative" rAng="0" ptsTypes="AA">
                                      <p:cBhvr>
                                        <p:cTn id="16" dur="2000" fill="hold"/>
                                        <p:tgtEl>
                                          <p:spTgt spid="5"/>
                                        </p:tgtEl>
                                        <p:attrNameLst>
                                          <p:attrName>ppt_x</p:attrName>
                                          <p:attrName>ppt_y</p:attrName>
                                        </p:attrNameLst>
                                      </p:cBhvr>
                                      <p:rCtr x="0" y="12500"/>
                                    </p:animMotion>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D3635-13B4-4EE1-8505-1CC0D871D562}"/>
              </a:ext>
            </a:extLst>
          </p:cNvPr>
          <p:cNvPicPr>
            <a:picLocks noChangeAspect="1"/>
          </p:cNvPicPr>
          <p:nvPr/>
        </p:nvPicPr>
        <p:blipFill>
          <a:blip r:embed="rId2"/>
          <a:stretch>
            <a:fillRect/>
          </a:stretch>
        </p:blipFill>
        <p:spPr>
          <a:xfrm>
            <a:off x="0" y="120228"/>
            <a:ext cx="12192000" cy="6736080"/>
          </a:xfrm>
          <a:prstGeom prst="rect">
            <a:avLst/>
          </a:prstGeom>
        </p:spPr>
      </p:pic>
      <p:sp>
        <p:nvSpPr>
          <p:cNvPr id="3" name="Arrow: Pentagon 2">
            <a:extLst>
              <a:ext uri="{FF2B5EF4-FFF2-40B4-BE49-F238E27FC236}">
                <a16:creationId xmlns:a16="http://schemas.microsoft.com/office/drawing/2014/main" id="{2E3C0E45-17AC-4ED0-B667-1BB593CE0B67}"/>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sp>
        <p:nvSpPr>
          <p:cNvPr id="4" name="Text Box 5">
            <a:extLst>
              <a:ext uri="{FF2B5EF4-FFF2-40B4-BE49-F238E27FC236}">
                <a16:creationId xmlns:a16="http://schemas.microsoft.com/office/drawing/2014/main" id="{85B884BD-5E7A-4E23-8517-5CD5AB8E2B85}"/>
              </a:ext>
            </a:extLst>
          </p:cNvPr>
          <p:cNvSpPr txBox="1">
            <a:spLocks noChangeArrowheads="1"/>
          </p:cNvSpPr>
          <p:nvPr/>
        </p:nvSpPr>
        <p:spPr bwMode="auto">
          <a:xfrm>
            <a:off x="4241618" y="2239652"/>
            <a:ext cx="3708764" cy="144655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ar-AE" altLang="en-US" sz="8800" b="1" dirty="0"/>
              <a:t>حَــديـــدٌ</a:t>
            </a:r>
            <a:endParaRPr lang="en-GB" altLang="en-US" sz="8800" b="1" dirty="0"/>
          </a:p>
        </p:txBody>
      </p:sp>
      <p:sp>
        <p:nvSpPr>
          <p:cNvPr id="5" name="Text Box 5">
            <a:extLst>
              <a:ext uri="{FF2B5EF4-FFF2-40B4-BE49-F238E27FC236}">
                <a16:creationId xmlns:a16="http://schemas.microsoft.com/office/drawing/2014/main" id="{E4C7B58A-9B78-4727-BA5C-7DEB6EB757F8}"/>
              </a:ext>
            </a:extLst>
          </p:cNvPr>
          <p:cNvSpPr txBox="1">
            <a:spLocks noChangeArrowheads="1"/>
          </p:cNvSpPr>
          <p:nvPr/>
        </p:nvSpPr>
        <p:spPr bwMode="auto">
          <a:xfrm>
            <a:off x="5428698" y="2239652"/>
            <a:ext cx="1564772" cy="1446550"/>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ar-AE" altLang="en-US" sz="8800" b="1" dirty="0">
                <a:solidFill>
                  <a:srgbClr val="EB5F9E"/>
                </a:solidFill>
              </a:rPr>
              <a:t>ــديـ</a:t>
            </a:r>
            <a:endParaRPr lang="en-GB" altLang="en-US" sz="8800" b="1" dirty="0"/>
          </a:p>
        </p:txBody>
      </p:sp>
      <p:sp>
        <p:nvSpPr>
          <p:cNvPr id="6" name="Title 1">
            <a:extLst>
              <a:ext uri="{FF2B5EF4-FFF2-40B4-BE49-F238E27FC236}">
                <a16:creationId xmlns:a16="http://schemas.microsoft.com/office/drawing/2014/main" id="{C2264F00-A3B3-4D7A-B30E-B58CD69F2424}"/>
              </a:ext>
            </a:extLst>
          </p:cNvPr>
          <p:cNvSpPr txBox="1">
            <a:spLocks/>
          </p:cNvSpPr>
          <p:nvPr/>
        </p:nvSpPr>
        <p:spPr>
          <a:xfrm>
            <a:off x="1607427" y="4411886"/>
            <a:ext cx="2776564" cy="903849"/>
          </a:xfrm>
          <a:custGeom>
            <a:avLst/>
            <a:gdLst>
              <a:gd name="connsiteX0" fmla="*/ 0 w 2776564"/>
              <a:gd name="connsiteY0" fmla="*/ 0 h 903849"/>
              <a:gd name="connsiteX1" fmla="*/ 749672 w 2776564"/>
              <a:gd name="connsiteY1" fmla="*/ 0 h 903849"/>
              <a:gd name="connsiteX2" fmla="*/ 1360516 w 2776564"/>
              <a:gd name="connsiteY2" fmla="*/ 0 h 903849"/>
              <a:gd name="connsiteX3" fmla="*/ 2054657 w 2776564"/>
              <a:gd name="connsiteY3" fmla="*/ 0 h 903849"/>
              <a:gd name="connsiteX4" fmla="*/ 2776564 w 2776564"/>
              <a:gd name="connsiteY4" fmla="*/ 0 h 903849"/>
              <a:gd name="connsiteX5" fmla="*/ 2776564 w 2776564"/>
              <a:gd name="connsiteY5" fmla="*/ 433848 h 903849"/>
              <a:gd name="connsiteX6" fmla="*/ 2776564 w 2776564"/>
              <a:gd name="connsiteY6" fmla="*/ 903849 h 903849"/>
              <a:gd name="connsiteX7" fmla="*/ 2137954 w 2776564"/>
              <a:gd name="connsiteY7" fmla="*/ 903849 h 903849"/>
              <a:gd name="connsiteX8" fmla="*/ 1471579 w 2776564"/>
              <a:gd name="connsiteY8" fmla="*/ 903849 h 903849"/>
              <a:gd name="connsiteX9" fmla="*/ 805204 w 2776564"/>
              <a:gd name="connsiteY9" fmla="*/ 903849 h 903849"/>
              <a:gd name="connsiteX10" fmla="*/ 0 w 2776564"/>
              <a:gd name="connsiteY10" fmla="*/ 903849 h 903849"/>
              <a:gd name="connsiteX11" fmla="*/ 0 w 2776564"/>
              <a:gd name="connsiteY11" fmla="*/ 460963 h 903849"/>
              <a:gd name="connsiteX12" fmla="*/ 0 w 2776564"/>
              <a:gd name="connsiteY12" fmla="*/ 0 h 90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6564" h="903849" fill="none" extrusionOk="0">
                <a:moveTo>
                  <a:pt x="0" y="0"/>
                </a:moveTo>
                <a:cubicBezTo>
                  <a:pt x="211501" y="-30697"/>
                  <a:pt x="472238" y="-31691"/>
                  <a:pt x="749672" y="0"/>
                </a:cubicBezTo>
                <a:cubicBezTo>
                  <a:pt x="1027106" y="31691"/>
                  <a:pt x="1124194" y="-6969"/>
                  <a:pt x="1360516" y="0"/>
                </a:cubicBezTo>
                <a:cubicBezTo>
                  <a:pt x="1596838" y="6969"/>
                  <a:pt x="1713453" y="26720"/>
                  <a:pt x="2054657" y="0"/>
                </a:cubicBezTo>
                <a:cubicBezTo>
                  <a:pt x="2395861" y="-26720"/>
                  <a:pt x="2473541" y="20875"/>
                  <a:pt x="2776564" y="0"/>
                </a:cubicBezTo>
                <a:cubicBezTo>
                  <a:pt x="2766923" y="181101"/>
                  <a:pt x="2783379" y="288101"/>
                  <a:pt x="2776564" y="433848"/>
                </a:cubicBezTo>
                <a:cubicBezTo>
                  <a:pt x="2769749" y="579595"/>
                  <a:pt x="2789830" y="721817"/>
                  <a:pt x="2776564" y="903849"/>
                </a:cubicBezTo>
                <a:cubicBezTo>
                  <a:pt x="2518940" y="920190"/>
                  <a:pt x="2415317" y="928751"/>
                  <a:pt x="2137954" y="903849"/>
                </a:cubicBezTo>
                <a:cubicBezTo>
                  <a:pt x="1860591" y="878948"/>
                  <a:pt x="1795814" y="879359"/>
                  <a:pt x="1471579" y="903849"/>
                </a:cubicBezTo>
                <a:cubicBezTo>
                  <a:pt x="1147344" y="928339"/>
                  <a:pt x="1098016" y="900302"/>
                  <a:pt x="805204" y="903849"/>
                </a:cubicBezTo>
                <a:cubicBezTo>
                  <a:pt x="512392" y="907396"/>
                  <a:pt x="268229" y="890085"/>
                  <a:pt x="0" y="903849"/>
                </a:cubicBezTo>
                <a:cubicBezTo>
                  <a:pt x="-21386" y="734770"/>
                  <a:pt x="10293" y="596209"/>
                  <a:pt x="0" y="460963"/>
                </a:cubicBezTo>
                <a:cubicBezTo>
                  <a:pt x="-10293" y="325717"/>
                  <a:pt x="-16902" y="199153"/>
                  <a:pt x="0" y="0"/>
                </a:cubicBezTo>
                <a:close/>
              </a:path>
              <a:path w="2776564" h="903849" stroke="0" extrusionOk="0">
                <a:moveTo>
                  <a:pt x="0" y="0"/>
                </a:moveTo>
                <a:cubicBezTo>
                  <a:pt x="273913" y="-28650"/>
                  <a:pt x="434320" y="-36304"/>
                  <a:pt x="749672" y="0"/>
                </a:cubicBezTo>
                <a:cubicBezTo>
                  <a:pt x="1065024" y="36304"/>
                  <a:pt x="1240931" y="-3142"/>
                  <a:pt x="1471579" y="0"/>
                </a:cubicBezTo>
                <a:cubicBezTo>
                  <a:pt x="1702227" y="3142"/>
                  <a:pt x="2347681" y="-10239"/>
                  <a:pt x="2776564" y="0"/>
                </a:cubicBezTo>
                <a:cubicBezTo>
                  <a:pt x="2787320" y="154939"/>
                  <a:pt x="2797763" y="301342"/>
                  <a:pt x="2776564" y="442886"/>
                </a:cubicBezTo>
                <a:cubicBezTo>
                  <a:pt x="2755365" y="584430"/>
                  <a:pt x="2761840" y="788511"/>
                  <a:pt x="2776564" y="903849"/>
                </a:cubicBezTo>
                <a:cubicBezTo>
                  <a:pt x="2531141" y="923618"/>
                  <a:pt x="2376059" y="901189"/>
                  <a:pt x="2137954" y="903849"/>
                </a:cubicBezTo>
                <a:cubicBezTo>
                  <a:pt x="1899849" y="906510"/>
                  <a:pt x="1706884" y="915289"/>
                  <a:pt x="1471579" y="903849"/>
                </a:cubicBezTo>
                <a:cubicBezTo>
                  <a:pt x="1236275" y="892409"/>
                  <a:pt x="1113123" y="884534"/>
                  <a:pt x="832969" y="903849"/>
                </a:cubicBezTo>
                <a:cubicBezTo>
                  <a:pt x="552815" y="923165"/>
                  <a:pt x="399186" y="907073"/>
                  <a:pt x="0" y="903849"/>
                </a:cubicBezTo>
                <a:cubicBezTo>
                  <a:pt x="-22655" y="715235"/>
                  <a:pt x="17447" y="566646"/>
                  <a:pt x="0" y="433848"/>
                </a:cubicBezTo>
                <a:cubicBezTo>
                  <a:pt x="-17447" y="301050"/>
                  <a:pt x="-12717" y="126822"/>
                  <a:pt x="0" y="0"/>
                </a:cubicBezTo>
                <a:close/>
              </a:path>
            </a:pathLst>
          </a:custGeom>
          <a:solidFill>
            <a:srgbClr val="FFD5A2"/>
          </a:solidFill>
          <a:ln>
            <a:solidFill>
              <a:schemeClr val="tx1"/>
            </a:solidFill>
            <a:extLst>
              <a:ext uri="{C807C97D-BFC1-408E-A445-0C87EB9F89A2}">
                <ask:lineSketchStyleProps xmlns:ask="http://schemas.microsoft.com/office/drawing/2018/sketchyshapes" sd="2723937251">
                  <a:prstGeom prst="rect">
                    <a:avLst/>
                  </a:prstGeom>
                  <ask:type>
                    <ask:lineSketchFreehand/>
                  </ask:type>
                </ask:lineSketchStyleProps>
              </a:ext>
            </a:extLst>
          </a:ln>
        </p:spPr>
        <p:txBody>
          <a:bodyPr anchor="ctr" anchorCtr="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AE" sz="4000" dirty="0">
                <a:latin typeface="Sakkal Majalla" panose="02000000000000000000" pitchFamily="2" charset="-78"/>
                <a:cs typeface="Sakkal Majalla" panose="02000000000000000000" pitchFamily="2" charset="-78"/>
              </a:rPr>
              <a:t>مَدُّ الياء</a:t>
            </a:r>
            <a:endParaRPr lang="en-GB" sz="4000" dirty="0">
              <a:latin typeface="Sakkal Majalla" panose="02000000000000000000" pitchFamily="2" charset="-78"/>
              <a:cs typeface="Sakkal Majalla" panose="02000000000000000000" pitchFamily="2" charset="-78"/>
            </a:endParaRPr>
          </a:p>
        </p:txBody>
      </p:sp>
      <p:pic>
        <p:nvPicPr>
          <p:cNvPr id="4098" name="Picture 2" descr="ننشر أسعار الحديد الجديدة بعد خفضها من قبل مصنعيها.. وشعبة مواد البناء:  موجة انخفاض أخرى قريبا - بوابة الأهرام">
            <a:extLst>
              <a:ext uri="{FF2B5EF4-FFF2-40B4-BE49-F238E27FC236}">
                <a16:creationId xmlns:a16="http://schemas.microsoft.com/office/drawing/2014/main" id="{E15B2A82-20A4-462B-B124-36DBD7384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6775" y="1806309"/>
            <a:ext cx="2909358" cy="1879893"/>
          </a:xfrm>
          <a:custGeom>
            <a:avLst/>
            <a:gdLst>
              <a:gd name="connsiteX0" fmla="*/ 0 w 2909358"/>
              <a:gd name="connsiteY0" fmla="*/ 0 h 1879893"/>
              <a:gd name="connsiteX1" fmla="*/ 523684 w 2909358"/>
              <a:gd name="connsiteY1" fmla="*/ 0 h 1879893"/>
              <a:gd name="connsiteX2" fmla="*/ 1018275 w 2909358"/>
              <a:gd name="connsiteY2" fmla="*/ 0 h 1879893"/>
              <a:gd name="connsiteX3" fmla="*/ 1571053 w 2909358"/>
              <a:gd name="connsiteY3" fmla="*/ 0 h 1879893"/>
              <a:gd name="connsiteX4" fmla="*/ 2094738 w 2909358"/>
              <a:gd name="connsiteY4" fmla="*/ 0 h 1879893"/>
              <a:gd name="connsiteX5" fmla="*/ 2909358 w 2909358"/>
              <a:gd name="connsiteY5" fmla="*/ 0 h 1879893"/>
              <a:gd name="connsiteX6" fmla="*/ 2909358 w 2909358"/>
              <a:gd name="connsiteY6" fmla="*/ 451174 h 1879893"/>
              <a:gd name="connsiteX7" fmla="*/ 2909358 w 2909358"/>
              <a:gd name="connsiteY7" fmla="*/ 883550 h 1879893"/>
              <a:gd name="connsiteX8" fmla="*/ 2909358 w 2909358"/>
              <a:gd name="connsiteY8" fmla="*/ 1372322 h 1879893"/>
              <a:gd name="connsiteX9" fmla="*/ 2909358 w 2909358"/>
              <a:gd name="connsiteY9" fmla="*/ 1879893 h 1879893"/>
              <a:gd name="connsiteX10" fmla="*/ 2356580 w 2909358"/>
              <a:gd name="connsiteY10" fmla="*/ 1879893 h 1879893"/>
              <a:gd name="connsiteX11" fmla="*/ 1745615 w 2909358"/>
              <a:gd name="connsiteY11" fmla="*/ 1879893 h 1879893"/>
              <a:gd name="connsiteX12" fmla="*/ 1134650 w 2909358"/>
              <a:gd name="connsiteY12" fmla="*/ 1879893 h 1879893"/>
              <a:gd name="connsiteX13" fmla="*/ 610965 w 2909358"/>
              <a:gd name="connsiteY13" fmla="*/ 1879893 h 1879893"/>
              <a:gd name="connsiteX14" fmla="*/ 0 w 2909358"/>
              <a:gd name="connsiteY14" fmla="*/ 1879893 h 1879893"/>
              <a:gd name="connsiteX15" fmla="*/ 0 w 2909358"/>
              <a:gd name="connsiteY15" fmla="*/ 1409920 h 1879893"/>
              <a:gd name="connsiteX16" fmla="*/ 0 w 2909358"/>
              <a:gd name="connsiteY16" fmla="*/ 977544 h 1879893"/>
              <a:gd name="connsiteX17" fmla="*/ 0 w 2909358"/>
              <a:gd name="connsiteY17" fmla="*/ 488772 h 1879893"/>
              <a:gd name="connsiteX18" fmla="*/ 0 w 2909358"/>
              <a:gd name="connsiteY18" fmla="*/ 0 h 187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9358" h="1879893" extrusionOk="0">
                <a:moveTo>
                  <a:pt x="0" y="0"/>
                </a:moveTo>
                <a:cubicBezTo>
                  <a:pt x="242163" y="-55076"/>
                  <a:pt x="361683" y="6958"/>
                  <a:pt x="523684" y="0"/>
                </a:cubicBezTo>
                <a:cubicBezTo>
                  <a:pt x="685685" y="-6958"/>
                  <a:pt x="799746" y="35385"/>
                  <a:pt x="1018275" y="0"/>
                </a:cubicBezTo>
                <a:cubicBezTo>
                  <a:pt x="1236804" y="-35385"/>
                  <a:pt x="1321163" y="18588"/>
                  <a:pt x="1571053" y="0"/>
                </a:cubicBezTo>
                <a:cubicBezTo>
                  <a:pt x="1820943" y="-18588"/>
                  <a:pt x="1965437" y="58763"/>
                  <a:pt x="2094738" y="0"/>
                </a:cubicBezTo>
                <a:cubicBezTo>
                  <a:pt x="2224040" y="-58763"/>
                  <a:pt x="2652217" y="3473"/>
                  <a:pt x="2909358" y="0"/>
                </a:cubicBezTo>
                <a:cubicBezTo>
                  <a:pt x="2918299" y="111935"/>
                  <a:pt x="2857759" y="308436"/>
                  <a:pt x="2909358" y="451174"/>
                </a:cubicBezTo>
                <a:cubicBezTo>
                  <a:pt x="2960957" y="593912"/>
                  <a:pt x="2863319" y="789346"/>
                  <a:pt x="2909358" y="883550"/>
                </a:cubicBezTo>
                <a:cubicBezTo>
                  <a:pt x="2955397" y="977754"/>
                  <a:pt x="2903283" y="1253426"/>
                  <a:pt x="2909358" y="1372322"/>
                </a:cubicBezTo>
                <a:cubicBezTo>
                  <a:pt x="2915433" y="1491218"/>
                  <a:pt x="2874964" y="1730992"/>
                  <a:pt x="2909358" y="1879893"/>
                </a:cubicBezTo>
                <a:cubicBezTo>
                  <a:pt x="2636388" y="1909468"/>
                  <a:pt x="2578633" y="1857781"/>
                  <a:pt x="2356580" y="1879893"/>
                </a:cubicBezTo>
                <a:cubicBezTo>
                  <a:pt x="2134527" y="1902005"/>
                  <a:pt x="1967880" y="1875514"/>
                  <a:pt x="1745615" y="1879893"/>
                </a:cubicBezTo>
                <a:cubicBezTo>
                  <a:pt x="1523350" y="1884272"/>
                  <a:pt x="1405316" y="1867613"/>
                  <a:pt x="1134650" y="1879893"/>
                </a:cubicBezTo>
                <a:cubicBezTo>
                  <a:pt x="863985" y="1892173"/>
                  <a:pt x="826413" y="1859270"/>
                  <a:pt x="610965" y="1879893"/>
                </a:cubicBezTo>
                <a:cubicBezTo>
                  <a:pt x="395518" y="1900516"/>
                  <a:pt x="143838" y="1879165"/>
                  <a:pt x="0" y="1879893"/>
                </a:cubicBezTo>
                <a:cubicBezTo>
                  <a:pt x="-40115" y="1702383"/>
                  <a:pt x="20844" y="1571600"/>
                  <a:pt x="0" y="1409920"/>
                </a:cubicBezTo>
                <a:cubicBezTo>
                  <a:pt x="-20844" y="1248240"/>
                  <a:pt x="30097" y="1169921"/>
                  <a:pt x="0" y="977544"/>
                </a:cubicBezTo>
                <a:cubicBezTo>
                  <a:pt x="-30097" y="785167"/>
                  <a:pt x="3668" y="701324"/>
                  <a:pt x="0" y="488772"/>
                </a:cubicBezTo>
                <a:cubicBezTo>
                  <a:pt x="-3668" y="276220"/>
                  <a:pt x="3644" y="242086"/>
                  <a:pt x="0" y="0"/>
                </a:cubicBezTo>
                <a:close/>
              </a:path>
            </a:pathLst>
          </a:custGeom>
          <a:noFill/>
          <a:ln>
            <a:solidFill>
              <a:schemeClr val="tx1"/>
            </a:solidFill>
            <a:extLst>
              <a:ext uri="{C807C97D-BFC1-408E-A445-0C87EB9F89A2}">
                <ask:lineSketchStyleProps xmlns:ask="http://schemas.microsoft.com/office/drawing/2018/sketchyshapes" sd="660472231">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6681F9-BB99-4981-8666-4CB8D06135D1}"/>
              </a:ext>
            </a:extLst>
          </p:cNvPr>
          <p:cNvSpPr txBox="1"/>
          <p:nvPr/>
        </p:nvSpPr>
        <p:spPr>
          <a:xfrm>
            <a:off x="5089306" y="105356"/>
            <a:ext cx="6720109" cy="584775"/>
          </a:xfrm>
          <a:prstGeom prst="rect">
            <a:avLst/>
          </a:prstGeom>
          <a:noFill/>
        </p:spPr>
        <p:txBody>
          <a:bodyPr wrap="none" rtlCol="0">
            <a:spAutoFit/>
          </a:bodyPr>
          <a:lstStyle/>
          <a:p>
            <a:pPr marL="571500" indent="-571500" algn="ctr" rtl="1">
              <a:buFont typeface="Arial" panose="020B0604020202020204" pitchFamily="34" charset="0"/>
              <a:buChar char="•"/>
            </a:pPr>
            <a:r>
              <a:rPr lang="ar-AE"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اقرأ الكلمات التالية ولاحظ موقع حرف الدال وصوته:</a:t>
            </a:r>
            <a:endParaRPr lang="en-US"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pic>
        <p:nvPicPr>
          <p:cNvPr id="9" name="Picture 8">
            <a:extLst>
              <a:ext uri="{FF2B5EF4-FFF2-40B4-BE49-F238E27FC236}">
                <a16:creationId xmlns:a16="http://schemas.microsoft.com/office/drawing/2014/main" id="{C52C4F8E-4780-44EB-85C2-9CE5E5DC09E1}"/>
              </a:ext>
            </a:extLst>
          </p:cNvPr>
          <p:cNvPicPr>
            <a:picLocks noChangeAspect="1"/>
          </p:cNvPicPr>
          <p:nvPr/>
        </p:nvPicPr>
        <p:blipFill>
          <a:blip r:embed="rId4"/>
          <a:stretch>
            <a:fillRect/>
          </a:stretch>
        </p:blipFill>
        <p:spPr>
          <a:xfrm>
            <a:off x="-97159" y="6435409"/>
            <a:ext cx="2719185" cy="432309"/>
          </a:xfrm>
          <a:prstGeom prst="rect">
            <a:avLst/>
          </a:prstGeom>
        </p:spPr>
      </p:pic>
    </p:spTree>
    <p:extLst>
      <p:ext uri="{BB962C8B-B14F-4D97-AF65-F5344CB8AC3E}">
        <p14:creationId xmlns:p14="http://schemas.microsoft.com/office/powerpoint/2010/main" val="314563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1"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5E-6 -4.44444E-6 L 5E-6 0.25 " pathEditMode="relative" rAng="0" ptsTypes="AA">
                                      <p:cBhvr>
                                        <p:cTn id="16" dur="2000" fill="hold"/>
                                        <p:tgtEl>
                                          <p:spTgt spid="5"/>
                                        </p:tgtEl>
                                        <p:attrNameLst>
                                          <p:attrName>ppt_x</p:attrName>
                                          <p:attrName>ppt_y</p:attrName>
                                        </p:attrNameLst>
                                      </p:cBhvr>
                                      <p:rCtr x="0" y="12500"/>
                                    </p:animMotion>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D3635-13B4-4EE1-8505-1CC0D871D562}"/>
              </a:ext>
            </a:extLst>
          </p:cNvPr>
          <p:cNvPicPr>
            <a:picLocks noChangeAspect="1"/>
          </p:cNvPicPr>
          <p:nvPr/>
        </p:nvPicPr>
        <p:blipFill>
          <a:blip r:embed="rId2"/>
          <a:stretch>
            <a:fillRect/>
          </a:stretch>
        </p:blipFill>
        <p:spPr>
          <a:xfrm>
            <a:off x="0" y="120228"/>
            <a:ext cx="12192000" cy="6736080"/>
          </a:xfrm>
          <a:prstGeom prst="rect">
            <a:avLst/>
          </a:prstGeom>
        </p:spPr>
      </p:pic>
      <p:sp>
        <p:nvSpPr>
          <p:cNvPr id="3" name="Arrow: Pentagon 2">
            <a:extLst>
              <a:ext uri="{FF2B5EF4-FFF2-40B4-BE49-F238E27FC236}">
                <a16:creationId xmlns:a16="http://schemas.microsoft.com/office/drawing/2014/main" id="{2E3C0E45-17AC-4ED0-B667-1BB593CE0B67}"/>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pic>
        <p:nvPicPr>
          <p:cNvPr id="11" name="Picture 10">
            <a:extLst>
              <a:ext uri="{FF2B5EF4-FFF2-40B4-BE49-F238E27FC236}">
                <a16:creationId xmlns:a16="http://schemas.microsoft.com/office/drawing/2014/main" id="{688AE0C8-DB7E-40A5-9FC4-2F49CFC600E4}"/>
              </a:ext>
            </a:extLst>
          </p:cNvPr>
          <p:cNvPicPr>
            <a:picLocks noChangeAspect="1"/>
          </p:cNvPicPr>
          <p:nvPr/>
        </p:nvPicPr>
        <p:blipFill>
          <a:blip r:embed="rId3"/>
          <a:stretch>
            <a:fillRect/>
          </a:stretch>
        </p:blipFill>
        <p:spPr>
          <a:xfrm>
            <a:off x="2561103" y="563653"/>
            <a:ext cx="7377079" cy="4793180"/>
          </a:xfrm>
          <a:custGeom>
            <a:avLst/>
            <a:gdLst>
              <a:gd name="connsiteX0" fmla="*/ 0 w 7377079"/>
              <a:gd name="connsiteY0" fmla="*/ 0 h 4793180"/>
              <a:gd name="connsiteX1" fmla="*/ 641238 w 7377079"/>
              <a:gd name="connsiteY1" fmla="*/ 0 h 4793180"/>
              <a:gd name="connsiteX2" fmla="*/ 1282477 w 7377079"/>
              <a:gd name="connsiteY2" fmla="*/ 0 h 4793180"/>
              <a:gd name="connsiteX3" fmla="*/ 1776174 w 7377079"/>
              <a:gd name="connsiteY3" fmla="*/ 0 h 4793180"/>
              <a:gd name="connsiteX4" fmla="*/ 2491183 w 7377079"/>
              <a:gd name="connsiteY4" fmla="*/ 0 h 4793180"/>
              <a:gd name="connsiteX5" fmla="*/ 2837338 w 7377079"/>
              <a:gd name="connsiteY5" fmla="*/ 0 h 4793180"/>
              <a:gd name="connsiteX6" fmla="*/ 3183493 w 7377079"/>
              <a:gd name="connsiteY6" fmla="*/ 0 h 4793180"/>
              <a:gd name="connsiteX7" fmla="*/ 3529649 w 7377079"/>
              <a:gd name="connsiteY7" fmla="*/ 0 h 4793180"/>
              <a:gd name="connsiteX8" fmla="*/ 3875804 w 7377079"/>
              <a:gd name="connsiteY8" fmla="*/ 0 h 4793180"/>
              <a:gd name="connsiteX9" fmla="*/ 4221959 w 7377079"/>
              <a:gd name="connsiteY9" fmla="*/ 0 h 4793180"/>
              <a:gd name="connsiteX10" fmla="*/ 4863197 w 7377079"/>
              <a:gd name="connsiteY10" fmla="*/ 0 h 4793180"/>
              <a:gd name="connsiteX11" fmla="*/ 5283123 w 7377079"/>
              <a:gd name="connsiteY11" fmla="*/ 0 h 4793180"/>
              <a:gd name="connsiteX12" fmla="*/ 5776820 w 7377079"/>
              <a:gd name="connsiteY12" fmla="*/ 0 h 4793180"/>
              <a:gd name="connsiteX13" fmla="*/ 6491830 w 7377079"/>
              <a:gd name="connsiteY13" fmla="*/ 0 h 4793180"/>
              <a:gd name="connsiteX14" fmla="*/ 7377079 w 7377079"/>
              <a:gd name="connsiteY14" fmla="*/ 0 h 4793180"/>
              <a:gd name="connsiteX15" fmla="*/ 7377079 w 7377079"/>
              <a:gd name="connsiteY15" fmla="*/ 599148 h 4793180"/>
              <a:gd name="connsiteX16" fmla="*/ 7377079 w 7377079"/>
              <a:gd name="connsiteY16" fmla="*/ 1150363 h 4793180"/>
              <a:gd name="connsiteX17" fmla="*/ 7377079 w 7377079"/>
              <a:gd name="connsiteY17" fmla="*/ 1845374 h 4793180"/>
              <a:gd name="connsiteX18" fmla="*/ 7377079 w 7377079"/>
              <a:gd name="connsiteY18" fmla="*/ 2348658 h 4793180"/>
              <a:gd name="connsiteX19" fmla="*/ 7377079 w 7377079"/>
              <a:gd name="connsiteY19" fmla="*/ 2947806 h 4793180"/>
              <a:gd name="connsiteX20" fmla="*/ 7377079 w 7377079"/>
              <a:gd name="connsiteY20" fmla="*/ 3546953 h 4793180"/>
              <a:gd name="connsiteX21" fmla="*/ 7377079 w 7377079"/>
              <a:gd name="connsiteY21" fmla="*/ 4241964 h 4793180"/>
              <a:gd name="connsiteX22" fmla="*/ 7377079 w 7377079"/>
              <a:gd name="connsiteY22" fmla="*/ 4793180 h 4793180"/>
              <a:gd name="connsiteX23" fmla="*/ 6883382 w 7377079"/>
              <a:gd name="connsiteY23" fmla="*/ 4793180 h 4793180"/>
              <a:gd name="connsiteX24" fmla="*/ 6168373 w 7377079"/>
              <a:gd name="connsiteY24" fmla="*/ 4793180 h 4793180"/>
              <a:gd name="connsiteX25" fmla="*/ 5527135 w 7377079"/>
              <a:gd name="connsiteY25" fmla="*/ 4793180 h 4793180"/>
              <a:gd name="connsiteX26" fmla="*/ 4959667 w 7377079"/>
              <a:gd name="connsiteY26" fmla="*/ 4793180 h 4793180"/>
              <a:gd name="connsiteX27" fmla="*/ 4318429 w 7377079"/>
              <a:gd name="connsiteY27" fmla="*/ 4793180 h 4793180"/>
              <a:gd name="connsiteX28" fmla="*/ 3603419 w 7377079"/>
              <a:gd name="connsiteY28" fmla="*/ 4793180 h 4793180"/>
              <a:gd name="connsiteX29" fmla="*/ 2962181 w 7377079"/>
              <a:gd name="connsiteY29" fmla="*/ 4793180 h 4793180"/>
              <a:gd name="connsiteX30" fmla="*/ 2542255 w 7377079"/>
              <a:gd name="connsiteY30" fmla="*/ 4793180 h 4793180"/>
              <a:gd name="connsiteX31" fmla="*/ 2048558 w 7377079"/>
              <a:gd name="connsiteY31" fmla="*/ 4793180 h 4793180"/>
              <a:gd name="connsiteX32" fmla="*/ 1333549 w 7377079"/>
              <a:gd name="connsiteY32" fmla="*/ 4793180 h 4793180"/>
              <a:gd name="connsiteX33" fmla="*/ 766081 w 7377079"/>
              <a:gd name="connsiteY33" fmla="*/ 4793180 h 4793180"/>
              <a:gd name="connsiteX34" fmla="*/ 0 w 7377079"/>
              <a:gd name="connsiteY34" fmla="*/ 4793180 h 4793180"/>
              <a:gd name="connsiteX35" fmla="*/ 0 w 7377079"/>
              <a:gd name="connsiteY35" fmla="*/ 4337828 h 4793180"/>
              <a:gd name="connsiteX36" fmla="*/ 0 w 7377079"/>
              <a:gd name="connsiteY36" fmla="*/ 3882476 h 4793180"/>
              <a:gd name="connsiteX37" fmla="*/ 0 w 7377079"/>
              <a:gd name="connsiteY37" fmla="*/ 3427124 h 4793180"/>
              <a:gd name="connsiteX38" fmla="*/ 0 w 7377079"/>
              <a:gd name="connsiteY38" fmla="*/ 2971772 h 4793180"/>
              <a:gd name="connsiteX39" fmla="*/ 0 w 7377079"/>
              <a:gd name="connsiteY39" fmla="*/ 2420556 h 4793180"/>
              <a:gd name="connsiteX40" fmla="*/ 0 w 7377079"/>
              <a:gd name="connsiteY40" fmla="*/ 1821408 h 4793180"/>
              <a:gd name="connsiteX41" fmla="*/ 0 w 7377079"/>
              <a:gd name="connsiteY41" fmla="*/ 1318125 h 4793180"/>
              <a:gd name="connsiteX42" fmla="*/ 0 w 7377079"/>
              <a:gd name="connsiteY42" fmla="*/ 718977 h 4793180"/>
              <a:gd name="connsiteX43" fmla="*/ 0 w 7377079"/>
              <a:gd name="connsiteY43" fmla="*/ 0 h 47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079" h="4793180" fill="none" extrusionOk="0">
                <a:moveTo>
                  <a:pt x="0" y="0"/>
                </a:moveTo>
                <a:cubicBezTo>
                  <a:pt x="209365" y="-65281"/>
                  <a:pt x="436298" y="75346"/>
                  <a:pt x="641238" y="0"/>
                </a:cubicBezTo>
                <a:cubicBezTo>
                  <a:pt x="846178" y="-75346"/>
                  <a:pt x="1114577" y="18752"/>
                  <a:pt x="1282477" y="0"/>
                </a:cubicBezTo>
                <a:cubicBezTo>
                  <a:pt x="1450377" y="-18752"/>
                  <a:pt x="1607559" y="51907"/>
                  <a:pt x="1776174" y="0"/>
                </a:cubicBezTo>
                <a:cubicBezTo>
                  <a:pt x="1944789" y="-51907"/>
                  <a:pt x="2160661" y="35456"/>
                  <a:pt x="2491183" y="0"/>
                </a:cubicBezTo>
                <a:cubicBezTo>
                  <a:pt x="2821705" y="-35456"/>
                  <a:pt x="2746723" y="28822"/>
                  <a:pt x="2837338" y="0"/>
                </a:cubicBezTo>
                <a:cubicBezTo>
                  <a:pt x="2927953" y="-28822"/>
                  <a:pt x="3056621" y="39615"/>
                  <a:pt x="3183493" y="0"/>
                </a:cubicBezTo>
                <a:cubicBezTo>
                  <a:pt x="3310366" y="-39615"/>
                  <a:pt x="3360213" y="19946"/>
                  <a:pt x="3529649" y="0"/>
                </a:cubicBezTo>
                <a:cubicBezTo>
                  <a:pt x="3699085" y="-19946"/>
                  <a:pt x="3742788" y="37142"/>
                  <a:pt x="3875804" y="0"/>
                </a:cubicBezTo>
                <a:cubicBezTo>
                  <a:pt x="4008821" y="-37142"/>
                  <a:pt x="4069028" y="5412"/>
                  <a:pt x="4221959" y="0"/>
                </a:cubicBezTo>
                <a:cubicBezTo>
                  <a:pt x="4374890" y="-5412"/>
                  <a:pt x="4627962" y="30660"/>
                  <a:pt x="4863197" y="0"/>
                </a:cubicBezTo>
                <a:cubicBezTo>
                  <a:pt x="5098432" y="-30660"/>
                  <a:pt x="5140110" y="2614"/>
                  <a:pt x="5283123" y="0"/>
                </a:cubicBezTo>
                <a:cubicBezTo>
                  <a:pt x="5426136" y="-2614"/>
                  <a:pt x="5656576" y="45757"/>
                  <a:pt x="5776820" y="0"/>
                </a:cubicBezTo>
                <a:cubicBezTo>
                  <a:pt x="5897064" y="-45757"/>
                  <a:pt x="6166438" y="31429"/>
                  <a:pt x="6491830" y="0"/>
                </a:cubicBezTo>
                <a:cubicBezTo>
                  <a:pt x="6817222" y="-31429"/>
                  <a:pt x="6952386" y="75213"/>
                  <a:pt x="7377079" y="0"/>
                </a:cubicBezTo>
                <a:cubicBezTo>
                  <a:pt x="7379449" y="232863"/>
                  <a:pt x="7363839" y="461233"/>
                  <a:pt x="7377079" y="599148"/>
                </a:cubicBezTo>
                <a:cubicBezTo>
                  <a:pt x="7390319" y="737063"/>
                  <a:pt x="7338017" y="976534"/>
                  <a:pt x="7377079" y="1150363"/>
                </a:cubicBezTo>
                <a:cubicBezTo>
                  <a:pt x="7416141" y="1324192"/>
                  <a:pt x="7348038" y="1660691"/>
                  <a:pt x="7377079" y="1845374"/>
                </a:cubicBezTo>
                <a:cubicBezTo>
                  <a:pt x="7406120" y="2030057"/>
                  <a:pt x="7338434" y="2138065"/>
                  <a:pt x="7377079" y="2348658"/>
                </a:cubicBezTo>
                <a:cubicBezTo>
                  <a:pt x="7415724" y="2559251"/>
                  <a:pt x="7367683" y="2792272"/>
                  <a:pt x="7377079" y="2947806"/>
                </a:cubicBezTo>
                <a:cubicBezTo>
                  <a:pt x="7386475" y="3103340"/>
                  <a:pt x="7315393" y="3417771"/>
                  <a:pt x="7377079" y="3546953"/>
                </a:cubicBezTo>
                <a:cubicBezTo>
                  <a:pt x="7438765" y="3676135"/>
                  <a:pt x="7325418" y="4005926"/>
                  <a:pt x="7377079" y="4241964"/>
                </a:cubicBezTo>
                <a:cubicBezTo>
                  <a:pt x="7428740" y="4478002"/>
                  <a:pt x="7342016" y="4680890"/>
                  <a:pt x="7377079" y="4793180"/>
                </a:cubicBezTo>
                <a:cubicBezTo>
                  <a:pt x="7255166" y="4818033"/>
                  <a:pt x="7109281" y="4786614"/>
                  <a:pt x="6883382" y="4793180"/>
                </a:cubicBezTo>
                <a:cubicBezTo>
                  <a:pt x="6657483" y="4799746"/>
                  <a:pt x="6428189" y="4717620"/>
                  <a:pt x="6168373" y="4793180"/>
                </a:cubicBezTo>
                <a:cubicBezTo>
                  <a:pt x="5908557" y="4868740"/>
                  <a:pt x="5730716" y="4771421"/>
                  <a:pt x="5527135" y="4793180"/>
                </a:cubicBezTo>
                <a:cubicBezTo>
                  <a:pt x="5323554" y="4814939"/>
                  <a:pt x="5242009" y="4730377"/>
                  <a:pt x="4959667" y="4793180"/>
                </a:cubicBezTo>
                <a:cubicBezTo>
                  <a:pt x="4677325" y="4855983"/>
                  <a:pt x="4542158" y="4744292"/>
                  <a:pt x="4318429" y="4793180"/>
                </a:cubicBezTo>
                <a:cubicBezTo>
                  <a:pt x="4094700" y="4842068"/>
                  <a:pt x="3832428" y="4770663"/>
                  <a:pt x="3603419" y="4793180"/>
                </a:cubicBezTo>
                <a:cubicBezTo>
                  <a:pt x="3374410" y="4815697"/>
                  <a:pt x="3234680" y="4784023"/>
                  <a:pt x="2962181" y="4793180"/>
                </a:cubicBezTo>
                <a:cubicBezTo>
                  <a:pt x="2689682" y="4802337"/>
                  <a:pt x="2702558" y="4754894"/>
                  <a:pt x="2542255" y="4793180"/>
                </a:cubicBezTo>
                <a:cubicBezTo>
                  <a:pt x="2381952" y="4831466"/>
                  <a:pt x="2263267" y="4762640"/>
                  <a:pt x="2048558" y="4793180"/>
                </a:cubicBezTo>
                <a:cubicBezTo>
                  <a:pt x="1833849" y="4823720"/>
                  <a:pt x="1673177" y="4772043"/>
                  <a:pt x="1333549" y="4793180"/>
                </a:cubicBezTo>
                <a:cubicBezTo>
                  <a:pt x="993921" y="4814317"/>
                  <a:pt x="967185" y="4772290"/>
                  <a:pt x="766081" y="4793180"/>
                </a:cubicBezTo>
                <a:cubicBezTo>
                  <a:pt x="564977" y="4814070"/>
                  <a:pt x="308346" y="4767316"/>
                  <a:pt x="0" y="4793180"/>
                </a:cubicBezTo>
                <a:cubicBezTo>
                  <a:pt x="-12531" y="4687405"/>
                  <a:pt x="43500" y="4501939"/>
                  <a:pt x="0" y="4337828"/>
                </a:cubicBezTo>
                <a:cubicBezTo>
                  <a:pt x="-43500" y="4173717"/>
                  <a:pt x="29123" y="4054391"/>
                  <a:pt x="0" y="3882476"/>
                </a:cubicBezTo>
                <a:cubicBezTo>
                  <a:pt x="-29123" y="3710561"/>
                  <a:pt x="29105" y="3620387"/>
                  <a:pt x="0" y="3427124"/>
                </a:cubicBezTo>
                <a:cubicBezTo>
                  <a:pt x="-29105" y="3233861"/>
                  <a:pt x="53984" y="3144629"/>
                  <a:pt x="0" y="2971772"/>
                </a:cubicBezTo>
                <a:cubicBezTo>
                  <a:pt x="-53984" y="2798915"/>
                  <a:pt x="26042" y="2626718"/>
                  <a:pt x="0" y="2420556"/>
                </a:cubicBezTo>
                <a:cubicBezTo>
                  <a:pt x="-26042" y="2214394"/>
                  <a:pt x="8395" y="1982663"/>
                  <a:pt x="0" y="1821408"/>
                </a:cubicBezTo>
                <a:cubicBezTo>
                  <a:pt x="-8395" y="1660153"/>
                  <a:pt x="4056" y="1459647"/>
                  <a:pt x="0" y="1318125"/>
                </a:cubicBezTo>
                <a:cubicBezTo>
                  <a:pt x="-4056" y="1176603"/>
                  <a:pt x="32866" y="857625"/>
                  <a:pt x="0" y="718977"/>
                </a:cubicBezTo>
                <a:cubicBezTo>
                  <a:pt x="-32866" y="580329"/>
                  <a:pt x="54289" y="147914"/>
                  <a:pt x="0" y="0"/>
                </a:cubicBezTo>
                <a:close/>
              </a:path>
              <a:path w="7377079" h="4793180" stroke="0" extrusionOk="0">
                <a:moveTo>
                  <a:pt x="0" y="0"/>
                </a:moveTo>
                <a:cubicBezTo>
                  <a:pt x="110480" y="-7788"/>
                  <a:pt x="200266" y="27105"/>
                  <a:pt x="346155" y="0"/>
                </a:cubicBezTo>
                <a:cubicBezTo>
                  <a:pt x="492044" y="-27105"/>
                  <a:pt x="572202" y="48018"/>
                  <a:pt x="766081" y="0"/>
                </a:cubicBezTo>
                <a:cubicBezTo>
                  <a:pt x="959960" y="-48018"/>
                  <a:pt x="1122375" y="4152"/>
                  <a:pt x="1259778" y="0"/>
                </a:cubicBezTo>
                <a:cubicBezTo>
                  <a:pt x="1397181" y="-4152"/>
                  <a:pt x="1782259" y="59196"/>
                  <a:pt x="1974787" y="0"/>
                </a:cubicBezTo>
                <a:cubicBezTo>
                  <a:pt x="2167315" y="-59196"/>
                  <a:pt x="2165294" y="40848"/>
                  <a:pt x="2320943" y="0"/>
                </a:cubicBezTo>
                <a:cubicBezTo>
                  <a:pt x="2476592" y="-40848"/>
                  <a:pt x="2736214" y="324"/>
                  <a:pt x="2962181" y="0"/>
                </a:cubicBezTo>
                <a:cubicBezTo>
                  <a:pt x="3188148" y="-324"/>
                  <a:pt x="3278061" y="24635"/>
                  <a:pt x="3529649" y="0"/>
                </a:cubicBezTo>
                <a:cubicBezTo>
                  <a:pt x="3781237" y="-24635"/>
                  <a:pt x="3767429" y="17092"/>
                  <a:pt x="3875804" y="0"/>
                </a:cubicBezTo>
                <a:cubicBezTo>
                  <a:pt x="3984179" y="-17092"/>
                  <a:pt x="4080372" y="22292"/>
                  <a:pt x="4221959" y="0"/>
                </a:cubicBezTo>
                <a:cubicBezTo>
                  <a:pt x="4363547" y="-22292"/>
                  <a:pt x="4499365" y="11678"/>
                  <a:pt x="4715656" y="0"/>
                </a:cubicBezTo>
                <a:cubicBezTo>
                  <a:pt x="4931947" y="-11678"/>
                  <a:pt x="5028079" y="41436"/>
                  <a:pt x="5135582" y="0"/>
                </a:cubicBezTo>
                <a:cubicBezTo>
                  <a:pt x="5243085" y="-41436"/>
                  <a:pt x="5706762" y="74352"/>
                  <a:pt x="5850591" y="0"/>
                </a:cubicBezTo>
                <a:cubicBezTo>
                  <a:pt x="5994420" y="-74352"/>
                  <a:pt x="6238096" y="59296"/>
                  <a:pt x="6565600" y="0"/>
                </a:cubicBezTo>
                <a:cubicBezTo>
                  <a:pt x="6893104" y="-59296"/>
                  <a:pt x="7093815" y="91978"/>
                  <a:pt x="7377079" y="0"/>
                </a:cubicBezTo>
                <a:cubicBezTo>
                  <a:pt x="7402074" y="101931"/>
                  <a:pt x="7331136" y="342966"/>
                  <a:pt x="7377079" y="455352"/>
                </a:cubicBezTo>
                <a:cubicBezTo>
                  <a:pt x="7423022" y="567738"/>
                  <a:pt x="7325231" y="993822"/>
                  <a:pt x="7377079" y="1150363"/>
                </a:cubicBezTo>
                <a:cubicBezTo>
                  <a:pt x="7428927" y="1306904"/>
                  <a:pt x="7330591" y="1504465"/>
                  <a:pt x="7377079" y="1701579"/>
                </a:cubicBezTo>
                <a:cubicBezTo>
                  <a:pt x="7423567" y="1898693"/>
                  <a:pt x="7325367" y="2256143"/>
                  <a:pt x="7377079" y="2396590"/>
                </a:cubicBezTo>
                <a:cubicBezTo>
                  <a:pt x="7428791" y="2537037"/>
                  <a:pt x="7360754" y="2765625"/>
                  <a:pt x="7377079" y="2947806"/>
                </a:cubicBezTo>
                <a:cubicBezTo>
                  <a:pt x="7393404" y="3129987"/>
                  <a:pt x="7318582" y="3241700"/>
                  <a:pt x="7377079" y="3499021"/>
                </a:cubicBezTo>
                <a:cubicBezTo>
                  <a:pt x="7435576" y="3756342"/>
                  <a:pt x="7348983" y="3898687"/>
                  <a:pt x="7377079" y="4098169"/>
                </a:cubicBezTo>
                <a:cubicBezTo>
                  <a:pt x="7405175" y="4297651"/>
                  <a:pt x="7368734" y="4527371"/>
                  <a:pt x="7377079" y="4793180"/>
                </a:cubicBezTo>
                <a:cubicBezTo>
                  <a:pt x="7215146" y="4801053"/>
                  <a:pt x="7147257" y="4755998"/>
                  <a:pt x="6957153" y="4793180"/>
                </a:cubicBezTo>
                <a:cubicBezTo>
                  <a:pt x="6767049" y="4830362"/>
                  <a:pt x="6765758" y="4767141"/>
                  <a:pt x="6610998" y="4793180"/>
                </a:cubicBezTo>
                <a:cubicBezTo>
                  <a:pt x="6456239" y="4819219"/>
                  <a:pt x="6228106" y="4788872"/>
                  <a:pt x="5895989" y="4793180"/>
                </a:cubicBezTo>
                <a:cubicBezTo>
                  <a:pt x="5563872" y="4797488"/>
                  <a:pt x="5652446" y="4770752"/>
                  <a:pt x="5549833" y="4793180"/>
                </a:cubicBezTo>
                <a:cubicBezTo>
                  <a:pt x="5447220" y="4815608"/>
                  <a:pt x="5297168" y="4771173"/>
                  <a:pt x="5203678" y="4793180"/>
                </a:cubicBezTo>
                <a:cubicBezTo>
                  <a:pt x="5110188" y="4815187"/>
                  <a:pt x="4660740" y="4774926"/>
                  <a:pt x="4488669" y="4793180"/>
                </a:cubicBezTo>
                <a:cubicBezTo>
                  <a:pt x="4316598" y="4811434"/>
                  <a:pt x="3923182" y="4748916"/>
                  <a:pt x="3773660" y="4793180"/>
                </a:cubicBezTo>
                <a:cubicBezTo>
                  <a:pt x="3624138" y="4837444"/>
                  <a:pt x="3352157" y="4789146"/>
                  <a:pt x="3206192" y="4793180"/>
                </a:cubicBezTo>
                <a:cubicBezTo>
                  <a:pt x="3060227" y="4797214"/>
                  <a:pt x="2972998" y="4757159"/>
                  <a:pt x="2786266" y="4793180"/>
                </a:cubicBezTo>
                <a:cubicBezTo>
                  <a:pt x="2599534" y="4829201"/>
                  <a:pt x="2384507" y="4769019"/>
                  <a:pt x="2071257" y="4793180"/>
                </a:cubicBezTo>
                <a:cubicBezTo>
                  <a:pt x="1758007" y="4817341"/>
                  <a:pt x="1736813" y="4767151"/>
                  <a:pt x="1577560" y="4793180"/>
                </a:cubicBezTo>
                <a:cubicBezTo>
                  <a:pt x="1418307" y="4819209"/>
                  <a:pt x="1249480" y="4788878"/>
                  <a:pt x="1157634" y="4793180"/>
                </a:cubicBezTo>
                <a:cubicBezTo>
                  <a:pt x="1065788" y="4797482"/>
                  <a:pt x="682188" y="4746164"/>
                  <a:pt x="516396" y="4793180"/>
                </a:cubicBezTo>
                <a:cubicBezTo>
                  <a:pt x="350604" y="4840196"/>
                  <a:pt x="185433" y="4791255"/>
                  <a:pt x="0" y="4793180"/>
                </a:cubicBezTo>
                <a:cubicBezTo>
                  <a:pt x="-798" y="4595838"/>
                  <a:pt x="16810" y="4311713"/>
                  <a:pt x="0" y="4098169"/>
                </a:cubicBezTo>
                <a:cubicBezTo>
                  <a:pt x="-16810" y="3884625"/>
                  <a:pt x="1322" y="3826329"/>
                  <a:pt x="0" y="3642817"/>
                </a:cubicBezTo>
                <a:cubicBezTo>
                  <a:pt x="-1322" y="3459305"/>
                  <a:pt x="52536" y="3361392"/>
                  <a:pt x="0" y="3139533"/>
                </a:cubicBezTo>
                <a:cubicBezTo>
                  <a:pt x="-52536" y="2917674"/>
                  <a:pt x="18190" y="2895192"/>
                  <a:pt x="0" y="2684181"/>
                </a:cubicBezTo>
                <a:cubicBezTo>
                  <a:pt x="-18190" y="2473170"/>
                  <a:pt x="2782" y="2199179"/>
                  <a:pt x="0" y="2037102"/>
                </a:cubicBezTo>
                <a:cubicBezTo>
                  <a:pt x="-2782" y="1875025"/>
                  <a:pt x="4154" y="1607672"/>
                  <a:pt x="0" y="1390022"/>
                </a:cubicBezTo>
                <a:cubicBezTo>
                  <a:pt x="-4154" y="1172372"/>
                  <a:pt x="48189" y="876565"/>
                  <a:pt x="0" y="742943"/>
                </a:cubicBezTo>
                <a:cubicBezTo>
                  <a:pt x="-48189" y="609321"/>
                  <a:pt x="51799" y="186113"/>
                  <a:pt x="0" y="0"/>
                </a:cubicBezTo>
                <a:close/>
              </a:path>
            </a:pathLst>
          </a:custGeom>
          <a:ln>
            <a:solidFill>
              <a:schemeClr val="tx1"/>
            </a:solidFill>
            <a:extLst>
              <a:ext uri="{C807C97D-BFC1-408E-A445-0C87EB9F89A2}">
                <ask:lineSketchStyleProps xmlns:ask="http://schemas.microsoft.com/office/drawing/2018/sketchyshapes" sd="2263911347">
                  <a:prstGeom prst="rect">
                    <a:avLst/>
                  </a:prstGeom>
                  <ask:type>
                    <ask:lineSketchScribble/>
                  </ask:type>
                </ask:lineSketchStyleProps>
              </a:ext>
            </a:extLst>
          </a:ln>
        </p:spPr>
      </p:pic>
    </p:spTree>
    <p:extLst>
      <p:ext uri="{BB962C8B-B14F-4D97-AF65-F5344CB8AC3E}">
        <p14:creationId xmlns:p14="http://schemas.microsoft.com/office/powerpoint/2010/main" val="320054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D3635-13B4-4EE1-8505-1CC0D871D562}"/>
              </a:ext>
            </a:extLst>
          </p:cNvPr>
          <p:cNvPicPr>
            <a:picLocks noChangeAspect="1"/>
          </p:cNvPicPr>
          <p:nvPr/>
        </p:nvPicPr>
        <p:blipFill>
          <a:blip r:embed="rId2"/>
          <a:stretch>
            <a:fillRect/>
          </a:stretch>
        </p:blipFill>
        <p:spPr>
          <a:xfrm>
            <a:off x="0" y="120228"/>
            <a:ext cx="12192000" cy="6736080"/>
          </a:xfrm>
          <a:prstGeom prst="rect">
            <a:avLst/>
          </a:prstGeom>
        </p:spPr>
      </p:pic>
      <p:sp>
        <p:nvSpPr>
          <p:cNvPr id="3" name="Arrow: Pentagon 2">
            <a:extLst>
              <a:ext uri="{FF2B5EF4-FFF2-40B4-BE49-F238E27FC236}">
                <a16:creationId xmlns:a16="http://schemas.microsoft.com/office/drawing/2014/main" id="{2E3C0E45-17AC-4ED0-B667-1BB593CE0B67}"/>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التقويم البنائي</a:t>
            </a:r>
            <a:endParaRPr lang="en-AE" sz="2800" b="1" dirty="0">
              <a:solidFill>
                <a:schemeClr val="bg1"/>
              </a:solidFill>
            </a:endParaRPr>
          </a:p>
        </p:txBody>
      </p:sp>
      <p:pic>
        <p:nvPicPr>
          <p:cNvPr id="5" name="Picture 4">
            <a:extLst>
              <a:ext uri="{FF2B5EF4-FFF2-40B4-BE49-F238E27FC236}">
                <a16:creationId xmlns:a16="http://schemas.microsoft.com/office/drawing/2014/main" id="{412C8275-71A0-493C-9988-9819ADC51354}"/>
              </a:ext>
            </a:extLst>
          </p:cNvPr>
          <p:cNvPicPr>
            <a:picLocks noChangeAspect="1"/>
          </p:cNvPicPr>
          <p:nvPr/>
        </p:nvPicPr>
        <p:blipFill>
          <a:blip r:embed="rId3"/>
          <a:stretch>
            <a:fillRect/>
          </a:stretch>
        </p:blipFill>
        <p:spPr>
          <a:xfrm>
            <a:off x="2861733" y="-1692"/>
            <a:ext cx="7289800" cy="6858000"/>
          </a:xfrm>
          <a:prstGeom prst="rect">
            <a:avLst/>
          </a:prstGeom>
        </p:spPr>
      </p:pic>
      <p:cxnSp>
        <p:nvCxnSpPr>
          <p:cNvPr id="6" name="Straight Arrow Connector 5">
            <a:extLst>
              <a:ext uri="{FF2B5EF4-FFF2-40B4-BE49-F238E27FC236}">
                <a16:creationId xmlns:a16="http://schemas.microsoft.com/office/drawing/2014/main" id="{90C6B021-AC75-4D6B-90F9-3412041FE36F}"/>
              </a:ext>
            </a:extLst>
          </p:cNvPr>
          <p:cNvCxnSpPr>
            <a:cxnSpLocks/>
          </p:cNvCxnSpPr>
          <p:nvPr/>
        </p:nvCxnSpPr>
        <p:spPr>
          <a:xfrm flipH="1">
            <a:off x="4030134" y="1752600"/>
            <a:ext cx="3217333" cy="2168678"/>
          </a:xfrm>
          <a:prstGeom prst="straightConnector1">
            <a:avLst/>
          </a:prstGeom>
          <a:ln w="57150">
            <a:solidFill>
              <a:srgbClr val="EE4F2C"/>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D39AAA6-19A8-4B16-8D02-65B583D40A30}"/>
              </a:ext>
            </a:extLst>
          </p:cNvPr>
          <p:cNvCxnSpPr>
            <a:cxnSpLocks/>
          </p:cNvCxnSpPr>
          <p:nvPr/>
        </p:nvCxnSpPr>
        <p:spPr>
          <a:xfrm flipH="1">
            <a:off x="4131733" y="2637270"/>
            <a:ext cx="3043780" cy="365862"/>
          </a:xfrm>
          <a:prstGeom prst="straightConnector1">
            <a:avLst/>
          </a:prstGeom>
          <a:ln w="57150">
            <a:solidFill>
              <a:srgbClr val="5FB9E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CB99F40-327A-4FED-BEF2-107FC7892EAC}"/>
              </a:ext>
            </a:extLst>
          </p:cNvPr>
          <p:cNvCxnSpPr>
            <a:cxnSpLocks/>
          </p:cNvCxnSpPr>
          <p:nvPr/>
        </p:nvCxnSpPr>
        <p:spPr>
          <a:xfrm flipH="1">
            <a:off x="4030134" y="3691931"/>
            <a:ext cx="3217334" cy="1106161"/>
          </a:xfrm>
          <a:prstGeom prst="straightConnector1">
            <a:avLst/>
          </a:prstGeom>
          <a:ln w="57150">
            <a:solidFill>
              <a:srgbClr val="356A2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FFEDE1-1214-45B0-9259-C6C13CDF5ABD}"/>
              </a:ext>
            </a:extLst>
          </p:cNvPr>
          <p:cNvCxnSpPr>
            <a:cxnSpLocks/>
          </p:cNvCxnSpPr>
          <p:nvPr/>
        </p:nvCxnSpPr>
        <p:spPr>
          <a:xfrm flipH="1">
            <a:off x="4131733" y="5061348"/>
            <a:ext cx="3043781" cy="882252"/>
          </a:xfrm>
          <a:prstGeom prst="straightConnector1">
            <a:avLst/>
          </a:prstGeom>
          <a:ln w="57150">
            <a:solidFill>
              <a:srgbClr val="EE4F2C"/>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F37226-808A-4A07-AEC5-CA7835B05B28}"/>
              </a:ext>
            </a:extLst>
          </p:cNvPr>
          <p:cNvCxnSpPr>
            <a:cxnSpLocks/>
          </p:cNvCxnSpPr>
          <p:nvPr/>
        </p:nvCxnSpPr>
        <p:spPr>
          <a:xfrm flipH="1" flipV="1">
            <a:off x="4131732" y="1964267"/>
            <a:ext cx="3043782" cy="4224287"/>
          </a:xfrm>
          <a:prstGeom prst="straightConnector1">
            <a:avLst/>
          </a:prstGeom>
          <a:ln w="57150">
            <a:solidFill>
              <a:srgbClr val="322F2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58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D3635-13B4-4EE1-8505-1CC0D871D562}"/>
              </a:ext>
            </a:extLst>
          </p:cNvPr>
          <p:cNvPicPr>
            <a:picLocks noChangeAspect="1"/>
          </p:cNvPicPr>
          <p:nvPr/>
        </p:nvPicPr>
        <p:blipFill>
          <a:blip r:embed="rId4"/>
          <a:stretch>
            <a:fillRect/>
          </a:stretch>
        </p:blipFill>
        <p:spPr>
          <a:xfrm>
            <a:off x="0" y="120228"/>
            <a:ext cx="12192000" cy="6736080"/>
          </a:xfrm>
          <a:prstGeom prst="rect">
            <a:avLst/>
          </a:prstGeom>
        </p:spPr>
      </p:pic>
      <p:sp>
        <p:nvSpPr>
          <p:cNvPr id="3" name="Arrow: Pentagon 2">
            <a:extLst>
              <a:ext uri="{FF2B5EF4-FFF2-40B4-BE49-F238E27FC236}">
                <a16:creationId xmlns:a16="http://schemas.microsoft.com/office/drawing/2014/main" id="{2E3C0E45-17AC-4ED0-B667-1BB593CE0B67}"/>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pic>
        <p:nvPicPr>
          <p:cNvPr id="7" name="#08 Comment Écrire La Lettre Dal En Arabe كيفية كتابة حرف الدال">
            <a:hlinkClick r:id="" action="ppaction://media"/>
            <a:extLst>
              <a:ext uri="{FF2B5EF4-FFF2-40B4-BE49-F238E27FC236}">
                <a16:creationId xmlns:a16="http://schemas.microsoft.com/office/drawing/2014/main" id="{0C13BB67-76D6-4CDA-8A50-40181D76DFB8}"/>
              </a:ext>
            </a:extLst>
          </p:cNvPr>
          <p:cNvPicPr>
            <a:picLocks noChangeAspect="1"/>
          </p:cNvPicPr>
          <p:nvPr>
            <a:videoFile r:link="rId1"/>
            <p:extLst>
              <p:ext uri="{DAA4B4D4-6D71-4841-9C94-3DE7FCFB9230}">
                <p14:media xmlns:p14="http://schemas.microsoft.com/office/powerpoint/2010/main" r:embed="rId2">
                  <p14:trim st="5222" end="3855"/>
                </p14:media>
              </p:ext>
            </p:extLst>
          </p:nvPr>
        </p:nvPicPr>
        <p:blipFill>
          <a:blip r:embed="rId5"/>
          <a:stretch>
            <a:fillRect/>
          </a:stretch>
        </p:blipFill>
        <p:spPr>
          <a:xfrm>
            <a:off x="2161309" y="1371600"/>
            <a:ext cx="8128000" cy="4572000"/>
          </a:xfrm>
          <a:prstGeom prst="rect">
            <a:avLst/>
          </a:prstGeom>
        </p:spPr>
      </p:pic>
      <p:sp>
        <p:nvSpPr>
          <p:cNvPr id="9" name="TextBox 8">
            <a:extLst>
              <a:ext uri="{FF2B5EF4-FFF2-40B4-BE49-F238E27FC236}">
                <a16:creationId xmlns:a16="http://schemas.microsoft.com/office/drawing/2014/main" id="{1A7AB5DD-E929-4CE1-BAE8-2F194830DFF8}"/>
              </a:ext>
            </a:extLst>
          </p:cNvPr>
          <p:cNvSpPr txBox="1"/>
          <p:nvPr/>
        </p:nvSpPr>
        <p:spPr>
          <a:xfrm>
            <a:off x="8064821" y="376289"/>
            <a:ext cx="3546164" cy="584775"/>
          </a:xfrm>
          <a:prstGeom prst="rect">
            <a:avLst/>
          </a:prstGeom>
          <a:noFill/>
        </p:spPr>
        <p:txBody>
          <a:bodyPr wrap="none" rtlCol="0">
            <a:spAutoFit/>
          </a:bodyPr>
          <a:lstStyle/>
          <a:p>
            <a:pPr marL="571500" indent="-571500" algn="ctr" rtl="1">
              <a:buFont typeface="Arial" panose="020B0604020202020204" pitchFamily="34" charset="0"/>
              <a:buChar char="•"/>
            </a:pPr>
            <a:r>
              <a:rPr lang="ar-AE"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شاهد وطبق في سبورتك: </a:t>
            </a:r>
            <a:endParaRPr lang="en-US"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85033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F11D3A-D729-44DC-B236-76600BCA0ED3}"/>
              </a:ext>
            </a:extLst>
          </p:cNvPr>
          <p:cNvPicPr>
            <a:picLocks noChangeAspect="1"/>
          </p:cNvPicPr>
          <p:nvPr/>
        </p:nvPicPr>
        <p:blipFill>
          <a:blip r:embed="rId4"/>
          <a:stretch>
            <a:fillRect/>
          </a:stretch>
        </p:blipFill>
        <p:spPr>
          <a:xfrm>
            <a:off x="0" y="-9602"/>
            <a:ext cx="12192000" cy="6858000"/>
          </a:xfrm>
          <a:prstGeom prst="rect">
            <a:avLst/>
          </a:prstGeom>
        </p:spPr>
      </p:pic>
      <p:pic>
        <p:nvPicPr>
          <p:cNvPr id="2" name="Sports Song by Makooky - Nursery Rhymes _ حان وقت الرياضة من مكوكي - أغاني أطفال">
            <a:hlinkClick r:id="" action="ppaction://media"/>
            <a:extLst>
              <a:ext uri="{FF2B5EF4-FFF2-40B4-BE49-F238E27FC236}">
                <a16:creationId xmlns:a16="http://schemas.microsoft.com/office/drawing/2014/main" id="{071CB642-41C6-420C-9868-B45732EA2E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7061" y="112673"/>
            <a:ext cx="8128000" cy="4572000"/>
          </a:xfrm>
          <a:prstGeom prst="rect">
            <a:avLst/>
          </a:prstGeom>
        </p:spPr>
      </p:pic>
      <p:pic>
        <p:nvPicPr>
          <p:cNvPr id="10" name="Graphic 9">
            <a:extLst>
              <a:ext uri="{FF2B5EF4-FFF2-40B4-BE49-F238E27FC236}">
                <a16:creationId xmlns:a16="http://schemas.microsoft.com/office/drawing/2014/main" id="{38BFD90D-4C59-4BBB-AAF6-134B629626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06362" y="5607610"/>
            <a:ext cx="3468863" cy="1645246"/>
          </a:xfrm>
          <a:prstGeom prst="rect">
            <a:avLst/>
          </a:prstGeom>
          <a:effectLst>
            <a:outerShdw blurRad="50800" dist="38100" dir="2700000" algn="tl" rotWithShape="0">
              <a:prstClr val="black">
                <a:alpha val="40000"/>
              </a:prstClr>
            </a:outerShdw>
          </a:effectLst>
        </p:spPr>
      </p:pic>
      <p:pic>
        <p:nvPicPr>
          <p:cNvPr id="24" name="Graphic 23">
            <a:extLst>
              <a:ext uri="{FF2B5EF4-FFF2-40B4-BE49-F238E27FC236}">
                <a16:creationId xmlns:a16="http://schemas.microsoft.com/office/drawing/2014/main" id="{33BECC1F-40EE-427C-801A-19A70C9F1B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06362" y="5632159"/>
            <a:ext cx="3417100" cy="1620696"/>
          </a:xfrm>
          <a:prstGeom prst="rect">
            <a:avLst/>
          </a:prstGeom>
          <a:effectLst>
            <a:outerShdw blurRad="50800" dist="38100" dir="2700000" algn="tl" rotWithShape="0">
              <a:prstClr val="black">
                <a:alpha val="40000"/>
              </a:prstClr>
            </a:outerShdw>
          </a:effectLst>
        </p:spPr>
      </p:pic>
      <p:pic>
        <p:nvPicPr>
          <p:cNvPr id="25" name="Graphic 24">
            <a:extLst>
              <a:ext uri="{FF2B5EF4-FFF2-40B4-BE49-F238E27FC236}">
                <a16:creationId xmlns:a16="http://schemas.microsoft.com/office/drawing/2014/main" id="{2B0680B1-9FFB-4F6D-920A-607770EDF0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13036" y="5676423"/>
            <a:ext cx="3323774" cy="1576432"/>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F345C40A-B68E-4895-8807-26799986D9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54598" y="5656710"/>
            <a:ext cx="3365336" cy="1596145"/>
          </a:xfrm>
          <a:prstGeom prst="rect">
            <a:avLst/>
          </a:prstGeom>
          <a:effectLst>
            <a:outerShdw blurRad="50800" dist="38100" dir="2700000" algn="tl" rotWithShape="0">
              <a:prstClr val="black">
                <a:alpha val="40000"/>
              </a:prstClr>
            </a:outerShdw>
          </a:effectLst>
        </p:spPr>
      </p:pic>
      <p:pic>
        <p:nvPicPr>
          <p:cNvPr id="27" name="Graphic 26">
            <a:extLst>
              <a:ext uri="{FF2B5EF4-FFF2-40B4-BE49-F238E27FC236}">
                <a16:creationId xmlns:a16="http://schemas.microsoft.com/office/drawing/2014/main" id="{0C523006-406D-4C3D-BB87-45BC5C39A4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3817" y="5642016"/>
            <a:ext cx="3396318" cy="1610839"/>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30DDA898-7FEE-44D1-B80A-1A1A562BF2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3428" y="5671494"/>
            <a:ext cx="3334165" cy="1581361"/>
          </a:xfrm>
          <a:prstGeom prst="rect">
            <a:avLst/>
          </a:prstGeom>
          <a:effectLst>
            <a:outerShdw blurRad="50800" dist="38100" dir="2700000" algn="tl" rotWithShape="0">
              <a:prstClr val="black">
                <a:alpha val="40000"/>
              </a:prstClr>
            </a:outerShdw>
          </a:effectLst>
        </p:spPr>
      </p:pic>
      <p:pic>
        <p:nvPicPr>
          <p:cNvPr id="29" name="Graphic 28">
            <a:extLst>
              <a:ext uri="{FF2B5EF4-FFF2-40B4-BE49-F238E27FC236}">
                <a16:creationId xmlns:a16="http://schemas.microsoft.com/office/drawing/2014/main" id="{B2C9655A-2EAC-4942-AAE2-F4D2AFD11C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9299" y="5663967"/>
            <a:ext cx="3350036" cy="1588888"/>
          </a:xfrm>
          <a:prstGeom prst="rect">
            <a:avLst/>
          </a:prstGeom>
          <a:effectLst>
            <a:outerShdw blurRad="50800" dist="38100" dir="2700000" algn="tl" rotWithShape="0">
              <a:prstClr val="black">
                <a:alpha val="40000"/>
              </a:prstClr>
            </a:outerShdw>
          </a:effectLst>
        </p:spPr>
      </p:pic>
      <p:pic>
        <p:nvPicPr>
          <p:cNvPr id="30" name="Graphic 29">
            <a:extLst>
              <a:ext uri="{FF2B5EF4-FFF2-40B4-BE49-F238E27FC236}">
                <a16:creationId xmlns:a16="http://schemas.microsoft.com/office/drawing/2014/main" id="{9DC69355-A50E-47FC-8DDC-584E763D3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3817" y="5663967"/>
            <a:ext cx="3350036" cy="1588888"/>
          </a:xfrm>
          <a:prstGeom prst="rect">
            <a:avLst/>
          </a:prstGeom>
          <a:effectLst>
            <a:outerShdw blurRad="50800" dist="38100" dir="2700000" algn="tl" rotWithShape="0">
              <a:prstClr val="black">
                <a:alpha val="40000"/>
              </a:prstClr>
            </a:outerShdw>
          </a:effectLst>
        </p:spPr>
      </p:pic>
      <p:pic>
        <p:nvPicPr>
          <p:cNvPr id="31" name="Graphic 30">
            <a:extLst>
              <a:ext uri="{FF2B5EF4-FFF2-40B4-BE49-F238E27FC236}">
                <a16:creationId xmlns:a16="http://schemas.microsoft.com/office/drawing/2014/main" id="{C03055C2-41EA-482E-9577-24A5DDDA30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8622" y="5666431"/>
            <a:ext cx="3344840" cy="1586424"/>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5FC9A0E2-38D4-488F-8EAB-AF70B72A109E}"/>
              </a:ext>
            </a:extLst>
          </p:cNvPr>
          <p:cNvPicPr>
            <a:picLocks noChangeAspect="1"/>
          </p:cNvPicPr>
          <p:nvPr/>
        </p:nvPicPr>
        <p:blipFill>
          <a:blip r:embed="rId8"/>
          <a:stretch>
            <a:fillRect/>
          </a:stretch>
        </p:blipFill>
        <p:spPr>
          <a:xfrm>
            <a:off x="117174" y="6528401"/>
            <a:ext cx="1871376" cy="319997"/>
          </a:xfrm>
          <a:prstGeom prst="rect">
            <a:avLst/>
          </a:prstGeom>
        </p:spPr>
      </p:pic>
      <p:pic>
        <p:nvPicPr>
          <p:cNvPr id="4" name="Picture 3">
            <a:extLst>
              <a:ext uri="{FF2B5EF4-FFF2-40B4-BE49-F238E27FC236}">
                <a16:creationId xmlns:a16="http://schemas.microsoft.com/office/drawing/2014/main" id="{83D36662-EFEF-42DB-8999-E953D5BC57D2}"/>
              </a:ext>
            </a:extLst>
          </p:cNvPr>
          <p:cNvPicPr>
            <a:picLocks noChangeAspect="1"/>
          </p:cNvPicPr>
          <p:nvPr/>
        </p:nvPicPr>
        <p:blipFill>
          <a:blip r:embed="rId9"/>
          <a:stretch>
            <a:fillRect/>
          </a:stretch>
        </p:blipFill>
        <p:spPr>
          <a:xfrm>
            <a:off x="3628021" y="1311870"/>
            <a:ext cx="4794111" cy="1339181"/>
          </a:xfrm>
          <a:prstGeom prst="rect">
            <a:avLst/>
          </a:prstGeom>
        </p:spPr>
      </p:pic>
    </p:spTree>
    <p:extLst>
      <p:ext uri="{BB962C8B-B14F-4D97-AF65-F5344CB8AC3E}">
        <p14:creationId xmlns:p14="http://schemas.microsoft.com/office/powerpoint/2010/main" val="3672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par>
                                <p:cTn id="10" presetID="32" presetClass="emph" presetSubtype="0" repeatCount="indefinite" fill="hold" nodeType="withEffect">
                                  <p:stCondLst>
                                    <p:cond delay="0"/>
                                  </p:stCondLst>
                                  <p:endCondLst>
                                    <p:cond evt="onNext" delay="0">
                                      <p:tgtEl>
                                        <p:sldTgt/>
                                      </p:tgtEl>
                                    </p:cond>
                                  </p:endCondLst>
                                  <p:childTnLst>
                                    <p:animRot by="120000">
                                      <p:cBhvr>
                                        <p:cTn id="11" dur="200" fill="hold">
                                          <p:stCondLst>
                                            <p:cond delay="0"/>
                                          </p:stCondLst>
                                        </p:cTn>
                                        <p:tgtEl>
                                          <p:spTgt spid="4"/>
                                        </p:tgtEl>
                                        <p:attrNameLst>
                                          <p:attrName>r</p:attrName>
                                        </p:attrNameLst>
                                      </p:cBhvr>
                                    </p:animRot>
                                    <p:animRot by="-240000">
                                      <p:cBhvr>
                                        <p:cTn id="12" dur="400" fill="hold">
                                          <p:stCondLst>
                                            <p:cond delay="400"/>
                                          </p:stCondLst>
                                        </p:cTn>
                                        <p:tgtEl>
                                          <p:spTgt spid="4"/>
                                        </p:tgtEl>
                                        <p:attrNameLst>
                                          <p:attrName>r</p:attrName>
                                        </p:attrNameLst>
                                      </p:cBhvr>
                                    </p:animRot>
                                    <p:animRot by="240000">
                                      <p:cBhvr>
                                        <p:cTn id="13" dur="400" fill="hold">
                                          <p:stCondLst>
                                            <p:cond delay="800"/>
                                          </p:stCondLst>
                                        </p:cTn>
                                        <p:tgtEl>
                                          <p:spTgt spid="4"/>
                                        </p:tgtEl>
                                        <p:attrNameLst>
                                          <p:attrName>r</p:attrName>
                                        </p:attrNameLst>
                                      </p:cBhvr>
                                    </p:animRot>
                                    <p:animRot by="-240000">
                                      <p:cBhvr>
                                        <p:cTn id="14" dur="400" fill="hold">
                                          <p:stCondLst>
                                            <p:cond delay="1200"/>
                                          </p:stCondLst>
                                        </p:cTn>
                                        <p:tgtEl>
                                          <p:spTgt spid="4"/>
                                        </p:tgtEl>
                                        <p:attrNameLst>
                                          <p:attrName>r</p:attrName>
                                        </p:attrNameLst>
                                      </p:cBhvr>
                                    </p:animRot>
                                    <p:animRot by="120000">
                                      <p:cBhvr>
                                        <p:cTn id="15" dur="400" fill="hold">
                                          <p:stCondLst>
                                            <p:cond delay="16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 presetClass="mediacall" presetSubtype="0" fill="hold" nodeType="withEffect">
                                  <p:stCondLst>
                                    <p:cond delay="0"/>
                                  </p:stCondLst>
                                  <p:childTnLst>
                                    <p:cmd type="call" cmd="playFrom(0.0)">
                                      <p:cBhvr>
                                        <p:cTn id="22" dur="99776" fill="hold"/>
                                        <p:tgtEl>
                                          <p:spTgt spid="2"/>
                                        </p:tgtEl>
                                      </p:cBhvr>
                                    </p:cmd>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cTn>
                              </p:par>
                              <p:par>
                                <p:cTn id="31" presetID="0" presetClass="path" presetSubtype="0" accel="50000" decel="50000" fill="hold" nodeType="withEffect">
                                  <p:stCondLst>
                                    <p:cond delay="3800"/>
                                  </p:stCondLst>
                                  <p:childTnLst>
                                    <p:animMotion origin="layout" path="M 0.00169 0.16829 L 0.00169 0.16921 C 0.13294 -0.07153 0.01068 0.13843 0.09544 0.01736 C 0.10169 0.00903 0.10547 -0.00486 0.11185 -0.0125 C 0.12916 -0.03542 0.13672 -0.0331 0.15612 -0.04306 C 0.16159 -0.0463 0.16706 -0.04931 0.17265 -0.05301 C 0.1819 -0.05926 0.19088 -0.06759 0.20039 -0.07292 C 0.20924 -0.07755 0.21862 -0.07917 0.22786 -0.08287 C 0.23919 -0.08843 0.26354 -0.10671 0.272 -0.11273 C 0.28086 -0.10972 0.29062 -0.10741 0.29948 -0.10278 C 0.32604 -0.09144 0.30625 -0.09282 0.32734 -0.09282 L 0.32734 -0.09213 " pathEditMode="relative" rAng="0" ptsTypes="AAAAAAAAAAAA">
                                      <p:cBhvr>
                                        <p:cTn id="32" dur="3750" fill="hold"/>
                                        <p:tgtEl>
                                          <p:spTgt spid="10"/>
                                        </p:tgtEl>
                                        <p:attrNameLst>
                                          <p:attrName>ppt_x</p:attrName>
                                          <p:attrName>ppt_y</p:attrName>
                                        </p:attrNameLst>
                                      </p:cBhvr>
                                      <p:rCtr x="16289" y="-14005"/>
                                    </p:animMotion>
                                  </p:childTnLst>
                                </p:cTn>
                              </p:par>
                              <p:par>
                                <p:cTn id="33" presetID="8" presetClass="emph" presetSubtype="0" autoRev="1" fill="hold" nodeType="withEffect">
                                  <p:stCondLst>
                                    <p:cond delay="7500"/>
                                  </p:stCondLst>
                                  <p:childTnLst>
                                    <p:animRot by="1800000">
                                      <p:cBhvr>
                                        <p:cTn id="34" dur="2000" fill="hold"/>
                                        <p:tgtEl>
                                          <p:spTgt spid="10"/>
                                        </p:tgtEl>
                                        <p:attrNameLst>
                                          <p:attrName>r</p:attrName>
                                        </p:attrNameLst>
                                      </p:cBhvr>
                                    </p:animRot>
                                  </p:childTnLst>
                                </p:cTn>
                              </p:par>
                              <p:par>
                                <p:cTn id="35" presetID="0" presetClass="path" presetSubtype="0" accel="50000" decel="50000" fill="hold" nodeType="withEffect">
                                  <p:stCondLst>
                                    <p:cond delay="8100"/>
                                  </p:stCondLst>
                                  <p:childTnLst>
                                    <p:animMotion origin="layout" path="M 0.32734 -0.09213 L 0.32734 -0.09236 C 0.33229 -0.09259 0.33724 -0.09306 0.34245 -0.09329 C 0.34739 -0.09352 0.35247 -0.09352 0.35781 -0.09375 C 0.38177 -0.09421 0.38724 -0.09421 0.4151 -0.09444 C 0.42851 -0.09537 0.4151 -0.09444 0.44206 -0.09514 C 0.44518 -0.09514 0.44818 -0.09537 0.45156 -0.0956 C 0.45469 -0.09606 0.45755 -0.09676 0.46107 -0.09699 C 0.46406 -0.09745 0.46758 -0.09722 0.47057 -0.09745 C 0.48984 -0.09861 0.47226 -0.09769 0.48607 -0.09861 C 0.49114 -0.09884 0.50143 -0.09931 0.50143 -0.09907 C 0.50377 -0.09907 0.50677 -0.09907 0.50898 -0.09907 C 0.51081 -0.09861 0.51055 -0.09769 0.51276 -0.09769 C 0.51758 -0.09792 0.52005 -0.09907 0.52435 -0.09977 C 0.52773 -0.1 0.53203 -0.1 0.53581 -0.10046 C 0.54713 -0.10162 0.54844 -0.10185 0.55872 -0.10231 C 0.56315 -0.10255 0.56745 -0.10255 0.57213 -0.10278 C 0.57604 -0.10278 0.57982 -0.10301 0.58372 -0.10301 C 0.60156 -0.10301 0.6194 -0.10301 0.6375 -0.10301 L 0.6375 -0.10278 " pathEditMode="relative" rAng="0" ptsTypes="AAAAAAAAAAAAAAAAAAAA">
                                      <p:cBhvr>
                                        <p:cTn id="36" dur="3400" fill="hold"/>
                                        <p:tgtEl>
                                          <p:spTgt spid="10"/>
                                        </p:tgtEl>
                                        <p:attrNameLst>
                                          <p:attrName>ppt_x</p:attrName>
                                          <p:attrName>ppt_y</p:attrName>
                                        </p:attrNameLst>
                                      </p:cBhvr>
                                      <p:rCtr x="15508" y="-556"/>
                                    </p:animMotion>
                                  </p:childTnLst>
                                </p:cTn>
                              </p:par>
                              <p:par>
                                <p:cTn id="37" presetID="0" presetClass="path" presetSubtype="0" accel="50000" decel="50000" fill="hold" nodeType="withEffect">
                                  <p:stCondLst>
                                    <p:cond delay="11500"/>
                                  </p:stCondLst>
                                  <p:childTnLst>
                                    <p:animMotion origin="layout" path="M 0.64075 -0.11157 L 0.64075 -0.11134 L 0.6668 -0.11759 C 0.67057 -0.11829 0.67448 -0.11852 0.67825 -0.12037 C 0.68008 -0.1213 0.68125 -0.12477 0.68307 -0.12616 C 0.6862 -0.1287 0.68971 -0.12986 0.69284 -0.13194 C 0.70169 -0.13773 0.70989 -0.14491 0.71901 -0.14931 C 0.72161 -0.15069 0.72448 -0.15093 0.72708 -0.15231 C 0.73047 -0.15394 0.73359 -0.15671 0.73685 -0.1581 C 0.74114 -0.15972 0.74557 -0.15995 0.75 -0.16088 C 0.75338 -0.16181 0.76419 -0.16505 0.76784 -0.16667 C 0.76953 -0.16759 0.77109 -0.16875 0.77278 -0.16968 C 0.77656 -0.17176 0.7806 -0.17269 0.78424 -0.17546 C 0.79088 -0.18056 0.79713 -0.18727 0.80377 -0.19282 C 0.81224 -0.2 0.82083 -0.20556 0.82982 -0.21019 C 0.83255 -0.21157 0.83528 -0.21204 0.83802 -0.21319 L 0.85755 -0.2044 C 0.85924 -0.2037 0.86081 -0.20139 0.8625 -0.20162 C 0.86901 -0.20231 0.87565 -0.20463 0.88203 -0.20741 C 0.89805 -0.21412 0.89271 -0.21458 0.90482 -0.22176 C 0.91758 -0.2294 0.91341 -0.22593 0.92448 -0.23056 C 0.94935 -0.24074 0.92513 -0.23287 0.95872 -0.24213 C 0.96028 -0.24398 0.96172 -0.24653 0.96354 -0.24792 C 0.972 -0.25463 0.97552 -0.25417 0.98476 -0.25648 C 0.99674 -0.26366 0.9845 -0.25718 1.00924 -0.26227 C 1.01536 -0.26366 1.01706 -0.26505 1.02226 -0.26806 C 1.03984 -0.29491 1.02864 -0.28565 1.0582 -0.28565 L 1.0582 -0.28542 " pathEditMode="relative" rAng="0" ptsTypes="AAAAAAAAAAAAAAAAAAAAAAAAAAAA">
                                      <p:cBhvr>
                                        <p:cTn id="38" dur="3800" fill="hold"/>
                                        <p:tgtEl>
                                          <p:spTgt spid="10"/>
                                        </p:tgtEl>
                                        <p:attrNameLst>
                                          <p:attrName>ppt_x</p:attrName>
                                          <p:attrName>ppt_y</p:attrName>
                                        </p:attrNameLst>
                                      </p:cBhvr>
                                      <p:rCtr x="20872" y="-8773"/>
                                    </p:animMotion>
                                  </p:childTnLst>
                                </p:cTn>
                              </p:par>
                              <p:par>
                                <p:cTn id="39" presetID="8" presetClass="emph" presetSubtype="0" fill="hold" nodeType="withEffect">
                                  <p:stCondLst>
                                    <p:cond delay="15200"/>
                                  </p:stCondLst>
                                  <p:childTnLst>
                                    <p:animRot by="1800000">
                                      <p:cBhvr>
                                        <p:cTn id="40" dur="2000" fill="hold"/>
                                        <p:tgtEl>
                                          <p:spTgt spid="10"/>
                                        </p:tgtEl>
                                        <p:attrNameLst>
                                          <p:attrName>r</p:attrName>
                                        </p:attrNameLst>
                                      </p:cBhvr>
                                    </p:animRot>
                                  </p:childTnLst>
                                </p:cTn>
                              </p:par>
                              <p:par>
                                <p:cTn id="41" presetID="0" presetClass="path" presetSubtype="0" accel="50000" decel="50000" fill="hold" nodeType="withEffect">
                                  <p:stCondLst>
                                    <p:cond delay="15200"/>
                                  </p:stCondLst>
                                  <p:childTnLst>
                                    <p:animMotion origin="layout" path="M 1.072 -0.29398 L 1.072 -0.29375 C 1.14101 -0.29236 1.17877 -0.32338 1.22799 -0.27963 C 1.23099 -0.27708 1.24036 -0.26412 1.24219 -0.26157 C 1.24284 -0.25671 1.24193 -0.25 1.24427 -0.24722 C 1.24883 -0.24167 1.25521 -0.24306 1.26041 -0.24005 C 1.27109 -0.23356 1.26575 -0.23356 1.27461 -0.22546 C 1.27656 -0.22384 1.27864 -0.22315 1.28073 -0.22199 C 1.28411 -0.21713 1.28698 -0.21065 1.29088 -0.20741 C 1.29596 -0.20347 1.30703 -0.20023 1.30703 -0.2 C 1.31549 -0.19282 1.31732 -0.19028 1.32734 -0.18588 C 1.33568 -0.18218 1.35273 -0.17986 1.35976 -0.1787 C 1.38034 -0.16042 1.37018 -0.16713 1.39023 -0.15694 C 1.41094 -0.13588 1.39948 -0.14699 1.42461 -0.12454 C 1.42734 -0.12222 1.42982 -0.11852 1.43281 -0.11736 L 1.44284 -0.11389 C 1.44557 -0.11134 1.44818 -0.10856 1.45104 -0.10648 C 1.45716 -0.10231 1.4694 -0.09491 1.47734 -0.09213 C 1.48138 -0.09074 1.48541 -0.08981 1.48958 -0.08843 L 1.48958 -0.08819 " pathEditMode="relative" rAng="0" ptsTypes="AAAAAAAAAAAAAAAAAAAA">
                                      <p:cBhvr>
                                        <p:cTn id="42" dur="3400" fill="hold"/>
                                        <p:tgtEl>
                                          <p:spTgt spid="10"/>
                                        </p:tgtEl>
                                        <p:attrNameLst>
                                          <p:attrName>ppt_x</p:attrName>
                                          <p:attrName>ppt_y</p:attrName>
                                        </p:attrNameLst>
                                      </p:cBhvr>
                                      <p:rCtr x="20872" y="9815"/>
                                    </p:animMotion>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24"/>
                                        </p:tgtEl>
                                        <p:attrNameLst>
                                          <p:attrName>r</p:attrName>
                                        </p:attrNameLst>
                                      </p:cBhvr>
                                    </p:animRot>
                                    <p:animRot by="-240000">
                                      <p:cBhvr>
                                        <p:cTn id="45" dur="200" fill="hold">
                                          <p:stCondLst>
                                            <p:cond delay="200"/>
                                          </p:stCondLst>
                                        </p:cTn>
                                        <p:tgtEl>
                                          <p:spTgt spid="24"/>
                                        </p:tgtEl>
                                        <p:attrNameLst>
                                          <p:attrName>r</p:attrName>
                                        </p:attrNameLst>
                                      </p:cBhvr>
                                    </p:animRot>
                                    <p:animRot by="240000">
                                      <p:cBhvr>
                                        <p:cTn id="46" dur="200" fill="hold">
                                          <p:stCondLst>
                                            <p:cond delay="400"/>
                                          </p:stCondLst>
                                        </p:cTn>
                                        <p:tgtEl>
                                          <p:spTgt spid="24"/>
                                        </p:tgtEl>
                                        <p:attrNameLst>
                                          <p:attrName>r</p:attrName>
                                        </p:attrNameLst>
                                      </p:cBhvr>
                                    </p:animRot>
                                    <p:animRot by="-240000">
                                      <p:cBhvr>
                                        <p:cTn id="47" dur="200" fill="hold">
                                          <p:stCondLst>
                                            <p:cond delay="600"/>
                                          </p:stCondLst>
                                        </p:cTn>
                                        <p:tgtEl>
                                          <p:spTgt spid="24"/>
                                        </p:tgtEl>
                                        <p:attrNameLst>
                                          <p:attrName>r</p:attrName>
                                        </p:attrNameLst>
                                      </p:cBhvr>
                                    </p:animRot>
                                    <p:animRot by="120000">
                                      <p:cBhvr>
                                        <p:cTn id="48" dur="200" fill="hold">
                                          <p:stCondLst>
                                            <p:cond delay="800"/>
                                          </p:stCondLst>
                                        </p:cTn>
                                        <p:tgtEl>
                                          <p:spTgt spid="24"/>
                                        </p:tgtEl>
                                        <p:attrNameLst>
                                          <p:attrName>r</p:attrName>
                                        </p:attrNameLst>
                                      </p:cBhvr>
                                    </p:animRot>
                                  </p:childTnLst>
                                </p:cTn>
                              </p:par>
                              <p:par>
                                <p:cTn id="49" presetID="0" presetClass="path" presetSubtype="0" accel="50000" decel="50000" fill="hold" nodeType="withEffect">
                                  <p:stCondLst>
                                    <p:cond delay="18500"/>
                                  </p:stCondLst>
                                  <p:childTnLst>
                                    <p:animMotion origin="layout" path="M 0.0017 0.16829 L 0.0017 0.16921 C 0.13295 -0.07153 0.01068 0.13843 0.09545 0.01736 C 0.1017 0.00903 0.10547 -0.00486 0.11185 -0.0125 C 0.12917 -0.03541 0.13672 -0.0331 0.15612 -0.04305 C 0.16159 -0.04629 0.16706 -0.0493 0.17266 -0.05301 C 0.18191 -0.05926 0.19089 -0.06759 0.2004 -0.07291 C 0.20925 -0.07754 0.21862 -0.07916 0.22787 -0.08287 C 0.2392 -0.08842 0.26355 -0.10671 0.27201 -0.11273 C 0.28086 -0.10972 0.29063 -0.10741 0.29948 -0.10278 C 0.32605 -0.09143 0.30625 -0.09282 0.32735 -0.09282 L 0.32735 -0.09213 " pathEditMode="relative" rAng="0" ptsTypes="AAAAAAAAAAAA">
                                      <p:cBhvr>
                                        <p:cTn id="50" dur="3750" fill="hold"/>
                                        <p:tgtEl>
                                          <p:spTgt spid="24"/>
                                        </p:tgtEl>
                                        <p:attrNameLst>
                                          <p:attrName>ppt_x</p:attrName>
                                          <p:attrName>ppt_y</p:attrName>
                                        </p:attrNameLst>
                                      </p:cBhvr>
                                      <p:rCtr x="16289" y="-14005"/>
                                    </p:animMotion>
                                  </p:childTnLst>
                                </p:cTn>
                              </p:par>
                              <p:par>
                                <p:cTn id="51" presetID="8" presetClass="emph" presetSubtype="0" autoRev="1" fill="hold" nodeType="withEffect">
                                  <p:stCondLst>
                                    <p:cond delay="22300"/>
                                  </p:stCondLst>
                                  <p:childTnLst>
                                    <p:animRot by="1800000">
                                      <p:cBhvr>
                                        <p:cTn id="52" dur="2000" fill="hold"/>
                                        <p:tgtEl>
                                          <p:spTgt spid="24"/>
                                        </p:tgtEl>
                                        <p:attrNameLst>
                                          <p:attrName>r</p:attrName>
                                        </p:attrNameLst>
                                      </p:cBhvr>
                                    </p:animRot>
                                  </p:childTnLst>
                                </p:cTn>
                              </p:par>
                              <p:par>
                                <p:cTn id="53" presetID="0" presetClass="path" presetSubtype="0" accel="50000" decel="50000" fill="hold" nodeType="withEffect">
                                  <p:stCondLst>
                                    <p:cond delay="22900"/>
                                  </p:stCondLst>
                                  <p:childTnLst>
                                    <p:animMotion origin="layout" path="M 0.32735 -0.09213 L 0.32735 -0.09236 C 0.3323 -0.09259 0.33724 -0.09305 0.34245 -0.09329 C 0.3474 -0.09352 0.35248 -0.09352 0.35782 -0.09375 C 0.38178 -0.09421 0.38724 -0.09421 0.41511 -0.09444 C 0.42852 -0.09537 0.41511 -0.09444 0.44206 -0.09514 C 0.44519 -0.09514 0.44818 -0.09537 0.45157 -0.0956 C 0.45469 -0.09606 0.45756 -0.09676 0.46107 -0.09699 C 0.46407 -0.09745 0.46758 -0.09722 0.47058 -0.09745 C 0.48985 -0.09861 0.47227 -0.09768 0.48607 -0.09861 C 0.49115 -0.09884 0.50144 -0.0993 0.50144 -0.09907 C 0.50378 -0.09907 0.50678 -0.09907 0.50899 -0.09907 C 0.51081 -0.09861 0.51055 -0.09768 0.51277 -0.09768 C 0.51758 -0.09791 0.52006 -0.09907 0.52435 -0.09977 C 0.52774 -0.1 0.53204 -0.1 0.53581 -0.10046 C 0.54714 -0.10162 0.54844 -0.10185 0.55873 -0.10231 C 0.56316 -0.10254 0.56745 -0.10254 0.57214 -0.10278 C 0.57605 -0.10278 0.57982 -0.10301 0.58373 -0.10301 C 0.60157 -0.10301 0.61941 -0.10301 0.6375 -0.10301 L 0.6375 -0.10278 " pathEditMode="relative" rAng="0" ptsTypes="AAAAAAAAAAAAAAAAAAAA">
                                      <p:cBhvr>
                                        <p:cTn id="54" dur="3400" fill="hold"/>
                                        <p:tgtEl>
                                          <p:spTgt spid="24"/>
                                        </p:tgtEl>
                                        <p:attrNameLst>
                                          <p:attrName>ppt_x</p:attrName>
                                          <p:attrName>ppt_y</p:attrName>
                                        </p:attrNameLst>
                                      </p:cBhvr>
                                      <p:rCtr x="15508" y="-556"/>
                                    </p:animMotion>
                                  </p:childTnLst>
                                </p:cTn>
                              </p:par>
                              <p:par>
                                <p:cTn id="55" presetID="0" presetClass="path" presetSubtype="0" accel="50000" decel="50000" fill="hold" nodeType="withEffect">
                                  <p:stCondLst>
                                    <p:cond delay="26200"/>
                                  </p:stCondLst>
                                  <p:childTnLst>
                                    <p:animMotion origin="layout" path="M 0.64076 -0.11157 L 0.64076 -0.11134 L 0.6668 -0.11759 C 0.67058 -0.11829 0.67448 -0.11852 0.67826 -0.12037 C 0.68008 -0.12129 0.68125 -0.12477 0.68308 -0.12616 C 0.6862 -0.1287 0.68972 -0.12986 0.69284 -0.13194 C 0.7017 -0.13773 0.7099 -0.14491 0.71902 -0.1493 C 0.72162 -0.15069 0.72448 -0.15092 0.72709 -0.15231 C 0.73047 -0.15393 0.7336 -0.15671 0.73685 -0.1581 C 0.74115 -0.15972 0.74558 -0.15995 0.75 -0.16088 C 0.75339 -0.1618 0.7642 -0.16504 0.76784 -0.16666 C 0.76954 -0.16759 0.7711 -0.16875 0.77279 -0.16967 C 0.77657 -0.17176 0.7806 -0.17268 0.78425 -0.17546 C 0.79089 -0.18055 0.79714 -0.18727 0.80378 -0.19282 C 0.81224 -0.2 0.82084 -0.20555 0.82982 -0.21018 C 0.83256 -0.21157 0.83529 -0.21204 0.83803 -0.21319 L 0.85756 -0.2044 C 0.85925 -0.2037 0.86081 -0.20139 0.8625 -0.20162 C 0.86902 -0.20231 0.87566 -0.20463 0.88204 -0.20741 C 0.89805 -0.21412 0.89271 -0.21458 0.90482 -0.22176 C 0.91758 -0.2294 0.91342 -0.22592 0.92448 -0.23055 C 0.94935 -0.24074 0.92514 -0.23287 0.95873 -0.24213 C 0.96029 -0.24398 0.96172 -0.24653 0.96355 -0.24791 C 0.97201 -0.25463 0.97553 -0.25416 0.98477 -0.25648 C 0.99675 -0.26366 0.98451 -0.25717 1.00925 -0.26227 C 1.01537 -0.26366 1.01706 -0.26504 1.02227 -0.26805 C 1.03985 -0.29491 1.02865 -0.28565 1.05821 -0.28565 L 1.05821 -0.28541 " pathEditMode="relative" rAng="0" ptsTypes="AAAAAAAAAAAAAAAAAAAAAAAAAAAA">
                                      <p:cBhvr>
                                        <p:cTn id="56" dur="3800" fill="hold"/>
                                        <p:tgtEl>
                                          <p:spTgt spid="24"/>
                                        </p:tgtEl>
                                        <p:attrNameLst>
                                          <p:attrName>ppt_x</p:attrName>
                                          <p:attrName>ppt_y</p:attrName>
                                        </p:attrNameLst>
                                      </p:cBhvr>
                                      <p:rCtr x="20872" y="-8773"/>
                                    </p:animMotion>
                                  </p:childTnLst>
                                </p:cTn>
                              </p:par>
                              <p:par>
                                <p:cTn id="57" presetID="8" presetClass="emph" presetSubtype="0" fill="hold" nodeType="withEffect">
                                  <p:stCondLst>
                                    <p:cond delay="29900"/>
                                  </p:stCondLst>
                                  <p:childTnLst>
                                    <p:animRot by="1800000">
                                      <p:cBhvr>
                                        <p:cTn id="58" dur="2000" fill="hold"/>
                                        <p:tgtEl>
                                          <p:spTgt spid="24"/>
                                        </p:tgtEl>
                                        <p:attrNameLst>
                                          <p:attrName>r</p:attrName>
                                        </p:attrNameLst>
                                      </p:cBhvr>
                                    </p:animRot>
                                  </p:childTnLst>
                                </p:cTn>
                              </p:par>
                              <p:par>
                                <p:cTn id="59" presetID="0" presetClass="path" presetSubtype="0" accel="50000" decel="50000" fill="hold" nodeType="withEffect">
                                  <p:stCondLst>
                                    <p:cond delay="29800"/>
                                  </p:stCondLst>
                                  <p:childTnLst>
                                    <p:animMotion origin="layout" path="M 1.07201 -0.29398 L 1.07201 -0.29375 C 1.14102 -0.29236 1.17878 -0.32338 1.228 -0.27963 C 1.23099 -0.27708 1.24037 -0.26412 1.24219 -0.26157 C 1.24284 -0.25671 1.24193 -0.25 1.24428 -0.24722 C 1.24883 -0.24166 1.25521 -0.24305 1.26042 -0.24004 C 1.2711 -0.23356 1.26576 -0.23356 1.27461 -0.22546 C 1.27657 -0.22384 1.27865 -0.22315 1.28073 -0.22199 C 1.28412 -0.21713 1.28698 -0.21065 1.29089 -0.20741 C 1.29597 -0.20347 1.30704 -0.20023 1.30704 -0.2 C 1.3155 -0.19282 1.31732 -0.19028 1.32735 -0.18588 C 1.33568 -0.18217 1.35274 -0.17986 1.35977 -0.1787 C 1.38034 -0.16041 1.37019 -0.16713 1.39024 -0.15694 C 1.41094 -0.13588 1.39948 -0.14699 1.42461 -0.12454 C 1.42735 -0.12222 1.42982 -0.11852 1.43282 -0.11736 L 1.44284 -0.11389 C 1.44558 -0.11134 1.44818 -0.10856 1.45105 -0.10648 C 1.45717 -0.10231 1.46941 -0.09491 1.47735 -0.09213 C 1.48139 -0.09074 1.48542 -0.08981 1.48959 -0.08842 L 1.48959 -0.08819 " pathEditMode="relative" rAng="0" ptsTypes="AAAAAAAAAAAAAAAAAAAA">
                                      <p:cBhvr>
                                        <p:cTn id="60" dur="3400" fill="hold"/>
                                        <p:tgtEl>
                                          <p:spTgt spid="24"/>
                                        </p:tgtEl>
                                        <p:attrNameLst>
                                          <p:attrName>ppt_x</p:attrName>
                                          <p:attrName>ppt_y</p:attrName>
                                        </p:attrNameLst>
                                      </p:cBhvr>
                                      <p:rCtr x="20872" y="9815"/>
                                    </p:animMotion>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25"/>
                                        </p:tgtEl>
                                        <p:attrNameLst>
                                          <p:attrName>r</p:attrName>
                                        </p:attrNameLst>
                                      </p:cBhvr>
                                    </p:animRot>
                                    <p:animRot by="-240000">
                                      <p:cBhvr>
                                        <p:cTn id="63" dur="200" fill="hold">
                                          <p:stCondLst>
                                            <p:cond delay="200"/>
                                          </p:stCondLst>
                                        </p:cTn>
                                        <p:tgtEl>
                                          <p:spTgt spid="25"/>
                                        </p:tgtEl>
                                        <p:attrNameLst>
                                          <p:attrName>r</p:attrName>
                                        </p:attrNameLst>
                                      </p:cBhvr>
                                    </p:animRot>
                                    <p:animRot by="240000">
                                      <p:cBhvr>
                                        <p:cTn id="64" dur="200" fill="hold">
                                          <p:stCondLst>
                                            <p:cond delay="400"/>
                                          </p:stCondLst>
                                        </p:cTn>
                                        <p:tgtEl>
                                          <p:spTgt spid="25"/>
                                        </p:tgtEl>
                                        <p:attrNameLst>
                                          <p:attrName>r</p:attrName>
                                        </p:attrNameLst>
                                      </p:cBhvr>
                                    </p:animRot>
                                    <p:animRot by="-240000">
                                      <p:cBhvr>
                                        <p:cTn id="65" dur="200" fill="hold">
                                          <p:stCondLst>
                                            <p:cond delay="600"/>
                                          </p:stCondLst>
                                        </p:cTn>
                                        <p:tgtEl>
                                          <p:spTgt spid="25"/>
                                        </p:tgtEl>
                                        <p:attrNameLst>
                                          <p:attrName>r</p:attrName>
                                        </p:attrNameLst>
                                      </p:cBhvr>
                                    </p:animRot>
                                    <p:animRot by="120000">
                                      <p:cBhvr>
                                        <p:cTn id="66" dur="200" fill="hold">
                                          <p:stCondLst>
                                            <p:cond delay="800"/>
                                          </p:stCondLst>
                                        </p:cTn>
                                        <p:tgtEl>
                                          <p:spTgt spid="25"/>
                                        </p:tgtEl>
                                        <p:attrNameLst>
                                          <p:attrName>r</p:attrName>
                                        </p:attrNameLst>
                                      </p:cBhvr>
                                    </p:animRot>
                                  </p:childTnLst>
                                </p:cTn>
                              </p:par>
                              <p:par>
                                <p:cTn id="67" presetID="0" presetClass="path" presetSubtype="0" accel="50000" decel="50000" fill="hold" nodeType="withEffect">
                                  <p:stCondLst>
                                    <p:cond delay="33400"/>
                                  </p:stCondLst>
                                  <p:childTnLst>
                                    <p:animMotion origin="layout" path="M 0.00169 0.16528 L 0.00169 0.16621 C 0.13294 -0.07453 0.01068 0.13542 0.09544 0.01435 C 0.10169 0.00602 0.10547 -0.00787 0.11185 -0.01551 C 0.12917 -0.03842 0.13672 -0.03611 0.15612 -0.04606 C 0.16159 -0.0493 0.16706 -0.05231 0.17266 -0.05602 C 0.1819 -0.06227 0.19089 -0.0706 0.20039 -0.07592 C 0.20925 -0.08055 0.21862 -0.08217 0.22787 -0.08588 C 0.23919 -0.09143 0.26354 -0.10972 0.27201 -0.11574 C 0.28086 -0.11273 0.29063 -0.11041 0.29948 -0.10578 C 0.32604 -0.09444 0.30625 -0.09583 0.32734 -0.09583 L 0.32734 -0.09514 " pathEditMode="relative" rAng="0" ptsTypes="AAAAAAAAAAAA">
                                      <p:cBhvr>
                                        <p:cTn id="68" dur="3750" fill="hold"/>
                                        <p:tgtEl>
                                          <p:spTgt spid="25"/>
                                        </p:tgtEl>
                                        <p:attrNameLst>
                                          <p:attrName>ppt_x</p:attrName>
                                          <p:attrName>ppt_y</p:attrName>
                                        </p:attrNameLst>
                                      </p:cBhvr>
                                      <p:rCtr x="16289" y="-14005"/>
                                    </p:animMotion>
                                  </p:childTnLst>
                                </p:cTn>
                              </p:par>
                              <p:par>
                                <p:cTn id="69" presetID="8" presetClass="emph" presetSubtype="0" autoRev="1" fill="hold" nodeType="withEffect">
                                  <p:stCondLst>
                                    <p:cond delay="37200"/>
                                  </p:stCondLst>
                                  <p:childTnLst>
                                    <p:animRot by="1800000">
                                      <p:cBhvr>
                                        <p:cTn id="70" dur="2000" fill="hold"/>
                                        <p:tgtEl>
                                          <p:spTgt spid="25"/>
                                        </p:tgtEl>
                                        <p:attrNameLst>
                                          <p:attrName>r</p:attrName>
                                        </p:attrNameLst>
                                      </p:cBhvr>
                                    </p:animRot>
                                  </p:childTnLst>
                                </p:cTn>
                              </p:par>
                              <p:par>
                                <p:cTn id="71" presetID="0" presetClass="path" presetSubtype="0" accel="50000" decel="50000" fill="hold" nodeType="withEffect">
                                  <p:stCondLst>
                                    <p:cond delay="37900"/>
                                  </p:stCondLst>
                                  <p:childTnLst>
                                    <p:animMotion origin="layout" path="M 0.32734 -0.09514 L 0.32734 -0.09537 C 0.33229 -0.0956 0.33724 -0.09606 0.34245 -0.09629 C 0.3474 -0.09653 0.35247 -0.09653 0.35781 -0.09676 C 0.38177 -0.09722 0.38724 -0.09722 0.41511 -0.09745 C 0.42852 -0.09838 0.41511 -0.09745 0.44206 -0.09815 C 0.44518 -0.09815 0.44818 -0.09838 0.45156 -0.09861 C 0.45469 -0.09907 0.45755 -0.09977 0.46107 -0.1 C 0.46406 -0.10046 0.46758 -0.10023 0.47057 -0.10046 C 0.48984 -0.10162 0.47227 -0.10069 0.48607 -0.10162 C 0.49115 -0.10185 0.50143 -0.10231 0.50143 -0.10208 C 0.50378 -0.10208 0.50677 -0.10208 0.50899 -0.10208 C 0.51081 -0.10162 0.51055 -0.10069 0.51276 -0.10069 C 0.51758 -0.10092 0.52005 -0.10208 0.52435 -0.10278 C 0.52774 -0.10301 0.53203 -0.10301 0.53581 -0.10347 C 0.54714 -0.10463 0.54844 -0.10486 0.55872 -0.10532 C 0.56315 -0.10555 0.56758 -0.10555 0.57214 -0.10578 C 0.57604 -0.10578 0.57982 -0.10602 0.58372 -0.10602 C 0.60156 -0.10602 0.6194 -0.10602 0.6375 -0.10602 L 0.6375 -0.10578 " pathEditMode="relative" rAng="0" ptsTypes="AAAAAAAAAAAAAAAAAAAA">
                                      <p:cBhvr>
                                        <p:cTn id="72" dur="3400" fill="hold"/>
                                        <p:tgtEl>
                                          <p:spTgt spid="25"/>
                                        </p:tgtEl>
                                        <p:attrNameLst>
                                          <p:attrName>ppt_x</p:attrName>
                                          <p:attrName>ppt_y</p:attrName>
                                        </p:attrNameLst>
                                      </p:cBhvr>
                                      <p:rCtr x="15508" y="-556"/>
                                    </p:animMotion>
                                  </p:childTnLst>
                                </p:cTn>
                              </p:par>
                              <p:par>
                                <p:cTn id="73" presetID="0" presetClass="path" presetSubtype="0" accel="50000" decel="50000" fill="hold" nodeType="withEffect">
                                  <p:stCondLst>
                                    <p:cond delay="41200"/>
                                  </p:stCondLst>
                                  <p:childTnLst>
                                    <p:animMotion origin="layout" path="M 0.64076 -0.11458 L 0.64076 -0.11435 L 0.6668 -0.1206 C 0.67057 -0.12129 0.67448 -0.12153 0.67826 -0.12338 C 0.68008 -0.1243 0.68125 -0.12778 0.68307 -0.12916 C 0.6862 -0.13171 0.68971 -0.13287 0.69284 -0.13495 C 0.70169 -0.14074 0.7099 -0.14791 0.71901 -0.15231 C 0.72162 -0.1537 0.72448 -0.15393 0.72708 -0.15532 C 0.73047 -0.15694 0.73359 -0.15972 0.73685 -0.16111 C 0.74115 -0.16273 0.74557 -0.16296 0.75 -0.16389 C 0.75339 -0.16481 0.76419 -0.16805 0.76784 -0.16967 C 0.76953 -0.1706 0.77109 -0.17176 0.77279 -0.17268 C 0.77656 -0.17477 0.7806 -0.17569 0.78425 -0.17847 C 0.79089 -0.18356 0.79714 -0.19028 0.80378 -0.19583 C 0.81224 -0.20301 0.82083 -0.20856 0.82982 -0.21319 C 0.83255 -0.21458 0.83529 -0.21504 0.83802 -0.2162 L 0.85755 -0.2074 C 0.85925 -0.20671 0.86081 -0.2044 0.8625 -0.20463 C 0.86901 -0.20532 0.87565 -0.20764 0.88203 -0.21041 C 0.89805 -0.21713 0.89271 -0.21759 0.90482 -0.22477 C 0.91758 -0.2324 0.91341 -0.22893 0.92448 -0.23356 C 0.94935 -0.24375 0.92513 -0.23588 0.95872 -0.24514 C 0.96029 -0.24699 0.96172 -0.24953 0.96354 -0.25092 C 0.97201 -0.25764 0.97552 -0.25717 0.98477 -0.25949 C 0.99675 -0.26666 0.98451 -0.26018 1.00925 -0.26528 C 1.01537 -0.26666 1.01706 -0.26805 1.02227 -0.27106 C 1.03984 -0.29791 1.02865 -0.28865 1.0582 -0.28865 L 1.0582 -0.28842 " pathEditMode="relative" rAng="0" ptsTypes="AAAAAAAAAAAAAAAAAAAAAAAAAAAA">
                                      <p:cBhvr>
                                        <p:cTn id="74" dur="3800" fill="hold"/>
                                        <p:tgtEl>
                                          <p:spTgt spid="25"/>
                                        </p:tgtEl>
                                        <p:attrNameLst>
                                          <p:attrName>ppt_x</p:attrName>
                                          <p:attrName>ppt_y</p:attrName>
                                        </p:attrNameLst>
                                      </p:cBhvr>
                                      <p:rCtr x="20872" y="-8773"/>
                                    </p:animMotion>
                                  </p:childTnLst>
                                </p:cTn>
                              </p:par>
                              <p:par>
                                <p:cTn id="75" presetID="8" presetClass="emph" presetSubtype="0" fill="hold" nodeType="withEffect">
                                  <p:stCondLst>
                                    <p:cond delay="45100"/>
                                  </p:stCondLst>
                                  <p:childTnLst>
                                    <p:animRot by="1800000">
                                      <p:cBhvr>
                                        <p:cTn id="76" dur="2000" fill="hold"/>
                                        <p:tgtEl>
                                          <p:spTgt spid="25"/>
                                        </p:tgtEl>
                                        <p:attrNameLst>
                                          <p:attrName>r</p:attrName>
                                        </p:attrNameLst>
                                      </p:cBhvr>
                                    </p:animRot>
                                  </p:childTnLst>
                                </p:cTn>
                              </p:par>
                              <p:par>
                                <p:cTn id="77" presetID="0" presetClass="path" presetSubtype="0" accel="50000" decel="50000" fill="hold" nodeType="withEffect">
                                  <p:stCondLst>
                                    <p:cond delay="45100"/>
                                  </p:stCondLst>
                                  <p:childTnLst>
                                    <p:animMotion origin="layout" path="M 1.07201 -0.29699 L 1.07201 -0.29676 C 1.14102 -0.29537 1.17878 -0.32639 1.228 -0.28264 C 1.23099 -0.28009 1.24037 -0.26713 1.24219 -0.26458 C 1.24284 -0.25972 1.24193 -0.25301 1.24427 -0.25023 C 1.24883 -0.24467 1.25521 -0.24606 1.26042 -0.24305 C 1.27109 -0.23657 1.26576 -0.23657 1.27461 -0.22847 C 1.27656 -0.22685 1.27865 -0.22615 1.28073 -0.225 C 1.28412 -0.22014 1.28698 -0.21365 1.29089 -0.21041 C 1.29596 -0.20648 1.30703 -0.20324 1.30703 -0.20301 C 1.3155 -0.19583 1.31732 -0.19328 1.32734 -0.18889 C 1.33568 -0.18518 1.35274 -0.18287 1.35977 -0.18171 C 1.38034 -0.16342 1.37018 -0.17014 1.39024 -0.15995 C 1.41094 -0.13889 1.39948 -0.15 1.42461 -0.12754 C 1.42734 -0.12523 1.42982 -0.12153 1.43281 -0.12037 L 1.44284 -0.1169 C 1.44557 -0.11435 1.44818 -0.11157 1.45104 -0.10949 C 1.45716 -0.10532 1.4694 -0.09791 1.47734 -0.09514 C 1.48138 -0.09375 1.48542 -0.09282 1.48958 -0.09143 L 1.48958 -0.0912 " pathEditMode="relative" rAng="0" ptsTypes="AAAAAAAAAAAAAAAAAAAA">
                                      <p:cBhvr>
                                        <p:cTn id="78" dur="3400" fill="hold"/>
                                        <p:tgtEl>
                                          <p:spTgt spid="25"/>
                                        </p:tgtEl>
                                        <p:attrNameLst>
                                          <p:attrName>ppt_x</p:attrName>
                                          <p:attrName>ppt_y</p:attrName>
                                        </p:attrNameLst>
                                      </p:cBhvr>
                                      <p:rCtr x="20872" y="9815"/>
                                    </p:animMotion>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cTn>
                              </p:par>
                              <p:par>
                                <p:cTn id="85" presetID="0" presetClass="path" presetSubtype="0" accel="50000" decel="50000" fill="hold" nodeType="withEffect">
                                  <p:stCondLst>
                                    <p:cond delay="48700"/>
                                  </p:stCondLst>
                                  <p:childTnLst>
                                    <p:animMotion origin="layout" path="M 0.00169 0.16528 L 0.00169 0.16621 C 0.13294 -0.07453 0.01068 0.13542 0.09544 0.01436 C 0.10169 0.00602 0.10547 -0.00787 0.11185 -0.01551 C 0.12916 -0.03842 0.13672 -0.03611 0.15612 -0.04606 C 0.16159 -0.0493 0.16706 -0.05231 0.17265 -0.05601 C 0.1819 -0.06226 0.19088 -0.0706 0.20039 -0.07592 C 0.20924 -0.08055 0.21862 -0.08217 0.22786 -0.08588 C 0.23919 -0.09143 0.26354 -0.10972 0.272 -0.11574 C 0.28086 -0.11273 0.29062 -0.11041 0.29948 -0.10578 C 0.32604 -0.09444 0.30625 -0.09583 0.32734 -0.09583 L 0.32734 -0.09514 " pathEditMode="relative" rAng="0" ptsTypes="AAAAAAAAAAAA">
                                      <p:cBhvr>
                                        <p:cTn id="86" dur="3750" fill="hold"/>
                                        <p:tgtEl>
                                          <p:spTgt spid="26"/>
                                        </p:tgtEl>
                                        <p:attrNameLst>
                                          <p:attrName>ppt_x</p:attrName>
                                          <p:attrName>ppt_y</p:attrName>
                                        </p:attrNameLst>
                                      </p:cBhvr>
                                      <p:rCtr x="16289" y="-14005"/>
                                    </p:animMotion>
                                  </p:childTnLst>
                                </p:cTn>
                              </p:par>
                              <p:par>
                                <p:cTn id="87" presetID="8" presetClass="emph" presetSubtype="0" autoRev="1" fill="hold" nodeType="withEffect">
                                  <p:stCondLst>
                                    <p:cond delay="52500"/>
                                  </p:stCondLst>
                                  <p:childTnLst>
                                    <p:animRot by="1800000">
                                      <p:cBhvr>
                                        <p:cTn id="88" dur="2000" fill="hold"/>
                                        <p:tgtEl>
                                          <p:spTgt spid="26"/>
                                        </p:tgtEl>
                                        <p:attrNameLst>
                                          <p:attrName>r</p:attrName>
                                        </p:attrNameLst>
                                      </p:cBhvr>
                                    </p:animRot>
                                  </p:childTnLst>
                                </p:cTn>
                              </p:par>
                              <p:par>
                                <p:cTn id="89" presetID="0" presetClass="path" presetSubtype="0" accel="50000" decel="50000" fill="hold" nodeType="withEffect">
                                  <p:stCondLst>
                                    <p:cond delay="53200"/>
                                  </p:stCondLst>
                                  <p:childTnLst>
                                    <p:animMotion origin="layout" path="M 0.32734 -0.09514 L 0.32734 -0.09537 C 0.33229 -0.0956 0.33724 -0.09606 0.34245 -0.09629 C 0.34739 -0.09652 0.35247 -0.09652 0.35781 -0.09676 C 0.38177 -0.09722 0.38724 -0.09722 0.4151 -0.09745 C 0.42851 -0.09838 0.4151 -0.09745 0.44206 -0.09814 C 0.44518 -0.09814 0.44818 -0.09838 0.45156 -0.09861 C 0.45469 -0.09907 0.45755 -0.09976 0.46107 -0.1 C 0.46406 -0.10046 0.46758 -0.10023 0.47057 -0.10046 C 0.48984 -0.10162 0.47226 -0.10069 0.48607 -0.10162 C 0.49114 -0.10185 0.50143 -0.10231 0.50143 -0.10208 C 0.50377 -0.10208 0.50677 -0.10208 0.50898 -0.10208 C 0.51081 -0.10162 0.51055 -0.10069 0.51276 -0.10069 C 0.51758 -0.10092 0.52005 -0.10208 0.52435 -0.10277 C 0.52773 -0.10301 0.53203 -0.10301 0.53581 -0.10347 C 0.54713 -0.10463 0.54844 -0.10486 0.55872 -0.10532 C 0.56315 -0.10555 0.56745 -0.10555 0.57213 -0.10578 C 0.57604 -0.10578 0.57982 -0.10601 0.58372 -0.10601 C 0.60156 -0.10601 0.6194 -0.10601 0.6375 -0.10601 L 0.6375 -0.10578 " pathEditMode="relative" rAng="0" ptsTypes="AAAAAAAAAAAAAAAAAAAA">
                                      <p:cBhvr>
                                        <p:cTn id="90" dur="3400" fill="hold"/>
                                        <p:tgtEl>
                                          <p:spTgt spid="26"/>
                                        </p:tgtEl>
                                        <p:attrNameLst>
                                          <p:attrName>ppt_x</p:attrName>
                                          <p:attrName>ppt_y</p:attrName>
                                        </p:attrNameLst>
                                      </p:cBhvr>
                                      <p:rCtr x="15508" y="-556"/>
                                    </p:animMotion>
                                  </p:childTnLst>
                                </p:cTn>
                              </p:par>
                              <p:par>
                                <p:cTn id="91" presetID="0" presetClass="path" presetSubtype="0" accel="50000" decel="50000" fill="hold" nodeType="withEffect">
                                  <p:stCondLst>
                                    <p:cond delay="56500"/>
                                  </p:stCondLst>
                                  <p:childTnLst>
                                    <p:animMotion origin="layout" path="M 0.64075 -0.11458 L 0.64075 -0.11435 L 0.6668 -0.1206 C 0.67057 -0.12129 0.67448 -0.12152 0.67825 -0.12338 C 0.68008 -0.1243 0.68125 -0.12777 0.68307 -0.12916 C 0.6862 -0.13171 0.68971 -0.13287 0.69284 -0.13495 C 0.70169 -0.14074 0.70989 -0.14791 0.71901 -0.15231 C 0.72161 -0.1537 0.72448 -0.15393 0.72708 -0.15532 C 0.73047 -0.15694 0.73359 -0.15972 0.73685 -0.16111 C 0.74114 -0.16273 0.74557 -0.16296 0.75 -0.16389 C 0.75338 -0.16481 0.76419 -0.16805 0.76784 -0.16967 C 0.76953 -0.1706 0.77109 -0.17176 0.77278 -0.17268 C 0.77656 -0.17476 0.7806 -0.17569 0.78424 -0.17847 C 0.79088 -0.18356 0.79713 -0.19027 0.80377 -0.19583 C 0.81224 -0.20301 0.82083 -0.20856 0.82982 -0.21319 C 0.83255 -0.21458 0.83528 -0.21504 0.83802 -0.2162 L 0.85755 -0.2074 C 0.85924 -0.20671 0.86081 -0.20439 0.8625 -0.20463 C 0.86901 -0.20532 0.87565 -0.20764 0.88203 -0.21041 C 0.89805 -0.21713 0.89271 -0.21759 0.90482 -0.22476 C 0.91758 -0.2324 0.91341 -0.22893 0.92448 -0.23356 C 0.94935 -0.24375 0.92513 -0.23588 0.95872 -0.24514 C 0.96028 -0.24699 0.96172 -0.24953 0.96354 -0.25092 C 0.972 -0.25764 0.97552 -0.25717 0.98476 -0.25949 C 0.99674 -0.26666 0.9845 -0.26018 1.00924 -0.26527 C 1.01536 -0.26666 1.01706 -0.26805 1.02226 -0.27106 C 1.03984 -0.29791 1.02864 -0.28865 1.0582 -0.28865 L 1.0582 -0.28842 " pathEditMode="relative" rAng="0" ptsTypes="AAAAAAAAAAAAAAAAAAAAAAAAAAAA">
                                      <p:cBhvr>
                                        <p:cTn id="92" dur="3800" fill="hold"/>
                                        <p:tgtEl>
                                          <p:spTgt spid="26"/>
                                        </p:tgtEl>
                                        <p:attrNameLst>
                                          <p:attrName>ppt_x</p:attrName>
                                          <p:attrName>ppt_y</p:attrName>
                                        </p:attrNameLst>
                                      </p:cBhvr>
                                      <p:rCtr x="20872" y="-8773"/>
                                    </p:animMotion>
                                  </p:childTnLst>
                                </p:cTn>
                              </p:par>
                              <p:par>
                                <p:cTn id="93" presetID="8" presetClass="emph" presetSubtype="0" fill="hold" nodeType="withEffect">
                                  <p:stCondLst>
                                    <p:cond delay="60400"/>
                                  </p:stCondLst>
                                  <p:childTnLst>
                                    <p:animRot by="1800000">
                                      <p:cBhvr>
                                        <p:cTn id="94" dur="2000" fill="hold"/>
                                        <p:tgtEl>
                                          <p:spTgt spid="26"/>
                                        </p:tgtEl>
                                        <p:attrNameLst>
                                          <p:attrName>r</p:attrName>
                                        </p:attrNameLst>
                                      </p:cBhvr>
                                    </p:animRot>
                                  </p:childTnLst>
                                </p:cTn>
                              </p:par>
                              <p:par>
                                <p:cTn id="95" presetID="0" presetClass="path" presetSubtype="0" accel="50000" decel="50000" fill="hold" nodeType="withEffect">
                                  <p:stCondLst>
                                    <p:cond delay="60500"/>
                                  </p:stCondLst>
                                  <p:childTnLst>
                                    <p:animMotion origin="layout" path="M 1.072 -0.29699 L 1.072 -0.29676 C 1.14101 -0.29537 1.17877 -0.32639 1.22799 -0.28264 C 1.23099 -0.28009 1.24036 -0.26713 1.24219 -0.26458 C 1.24284 -0.25972 1.24193 -0.25301 1.24427 -0.25023 C 1.24883 -0.24467 1.25521 -0.24606 1.26041 -0.24305 C 1.27109 -0.23657 1.26575 -0.23657 1.27461 -0.22847 C 1.27656 -0.22685 1.27864 -0.22615 1.28073 -0.225 C 1.28411 -0.22014 1.28698 -0.21365 1.29088 -0.21041 C 1.29596 -0.20648 1.30703 -0.20324 1.30703 -0.20301 C 1.31549 -0.19583 1.31732 -0.19328 1.32734 -0.18889 C 1.33568 -0.18518 1.35273 -0.18287 1.35976 -0.18171 C 1.38034 -0.16342 1.37018 -0.17014 1.39023 -0.15995 C 1.41094 -0.13889 1.39948 -0.15 1.42461 -0.12754 C 1.42734 -0.12523 1.42982 -0.12152 1.43281 -0.12037 L 1.44284 -0.11689 C 1.44557 -0.11435 1.44818 -0.11157 1.45104 -0.10949 C 1.45716 -0.10532 1.4694 -0.09791 1.47734 -0.09514 C 1.48138 -0.09375 1.48541 -0.09282 1.48958 -0.09143 L 1.48958 -0.0912 " pathEditMode="relative" rAng="0" ptsTypes="AAAAAAAAAAAAAAAAAAAA">
                                      <p:cBhvr>
                                        <p:cTn id="96" dur="3400" fill="hold"/>
                                        <p:tgtEl>
                                          <p:spTgt spid="26"/>
                                        </p:tgtEl>
                                        <p:attrNameLst>
                                          <p:attrName>ppt_x</p:attrName>
                                          <p:attrName>ppt_y</p:attrName>
                                        </p:attrNameLst>
                                      </p:cBhvr>
                                      <p:rCtr x="20872" y="9815"/>
                                    </p:animMotion>
                                  </p:childTnLst>
                                </p:cTn>
                              </p:par>
                              <p:par>
                                <p:cTn id="97" presetID="32" presetClass="emph" presetSubtype="0" repeatCount="indefinite" fill="hold" nodeType="withEffect">
                                  <p:stCondLst>
                                    <p:cond delay="0"/>
                                  </p:stCondLst>
                                  <p:childTnLst>
                                    <p:animRot by="120000">
                                      <p:cBhvr>
                                        <p:cTn id="98" dur="100" fill="hold">
                                          <p:stCondLst>
                                            <p:cond delay="0"/>
                                          </p:stCondLst>
                                        </p:cTn>
                                        <p:tgtEl>
                                          <p:spTgt spid="27"/>
                                        </p:tgtEl>
                                        <p:attrNameLst>
                                          <p:attrName>r</p:attrName>
                                        </p:attrNameLst>
                                      </p:cBhvr>
                                    </p:animRot>
                                    <p:animRot by="-240000">
                                      <p:cBhvr>
                                        <p:cTn id="99" dur="200" fill="hold">
                                          <p:stCondLst>
                                            <p:cond delay="200"/>
                                          </p:stCondLst>
                                        </p:cTn>
                                        <p:tgtEl>
                                          <p:spTgt spid="27"/>
                                        </p:tgtEl>
                                        <p:attrNameLst>
                                          <p:attrName>r</p:attrName>
                                        </p:attrNameLst>
                                      </p:cBhvr>
                                    </p:animRot>
                                    <p:animRot by="240000">
                                      <p:cBhvr>
                                        <p:cTn id="100" dur="200" fill="hold">
                                          <p:stCondLst>
                                            <p:cond delay="400"/>
                                          </p:stCondLst>
                                        </p:cTn>
                                        <p:tgtEl>
                                          <p:spTgt spid="27"/>
                                        </p:tgtEl>
                                        <p:attrNameLst>
                                          <p:attrName>r</p:attrName>
                                        </p:attrNameLst>
                                      </p:cBhvr>
                                    </p:animRot>
                                    <p:animRot by="-240000">
                                      <p:cBhvr>
                                        <p:cTn id="101" dur="200" fill="hold">
                                          <p:stCondLst>
                                            <p:cond delay="600"/>
                                          </p:stCondLst>
                                        </p:cTn>
                                        <p:tgtEl>
                                          <p:spTgt spid="27"/>
                                        </p:tgtEl>
                                        <p:attrNameLst>
                                          <p:attrName>r</p:attrName>
                                        </p:attrNameLst>
                                      </p:cBhvr>
                                    </p:animRot>
                                    <p:animRot by="120000">
                                      <p:cBhvr>
                                        <p:cTn id="102" dur="200" fill="hold">
                                          <p:stCondLst>
                                            <p:cond delay="800"/>
                                          </p:stCondLst>
                                        </p:cTn>
                                        <p:tgtEl>
                                          <p:spTgt spid="27"/>
                                        </p:tgtEl>
                                        <p:attrNameLst>
                                          <p:attrName>r</p:attrName>
                                        </p:attrNameLst>
                                      </p:cBhvr>
                                    </p:animRot>
                                  </p:childTnLst>
                                </p:cTn>
                              </p:par>
                              <p:par>
                                <p:cTn id="103" presetID="0" presetClass="path" presetSubtype="0" accel="50000" decel="50000" fill="hold" nodeType="withEffect">
                                  <p:stCondLst>
                                    <p:cond delay="63800"/>
                                  </p:stCondLst>
                                  <p:childTnLst>
                                    <p:animMotion origin="layout" path="M 0.0017 0.16527 L 0.0017 0.1662 C 0.13295 -0.07454 0.01068 0.13541 0.09545 0.01435 C 0.1017 0.00601 0.10547 -0.00787 0.11185 -0.01551 C 0.12917 -0.03843 0.13672 -0.03611 0.15612 -0.04607 C 0.16159 -0.04931 0.16706 -0.05232 0.17266 -0.05602 C 0.1819 -0.06227 0.19089 -0.07061 0.20039 -0.07593 C 0.20925 -0.08056 0.21862 -0.08218 0.22787 -0.08588 C 0.2392 -0.09144 0.26354 -0.10973 0.27201 -0.11574 C 0.28086 -0.11274 0.29063 -0.11042 0.29948 -0.10579 C 0.32604 -0.09445 0.30625 -0.09584 0.32735 -0.09584 L 0.32735 -0.09514 " pathEditMode="relative" rAng="0" ptsTypes="AAAAAAAAAAAA">
                                      <p:cBhvr>
                                        <p:cTn id="104" dur="3750" fill="hold"/>
                                        <p:tgtEl>
                                          <p:spTgt spid="27"/>
                                        </p:tgtEl>
                                        <p:attrNameLst>
                                          <p:attrName>ppt_x</p:attrName>
                                          <p:attrName>ppt_y</p:attrName>
                                        </p:attrNameLst>
                                      </p:cBhvr>
                                      <p:rCtr x="16289" y="-14005"/>
                                    </p:animMotion>
                                  </p:childTnLst>
                                </p:cTn>
                              </p:par>
                              <p:par>
                                <p:cTn id="105" presetID="8" presetClass="emph" presetSubtype="0" autoRev="1" fill="hold" nodeType="withEffect">
                                  <p:stCondLst>
                                    <p:cond delay="67600"/>
                                  </p:stCondLst>
                                  <p:childTnLst>
                                    <p:animRot by="1800000">
                                      <p:cBhvr>
                                        <p:cTn id="106" dur="2000" fill="hold"/>
                                        <p:tgtEl>
                                          <p:spTgt spid="27"/>
                                        </p:tgtEl>
                                        <p:attrNameLst>
                                          <p:attrName>r</p:attrName>
                                        </p:attrNameLst>
                                      </p:cBhvr>
                                    </p:animRot>
                                  </p:childTnLst>
                                </p:cTn>
                              </p:par>
                              <p:par>
                                <p:cTn id="107" presetID="0" presetClass="path" presetSubtype="0" accel="50000" decel="50000" fill="hold" nodeType="withEffect">
                                  <p:stCondLst>
                                    <p:cond delay="68200"/>
                                  </p:stCondLst>
                                  <p:childTnLst>
                                    <p:animMotion origin="layout" path="M 0.32735 -0.09514 L 0.32735 -0.09537 C 0.33229 -0.09561 0.33724 -0.09607 0.34245 -0.0963 C 0.3474 -0.09653 0.35248 -0.09653 0.35782 -0.09676 C 0.38177 -0.09723 0.38724 -0.09723 0.41511 -0.09746 C 0.42852 -0.09838 0.41511 -0.09746 0.44206 -0.09815 C 0.44519 -0.09815 0.44818 -0.09838 0.45157 -0.09861 C 0.45469 -0.09908 0.45756 -0.09977 0.46107 -0.1 C 0.46407 -0.10047 0.46758 -0.10024 0.47058 -0.10047 C 0.48985 -0.10162 0.47227 -0.1007 0.48607 -0.10162 C 0.49115 -0.10186 0.50144 -0.10232 0.50144 -0.10209 C 0.50378 -0.10209 0.50677 -0.10209 0.50899 -0.10209 C 0.51081 -0.10162 0.51055 -0.1007 0.51276 -0.1007 C 0.51758 -0.10093 0.52006 -0.10209 0.52435 -0.10278 C 0.52774 -0.10301 0.53203 -0.10301 0.53581 -0.10348 C 0.54714 -0.10463 0.54844 -0.10486 0.55873 -0.10533 C 0.56315 -0.10556 0.56758 -0.10556 0.57214 -0.10579 C 0.57604 -0.10579 0.57982 -0.10602 0.58373 -0.10602 C 0.60157 -0.10602 0.6194 -0.10602 0.6375 -0.10602 L 0.6375 -0.10579 " pathEditMode="relative" rAng="0" ptsTypes="AAAAAAAAAAAAAAAAAAAA">
                                      <p:cBhvr>
                                        <p:cTn id="108" dur="3400" fill="hold"/>
                                        <p:tgtEl>
                                          <p:spTgt spid="27"/>
                                        </p:tgtEl>
                                        <p:attrNameLst>
                                          <p:attrName>ppt_x</p:attrName>
                                          <p:attrName>ppt_y</p:attrName>
                                        </p:attrNameLst>
                                      </p:cBhvr>
                                      <p:rCtr x="15508" y="-556"/>
                                    </p:animMotion>
                                  </p:childTnLst>
                                </p:cTn>
                              </p:par>
                              <p:par>
                                <p:cTn id="109" presetID="0" presetClass="path" presetSubtype="0" accel="50000" decel="50000" fill="hold" nodeType="withEffect">
                                  <p:stCondLst>
                                    <p:cond delay="71500"/>
                                  </p:stCondLst>
                                  <p:childTnLst>
                                    <p:animMotion origin="layout" path="M 0.64076 -0.11459 L 0.64076 -0.11436 L 0.6668 -0.12061 C 0.67058 -0.1213 0.67448 -0.12153 0.67826 -0.12338 C 0.68008 -0.12431 0.68125 -0.12778 0.68308 -0.12917 C 0.6862 -0.13172 0.68972 -0.13287 0.69284 -0.13496 C 0.7017 -0.14074 0.7099 -0.14792 0.71901 -0.15232 C 0.72162 -0.15371 0.72448 -0.15394 0.72709 -0.15533 C 0.73047 -0.15695 0.7336 -0.15973 0.73685 -0.16111 C 0.74115 -0.16274 0.74558 -0.16297 0.75 -0.16389 C 0.75339 -0.16482 0.7642 -0.16806 0.76784 -0.16968 C 0.76953 -0.17061 0.7711 -0.17176 0.77279 -0.17269 C 0.77657 -0.17477 0.7806 -0.1757 0.78425 -0.17848 C 0.79089 -0.18357 0.79714 -0.19028 0.80378 -0.19584 C 0.81224 -0.20301 0.82084 -0.20857 0.82982 -0.2132 C 0.83256 -0.21459 0.83529 -0.21505 0.83802 -0.21621 L 0.85756 -0.20741 C 0.85925 -0.20672 0.86081 -0.2044 0.8625 -0.20463 C 0.86901 -0.20533 0.87565 -0.20764 0.88203 -0.21042 C 0.89805 -0.21713 0.89271 -0.2176 0.90482 -0.22477 C 0.91758 -0.23241 0.91341 -0.22894 0.92448 -0.23357 C 0.94935 -0.24375 0.92513 -0.23588 0.95873 -0.24514 C 0.96029 -0.24699 0.96172 -0.24954 0.96354 -0.25093 C 0.97201 -0.25764 0.97552 -0.25718 0.98477 -0.25949 C 0.99675 -0.26667 0.98451 -0.26019 1.00925 -0.26528 C 1.01537 -0.26667 1.01706 -0.26806 1.02227 -0.27107 C 1.03985 -0.29792 1.02865 -0.28866 1.05821 -0.28866 L 1.05821 -0.28843 " pathEditMode="relative" rAng="0" ptsTypes="AAAAAAAAAAAAAAAAAAAAAAAAAAAA">
                                      <p:cBhvr>
                                        <p:cTn id="110" dur="3800" fill="hold"/>
                                        <p:tgtEl>
                                          <p:spTgt spid="27"/>
                                        </p:tgtEl>
                                        <p:attrNameLst>
                                          <p:attrName>ppt_x</p:attrName>
                                          <p:attrName>ppt_y</p:attrName>
                                        </p:attrNameLst>
                                      </p:cBhvr>
                                      <p:rCtr x="20872" y="-8773"/>
                                    </p:animMotion>
                                  </p:childTnLst>
                                </p:cTn>
                              </p:par>
                              <p:par>
                                <p:cTn id="111" presetID="8" presetClass="emph" presetSubtype="0" fill="hold" nodeType="withEffect">
                                  <p:stCondLst>
                                    <p:cond delay="75200"/>
                                  </p:stCondLst>
                                  <p:childTnLst>
                                    <p:animRot by="1800000">
                                      <p:cBhvr>
                                        <p:cTn id="112" dur="2000" fill="hold"/>
                                        <p:tgtEl>
                                          <p:spTgt spid="27"/>
                                        </p:tgtEl>
                                        <p:attrNameLst>
                                          <p:attrName>r</p:attrName>
                                        </p:attrNameLst>
                                      </p:cBhvr>
                                    </p:animRot>
                                  </p:childTnLst>
                                </p:cTn>
                              </p:par>
                              <p:par>
                                <p:cTn id="113" presetID="0" presetClass="path" presetSubtype="0" accel="50000" decel="50000" fill="hold" nodeType="withEffect">
                                  <p:stCondLst>
                                    <p:cond delay="75300"/>
                                  </p:stCondLst>
                                  <p:childTnLst>
                                    <p:animMotion origin="layout" path="M 1.07201 -0.29699 L 1.07201 -0.29676 C 1.14102 -0.29537 1.17878 -0.32639 1.228 -0.28264 C 1.23099 -0.2801 1.24037 -0.26713 1.24219 -0.26459 C 1.24284 -0.25973 1.24193 -0.25301 1.24427 -0.25024 C 1.24883 -0.24468 1.25521 -0.24607 1.26042 -0.24306 C 1.2711 -0.23658 1.26576 -0.23658 1.27461 -0.22848 C 1.27657 -0.22686 1.27865 -0.22616 1.28073 -0.225 C 1.28412 -0.22014 1.28698 -0.21366 1.29089 -0.21042 C 1.29597 -0.20649 1.30703 -0.20324 1.30703 -0.20301 C 1.3155 -0.19584 1.31732 -0.19329 1.32735 -0.18889 C 1.33568 -0.18519 1.35274 -0.18287 1.35977 -0.18172 C 1.38034 -0.16343 1.37019 -0.17014 1.39024 -0.15996 C 1.41094 -0.13889 1.39948 -0.15 1.42461 -0.12755 C 1.42735 -0.12524 1.42982 -0.12153 1.43282 -0.12037 L 1.44284 -0.1169 C 1.44558 -0.11436 1.44818 -0.11158 1.45104 -0.10949 C 1.45716 -0.10533 1.4694 -0.09792 1.47735 -0.09514 C 1.48138 -0.09375 1.48542 -0.09283 1.48959 -0.09144 L 1.48959 -0.09121 " pathEditMode="relative" rAng="0" ptsTypes="AAAAAAAAAAAAAAAAAAAA">
                                      <p:cBhvr>
                                        <p:cTn id="114" dur="3400" fill="hold"/>
                                        <p:tgtEl>
                                          <p:spTgt spid="27"/>
                                        </p:tgtEl>
                                        <p:attrNameLst>
                                          <p:attrName>ppt_x</p:attrName>
                                          <p:attrName>ppt_y</p:attrName>
                                        </p:attrNameLst>
                                      </p:cBhvr>
                                      <p:rCtr x="20872" y="9815"/>
                                    </p:animMotion>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28"/>
                                        </p:tgtEl>
                                        <p:attrNameLst>
                                          <p:attrName>r</p:attrName>
                                        </p:attrNameLst>
                                      </p:cBhvr>
                                    </p:animRot>
                                    <p:animRot by="-240000">
                                      <p:cBhvr>
                                        <p:cTn id="117" dur="200" fill="hold">
                                          <p:stCondLst>
                                            <p:cond delay="200"/>
                                          </p:stCondLst>
                                        </p:cTn>
                                        <p:tgtEl>
                                          <p:spTgt spid="28"/>
                                        </p:tgtEl>
                                        <p:attrNameLst>
                                          <p:attrName>r</p:attrName>
                                        </p:attrNameLst>
                                      </p:cBhvr>
                                    </p:animRot>
                                    <p:animRot by="240000">
                                      <p:cBhvr>
                                        <p:cTn id="118" dur="200" fill="hold">
                                          <p:stCondLst>
                                            <p:cond delay="400"/>
                                          </p:stCondLst>
                                        </p:cTn>
                                        <p:tgtEl>
                                          <p:spTgt spid="28"/>
                                        </p:tgtEl>
                                        <p:attrNameLst>
                                          <p:attrName>r</p:attrName>
                                        </p:attrNameLst>
                                      </p:cBhvr>
                                    </p:animRot>
                                    <p:animRot by="-240000">
                                      <p:cBhvr>
                                        <p:cTn id="119" dur="200" fill="hold">
                                          <p:stCondLst>
                                            <p:cond delay="600"/>
                                          </p:stCondLst>
                                        </p:cTn>
                                        <p:tgtEl>
                                          <p:spTgt spid="28"/>
                                        </p:tgtEl>
                                        <p:attrNameLst>
                                          <p:attrName>r</p:attrName>
                                        </p:attrNameLst>
                                      </p:cBhvr>
                                    </p:animRot>
                                    <p:animRot by="120000">
                                      <p:cBhvr>
                                        <p:cTn id="120" dur="200" fill="hold">
                                          <p:stCondLst>
                                            <p:cond delay="800"/>
                                          </p:stCondLst>
                                        </p:cTn>
                                        <p:tgtEl>
                                          <p:spTgt spid="28"/>
                                        </p:tgtEl>
                                        <p:attrNameLst>
                                          <p:attrName>r</p:attrName>
                                        </p:attrNameLst>
                                      </p:cBhvr>
                                    </p:animRot>
                                  </p:childTnLst>
                                </p:cTn>
                              </p:par>
                              <p:par>
                                <p:cTn id="121" presetID="0" presetClass="path" presetSubtype="0" accel="50000" decel="50000" fill="hold" nodeType="withEffect">
                                  <p:stCondLst>
                                    <p:cond delay="78700"/>
                                  </p:stCondLst>
                                  <p:childTnLst>
                                    <p:animMotion origin="layout" path="M 0.00169 0.16528 L 0.00169 0.1662 C 0.13294 -0.07454 0.01068 0.13542 0.09544 0.01435 C 0.10169 0.00602 0.10547 -0.00787 0.11185 -0.01551 C 0.12917 -0.03842 0.13672 -0.03611 0.15612 -0.04606 C 0.16159 -0.0493 0.16706 -0.05231 0.17266 -0.05602 C 0.1819 -0.06227 0.19089 -0.0706 0.20039 -0.07592 C 0.20924 -0.08055 0.21862 -0.08217 0.22786 -0.08588 C 0.23919 -0.09143 0.26354 -0.10972 0.27201 -0.11574 C 0.28086 -0.11273 0.29063 -0.11042 0.29948 -0.10579 C 0.32604 -0.09444 0.30625 -0.09583 0.32734 -0.09583 L 0.32734 -0.09514 " pathEditMode="relative" rAng="0" ptsTypes="AAAAAAAAAAAA">
                                      <p:cBhvr>
                                        <p:cTn id="122" dur="3750" fill="hold"/>
                                        <p:tgtEl>
                                          <p:spTgt spid="28"/>
                                        </p:tgtEl>
                                        <p:attrNameLst>
                                          <p:attrName>ppt_x</p:attrName>
                                          <p:attrName>ppt_y</p:attrName>
                                        </p:attrNameLst>
                                      </p:cBhvr>
                                      <p:rCtr x="16289" y="-14005"/>
                                    </p:animMotion>
                                  </p:childTnLst>
                                </p:cTn>
                              </p:par>
                              <p:par>
                                <p:cTn id="123" presetID="8" presetClass="emph" presetSubtype="0" autoRev="1" fill="hold" nodeType="withEffect">
                                  <p:stCondLst>
                                    <p:cond delay="82400"/>
                                  </p:stCondLst>
                                  <p:childTnLst>
                                    <p:animRot by="1800000">
                                      <p:cBhvr>
                                        <p:cTn id="124" dur="2000" fill="hold"/>
                                        <p:tgtEl>
                                          <p:spTgt spid="28"/>
                                        </p:tgtEl>
                                        <p:attrNameLst>
                                          <p:attrName>r</p:attrName>
                                        </p:attrNameLst>
                                      </p:cBhvr>
                                    </p:animRot>
                                  </p:childTnLst>
                                </p:cTn>
                              </p:par>
                              <p:par>
                                <p:cTn id="125" presetID="0" presetClass="path" presetSubtype="0" accel="50000" decel="50000" fill="hold" nodeType="withEffect">
                                  <p:stCondLst>
                                    <p:cond delay="82900"/>
                                  </p:stCondLst>
                                  <p:childTnLst>
                                    <p:animMotion origin="layout" path="M 0.32734 -0.09514 L 0.32734 -0.09537 C 0.33229 -0.0956 0.33724 -0.09606 0.34245 -0.0963 C 0.3474 -0.09653 0.35247 -0.09653 0.35781 -0.09676 C 0.38177 -0.09722 0.38724 -0.09722 0.4151 -0.09745 C 0.42852 -0.09838 0.4151 -0.09745 0.44206 -0.09815 C 0.44518 -0.09815 0.44818 -0.09838 0.45156 -0.09861 C 0.45469 -0.09907 0.45755 -0.09977 0.46107 -0.1 C 0.46406 -0.10046 0.46758 -0.10023 0.47057 -0.10046 C 0.48984 -0.10162 0.47227 -0.10069 0.48607 -0.10162 C 0.49115 -0.10185 0.50143 -0.10231 0.50143 -0.10208 C 0.50378 -0.10208 0.50677 -0.10208 0.50898 -0.10208 C 0.51081 -0.10162 0.51055 -0.10069 0.51276 -0.10069 C 0.51758 -0.10092 0.52005 -0.10208 0.52435 -0.10278 C 0.52773 -0.10301 0.53203 -0.10301 0.53581 -0.10347 C 0.54714 -0.10463 0.54844 -0.10486 0.55872 -0.10532 C 0.56315 -0.10555 0.56758 -0.10555 0.57214 -0.10579 C 0.57604 -0.10579 0.57982 -0.10602 0.58372 -0.10602 C 0.60156 -0.10602 0.6194 -0.10602 0.6375 -0.10602 L 0.6375 -0.10579 " pathEditMode="relative" rAng="0" ptsTypes="AAAAAAAAAAAAAAAAAAAA">
                                      <p:cBhvr>
                                        <p:cTn id="126" dur="3400" fill="hold"/>
                                        <p:tgtEl>
                                          <p:spTgt spid="28"/>
                                        </p:tgtEl>
                                        <p:attrNameLst>
                                          <p:attrName>ppt_x</p:attrName>
                                          <p:attrName>ppt_y</p:attrName>
                                        </p:attrNameLst>
                                      </p:cBhvr>
                                      <p:rCtr x="15508" y="-556"/>
                                    </p:animMotion>
                                  </p:childTnLst>
                                </p:cTn>
                              </p:par>
                              <p:par>
                                <p:cTn id="127" presetID="0" presetClass="path" presetSubtype="0" accel="50000" decel="50000" fill="hold" nodeType="withEffect">
                                  <p:stCondLst>
                                    <p:cond delay="86300"/>
                                  </p:stCondLst>
                                  <p:childTnLst>
                                    <p:animMotion origin="layout" path="M 0.64076 -0.11458 L 0.64076 -0.11435 L 0.6668 -0.1206 C 0.67057 -0.1213 0.67448 -0.12153 0.67826 -0.12338 C 0.68008 -0.1243 0.68125 -0.12778 0.68307 -0.12917 C 0.6862 -0.13171 0.68971 -0.13287 0.69284 -0.13495 C 0.70169 -0.14074 0.7099 -0.14792 0.71901 -0.15231 C 0.72161 -0.1537 0.72448 -0.15393 0.72708 -0.15532 C 0.73047 -0.15694 0.73359 -0.15972 0.73685 -0.16111 C 0.74115 -0.16273 0.74557 -0.16296 0.75 -0.16389 C 0.75339 -0.16481 0.76419 -0.16805 0.76784 -0.16967 C 0.76953 -0.1706 0.77109 -0.17176 0.77279 -0.17268 C 0.77656 -0.17477 0.7806 -0.17569 0.78425 -0.17847 C 0.79089 -0.18356 0.79714 -0.19028 0.80378 -0.19583 C 0.81224 -0.20301 0.82083 -0.20856 0.82982 -0.21319 C 0.83255 -0.21458 0.83529 -0.21505 0.83802 -0.2162 L 0.85755 -0.20741 C 0.85925 -0.20671 0.86081 -0.2044 0.8625 -0.20463 C 0.86901 -0.20532 0.87565 -0.20764 0.88203 -0.21042 C 0.89805 -0.21713 0.89271 -0.21759 0.90482 -0.22477 C 0.91758 -0.23241 0.91341 -0.22893 0.92448 -0.23356 C 0.94935 -0.24375 0.92513 -0.23588 0.95872 -0.24514 C 0.96029 -0.24699 0.96172 -0.24954 0.96354 -0.25092 C 0.97201 -0.25764 0.97552 -0.25717 0.98477 -0.25949 C 0.99675 -0.26667 0.98451 -0.26018 1.00925 -0.26528 C 1.01536 -0.26667 1.01706 -0.26805 1.02227 -0.27106 C 1.03984 -0.29792 1.02865 -0.28866 1.0582 -0.28866 L 1.0582 -0.28842 " pathEditMode="relative" rAng="0" ptsTypes="AAAAAAAAAAAAAAAAAAAAAAAAAAAA">
                                      <p:cBhvr>
                                        <p:cTn id="128" dur="3800" fill="hold"/>
                                        <p:tgtEl>
                                          <p:spTgt spid="28"/>
                                        </p:tgtEl>
                                        <p:attrNameLst>
                                          <p:attrName>ppt_x</p:attrName>
                                          <p:attrName>ppt_y</p:attrName>
                                        </p:attrNameLst>
                                      </p:cBhvr>
                                      <p:rCtr x="20872" y="-8773"/>
                                    </p:animMotion>
                                  </p:childTnLst>
                                </p:cTn>
                              </p:par>
                              <p:par>
                                <p:cTn id="129" presetID="8" presetClass="emph" presetSubtype="0" fill="hold" nodeType="withEffect">
                                  <p:stCondLst>
                                    <p:cond delay="90200"/>
                                  </p:stCondLst>
                                  <p:childTnLst>
                                    <p:animRot by="1800000">
                                      <p:cBhvr>
                                        <p:cTn id="130" dur="2000" fill="hold"/>
                                        <p:tgtEl>
                                          <p:spTgt spid="28"/>
                                        </p:tgtEl>
                                        <p:attrNameLst>
                                          <p:attrName>r</p:attrName>
                                        </p:attrNameLst>
                                      </p:cBhvr>
                                    </p:animRot>
                                  </p:childTnLst>
                                </p:cTn>
                              </p:par>
                              <p:par>
                                <p:cTn id="131" presetID="0" presetClass="path" presetSubtype="0" accel="50000" decel="50000" fill="hold" nodeType="withEffect">
                                  <p:stCondLst>
                                    <p:cond delay="90300"/>
                                  </p:stCondLst>
                                  <p:childTnLst>
                                    <p:animMotion origin="layout" path="M 1.07201 -0.29699 L 1.07201 -0.29676 C 1.14102 -0.29537 1.17878 -0.32639 1.228 -0.28264 C 1.23099 -0.28009 1.24036 -0.26713 1.24219 -0.26458 C 1.24284 -0.25972 1.24193 -0.25301 1.24427 -0.25023 C 1.24883 -0.24467 1.25521 -0.24606 1.26042 -0.24305 C 1.27109 -0.23657 1.26576 -0.23657 1.27461 -0.22847 C 1.27656 -0.22685 1.27865 -0.22616 1.28073 -0.225 C 1.28411 -0.22014 1.28698 -0.21366 1.29089 -0.21042 C 1.29596 -0.20648 1.30703 -0.20324 1.30703 -0.20301 C 1.3155 -0.19583 1.31732 -0.19329 1.32734 -0.18889 C 1.33568 -0.18518 1.35273 -0.18287 1.35977 -0.18171 C 1.38034 -0.16342 1.37018 -0.17014 1.39023 -0.15995 C 1.41094 -0.13889 1.39948 -0.15 1.42461 -0.12755 C 1.42734 -0.12523 1.42982 -0.12153 1.43281 -0.12037 L 1.44284 -0.1169 C 1.44557 -0.11435 1.44818 -0.11157 1.45104 -0.10949 C 1.45716 -0.10532 1.4694 -0.09792 1.47734 -0.09514 C 1.48138 -0.09375 1.48542 -0.09282 1.48958 -0.09143 L 1.48958 -0.0912 " pathEditMode="relative" rAng="0" ptsTypes="AAAAAAAAAAAAAAAAAAAA">
                                      <p:cBhvr>
                                        <p:cTn id="132" dur="3400" fill="hold"/>
                                        <p:tgtEl>
                                          <p:spTgt spid="28"/>
                                        </p:tgtEl>
                                        <p:attrNameLst>
                                          <p:attrName>ppt_x</p:attrName>
                                          <p:attrName>ppt_y</p:attrName>
                                        </p:attrNameLst>
                                      </p:cBhvr>
                                      <p:rCtr x="20872" y="9815"/>
                                    </p:animMotion>
                                  </p:childTnLst>
                                </p:cTn>
                              </p:par>
                              <p:par>
                                <p:cTn id="133" presetID="32" presetClass="emph" presetSubtype="0" repeatCount="indefinite" fill="hold" nodeType="withEffect">
                                  <p:stCondLst>
                                    <p:cond delay="0"/>
                                  </p:stCondLst>
                                  <p:childTnLst>
                                    <p:animRot by="120000">
                                      <p:cBhvr>
                                        <p:cTn id="134" dur="100" fill="hold">
                                          <p:stCondLst>
                                            <p:cond delay="0"/>
                                          </p:stCondLst>
                                        </p:cTn>
                                        <p:tgtEl>
                                          <p:spTgt spid="29"/>
                                        </p:tgtEl>
                                        <p:attrNameLst>
                                          <p:attrName>r</p:attrName>
                                        </p:attrNameLst>
                                      </p:cBhvr>
                                    </p:animRot>
                                    <p:animRot by="-240000">
                                      <p:cBhvr>
                                        <p:cTn id="135" dur="200" fill="hold">
                                          <p:stCondLst>
                                            <p:cond delay="200"/>
                                          </p:stCondLst>
                                        </p:cTn>
                                        <p:tgtEl>
                                          <p:spTgt spid="29"/>
                                        </p:tgtEl>
                                        <p:attrNameLst>
                                          <p:attrName>r</p:attrName>
                                        </p:attrNameLst>
                                      </p:cBhvr>
                                    </p:animRot>
                                    <p:animRot by="240000">
                                      <p:cBhvr>
                                        <p:cTn id="136" dur="200" fill="hold">
                                          <p:stCondLst>
                                            <p:cond delay="400"/>
                                          </p:stCondLst>
                                        </p:cTn>
                                        <p:tgtEl>
                                          <p:spTgt spid="29"/>
                                        </p:tgtEl>
                                        <p:attrNameLst>
                                          <p:attrName>r</p:attrName>
                                        </p:attrNameLst>
                                      </p:cBhvr>
                                    </p:animRot>
                                    <p:animRot by="-240000">
                                      <p:cBhvr>
                                        <p:cTn id="137" dur="200" fill="hold">
                                          <p:stCondLst>
                                            <p:cond delay="600"/>
                                          </p:stCondLst>
                                        </p:cTn>
                                        <p:tgtEl>
                                          <p:spTgt spid="29"/>
                                        </p:tgtEl>
                                        <p:attrNameLst>
                                          <p:attrName>r</p:attrName>
                                        </p:attrNameLst>
                                      </p:cBhvr>
                                    </p:animRot>
                                    <p:animRot by="120000">
                                      <p:cBhvr>
                                        <p:cTn id="138" dur="200" fill="hold">
                                          <p:stCondLst>
                                            <p:cond delay="800"/>
                                          </p:stCondLst>
                                        </p:cTn>
                                        <p:tgtEl>
                                          <p:spTgt spid="29"/>
                                        </p:tgtEl>
                                        <p:attrNameLst>
                                          <p:attrName>r</p:attrName>
                                        </p:attrNameLst>
                                      </p:cBhvr>
                                    </p:animRot>
                                  </p:childTnLst>
                                </p:cTn>
                              </p:par>
                              <p:par>
                                <p:cTn id="139" presetID="0" presetClass="path" presetSubtype="0" accel="50000" decel="50000" fill="hold" nodeType="withEffect">
                                  <p:stCondLst>
                                    <p:cond delay="93800"/>
                                  </p:stCondLst>
                                  <p:childTnLst>
                                    <p:animMotion origin="layout" path="M 0.00169 0.16527 L 0.00169 0.1662 C 0.13294 -0.07454 0.01068 0.13541 0.09544 0.01435 C 0.10169 0.00602 0.10547 -0.00787 0.11185 -0.01551 C 0.12917 -0.03843 0.13672 -0.03611 0.15612 -0.04607 C 0.16159 -0.04931 0.16706 -0.05232 0.17266 -0.05602 C 0.1819 -0.06227 0.19088 -0.07061 0.20039 -0.07593 C 0.20924 -0.08056 0.21862 -0.08218 0.22786 -0.08588 C 0.23919 -0.09144 0.26354 -0.10973 0.272 -0.11574 C 0.28086 -0.11273 0.29062 -0.11042 0.29948 -0.10579 C 0.32604 -0.09445 0.30625 -0.09584 0.32734 -0.09584 L 0.32734 -0.09514 " pathEditMode="relative" rAng="0" ptsTypes="AAAAAAAAAAAA">
                                      <p:cBhvr>
                                        <p:cTn id="140" dur="3750" fill="hold"/>
                                        <p:tgtEl>
                                          <p:spTgt spid="29"/>
                                        </p:tgtEl>
                                        <p:attrNameLst>
                                          <p:attrName>ppt_x</p:attrName>
                                          <p:attrName>ppt_y</p:attrName>
                                        </p:attrNameLst>
                                      </p:cBhvr>
                                      <p:rCtr x="16289" y="-14005"/>
                                    </p:animMotion>
                                  </p:childTnLst>
                                </p:cTn>
                              </p:par>
                              <p:par>
                                <p:cTn id="141" presetID="8" presetClass="emph" presetSubtype="0" autoRev="1" fill="hold" nodeType="withEffect">
                                  <p:stCondLst>
                                    <p:cond delay="97600"/>
                                  </p:stCondLst>
                                  <p:childTnLst>
                                    <p:animRot by="1800000">
                                      <p:cBhvr>
                                        <p:cTn id="142" dur="2000" fill="hold"/>
                                        <p:tgtEl>
                                          <p:spTgt spid="29"/>
                                        </p:tgtEl>
                                        <p:attrNameLst>
                                          <p:attrName>r</p:attrName>
                                        </p:attrNameLst>
                                      </p:cBhvr>
                                    </p:animRot>
                                  </p:childTnLst>
                                </p:cTn>
                              </p:par>
                              <p:par>
                                <p:cTn id="143" presetID="0" presetClass="path" presetSubtype="0" accel="50000" decel="50000" fill="hold" nodeType="withEffect">
                                  <p:stCondLst>
                                    <p:cond delay="98100"/>
                                  </p:stCondLst>
                                  <p:childTnLst>
                                    <p:animMotion origin="layout" path="M 0.32734 -0.09514 L 0.32734 -0.09537 C 0.33229 -0.09561 0.33724 -0.09607 0.34245 -0.0963 C 0.3474 -0.09653 0.35247 -0.09653 0.35781 -0.09676 C 0.38177 -0.09723 0.38724 -0.09723 0.4151 -0.09746 C 0.42851 -0.09838 0.4151 -0.09746 0.44206 -0.09815 C 0.44518 -0.09815 0.44818 -0.09838 0.45156 -0.09861 C 0.45469 -0.09908 0.45755 -0.09977 0.46107 -0.1 C 0.46406 -0.10047 0.46758 -0.10023 0.47057 -0.10047 C 0.48984 -0.10162 0.47226 -0.1007 0.48607 -0.10162 C 0.49115 -0.10186 0.50143 -0.10232 0.50143 -0.10209 C 0.50378 -0.10209 0.50677 -0.10209 0.50898 -0.10209 C 0.51081 -0.10162 0.51055 -0.1007 0.51276 -0.1007 C 0.51758 -0.10093 0.52005 -0.10209 0.52435 -0.10278 C 0.52773 -0.10301 0.53203 -0.10301 0.53581 -0.10348 C 0.54713 -0.10463 0.54844 -0.10486 0.55872 -0.10533 C 0.56315 -0.10556 0.56758 -0.10556 0.57213 -0.10579 C 0.57604 -0.10579 0.57982 -0.10602 0.58372 -0.10602 C 0.60156 -0.10602 0.6194 -0.10602 0.6375 -0.10602 L 0.6375 -0.10579 " pathEditMode="relative" rAng="0" ptsTypes="AAAAAAAAAAAAAAAAAAAA">
                                      <p:cBhvr>
                                        <p:cTn id="144" dur="3400" fill="hold"/>
                                        <p:tgtEl>
                                          <p:spTgt spid="29"/>
                                        </p:tgtEl>
                                        <p:attrNameLst>
                                          <p:attrName>ppt_x</p:attrName>
                                          <p:attrName>ppt_y</p:attrName>
                                        </p:attrNameLst>
                                      </p:cBhvr>
                                      <p:rCtr x="15508" y="-556"/>
                                    </p:animMotion>
                                  </p:childTnLst>
                                </p:cTn>
                              </p:par>
                              <p:par>
                                <p:cTn id="145" presetID="0" presetClass="path" presetSubtype="0" accel="50000" decel="50000" fill="hold" nodeType="withEffect">
                                  <p:stCondLst>
                                    <p:cond delay="101600"/>
                                  </p:stCondLst>
                                  <p:childTnLst>
                                    <p:animMotion origin="layout" path="M 0.64075 -0.11459 L 0.64075 -0.11436 L 0.6668 -0.12061 C 0.67057 -0.1213 0.67448 -0.12153 0.67825 -0.12338 C 0.68008 -0.12431 0.68125 -0.12778 0.68307 -0.12917 C 0.6862 -0.13172 0.68971 -0.13287 0.69284 -0.13496 C 0.70169 -0.14074 0.7099 -0.14792 0.71901 -0.15232 C 0.72161 -0.15371 0.72448 -0.15394 0.72708 -0.15533 C 0.73047 -0.15695 0.73359 -0.15973 0.73685 -0.16111 C 0.74115 -0.16273 0.74557 -0.16297 0.75 -0.16389 C 0.75338 -0.16482 0.76419 -0.16806 0.76784 -0.16968 C 0.76953 -0.17061 0.77109 -0.17176 0.77279 -0.17269 C 0.77656 -0.17477 0.7806 -0.1757 0.78424 -0.17848 C 0.79088 -0.18357 0.79713 -0.19028 0.80378 -0.19584 C 0.81224 -0.20301 0.82083 -0.20857 0.82982 -0.2132 C 0.83255 -0.21459 0.83529 -0.21505 0.83802 -0.21621 L 0.85755 -0.20741 C 0.85924 -0.20672 0.86081 -0.2044 0.8625 -0.20463 C 0.86901 -0.20533 0.87565 -0.20764 0.88203 -0.21042 C 0.89805 -0.21713 0.89271 -0.2176 0.90482 -0.22477 C 0.91758 -0.23241 0.91341 -0.22894 0.92448 -0.23357 C 0.94935 -0.24375 0.92513 -0.23588 0.95872 -0.24514 C 0.96029 -0.24699 0.96172 -0.24954 0.96354 -0.25093 C 0.972 -0.25764 0.97552 -0.25718 0.98476 -0.25949 C 0.99674 -0.26667 0.9845 -0.26019 1.00924 -0.26528 C 1.01536 -0.26667 1.01706 -0.26806 1.02226 -0.27107 C 1.03984 -0.29792 1.02865 -0.28866 1.0582 -0.28866 L 1.0582 -0.28843 " pathEditMode="relative" rAng="0" ptsTypes="AAAAAAAAAAAAAAAAAAAAAAAAAAAA">
                                      <p:cBhvr>
                                        <p:cTn id="146" dur="3800" fill="hold"/>
                                        <p:tgtEl>
                                          <p:spTgt spid="29"/>
                                        </p:tgtEl>
                                        <p:attrNameLst>
                                          <p:attrName>ppt_x</p:attrName>
                                          <p:attrName>ppt_y</p:attrName>
                                        </p:attrNameLst>
                                      </p:cBhvr>
                                      <p:rCtr x="20872" y="-8773"/>
                                    </p:animMotion>
                                  </p:childTnLst>
                                </p:cTn>
                              </p:par>
                              <p:par>
                                <p:cTn id="147" presetID="8" presetClass="emph" presetSubtype="0" fill="hold" nodeType="withEffect">
                                  <p:stCondLst>
                                    <p:cond delay="105500"/>
                                  </p:stCondLst>
                                  <p:childTnLst>
                                    <p:animRot by="1800000">
                                      <p:cBhvr>
                                        <p:cTn id="148" dur="2000" fill="hold"/>
                                        <p:tgtEl>
                                          <p:spTgt spid="29"/>
                                        </p:tgtEl>
                                        <p:attrNameLst>
                                          <p:attrName>r</p:attrName>
                                        </p:attrNameLst>
                                      </p:cBhvr>
                                    </p:animRot>
                                  </p:childTnLst>
                                </p:cTn>
                              </p:par>
                              <p:par>
                                <p:cTn id="149" presetID="0" presetClass="path" presetSubtype="0" accel="50000" decel="50000" fill="hold" nodeType="withEffect">
                                  <p:stCondLst>
                                    <p:cond delay="105600"/>
                                  </p:stCondLst>
                                  <p:childTnLst>
                                    <p:animMotion origin="layout" path="M 1.072 -0.29699 L 1.072 -0.29676 C 1.14101 -0.29537 1.17878 -0.32639 1.22799 -0.28264 C 1.23099 -0.2801 1.24036 -0.26713 1.24219 -0.26459 C 1.24284 -0.25973 1.24193 -0.25301 1.24427 -0.25023 C 1.24883 -0.24468 1.25521 -0.24607 1.26042 -0.24306 C 1.27109 -0.23658 1.26575 -0.23658 1.27461 -0.22848 C 1.27656 -0.22686 1.27865 -0.22616 1.28073 -0.225 C 1.28411 -0.22014 1.28698 -0.21366 1.29088 -0.21042 C 1.29596 -0.20648 1.30703 -0.20324 1.30703 -0.20301 C 1.31549 -0.19584 1.31732 -0.19329 1.32734 -0.18889 C 1.33568 -0.18519 1.35273 -0.18287 1.35976 -0.18172 C 1.38034 -0.16343 1.37018 -0.17014 1.39023 -0.15996 C 1.41094 -0.13889 1.39948 -0.15 1.42461 -0.12755 C 1.42734 -0.12523 1.42982 -0.12153 1.43281 -0.12037 L 1.44284 -0.1169 C 1.44557 -0.11436 1.44818 -0.11158 1.45104 -0.10949 C 1.45716 -0.10533 1.4694 -0.09792 1.47734 -0.09514 C 1.48138 -0.09375 1.48542 -0.09283 1.48958 -0.09144 L 1.48958 -0.09121 " pathEditMode="relative" rAng="0" ptsTypes="AAAAAAAAAAAAAAAAAAAA">
                                      <p:cBhvr>
                                        <p:cTn id="150" dur="3400" fill="hold"/>
                                        <p:tgtEl>
                                          <p:spTgt spid="29"/>
                                        </p:tgtEl>
                                        <p:attrNameLst>
                                          <p:attrName>ppt_x</p:attrName>
                                          <p:attrName>ppt_y</p:attrName>
                                        </p:attrNameLst>
                                      </p:cBhvr>
                                      <p:rCtr x="20872" y="9815"/>
                                    </p:animMotion>
                                  </p:childTnLst>
                                </p:cTn>
                              </p:par>
                              <p:par>
                                <p:cTn id="151" presetID="32" presetClass="emph" presetSubtype="0" repeatCount="indefinite" fill="hold" nodeType="withEffect">
                                  <p:stCondLst>
                                    <p:cond delay="0"/>
                                  </p:stCondLst>
                                  <p:childTnLst>
                                    <p:animRot by="120000">
                                      <p:cBhvr>
                                        <p:cTn id="152" dur="100" fill="hold">
                                          <p:stCondLst>
                                            <p:cond delay="0"/>
                                          </p:stCondLst>
                                        </p:cTn>
                                        <p:tgtEl>
                                          <p:spTgt spid="30"/>
                                        </p:tgtEl>
                                        <p:attrNameLst>
                                          <p:attrName>r</p:attrName>
                                        </p:attrNameLst>
                                      </p:cBhvr>
                                    </p:animRot>
                                    <p:animRot by="-240000">
                                      <p:cBhvr>
                                        <p:cTn id="153" dur="200" fill="hold">
                                          <p:stCondLst>
                                            <p:cond delay="200"/>
                                          </p:stCondLst>
                                        </p:cTn>
                                        <p:tgtEl>
                                          <p:spTgt spid="30"/>
                                        </p:tgtEl>
                                        <p:attrNameLst>
                                          <p:attrName>r</p:attrName>
                                        </p:attrNameLst>
                                      </p:cBhvr>
                                    </p:animRot>
                                    <p:animRot by="240000">
                                      <p:cBhvr>
                                        <p:cTn id="154" dur="200" fill="hold">
                                          <p:stCondLst>
                                            <p:cond delay="400"/>
                                          </p:stCondLst>
                                        </p:cTn>
                                        <p:tgtEl>
                                          <p:spTgt spid="30"/>
                                        </p:tgtEl>
                                        <p:attrNameLst>
                                          <p:attrName>r</p:attrName>
                                        </p:attrNameLst>
                                      </p:cBhvr>
                                    </p:animRot>
                                    <p:animRot by="-240000">
                                      <p:cBhvr>
                                        <p:cTn id="155" dur="200" fill="hold">
                                          <p:stCondLst>
                                            <p:cond delay="600"/>
                                          </p:stCondLst>
                                        </p:cTn>
                                        <p:tgtEl>
                                          <p:spTgt spid="30"/>
                                        </p:tgtEl>
                                        <p:attrNameLst>
                                          <p:attrName>r</p:attrName>
                                        </p:attrNameLst>
                                      </p:cBhvr>
                                    </p:animRot>
                                    <p:animRot by="120000">
                                      <p:cBhvr>
                                        <p:cTn id="156" dur="200" fill="hold">
                                          <p:stCondLst>
                                            <p:cond delay="800"/>
                                          </p:stCondLst>
                                        </p:cTn>
                                        <p:tgtEl>
                                          <p:spTgt spid="30"/>
                                        </p:tgtEl>
                                        <p:attrNameLst>
                                          <p:attrName>r</p:attrName>
                                        </p:attrNameLst>
                                      </p:cBhvr>
                                    </p:animRot>
                                  </p:childTnLst>
                                </p:cTn>
                              </p:par>
                              <p:par>
                                <p:cTn id="157" presetID="0" presetClass="path" presetSubtype="0" accel="50000" decel="50000" fill="hold" nodeType="withEffect">
                                  <p:stCondLst>
                                    <p:cond delay="108900"/>
                                  </p:stCondLst>
                                  <p:childTnLst>
                                    <p:animMotion origin="layout" path="M 0.00169 0.16527 L 0.00169 0.1662 C 0.13294 -0.07454 0.01068 0.13541 0.09544 0.01435 C 0.10169 0.00602 0.10547 -0.00787 0.11185 -0.01551 C 0.12917 -0.03843 0.13672 -0.03611 0.15612 -0.04607 C 0.16159 -0.04931 0.16706 -0.05232 0.17266 -0.05602 C 0.1819 -0.06227 0.19089 -0.07061 0.20039 -0.07593 C 0.20924 -0.08056 0.21862 -0.08218 0.22786 -0.08588 C 0.23919 -0.09144 0.26354 -0.10973 0.272 -0.11574 C 0.28086 -0.11273 0.29062 -0.11042 0.29948 -0.10579 C 0.32604 -0.09445 0.30625 -0.09584 0.32734 -0.09584 L 0.32734 -0.09514 " pathEditMode="relative" rAng="0" ptsTypes="AAAAAAAAAAAA">
                                      <p:cBhvr>
                                        <p:cTn id="158" dur="3750" fill="hold"/>
                                        <p:tgtEl>
                                          <p:spTgt spid="30"/>
                                        </p:tgtEl>
                                        <p:attrNameLst>
                                          <p:attrName>ppt_x</p:attrName>
                                          <p:attrName>ppt_y</p:attrName>
                                        </p:attrNameLst>
                                      </p:cBhvr>
                                      <p:rCtr x="16289" y="-14005"/>
                                    </p:animMotion>
                                  </p:childTnLst>
                                </p:cTn>
                              </p:par>
                              <p:par>
                                <p:cTn id="159" presetID="8" presetClass="emph" presetSubtype="0" autoRev="1" fill="hold" nodeType="withEffect">
                                  <p:stCondLst>
                                    <p:cond delay="112600"/>
                                  </p:stCondLst>
                                  <p:childTnLst>
                                    <p:animRot by="1800000">
                                      <p:cBhvr>
                                        <p:cTn id="160" dur="2000" fill="hold"/>
                                        <p:tgtEl>
                                          <p:spTgt spid="30"/>
                                        </p:tgtEl>
                                        <p:attrNameLst>
                                          <p:attrName>r</p:attrName>
                                        </p:attrNameLst>
                                      </p:cBhvr>
                                    </p:animRot>
                                  </p:childTnLst>
                                </p:cTn>
                              </p:par>
                              <p:par>
                                <p:cTn id="161" presetID="0" presetClass="path" presetSubtype="0" accel="50000" decel="50000" fill="hold" nodeType="withEffect">
                                  <p:stCondLst>
                                    <p:cond delay="113200"/>
                                  </p:stCondLst>
                                  <p:childTnLst>
                                    <p:animMotion origin="layout" path="M 0.32734 -0.09514 L 0.32734 -0.09537 C 0.33229 -0.09561 0.33724 -0.09607 0.34245 -0.0963 C 0.3474 -0.09653 0.35247 -0.09653 0.35781 -0.09676 C 0.38177 -0.09723 0.38724 -0.09723 0.4151 -0.09746 C 0.42852 -0.09838 0.4151 -0.09746 0.44206 -0.09815 C 0.44518 -0.09815 0.44818 -0.09838 0.45156 -0.09861 C 0.45469 -0.09908 0.45755 -0.09977 0.46107 -0.1 C 0.46406 -0.10047 0.46758 -0.10023 0.47057 -0.10047 C 0.48984 -0.10162 0.47227 -0.1007 0.48607 -0.10162 C 0.49115 -0.10186 0.50143 -0.10232 0.50143 -0.10209 C 0.50378 -0.10209 0.50677 -0.10209 0.50898 -0.10209 C 0.51081 -0.10162 0.51055 -0.1007 0.51276 -0.1007 C 0.51758 -0.10093 0.52005 -0.10209 0.52435 -0.10278 C 0.52773 -0.10301 0.53203 -0.10301 0.53581 -0.10348 C 0.54714 -0.10463 0.54844 -0.10486 0.55872 -0.10533 C 0.56315 -0.10556 0.56758 -0.10556 0.57214 -0.10579 C 0.57604 -0.10579 0.57982 -0.10602 0.58372 -0.10602 C 0.60156 -0.10602 0.6194 -0.10602 0.6375 -0.10602 L 0.6375 -0.10579 " pathEditMode="relative" rAng="0" ptsTypes="AAAAAAAAAAAAAAAAAAAA">
                                      <p:cBhvr>
                                        <p:cTn id="162" dur="3400" fill="hold"/>
                                        <p:tgtEl>
                                          <p:spTgt spid="30"/>
                                        </p:tgtEl>
                                        <p:attrNameLst>
                                          <p:attrName>ppt_x</p:attrName>
                                          <p:attrName>ppt_y</p:attrName>
                                        </p:attrNameLst>
                                      </p:cBhvr>
                                      <p:rCtr x="15508" y="-556"/>
                                    </p:animMotion>
                                  </p:childTnLst>
                                </p:cTn>
                              </p:par>
                              <p:par>
                                <p:cTn id="163" presetID="0" presetClass="path" presetSubtype="0" accel="50000" decel="50000" fill="hold" nodeType="withEffect">
                                  <p:stCondLst>
                                    <p:cond delay="116600"/>
                                  </p:stCondLst>
                                  <p:childTnLst>
                                    <p:animMotion origin="layout" path="M 0.64076 -0.11459 L 0.64076 -0.11436 L 0.6668 -0.12061 C 0.67057 -0.1213 0.67448 -0.12153 0.67826 -0.12338 C 0.68008 -0.12431 0.68125 -0.12778 0.68307 -0.12917 C 0.6862 -0.13172 0.68971 -0.13287 0.69284 -0.13496 C 0.70169 -0.14074 0.7099 -0.14792 0.71901 -0.15232 C 0.72161 -0.15371 0.72448 -0.15394 0.72708 -0.15533 C 0.73047 -0.15695 0.73359 -0.15973 0.73685 -0.16111 C 0.74115 -0.16273 0.74557 -0.16297 0.75 -0.16389 C 0.75339 -0.16482 0.76419 -0.16806 0.76784 -0.16968 C 0.76953 -0.17061 0.77109 -0.17176 0.77279 -0.17269 C 0.77656 -0.17477 0.7806 -0.1757 0.78424 -0.17848 C 0.79089 -0.18357 0.79714 -0.19028 0.80378 -0.19584 C 0.81224 -0.20301 0.82083 -0.20857 0.82982 -0.2132 C 0.83255 -0.21459 0.83529 -0.21505 0.83802 -0.21621 L 0.85755 -0.20741 C 0.85924 -0.20672 0.86081 -0.2044 0.8625 -0.20463 C 0.86901 -0.20533 0.87565 -0.20764 0.88203 -0.21042 C 0.89805 -0.21713 0.89271 -0.2176 0.90482 -0.22477 C 0.91758 -0.23241 0.91341 -0.22894 0.92448 -0.23357 C 0.94935 -0.24375 0.92513 -0.23588 0.95872 -0.24514 C 0.96029 -0.24699 0.96172 -0.24954 0.96354 -0.25093 C 0.97201 -0.25764 0.97552 -0.25718 0.98477 -0.25949 C 0.99674 -0.26667 0.98451 -0.26019 1.00924 -0.26528 C 1.01536 -0.26667 1.01706 -0.26806 1.02227 -0.27107 C 1.03984 -0.29792 1.02865 -0.28866 1.0582 -0.28866 L 1.0582 -0.28843 " pathEditMode="relative" rAng="0" ptsTypes="AAAAAAAAAAAAAAAAAAAAAAAAAAAA">
                                      <p:cBhvr>
                                        <p:cTn id="164" dur="3800" fill="hold"/>
                                        <p:tgtEl>
                                          <p:spTgt spid="30"/>
                                        </p:tgtEl>
                                        <p:attrNameLst>
                                          <p:attrName>ppt_x</p:attrName>
                                          <p:attrName>ppt_y</p:attrName>
                                        </p:attrNameLst>
                                      </p:cBhvr>
                                      <p:rCtr x="20872" y="-8773"/>
                                    </p:animMotion>
                                  </p:childTnLst>
                                </p:cTn>
                              </p:par>
                              <p:par>
                                <p:cTn id="165" presetID="8" presetClass="emph" presetSubtype="0" fill="hold" nodeType="withEffect">
                                  <p:stCondLst>
                                    <p:cond delay="120400"/>
                                  </p:stCondLst>
                                  <p:childTnLst>
                                    <p:animRot by="1800000">
                                      <p:cBhvr>
                                        <p:cTn id="166" dur="2000" fill="hold"/>
                                        <p:tgtEl>
                                          <p:spTgt spid="30"/>
                                        </p:tgtEl>
                                        <p:attrNameLst>
                                          <p:attrName>r</p:attrName>
                                        </p:attrNameLst>
                                      </p:cBhvr>
                                    </p:animRot>
                                  </p:childTnLst>
                                </p:cTn>
                              </p:par>
                              <p:par>
                                <p:cTn id="167" presetID="0" presetClass="path" presetSubtype="0" accel="50000" decel="50000" fill="hold" nodeType="withEffect">
                                  <p:stCondLst>
                                    <p:cond delay="120500"/>
                                  </p:stCondLst>
                                  <p:childTnLst>
                                    <p:animMotion origin="layout" path="M 1.07201 -0.29699 L 1.07201 -0.29676 C 1.14102 -0.29537 1.17878 -0.32639 1.22799 -0.28264 C 1.23099 -0.2801 1.24036 -0.26713 1.24219 -0.26459 C 1.24284 -0.25973 1.24193 -0.25301 1.24427 -0.25023 C 1.24883 -0.24468 1.25521 -0.24607 1.26042 -0.24306 C 1.27109 -0.23658 1.26576 -0.23658 1.27461 -0.22848 C 1.27656 -0.22686 1.27865 -0.22616 1.28073 -0.225 C 1.28411 -0.22014 1.28698 -0.21366 1.29089 -0.21042 C 1.29596 -0.20648 1.30703 -0.20324 1.30703 -0.20301 C 1.31549 -0.19584 1.31732 -0.19329 1.32734 -0.18889 C 1.33568 -0.18519 1.35273 -0.18287 1.35977 -0.18172 C 1.38034 -0.16343 1.37018 -0.17014 1.39023 -0.15996 C 1.41094 -0.13889 1.39948 -0.15 1.42461 -0.12755 C 1.42734 -0.12523 1.42982 -0.12153 1.43281 -0.12037 L 1.44284 -0.1169 C 1.44557 -0.11436 1.44818 -0.11158 1.45104 -0.10949 C 1.45716 -0.10533 1.4694 -0.09792 1.47734 -0.09514 C 1.48138 -0.09375 1.48542 -0.09283 1.48958 -0.09144 L 1.48958 -0.09121 " pathEditMode="relative" rAng="0" ptsTypes="AAAAAAAAAAAAAAAAAAAA">
                                      <p:cBhvr>
                                        <p:cTn id="168" dur="3400" fill="hold"/>
                                        <p:tgtEl>
                                          <p:spTgt spid="30"/>
                                        </p:tgtEl>
                                        <p:attrNameLst>
                                          <p:attrName>ppt_x</p:attrName>
                                          <p:attrName>ppt_y</p:attrName>
                                        </p:attrNameLst>
                                      </p:cBhvr>
                                      <p:rCtr x="20872" y="9815"/>
                                    </p:animMotion>
                                  </p:childTnLst>
                                </p:cTn>
                              </p:par>
                              <p:par>
                                <p:cTn id="169" presetID="32" presetClass="emph" presetSubtype="0" repeatCount="indefinite" fill="hold" nodeType="withEffect">
                                  <p:stCondLst>
                                    <p:cond delay="0"/>
                                  </p:stCondLst>
                                  <p:childTnLst>
                                    <p:animRot by="120000">
                                      <p:cBhvr>
                                        <p:cTn id="170" dur="100" fill="hold">
                                          <p:stCondLst>
                                            <p:cond delay="0"/>
                                          </p:stCondLst>
                                        </p:cTn>
                                        <p:tgtEl>
                                          <p:spTgt spid="31"/>
                                        </p:tgtEl>
                                        <p:attrNameLst>
                                          <p:attrName>r</p:attrName>
                                        </p:attrNameLst>
                                      </p:cBhvr>
                                    </p:animRot>
                                    <p:animRot by="-240000">
                                      <p:cBhvr>
                                        <p:cTn id="171" dur="200" fill="hold">
                                          <p:stCondLst>
                                            <p:cond delay="200"/>
                                          </p:stCondLst>
                                        </p:cTn>
                                        <p:tgtEl>
                                          <p:spTgt spid="31"/>
                                        </p:tgtEl>
                                        <p:attrNameLst>
                                          <p:attrName>r</p:attrName>
                                        </p:attrNameLst>
                                      </p:cBhvr>
                                    </p:animRot>
                                    <p:animRot by="240000">
                                      <p:cBhvr>
                                        <p:cTn id="172" dur="200" fill="hold">
                                          <p:stCondLst>
                                            <p:cond delay="400"/>
                                          </p:stCondLst>
                                        </p:cTn>
                                        <p:tgtEl>
                                          <p:spTgt spid="31"/>
                                        </p:tgtEl>
                                        <p:attrNameLst>
                                          <p:attrName>r</p:attrName>
                                        </p:attrNameLst>
                                      </p:cBhvr>
                                    </p:animRot>
                                    <p:animRot by="-240000">
                                      <p:cBhvr>
                                        <p:cTn id="173" dur="200" fill="hold">
                                          <p:stCondLst>
                                            <p:cond delay="600"/>
                                          </p:stCondLst>
                                        </p:cTn>
                                        <p:tgtEl>
                                          <p:spTgt spid="31"/>
                                        </p:tgtEl>
                                        <p:attrNameLst>
                                          <p:attrName>r</p:attrName>
                                        </p:attrNameLst>
                                      </p:cBhvr>
                                    </p:animRot>
                                    <p:animRot by="120000">
                                      <p:cBhvr>
                                        <p:cTn id="174" dur="200" fill="hold">
                                          <p:stCondLst>
                                            <p:cond delay="800"/>
                                          </p:stCondLst>
                                        </p:cTn>
                                        <p:tgtEl>
                                          <p:spTgt spid="31"/>
                                        </p:tgtEl>
                                        <p:attrNameLst>
                                          <p:attrName>r</p:attrName>
                                        </p:attrNameLst>
                                      </p:cBhvr>
                                    </p:animRot>
                                  </p:childTnLst>
                                </p:cTn>
                              </p:par>
                              <p:par>
                                <p:cTn id="175" presetID="0" presetClass="path" presetSubtype="0" accel="50000" decel="50000" fill="hold" nodeType="withEffect">
                                  <p:stCondLst>
                                    <p:cond delay="123700"/>
                                  </p:stCondLst>
                                  <p:childTnLst>
                                    <p:animMotion origin="layout" path="M 0.00169 0.16528 L 0.00169 0.1662 C 0.13294 -0.07454 0.01068 0.13541 0.09544 0.01435 C 0.10169 0.00602 0.10547 -0.00787 0.11185 -0.01551 C 0.12917 -0.03843 0.13672 -0.03611 0.15612 -0.04607 C 0.16159 -0.04931 0.16706 -0.05232 0.17266 -0.05602 C 0.1819 -0.06227 0.19089 -0.0706 0.20039 -0.07593 C 0.20924 -0.08056 0.21862 -0.08218 0.22786 -0.08588 C 0.23919 -0.09144 0.26354 -0.10972 0.27201 -0.11574 C 0.28086 -0.11273 0.29063 -0.11042 0.29948 -0.10579 C 0.32604 -0.09445 0.30625 -0.09584 0.32734 -0.09584 L 0.32734 -0.09514 " pathEditMode="relative" rAng="0" ptsTypes="AAAAAAAAAAAA">
                                      <p:cBhvr>
                                        <p:cTn id="176" dur="3750" fill="hold"/>
                                        <p:tgtEl>
                                          <p:spTgt spid="31"/>
                                        </p:tgtEl>
                                        <p:attrNameLst>
                                          <p:attrName>ppt_x</p:attrName>
                                          <p:attrName>ppt_y</p:attrName>
                                        </p:attrNameLst>
                                      </p:cBhvr>
                                      <p:rCtr x="16289" y="-14005"/>
                                    </p:animMotion>
                                  </p:childTnLst>
                                </p:cTn>
                              </p:par>
                              <p:par>
                                <p:cTn id="177" presetID="8" presetClass="emph" presetSubtype="0" autoRev="1" fill="hold" nodeType="withEffect">
                                  <p:stCondLst>
                                    <p:cond delay="127400"/>
                                  </p:stCondLst>
                                  <p:childTnLst>
                                    <p:animRot by="1800000">
                                      <p:cBhvr>
                                        <p:cTn id="178" dur="2000" fill="hold"/>
                                        <p:tgtEl>
                                          <p:spTgt spid="31"/>
                                        </p:tgtEl>
                                        <p:attrNameLst>
                                          <p:attrName>r</p:attrName>
                                        </p:attrNameLst>
                                      </p:cBhvr>
                                    </p:animRot>
                                  </p:childTnLst>
                                </p:cTn>
                              </p:par>
                              <p:par>
                                <p:cTn id="179" presetID="0" presetClass="path" presetSubtype="0" accel="50000" decel="50000" fill="hold" nodeType="withEffect">
                                  <p:stCondLst>
                                    <p:cond delay="128000"/>
                                  </p:stCondLst>
                                  <p:childTnLst>
                                    <p:animMotion origin="layout" path="M 0.32734 -0.09514 L 0.32734 -0.09537 C 0.33229 -0.0956 0.33724 -0.09607 0.34245 -0.0963 C 0.3474 -0.09653 0.35247 -0.09653 0.35781 -0.09676 C 0.38177 -0.09722 0.38724 -0.09722 0.4151 -0.09746 C 0.42852 -0.09838 0.4151 -0.09746 0.44206 -0.09815 C 0.44518 -0.09815 0.44818 -0.09838 0.45156 -0.09861 C 0.45469 -0.09908 0.45755 -0.09977 0.46107 -0.1 C 0.46406 -0.10046 0.46758 -0.10023 0.47057 -0.10046 C 0.48984 -0.10162 0.47227 -0.1007 0.48607 -0.10162 C 0.49115 -0.10185 0.50143 -0.10232 0.50143 -0.10209 C 0.50378 -0.10209 0.50677 -0.10209 0.50898 -0.10209 C 0.51081 -0.10162 0.51055 -0.1007 0.51276 -0.1007 C 0.51758 -0.10093 0.52005 -0.10209 0.52435 -0.10278 C 0.52773 -0.10301 0.53203 -0.10301 0.53581 -0.10347 C 0.54714 -0.10463 0.54844 -0.10486 0.55872 -0.10533 C 0.56315 -0.10556 0.56758 -0.10556 0.57214 -0.10579 C 0.57604 -0.10579 0.57982 -0.10602 0.58372 -0.10602 C 0.60156 -0.10602 0.6194 -0.10602 0.6375 -0.10602 L 0.6375 -0.10579 " pathEditMode="relative" rAng="0" ptsTypes="AAAAAAAAAAAAAAAAAAAA">
                                      <p:cBhvr>
                                        <p:cTn id="180" dur="3400" fill="hold"/>
                                        <p:tgtEl>
                                          <p:spTgt spid="31"/>
                                        </p:tgtEl>
                                        <p:attrNameLst>
                                          <p:attrName>ppt_x</p:attrName>
                                          <p:attrName>ppt_y</p:attrName>
                                        </p:attrNameLst>
                                      </p:cBhvr>
                                      <p:rCtr x="15508" y="-556"/>
                                    </p:animMotion>
                                  </p:childTnLst>
                                </p:cTn>
                              </p:par>
                              <p:par>
                                <p:cTn id="181" presetID="0" presetClass="path" presetSubtype="0" accel="50000" decel="50000" fill="hold" nodeType="withEffect">
                                  <p:stCondLst>
                                    <p:cond delay="131400"/>
                                  </p:stCondLst>
                                  <p:childTnLst>
                                    <p:animMotion origin="layout" path="M 0.64076 -0.11459 L 0.64076 -0.11435 L 0.6668 -0.1206 C 0.67057 -0.1213 0.67448 -0.12153 0.67826 -0.12338 C 0.68008 -0.12431 0.68125 -0.12778 0.68307 -0.12917 C 0.6862 -0.13171 0.68971 -0.13287 0.69284 -0.13496 C 0.70169 -0.14074 0.7099 -0.14792 0.71901 -0.15232 C 0.72161 -0.15371 0.72448 -0.15394 0.72708 -0.15533 C 0.73047 -0.15695 0.73359 -0.15972 0.73685 -0.16111 C 0.74115 -0.16273 0.74557 -0.16296 0.75 -0.16389 C 0.75339 -0.16482 0.76419 -0.16806 0.76784 -0.16968 C 0.76953 -0.1706 0.77109 -0.17176 0.77279 -0.17269 C 0.77656 -0.17477 0.7806 -0.1757 0.78425 -0.17847 C 0.79089 -0.18357 0.79714 -0.19028 0.80378 -0.19584 C 0.81224 -0.20301 0.82083 -0.20857 0.82982 -0.2132 C 0.83255 -0.21459 0.83529 -0.21505 0.83802 -0.21621 L 0.85755 -0.20741 C 0.85925 -0.20671 0.86081 -0.2044 0.8625 -0.20463 C 0.86901 -0.20533 0.87565 -0.20764 0.88203 -0.21042 C 0.89805 -0.21713 0.89271 -0.21759 0.90482 -0.22477 C 0.91758 -0.23241 0.91341 -0.22894 0.92448 -0.23357 C 0.94935 -0.24375 0.92513 -0.23588 0.95872 -0.24514 C 0.96029 -0.24699 0.96172 -0.24954 0.96354 -0.25093 C 0.97201 -0.25764 0.97552 -0.25718 0.98477 -0.25949 C 0.99675 -0.26667 0.98451 -0.26019 1.00925 -0.26528 C 1.01536 -0.26667 1.01706 -0.26806 1.02227 -0.27107 C 1.03984 -0.29792 1.02865 -0.28866 1.0582 -0.28866 L 1.0582 -0.28843 " pathEditMode="relative" rAng="0" ptsTypes="AAAAAAAAAAAAAAAAAAAAAAAAAAAA">
                                      <p:cBhvr>
                                        <p:cTn id="182" dur="3800" fill="hold"/>
                                        <p:tgtEl>
                                          <p:spTgt spid="31"/>
                                        </p:tgtEl>
                                        <p:attrNameLst>
                                          <p:attrName>ppt_x</p:attrName>
                                          <p:attrName>ppt_y</p:attrName>
                                        </p:attrNameLst>
                                      </p:cBhvr>
                                      <p:rCtr x="20872" y="-8773"/>
                                    </p:animMotion>
                                  </p:childTnLst>
                                </p:cTn>
                              </p:par>
                              <p:par>
                                <p:cTn id="183" presetID="8" presetClass="emph" presetSubtype="0" fill="hold" nodeType="withEffect">
                                  <p:stCondLst>
                                    <p:cond delay="135100"/>
                                  </p:stCondLst>
                                  <p:childTnLst>
                                    <p:animRot by="1800000">
                                      <p:cBhvr>
                                        <p:cTn id="184" dur="2000" fill="hold"/>
                                        <p:tgtEl>
                                          <p:spTgt spid="31"/>
                                        </p:tgtEl>
                                        <p:attrNameLst>
                                          <p:attrName>r</p:attrName>
                                        </p:attrNameLst>
                                      </p:cBhvr>
                                    </p:animRot>
                                  </p:childTnLst>
                                </p:cTn>
                              </p:par>
                              <p:par>
                                <p:cTn id="185" presetID="0" presetClass="path" presetSubtype="0" accel="50000" decel="50000" fill="hold" nodeType="withEffect">
                                  <p:stCondLst>
                                    <p:cond delay="135200"/>
                                  </p:stCondLst>
                                  <p:childTnLst>
                                    <p:animMotion origin="layout" path="M 1.07201 -0.29699 L 1.07201 -0.29676 C 1.14102 -0.29537 1.17878 -0.32639 1.228 -0.28264 C 1.23099 -0.28009 1.24036 -0.26713 1.24219 -0.26459 C 1.24284 -0.25972 1.24193 -0.25301 1.24427 -0.25023 C 1.24883 -0.24468 1.25521 -0.24607 1.26042 -0.24306 C 1.27109 -0.23658 1.26576 -0.23658 1.27461 -0.22847 C 1.27656 -0.22685 1.27865 -0.22616 1.28073 -0.225 C 1.28411 -0.22014 1.28698 -0.21366 1.29089 -0.21042 C 1.29596 -0.20648 1.30703 -0.20324 1.30703 -0.20301 C 1.3155 -0.19584 1.31732 -0.19329 1.32734 -0.18889 C 1.33568 -0.18519 1.35273 -0.18287 1.35977 -0.18171 C 1.38034 -0.16343 1.37018 -0.17014 1.39023 -0.15996 C 1.41094 -0.13889 1.39948 -0.15 1.42461 -0.12755 C 1.42734 -0.12523 1.42982 -0.12153 1.43281 -0.12037 L 1.44284 -0.1169 C 1.44557 -0.11435 1.44818 -0.11158 1.45104 -0.10949 C 1.45716 -0.10533 1.4694 -0.09792 1.47734 -0.09514 C 1.48138 -0.09375 1.48542 -0.09283 1.48958 -0.09144 L 1.48958 -0.09121 " pathEditMode="relative" rAng="0" ptsTypes="AAAAAAAAAAAAAAAAAAAA">
                                      <p:cBhvr>
                                        <p:cTn id="186" dur="3400" fill="hold"/>
                                        <p:tgtEl>
                                          <p:spTgt spid="31"/>
                                        </p:tgtEl>
                                        <p:attrNameLst>
                                          <p:attrName>ppt_x</p:attrName>
                                          <p:attrName>ppt_y</p:attrName>
                                        </p:attrNameLst>
                                      </p:cBhvr>
                                      <p:rCtr x="20872" y="9815"/>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D3635-13B4-4EE1-8505-1CC0D871D562}"/>
              </a:ext>
            </a:extLst>
          </p:cNvPr>
          <p:cNvPicPr>
            <a:picLocks noChangeAspect="1"/>
          </p:cNvPicPr>
          <p:nvPr/>
        </p:nvPicPr>
        <p:blipFill>
          <a:blip r:embed="rId2"/>
          <a:stretch>
            <a:fillRect/>
          </a:stretch>
        </p:blipFill>
        <p:spPr>
          <a:xfrm>
            <a:off x="0" y="120228"/>
            <a:ext cx="12192000" cy="6736080"/>
          </a:xfrm>
          <a:prstGeom prst="rect">
            <a:avLst/>
          </a:prstGeom>
        </p:spPr>
      </p:pic>
      <p:sp>
        <p:nvSpPr>
          <p:cNvPr id="3" name="Arrow: Pentagon 2">
            <a:extLst>
              <a:ext uri="{FF2B5EF4-FFF2-40B4-BE49-F238E27FC236}">
                <a16:creationId xmlns:a16="http://schemas.microsoft.com/office/drawing/2014/main" id="{2E3C0E45-17AC-4ED0-B667-1BB593CE0B67}"/>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sp>
        <p:nvSpPr>
          <p:cNvPr id="5" name="TextBox 4">
            <a:extLst>
              <a:ext uri="{FF2B5EF4-FFF2-40B4-BE49-F238E27FC236}">
                <a16:creationId xmlns:a16="http://schemas.microsoft.com/office/drawing/2014/main" id="{2D99AEBE-71DC-407B-AF57-1AA238916CCC}"/>
              </a:ext>
            </a:extLst>
          </p:cNvPr>
          <p:cNvSpPr txBox="1"/>
          <p:nvPr/>
        </p:nvSpPr>
        <p:spPr>
          <a:xfrm>
            <a:off x="8131341" y="376289"/>
            <a:ext cx="3413114" cy="584775"/>
          </a:xfrm>
          <a:prstGeom prst="rect">
            <a:avLst/>
          </a:prstGeom>
          <a:noFill/>
        </p:spPr>
        <p:txBody>
          <a:bodyPr wrap="none" rtlCol="0">
            <a:spAutoFit/>
          </a:bodyPr>
          <a:lstStyle/>
          <a:p>
            <a:pPr marL="571500" indent="-571500" algn="ctr" rtl="1">
              <a:buFont typeface="Arial" panose="020B0604020202020204" pitchFamily="34" charset="0"/>
              <a:buChar char="•"/>
            </a:pPr>
            <a:r>
              <a:rPr lang="ar-AE"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اختر الإجابة الصحيحة:</a:t>
            </a:r>
            <a:endParaRPr lang="en-US" sz="3200"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pic>
        <p:nvPicPr>
          <p:cNvPr id="9220" name="Picture 4" descr="اسد كرتون Png">
            <a:extLst>
              <a:ext uri="{FF2B5EF4-FFF2-40B4-BE49-F238E27FC236}">
                <a16:creationId xmlns:a16="http://schemas.microsoft.com/office/drawing/2014/main" id="{112DF2A9-F69C-41F1-A523-45BC384FB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164" y="1217125"/>
            <a:ext cx="1471158" cy="185939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بوصلة قياس عطلة عدسة مكبره متحرك clipart - elopeislandbeauty.com">
            <a:extLst>
              <a:ext uri="{FF2B5EF4-FFF2-40B4-BE49-F238E27FC236}">
                <a16:creationId xmlns:a16="http://schemas.microsoft.com/office/drawing/2014/main" id="{C78DE141-7024-470B-8A4A-C606D1BDF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668" y="1736707"/>
            <a:ext cx="1197304" cy="17093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202845-0C30-4516-B420-73948E76B3A4}"/>
              </a:ext>
            </a:extLst>
          </p:cNvPr>
          <p:cNvSpPr/>
          <p:nvPr/>
        </p:nvSpPr>
        <p:spPr>
          <a:xfrm>
            <a:off x="8293865" y="3573918"/>
            <a:ext cx="1994457" cy="923330"/>
          </a:xfrm>
          <a:prstGeom prst="rect">
            <a:avLst/>
          </a:prstGeom>
          <a:noFill/>
        </p:spPr>
        <p:txBody>
          <a:bodyPr wrap="none" lIns="91440" tIns="45720" rIns="91440" bIns="45720">
            <a:spAutoFit/>
          </a:bodyPr>
          <a:lstStyle/>
          <a:p>
            <a:pPr algn="ctr"/>
            <a:r>
              <a:rPr lang="ar-AE" sz="5400" b="1" cap="none" spc="0" dirty="0">
                <a:ln w="0"/>
                <a:solidFill>
                  <a:schemeClr val="tx1"/>
                </a:solidFill>
                <a:effectLst>
                  <a:outerShdw blurRad="38100" dist="19050" dir="2700000" algn="tl" rotWithShape="0">
                    <a:schemeClr val="dk1">
                      <a:alpha val="40000"/>
                    </a:schemeClr>
                  </a:outerShdw>
                </a:effectLst>
              </a:rPr>
              <a:t>أسَــ.....</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E1DA3815-82DB-4CEF-B468-9719A1314CEE}"/>
              </a:ext>
            </a:extLst>
          </p:cNvPr>
          <p:cNvSpPr/>
          <p:nvPr/>
        </p:nvSpPr>
        <p:spPr>
          <a:xfrm>
            <a:off x="9157681" y="4497248"/>
            <a:ext cx="955155" cy="92333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ar-AE" sz="6600" dirty="0"/>
              <a:t>د</a:t>
            </a:r>
            <a:endParaRPr lang="en-AE" sz="6600" dirty="0"/>
          </a:p>
        </p:txBody>
      </p:sp>
      <p:sp>
        <p:nvSpPr>
          <p:cNvPr id="11" name="Rectangle 10">
            <a:extLst>
              <a:ext uri="{FF2B5EF4-FFF2-40B4-BE49-F238E27FC236}">
                <a16:creationId xmlns:a16="http://schemas.microsoft.com/office/drawing/2014/main" id="{1A47A5F6-EAF4-4C78-A372-CBDA1552C0CB}"/>
              </a:ext>
            </a:extLst>
          </p:cNvPr>
          <p:cNvSpPr/>
          <p:nvPr/>
        </p:nvSpPr>
        <p:spPr>
          <a:xfrm>
            <a:off x="8158984" y="4497248"/>
            <a:ext cx="955155" cy="92333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ar-AE" sz="6600" dirty="0"/>
              <a:t>ـد</a:t>
            </a:r>
            <a:endParaRPr lang="en-AE" sz="6600" dirty="0"/>
          </a:p>
        </p:txBody>
      </p:sp>
      <p:sp>
        <p:nvSpPr>
          <p:cNvPr id="8" name="Rectangle 7">
            <a:extLst>
              <a:ext uri="{FF2B5EF4-FFF2-40B4-BE49-F238E27FC236}">
                <a16:creationId xmlns:a16="http://schemas.microsoft.com/office/drawing/2014/main" id="{F3B5BE6F-5FEE-4C54-B074-66B596ABD15B}"/>
              </a:ext>
            </a:extLst>
          </p:cNvPr>
          <p:cNvSpPr/>
          <p:nvPr/>
        </p:nvSpPr>
        <p:spPr>
          <a:xfrm>
            <a:off x="8511283" y="3571709"/>
            <a:ext cx="989374" cy="923330"/>
          </a:xfrm>
          <a:prstGeom prst="rect">
            <a:avLst/>
          </a:prstGeom>
          <a:noFill/>
        </p:spPr>
        <p:txBody>
          <a:bodyPr wrap="none" lIns="91440" tIns="45720" rIns="91440" bIns="45720">
            <a:spAutoFit/>
          </a:bodyPr>
          <a:lstStyle/>
          <a:p>
            <a:pPr algn="ctr"/>
            <a:r>
              <a:rPr lang="ar-AE" sz="5400" b="1" cap="none" spc="0" dirty="0">
                <a:ln w="0"/>
                <a:solidFill>
                  <a:srgbClr val="FF0000"/>
                </a:solidFill>
                <a:effectLst>
                  <a:outerShdw blurRad="38100" dist="19050" dir="2700000" algn="tl" rotWithShape="0">
                    <a:schemeClr val="dk1">
                      <a:alpha val="40000"/>
                    </a:schemeClr>
                  </a:outerShdw>
                </a:effectLst>
              </a:rPr>
              <a:t>ــــدٌ</a:t>
            </a:r>
            <a:endParaRPr lang="en-US" sz="5400" b="1" cap="none" spc="0" dirty="0">
              <a:ln w="0"/>
              <a:solidFill>
                <a:srgbClr val="FF0000"/>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543A5C03-D25C-43F6-9CD0-306BA6CAA325}"/>
              </a:ext>
            </a:extLst>
          </p:cNvPr>
          <p:cNvSpPr/>
          <p:nvPr/>
        </p:nvSpPr>
        <p:spPr>
          <a:xfrm>
            <a:off x="5320797" y="3573918"/>
            <a:ext cx="2505815" cy="923330"/>
          </a:xfrm>
          <a:prstGeom prst="rect">
            <a:avLst/>
          </a:prstGeom>
          <a:noFill/>
        </p:spPr>
        <p:txBody>
          <a:bodyPr wrap="none" lIns="91440" tIns="45720" rIns="91440" bIns="45720">
            <a:spAutoFit/>
          </a:bodyPr>
          <a:lstStyle/>
          <a:p>
            <a:pPr algn="ctr"/>
            <a:r>
              <a:rPr lang="ar-AE" sz="5400" b="1" cap="none" spc="0" dirty="0">
                <a:ln w="0"/>
                <a:solidFill>
                  <a:schemeClr val="tx1"/>
                </a:solidFill>
                <a:effectLst>
                  <a:outerShdw blurRad="38100" dist="19050" dir="2700000" algn="tl" rotWithShape="0">
                    <a:schemeClr val="dk1">
                      <a:alpha val="40000"/>
                    </a:schemeClr>
                  </a:outerShdw>
                </a:effectLst>
              </a:rPr>
              <a:t>عَــ.....</a:t>
            </a:r>
            <a:r>
              <a:rPr lang="ar-AE" sz="5400" b="1" cap="none" spc="0" dirty="0" err="1">
                <a:ln w="0"/>
                <a:solidFill>
                  <a:schemeClr val="tx1"/>
                </a:solidFill>
                <a:effectLst>
                  <a:outerShdw blurRad="38100" dist="19050" dir="2700000" algn="tl" rotWithShape="0">
                    <a:schemeClr val="dk1">
                      <a:alpha val="40000"/>
                    </a:schemeClr>
                  </a:outerShdw>
                </a:effectLst>
              </a:rPr>
              <a:t>سَةٌ</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746708BC-4491-4AF8-8A51-81A00A4F81D7}"/>
              </a:ext>
            </a:extLst>
          </p:cNvPr>
          <p:cNvSpPr/>
          <p:nvPr/>
        </p:nvSpPr>
        <p:spPr>
          <a:xfrm>
            <a:off x="6440289" y="4497248"/>
            <a:ext cx="955155" cy="92333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ar-AE" sz="6600" dirty="0"/>
              <a:t>د</a:t>
            </a:r>
            <a:endParaRPr lang="en-AE" sz="6600" dirty="0"/>
          </a:p>
        </p:txBody>
      </p:sp>
      <p:sp>
        <p:nvSpPr>
          <p:cNvPr id="15" name="Rectangle 14">
            <a:extLst>
              <a:ext uri="{FF2B5EF4-FFF2-40B4-BE49-F238E27FC236}">
                <a16:creationId xmlns:a16="http://schemas.microsoft.com/office/drawing/2014/main" id="{3B9A32BC-7121-41BA-AD0B-AA650779477F}"/>
              </a:ext>
            </a:extLst>
          </p:cNvPr>
          <p:cNvSpPr/>
          <p:nvPr/>
        </p:nvSpPr>
        <p:spPr>
          <a:xfrm>
            <a:off x="5441592" y="4497248"/>
            <a:ext cx="955155" cy="92333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ar-AE" sz="6600" dirty="0"/>
              <a:t>ـد</a:t>
            </a:r>
            <a:endParaRPr lang="en-AE" sz="6600" dirty="0"/>
          </a:p>
        </p:txBody>
      </p:sp>
      <p:sp>
        <p:nvSpPr>
          <p:cNvPr id="16" name="Rectangle 15">
            <a:extLst>
              <a:ext uri="{FF2B5EF4-FFF2-40B4-BE49-F238E27FC236}">
                <a16:creationId xmlns:a16="http://schemas.microsoft.com/office/drawing/2014/main" id="{533A8EE0-072D-4E37-9AB6-EB3C32A4256E}"/>
              </a:ext>
            </a:extLst>
          </p:cNvPr>
          <p:cNvSpPr/>
          <p:nvPr/>
        </p:nvSpPr>
        <p:spPr>
          <a:xfrm>
            <a:off x="6221403" y="3571709"/>
            <a:ext cx="989374" cy="923330"/>
          </a:xfrm>
          <a:prstGeom prst="rect">
            <a:avLst/>
          </a:prstGeom>
          <a:noFill/>
        </p:spPr>
        <p:txBody>
          <a:bodyPr wrap="none" lIns="91440" tIns="45720" rIns="91440" bIns="45720">
            <a:spAutoFit/>
          </a:bodyPr>
          <a:lstStyle/>
          <a:p>
            <a:pPr algn="ctr"/>
            <a:r>
              <a:rPr lang="ar-AE" sz="5400" b="1" cap="none" spc="0" dirty="0">
                <a:ln w="0"/>
                <a:solidFill>
                  <a:srgbClr val="FF0000"/>
                </a:solidFill>
                <a:effectLst>
                  <a:outerShdw blurRad="38100" dist="19050" dir="2700000" algn="tl" rotWithShape="0">
                    <a:schemeClr val="dk1">
                      <a:alpha val="40000"/>
                    </a:schemeClr>
                  </a:outerShdw>
                </a:effectLst>
              </a:rPr>
              <a:t>ــــدٌ</a:t>
            </a:r>
            <a:endParaRPr lang="en-US" sz="5400" b="1" cap="none" spc="0" dirty="0">
              <a:ln w="0"/>
              <a:solidFill>
                <a:srgbClr val="FF0000"/>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B90C8BB0-9EBB-4677-BA23-F75D5992EDB8}"/>
              </a:ext>
            </a:extLst>
          </p:cNvPr>
          <p:cNvSpPr/>
          <p:nvPr/>
        </p:nvSpPr>
        <p:spPr>
          <a:xfrm>
            <a:off x="2336942" y="3569500"/>
            <a:ext cx="1861408" cy="923330"/>
          </a:xfrm>
          <a:prstGeom prst="rect">
            <a:avLst/>
          </a:prstGeom>
          <a:noFill/>
        </p:spPr>
        <p:txBody>
          <a:bodyPr wrap="none" lIns="91440" tIns="45720" rIns="91440" bIns="45720">
            <a:spAutoFit/>
          </a:bodyPr>
          <a:lstStyle/>
          <a:p>
            <a:pPr algn="ctr"/>
            <a:r>
              <a:rPr lang="ar-AE" sz="5400" b="1" cap="none" spc="0" dirty="0">
                <a:ln w="0"/>
                <a:solidFill>
                  <a:schemeClr val="tx1"/>
                </a:solidFill>
                <a:effectLst>
                  <a:outerShdw blurRad="38100" dist="19050" dir="2700000" algn="tl" rotWithShape="0">
                    <a:schemeClr val="dk1">
                      <a:alpha val="40000"/>
                    </a:schemeClr>
                  </a:outerShdw>
                </a:effectLst>
              </a:rPr>
              <a:t>...</a:t>
            </a:r>
            <a:r>
              <a:rPr lang="ar-AE" sz="5400" b="1" cap="none" spc="0" dirty="0" err="1">
                <a:ln w="0"/>
                <a:solidFill>
                  <a:schemeClr val="tx1"/>
                </a:solidFill>
                <a:effectLst>
                  <a:outerShdw blurRad="38100" dist="19050" dir="2700000" algn="tl" rotWithShape="0">
                    <a:schemeClr val="dk1">
                      <a:alpha val="40000"/>
                    </a:schemeClr>
                  </a:outerShdw>
                </a:effectLst>
              </a:rPr>
              <a:t>راجةٌ</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99BF123D-75CA-473D-823F-A5348884CBC6}"/>
              </a:ext>
            </a:extLst>
          </p:cNvPr>
          <p:cNvSpPr/>
          <p:nvPr/>
        </p:nvSpPr>
        <p:spPr>
          <a:xfrm>
            <a:off x="2332932" y="4492830"/>
            <a:ext cx="955155" cy="92333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ar-AE" sz="6600" dirty="0"/>
              <a:t>ـد</a:t>
            </a:r>
            <a:endParaRPr lang="en-AE" sz="6600" dirty="0"/>
          </a:p>
        </p:txBody>
      </p:sp>
      <p:sp>
        <p:nvSpPr>
          <p:cNvPr id="19" name="Rectangle 18">
            <a:extLst>
              <a:ext uri="{FF2B5EF4-FFF2-40B4-BE49-F238E27FC236}">
                <a16:creationId xmlns:a16="http://schemas.microsoft.com/office/drawing/2014/main" id="{6DE183EC-91FB-42E7-AD8C-C92F821E86EF}"/>
              </a:ext>
            </a:extLst>
          </p:cNvPr>
          <p:cNvSpPr/>
          <p:nvPr/>
        </p:nvSpPr>
        <p:spPr>
          <a:xfrm>
            <a:off x="3328043" y="4491726"/>
            <a:ext cx="955155" cy="92333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ar-AE" sz="6600" dirty="0"/>
              <a:t>د</a:t>
            </a:r>
            <a:endParaRPr lang="en-AE" sz="6600" dirty="0"/>
          </a:p>
        </p:txBody>
      </p:sp>
      <p:sp>
        <p:nvSpPr>
          <p:cNvPr id="20" name="Rectangle 19">
            <a:extLst>
              <a:ext uri="{FF2B5EF4-FFF2-40B4-BE49-F238E27FC236}">
                <a16:creationId xmlns:a16="http://schemas.microsoft.com/office/drawing/2014/main" id="{8ECAB016-14EF-4B04-AF99-AAB5694C2D0F}"/>
              </a:ext>
            </a:extLst>
          </p:cNvPr>
          <p:cNvSpPr/>
          <p:nvPr/>
        </p:nvSpPr>
        <p:spPr>
          <a:xfrm>
            <a:off x="3574095" y="3621311"/>
            <a:ext cx="421910" cy="923330"/>
          </a:xfrm>
          <a:prstGeom prst="rect">
            <a:avLst/>
          </a:prstGeom>
          <a:noFill/>
        </p:spPr>
        <p:txBody>
          <a:bodyPr wrap="none" lIns="91440" tIns="45720" rIns="91440" bIns="45720">
            <a:spAutoFit/>
          </a:bodyPr>
          <a:lstStyle/>
          <a:p>
            <a:pPr algn="ctr"/>
            <a:r>
              <a:rPr lang="ar-AE" sz="5400" b="1" cap="none" spc="0" dirty="0">
                <a:ln w="0"/>
                <a:solidFill>
                  <a:srgbClr val="FF0000"/>
                </a:solidFill>
                <a:effectLst>
                  <a:outerShdw blurRad="38100" dist="19050" dir="2700000" algn="tl" rotWithShape="0">
                    <a:schemeClr val="dk1">
                      <a:alpha val="40000"/>
                    </a:schemeClr>
                  </a:outerShdw>
                </a:effectLst>
              </a:rPr>
              <a:t>د</a:t>
            </a:r>
            <a:endParaRPr lang="en-US" sz="5400" b="1" cap="none" spc="0" dirty="0">
              <a:ln w="0"/>
              <a:solidFill>
                <a:srgbClr val="FF0000"/>
              </a:solidFill>
              <a:effectLst>
                <a:outerShdw blurRad="38100" dist="19050" dir="2700000" algn="tl" rotWithShape="0">
                  <a:schemeClr val="dk1">
                    <a:alpha val="40000"/>
                  </a:schemeClr>
                </a:outerShdw>
              </a:effectLst>
            </a:endParaRPr>
          </a:p>
        </p:txBody>
      </p:sp>
      <p:pic>
        <p:nvPicPr>
          <p:cNvPr id="9224" name="Picture 8" descr="دراجة كرتوني">
            <a:extLst>
              <a:ext uri="{FF2B5EF4-FFF2-40B4-BE49-F238E27FC236}">
                <a16:creationId xmlns:a16="http://schemas.microsoft.com/office/drawing/2014/main" id="{97ACDA28-10FD-4331-9B2B-8446E379F447}"/>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061708" y="1269850"/>
            <a:ext cx="2643016" cy="26430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E21CD03-EAEB-4414-8368-CFEE1EED6AB9}"/>
              </a:ext>
            </a:extLst>
          </p:cNvPr>
          <p:cNvPicPr>
            <a:picLocks noChangeAspect="1"/>
          </p:cNvPicPr>
          <p:nvPr/>
        </p:nvPicPr>
        <p:blipFill>
          <a:blip r:embed="rId6"/>
          <a:stretch>
            <a:fillRect/>
          </a:stretch>
        </p:blipFill>
        <p:spPr>
          <a:xfrm>
            <a:off x="-97159" y="6435409"/>
            <a:ext cx="2719185" cy="432309"/>
          </a:xfrm>
          <a:prstGeom prst="rect">
            <a:avLst/>
          </a:prstGeom>
        </p:spPr>
      </p:pic>
    </p:spTree>
    <p:extLst>
      <p:ext uri="{BB962C8B-B14F-4D97-AF65-F5344CB8AC3E}">
        <p14:creationId xmlns:p14="http://schemas.microsoft.com/office/powerpoint/2010/main" val="1095904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grpId="0" nodeType="clickEffect">
                                  <p:stCondLst>
                                    <p:cond delay="0"/>
                                  </p:stCondLst>
                                  <p:childTnLst>
                                    <p:animRot by="120000">
                                      <p:cBhvr>
                                        <p:cTn id="27" dur="100" fill="hold">
                                          <p:stCondLst>
                                            <p:cond delay="0"/>
                                          </p:stCondLst>
                                        </p:cTn>
                                        <p:tgtEl>
                                          <p:spTgt spid="14"/>
                                        </p:tgtEl>
                                        <p:attrNameLst>
                                          <p:attrName>r</p:attrName>
                                        </p:attrNameLst>
                                      </p:cBhvr>
                                    </p:animRot>
                                    <p:animRot by="-240000">
                                      <p:cBhvr>
                                        <p:cTn id="28" dur="200" fill="hold">
                                          <p:stCondLst>
                                            <p:cond delay="200"/>
                                          </p:stCondLst>
                                        </p:cTn>
                                        <p:tgtEl>
                                          <p:spTgt spid="14"/>
                                        </p:tgtEl>
                                        <p:attrNameLst>
                                          <p:attrName>r</p:attrName>
                                        </p:attrNameLst>
                                      </p:cBhvr>
                                    </p:animRot>
                                    <p:animRot by="240000">
                                      <p:cBhvr>
                                        <p:cTn id="29" dur="200" fill="hold">
                                          <p:stCondLst>
                                            <p:cond delay="400"/>
                                          </p:stCondLst>
                                        </p:cTn>
                                        <p:tgtEl>
                                          <p:spTgt spid="14"/>
                                        </p:tgtEl>
                                        <p:attrNameLst>
                                          <p:attrName>r</p:attrName>
                                        </p:attrNameLst>
                                      </p:cBhvr>
                                    </p:animRot>
                                    <p:animRot by="-240000">
                                      <p:cBhvr>
                                        <p:cTn id="30" dur="200" fill="hold">
                                          <p:stCondLst>
                                            <p:cond delay="600"/>
                                          </p:stCondLst>
                                        </p:cTn>
                                        <p:tgtEl>
                                          <p:spTgt spid="14"/>
                                        </p:tgtEl>
                                        <p:attrNameLst>
                                          <p:attrName>r</p:attrName>
                                        </p:attrNameLst>
                                      </p:cBhvr>
                                    </p:animRot>
                                    <p:animRot by="120000">
                                      <p:cBhvr>
                                        <p:cTn id="31"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8"/>
                                        </p:tgtEl>
                                        <p:attrNameLst>
                                          <p:attrName>r</p:attrName>
                                        </p:attrNameLst>
                                      </p:cBhvr>
                                    </p:animRot>
                                    <p:animRot by="-240000">
                                      <p:cBhvr>
                                        <p:cTn id="43" dur="200" fill="hold">
                                          <p:stCondLst>
                                            <p:cond delay="200"/>
                                          </p:stCondLst>
                                        </p:cTn>
                                        <p:tgtEl>
                                          <p:spTgt spid="18"/>
                                        </p:tgtEl>
                                        <p:attrNameLst>
                                          <p:attrName>r</p:attrName>
                                        </p:attrNameLst>
                                      </p:cBhvr>
                                    </p:animRot>
                                    <p:animRot by="240000">
                                      <p:cBhvr>
                                        <p:cTn id="44" dur="200" fill="hold">
                                          <p:stCondLst>
                                            <p:cond delay="400"/>
                                          </p:stCondLst>
                                        </p:cTn>
                                        <p:tgtEl>
                                          <p:spTgt spid="18"/>
                                        </p:tgtEl>
                                        <p:attrNameLst>
                                          <p:attrName>r</p:attrName>
                                        </p:attrNameLst>
                                      </p:cBhvr>
                                    </p:animRot>
                                    <p:animRot by="-240000">
                                      <p:cBhvr>
                                        <p:cTn id="45" dur="200" fill="hold">
                                          <p:stCondLst>
                                            <p:cond delay="600"/>
                                          </p:stCondLst>
                                        </p:cTn>
                                        <p:tgtEl>
                                          <p:spTgt spid="18"/>
                                        </p:tgtEl>
                                        <p:attrNameLst>
                                          <p:attrName>r</p:attrName>
                                        </p:attrNameLst>
                                      </p:cBhvr>
                                    </p:animRot>
                                    <p:animRot by="120000">
                                      <p:cBhvr>
                                        <p:cTn id="46"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childTnLst>
        </p:cTn>
      </p:par>
    </p:tnLst>
    <p:bldLst>
      <p:bldP spid="6" grpId="0" animBg="1"/>
      <p:bldP spid="8" grpId="0"/>
      <p:bldP spid="14" grpId="0" animBg="1"/>
      <p:bldP spid="16" grpId="0"/>
      <p:bldP spid="18"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A21CAC-54D6-4C1A-ABD5-77D0EBDCA37D}"/>
              </a:ext>
            </a:extLst>
          </p:cNvPr>
          <p:cNvPicPr>
            <a:picLocks noChangeAspect="1"/>
          </p:cNvPicPr>
          <p:nvPr/>
        </p:nvPicPr>
        <p:blipFill>
          <a:blip r:embed="rId2"/>
          <a:stretch>
            <a:fillRect/>
          </a:stretch>
        </p:blipFill>
        <p:spPr>
          <a:xfrm>
            <a:off x="0" y="120228"/>
            <a:ext cx="12192000" cy="6736080"/>
          </a:xfrm>
          <a:prstGeom prst="rect">
            <a:avLst/>
          </a:prstGeom>
        </p:spPr>
      </p:pic>
      <p:sp>
        <p:nvSpPr>
          <p:cNvPr id="3" name="Arrow: Pentagon 2">
            <a:extLst>
              <a:ext uri="{FF2B5EF4-FFF2-40B4-BE49-F238E27FC236}">
                <a16:creationId xmlns:a16="http://schemas.microsoft.com/office/drawing/2014/main" id="{12B1DE53-60AA-4358-9C13-94A95C9E0C07}"/>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التقويم الختامي</a:t>
            </a:r>
            <a:endParaRPr lang="en-AE" sz="2800" b="1" dirty="0">
              <a:solidFill>
                <a:schemeClr val="bg1"/>
              </a:solidFill>
            </a:endParaRPr>
          </a:p>
        </p:txBody>
      </p:sp>
      <p:sp>
        <p:nvSpPr>
          <p:cNvPr id="5" name="TextBox 4">
            <a:extLst>
              <a:ext uri="{FF2B5EF4-FFF2-40B4-BE49-F238E27FC236}">
                <a16:creationId xmlns:a16="http://schemas.microsoft.com/office/drawing/2014/main" id="{752676DE-6184-4345-92CB-C153AF270BE2}"/>
              </a:ext>
            </a:extLst>
          </p:cNvPr>
          <p:cNvSpPr txBox="1"/>
          <p:nvPr/>
        </p:nvSpPr>
        <p:spPr>
          <a:xfrm>
            <a:off x="2814252" y="5604475"/>
            <a:ext cx="6147486" cy="369332"/>
          </a:xfrm>
          <a:prstGeom prst="rect">
            <a:avLst/>
          </a:prstGeom>
          <a:noFill/>
        </p:spPr>
        <p:txBody>
          <a:bodyPr wrap="square">
            <a:spAutoFit/>
          </a:bodyPr>
          <a:lstStyle/>
          <a:p>
            <a:r>
              <a:rPr lang="en-AE" dirty="0"/>
              <a:t>https://wordwall.net/resource/6018367</a:t>
            </a:r>
          </a:p>
        </p:txBody>
      </p:sp>
      <p:pic>
        <p:nvPicPr>
          <p:cNvPr id="7" name="Picture 6">
            <a:extLst>
              <a:ext uri="{FF2B5EF4-FFF2-40B4-BE49-F238E27FC236}">
                <a16:creationId xmlns:a16="http://schemas.microsoft.com/office/drawing/2014/main" id="{27008C2B-3964-4E44-A788-39347D47C447}"/>
              </a:ext>
            </a:extLst>
          </p:cNvPr>
          <p:cNvPicPr>
            <a:picLocks noChangeAspect="1"/>
          </p:cNvPicPr>
          <p:nvPr/>
        </p:nvPicPr>
        <p:blipFill>
          <a:blip r:embed="rId3"/>
          <a:stretch>
            <a:fillRect/>
          </a:stretch>
        </p:blipFill>
        <p:spPr>
          <a:xfrm>
            <a:off x="2161309" y="385831"/>
            <a:ext cx="8645042" cy="4953041"/>
          </a:xfrm>
          <a:prstGeom prst="rect">
            <a:avLst/>
          </a:prstGeom>
        </p:spPr>
      </p:pic>
    </p:spTree>
    <p:extLst>
      <p:ext uri="{BB962C8B-B14F-4D97-AF65-F5344CB8AC3E}">
        <p14:creationId xmlns:p14="http://schemas.microsoft.com/office/powerpoint/2010/main" val="393118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AEC3BF9E-C334-4926-A8D9-0612EC5FBD5C}"/>
              </a:ext>
            </a:extLst>
          </p:cNvPr>
          <p:cNvSpPr/>
          <p:nvPr/>
        </p:nvSpPr>
        <p:spPr>
          <a:xfrm>
            <a:off x="0" y="139320"/>
            <a:ext cx="1722120" cy="480624"/>
          </a:xfrm>
          <a:custGeom>
            <a:avLst/>
            <a:gdLst>
              <a:gd name="connsiteX0" fmla="*/ 0 w 1722120"/>
              <a:gd name="connsiteY0" fmla="*/ 0 h 480624"/>
              <a:gd name="connsiteX1" fmla="*/ 449482 w 1722120"/>
              <a:gd name="connsiteY1" fmla="*/ 0 h 480624"/>
              <a:gd name="connsiteX2" fmla="*/ 973054 w 1722120"/>
              <a:gd name="connsiteY2" fmla="*/ 0 h 480624"/>
              <a:gd name="connsiteX3" fmla="*/ 1481808 w 1722120"/>
              <a:gd name="connsiteY3" fmla="*/ 0 h 480624"/>
              <a:gd name="connsiteX4" fmla="*/ 1722120 w 1722120"/>
              <a:gd name="connsiteY4" fmla="*/ 240312 h 480624"/>
              <a:gd name="connsiteX5" fmla="*/ 1481808 w 1722120"/>
              <a:gd name="connsiteY5" fmla="*/ 480624 h 480624"/>
              <a:gd name="connsiteX6" fmla="*/ 1002690 w 1722120"/>
              <a:gd name="connsiteY6" fmla="*/ 480624 h 480624"/>
              <a:gd name="connsiteX7" fmla="*/ 538390 w 1722120"/>
              <a:gd name="connsiteY7" fmla="*/ 480624 h 480624"/>
              <a:gd name="connsiteX8" fmla="*/ 0 w 1722120"/>
              <a:gd name="connsiteY8" fmla="*/ 480624 h 480624"/>
              <a:gd name="connsiteX9" fmla="*/ 0 w 1722120"/>
              <a:gd name="connsiteY9" fmla="*/ 0 h 4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2120" h="480624" fill="none" extrusionOk="0">
                <a:moveTo>
                  <a:pt x="0" y="0"/>
                </a:moveTo>
                <a:cubicBezTo>
                  <a:pt x="164634" y="-12085"/>
                  <a:pt x="312849" y="13381"/>
                  <a:pt x="449482" y="0"/>
                </a:cubicBezTo>
                <a:cubicBezTo>
                  <a:pt x="586115" y="-13381"/>
                  <a:pt x="732364" y="13035"/>
                  <a:pt x="973054" y="0"/>
                </a:cubicBezTo>
                <a:cubicBezTo>
                  <a:pt x="1213744" y="-13035"/>
                  <a:pt x="1251518" y="22932"/>
                  <a:pt x="1481808" y="0"/>
                </a:cubicBezTo>
                <a:cubicBezTo>
                  <a:pt x="1605019" y="100474"/>
                  <a:pt x="1587402" y="151777"/>
                  <a:pt x="1722120" y="240312"/>
                </a:cubicBezTo>
                <a:cubicBezTo>
                  <a:pt x="1631379" y="372287"/>
                  <a:pt x="1571162" y="368490"/>
                  <a:pt x="1481808" y="480624"/>
                </a:cubicBezTo>
                <a:cubicBezTo>
                  <a:pt x="1316242" y="511753"/>
                  <a:pt x="1220836" y="427604"/>
                  <a:pt x="1002690" y="480624"/>
                </a:cubicBezTo>
                <a:cubicBezTo>
                  <a:pt x="784544" y="533644"/>
                  <a:pt x="708269" y="475705"/>
                  <a:pt x="538390" y="480624"/>
                </a:cubicBezTo>
                <a:cubicBezTo>
                  <a:pt x="368511" y="485543"/>
                  <a:pt x="252673" y="429167"/>
                  <a:pt x="0" y="480624"/>
                </a:cubicBezTo>
                <a:cubicBezTo>
                  <a:pt x="-37160" y="316491"/>
                  <a:pt x="55367" y="183014"/>
                  <a:pt x="0" y="0"/>
                </a:cubicBezTo>
                <a:close/>
              </a:path>
              <a:path w="1722120" h="480624" stroke="0" extrusionOk="0">
                <a:moveTo>
                  <a:pt x="0" y="0"/>
                </a:moveTo>
                <a:cubicBezTo>
                  <a:pt x="195552" y="-14063"/>
                  <a:pt x="264420" y="52597"/>
                  <a:pt x="508754" y="0"/>
                </a:cubicBezTo>
                <a:cubicBezTo>
                  <a:pt x="753088" y="-52597"/>
                  <a:pt x="758528" y="4378"/>
                  <a:pt x="958236" y="0"/>
                </a:cubicBezTo>
                <a:cubicBezTo>
                  <a:pt x="1157944" y="-4378"/>
                  <a:pt x="1310757" y="23009"/>
                  <a:pt x="1481808" y="0"/>
                </a:cubicBezTo>
                <a:cubicBezTo>
                  <a:pt x="1614617" y="103576"/>
                  <a:pt x="1647349" y="185314"/>
                  <a:pt x="1722120" y="240312"/>
                </a:cubicBezTo>
                <a:cubicBezTo>
                  <a:pt x="1621974" y="377342"/>
                  <a:pt x="1533635" y="414802"/>
                  <a:pt x="1481808" y="480624"/>
                </a:cubicBezTo>
                <a:cubicBezTo>
                  <a:pt x="1353074" y="496051"/>
                  <a:pt x="1128971" y="465981"/>
                  <a:pt x="1017508" y="480624"/>
                </a:cubicBezTo>
                <a:cubicBezTo>
                  <a:pt x="906045" y="495267"/>
                  <a:pt x="765251" y="432258"/>
                  <a:pt x="568026" y="480624"/>
                </a:cubicBezTo>
                <a:cubicBezTo>
                  <a:pt x="370801" y="528990"/>
                  <a:pt x="185066" y="460149"/>
                  <a:pt x="0" y="480624"/>
                </a:cubicBezTo>
                <a:cubicBezTo>
                  <a:pt x="-32575" y="360956"/>
                  <a:pt x="50351" y="217817"/>
                  <a:pt x="0" y="0"/>
                </a:cubicBezTo>
                <a:close/>
              </a:path>
            </a:pathLst>
          </a:custGeom>
          <a:solidFill>
            <a:srgbClr val="F9EDCC"/>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000" b="1" dirty="0">
                <a:solidFill>
                  <a:schemeClr val="tx1"/>
                </a:solidFill>
              </a:rPr>
              <a:t>مراجعة قبلية</a:t>
            </a:r>
            <a:endParaRPr lang="en-AE" sz="2000" b="1" dirty="0">
              <a:solidFill>
                <a:schemeClr val="tx1"/>
              </a:solidFill>
            </a:endParaRPr>
          </a:p>
        </p:txBody>
      </p:sp>
      <p:pic>
        <p:nvPicPr>
          <p:cNvPr id="26" name="Picture 25">
            <a:extLst>
              <a:ext uri="{FF2B5EF4-FFF2-40B4-BE49-F238E27FC236}">
                <a16:creationId xmlns:a16="http://schemas.microsoft.com/office/drawing/2014/main" id="{F5729955-91DD-41C1-8913-A8B37CBCCB8B}"/>
              </a:ext>
            </a:extLst>
          </p:cNvPr>
          <p:cNvPicPr>
            <a:picLocks noChangeAspect="1"/>
          </p:cNvPicPr>
          <p:nvPr/>
        </p:nvPicPr>
        <p:blipFill>
          <a:blip r:embed="rId2"/>
          <a:stretch>
            <a:fillRect/>
          </a:stretch>
        </p:blipFill>
        <p:spPr>
          <a:xfrm>
            <a:off x="0" y="407444"/>
            <a:ext cx="12192000" cy="6450556"/>
          </a:xfrm>
          <a:prstGeom prst="rect">
            <a:avLst/>
          </a:prstGeom>
        </p:spPr>
      </p:pic>
      <p:pic>
        <p:nvPicPr>
          <p:cNvPr id="5" name="Picture 4">
            <a:extLst>
              <a:ext uri="{FF2B5EF4-FFF2-40B4-BE49-F238E27FC236}">
                <a16:creationId xmlns:a16="http://schemas.microsoft.com/office/drawing/2014/main" id="{44B8B72E-1FFF-4A88-95AF-8A619742E1D0}"/>
              </a:ext>
            </a:extLst>
          </p:cNvPr>
          <p:cNvPicPr>
            <a:picLocks noChangeAspect="1"/>
          </p:cNvPicPr>
          <p:nvPr/>
        </p:nvPicPr>
        <p:blipFill>
          <a:blip r:embed="rId3"/>
          <a:stretch>
            <a:fillRect/>
          </a:stretch>
        </p:blipFill>
        <p:spPr>
          <a:xfrm>
            <a:off x="4429644" y="2140203"/>
            <a:ext cx="4413956" cy="4673600"/>
          </a:xfrm>
          <a:prstGeom prst="rect">
            <a:avLst/>
          </a:prstGeom>
        </p:spPr>
      </p:pic>
      <p:pic>
        <p:nvPicPr>
          <p:cNvPr id="17" name="Graphic 16">
            <a:extLst>
              <a:ext uri="{FF2B5EF4-FFF2-40B4-BE49-F238E27FC236}">
                <a16:creationId xmlns:a16="http://schemas.microsoft.com/office/drawing/2014/main" id="{8AE7B27E-6713-4C14-BBEB-CF3EF6B9E7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011" y="379632"/>
            <a:ext cx="3261114" cy="3206818"/>
          </a:xfrm>
          <a:prstGeom prst="rect">
            <a:avLst/>
          </a:prstGeom>
        </p:spPr>
      </p:pic>
      <p:pic>
        <p:nvPicPr>
          <p:cNvPr id="2" name="Picture 1">
            <a:extLst>
              <a:ext uri="{FF2B5EF4-FFF2-40B4-BE49-F238E27FC236}">
                <a16:creationId xmlns:a16="http://schemas.microsoft.com/office/drawing/2014/main" id="{DF57A50B-7441-449B-BD72-304CA30B68E3}"/>
              </a:ext>
            </a:extLst>
          </p:cNvPr>
          <p:cNvPicPr>
            <a:picLocks noChangeAspect="1"/>
          </p:cNvPicPr>
          <p:nvPr/>
        </p:nvPicPr>
        <p:blipFill>
          <a:blip r:embed="rId6"/>
          <a:stretch>
            <a:fillRect/>
          </a:stretch>
        </p:blipFill>
        <p:spPr>
          <a:xfrm>
            <a:off x="5735989" y="-171498"/>
            <a:ext cx="5961775" cy="2600118"/>
          </a:xfrm>
          <a:prstGeom prst="rect">
            <a:avLst/>
          </a:prstGeom>
        </p:spPr>
      </p:pic>
      <p:pic>
        <p:nvPicPr>
          <p:cNvPr id="7" name="Picture 6">
            <a:extLst>
              <a:ext uri="{FF2B5EF4-FFF2-40B4-BE49-F238E27FC236}">
                <a16:creationId xmlns:a16="http://schemas.microsoft.com/office/drawing/2014/main" id="{4101BAD4-D9B2-441B-9C67-B815A42A0E3B}"/>
              </a:ext>
            </a:extLst>
          </p:cNvPr>
          <p:cNvPicPr>
            <a:picLocks noChangeAspect="1"/>
          </p:cNvPicPr>
          <p:nvPr/>
        </p:nvPicPr>
        <p:blipFill>
          <a:blip r:embed="rId7"/>
          <a:stretch>
            <a:fillRect/>
          </a:stretch>
        </p:blipFill>
        <p:spPr>
          <a:xfrm>
            <a:off x="9540304" y="6381494"/>
            <a:ext cx="2719185" cy="432309"/>
          </a:xfrm>
          <a:prstGeom prst="rect">
            <a:avLst/>
          </a:prstGeom>
        </p:spPr>
      </p:pic>
    </p:spTree>
    <p:extLst>
      <p:ext uri="{BB962C8B-B14F-4D97-AF65-F5344CB8AC3E}">
        <p14:creationId xmlns:p14="http://schemas.microsoft.com/office/powerpoint/2010/main" val="429430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700" fill="hold"/>
                                        <p:tgtEl>
                                          <p:spTgt spid="17"/>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80" fill="hold">
                                          <p:stCondLst>
                                            <p:cond delay="0"/>
                                          </p:stCondLst>
                                        </p:cTn>
                                        <p:tgtEl>
                                          <p:spTgt spid="2"/>
                                        </p:tgtEl>
                                        <p:attrNameLst>
                                          <p:attrName>r</p:attrName>
                                        </p:attrNameLst>
                                      </p:cBhvr>
                                    </p:animRot>
                                    <p:animRot by="-240000">
                                      <p:cBhvr>
                                        <p:cTn id="9" dur="360" fill="hold">
                                          <p:stCondLst>
                                            <p:cond delay="360"/>
                                          </p:stCondLst>
                                        </p:cTn>
                                        <p:tgtEl>
                                          <p:spTgt spid="2"/>
                                        </p:tgtEl>
                                        <p:attrNameLst>
                                          <p:attrName>r</p:attrName>
                                        </p:attrNameLst>
                                      </p:cBhvr>
                                    </p:animRot>
                                    <p:animRot by="240000">
                                      <p:cBhvr>
                                        <p:cTn id="10" dur="360" fill="hold">
                                          <p:stCondLst>
                                            <p:cond delay="720"/>
                                          </p:stCondLst>
                                        </p:cTn>
                                        <p:tgtEl>
                                          <p:spTgt spid="2"/>
                                        </p:tgtEl>
                                        <p:attrNameLst>
                                          <p:attrName>r</p:attrName>
                                        </p:attrNameLst>
                                      </p:cBhvr>
                                    </p:animRot>
                                    <p:animRot by="-240000">
                                      <p:cBhvr>
                                        <p:cTn id="11" dur="360" fill="hold">
                                          <p:stCondLst>
                                            <p:cond delay="1080"/>
                                          </p:stCondLst>
                                        </p:cTn>
                                        <p:tgtEl>
                                          <p:spTgt spid="2"/>
                                        </p:tgtEl>
                                        <p:attrNameLst>
                                          <p:attrName>r</p:attrName>
                                        </p:attrNameLst>
                                      </p:cBhvr>
                                    </p:animRot>
                                    <p:animRot by="120000">
                                      <p:cBhvr>
                                        <p:cTn id="12" dur="360" fill="hold">
                                          <p:stCondLst>
                                            <p:cond delay="144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E63D57-6296-4EA6-B893-E63944C0E325}"/>
              </a:ext>
            </a:extLst>
          </p:cNvPr>
          <p:cNvPicPr>
            <a:picLocks noChangeAspect="1"/>
          </p:cNvPicPr>
          <p:nvPr/>
        </p:nvPicPr>
        <p:blipFill>
          <a:blip r:embed="rId2"/>
          <a:stretch>
            <a:fillRect/>
          </a:stretch>
        </p:blipFill>
        <p:spPr>
          <a:xfrm>
            <a:off x="0" y="135419"/>
            <a:ext cx="12192000" cy="6717792"/>
          </a:xfrm>
          <a:prstGeom prst="rect">
            <a:avLst/>
          </a:prstGeom>
        </p:spPr>
      </p:pic>
      <p:sp>
        <p:nvSpPr>
          <p:cNvPr id="27" name="Oval 26">
            <a:extLst>
              <a:ext uri="{FF2B5EF4-FFF2-40B4-BE49-F238E27FC236}">
                <a16:creationId xmlns:a16="http://schemas.microsoft.com/office/drawing/2014/main" id="{93AD80ED-1566-42DD-97F1-1D7FB801DF57}"/>
              </a:ext>
            </a:extLst>
          </p:cNvPr>
          <p:cNvSpPr/>
          <p:nvPr/>
        </p:nvSpPr>
        <p:spPr>
          <a:xfrm>
            <a:off x="2053752" y="142339"/>
            <a:ext cx="1750399" cy="1832343"/>
          </a:xfrm>
          <a:prstGeom prst="ellipse">
            <a:avLst/>
          </a:prstGeom>
          <a:solidFill>
            <a:srgbClr val="FFFFFF">
              <a:alpha val="81176"/>
            </a:srgbClr>
          </a:solidFill>
          <a:ln>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E" dirty="0"/>
          </a:p>
        </p:txBody>
      </p:sp>
      <p:sp>
        <p:nvSpPr>
          <p:cNvPr id="28" name="Oval 27">
            <a:extLst>
              <a:ext uri="{FF2B5EF4-FFF2-40B4-BE49-F238E27FC236}">
                <a16:creationId xmlns:a16="http://schemas.microsoft.com/office/drawing/2014/main" id="{BF4DE487-3630-478B-8B4F-47E5886FF05D}"/>
              </a:ext>
            </a:extLst>
          </p:cNvPr>
          <p:cNvSpPr/>
          <p:nvPr/>
        </p:nvSpPr>
        <p:spPr>
          <a:xfrm>
            <a:off x="3248658" y="181475"/>
            <a:ext cx="1750399" cy="1832343"/>
          </a:xfrm>
          <a:prstGeom prst="ellipse">
            <a:avLst/>
          </a:prstGeom>
          <a:solidFill>
            <a:srgbClr val="FFFFFF">
              <a:alpha val="81176"/>
            </a:srgbClr>
          </a:solidFill>
          <a:ln>
            <a:solidFill>
              <a:schemeClr val="accent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AE" dirty="0"/>
          </a:p>
        </p:txBody>
      </p:sp>
      <p:sp>
        <p:nvSpPr>
          <p:cNvPr id="29" name="Rectangle 28">
            <a:extLst>
              <a:ext uri="{FF2B5EF4-FFF2-40B4-BE49-F238E27FC236}">
                <a16:creationId xmlns:a16="http://schemas.microsoft.com/office/drawing/2014/main" id="{D366F2A3-1EFD-4C99-A5E4-0E9105DF0E6C}"/>
              </a:ext>
            </a:extLst>
          </p:cNvPr>
          <p:cNvSpPr/>
          <p:nvPr/>
        </p:nvSpPr>
        <p:spPr>
          <a:xfrm>
            <a:off x="6217658" y="96283"/>
            <a:ext cx="5950668" cy="646331"/>
          </a:xfrm>
          <a:prstGeom prst="rect">
            <a:avLst/>
          </a:prstGeom>
          <a:noFill/>
        </p:spPr>
        <p:txBody>
          <a:bodyPr wrap="none" lIns="91440" tIns="45720" rIns="91440" bIns="45720">
            <a:spAutoFit/>
          </a:bodyPr>
          <a:lstStyle/>
          <a:p>
            <a:pPr marL="571500" indent="-571500" algn="ctr" rtl="1">
              <a:buFont typeface="Arial" panose="020B0604020202020204" pitchFamily="34" charset="0"/>
              <a:buChar char="•"/>
            </a:pPr>
            <a:r>
              <a:rPr lang="ar-AE" sz="3600" b="1" cap="none" spc="0" dirty="0">
                <a:ln w="0"/>
                <a:solidFill>
                  <a:schemeClr val="tx1"/>
                </a:solidFill>
                <a:effectLst>
                  <a:outerShdw blurRad="38100" dist="19050" dir="2700000" algn="tl" rotWithShape="0">
                    <a:schemeClr val="dk1">
                      <a:alpha val="40000"/>
                    </a:schemeClr>
                  </a:outerShdw>
                </a:effectLst>
                <a:cs typeface="Akhbar MT" pitchFamily="2" charset="-78"/>
              </a:rPr>
              <a:t>ما الصوت الطويل المشترك بين الصورتين ؟ </a:t>
            </a:r>
            <a:endParaRPr lang="en-US" sz="3600" b="1" cap="none" spc="0" dirty="0">
              <a:ln w="0"/>
              <a:solidFill>
                <a:schemeClr val="tx1"/>
              </a:solidFill>
              <a:effectLst>
                <a:outerShdw blurRad="38100" dist="19050" dir="2700000" algn="tl" rotWithShape="0">
                  <a:schemeClr val="dk1">
                    <a:alpha val="40000"/>
                  </a:schemeClr>
                </a:outerShdw>
              </a:effectLst>
              <a:cs typeface="Akhbar MT" pitchFamily="2" charset="-78"/>
            </a:endParaRPr>
          </a:p>
        </p:txBody>
      </p:sp>
      <p:sp>
        <p:nvSpPr>
          <p:cNvPr id="32" name="Rectangle 31">
            <a:extLst>
              <a:ext uri="{FF2B5EF4-FFF2-40B4-BE49-F238E27FC236}">
                <a16:creationId xmlns:a16="http://schemas.microsoft.com/office/drawing/2014/main" id="{9C51EC44-8CFD-4C40-AC25-9ABBBF6D2949}"/>
              </a:ext>
            </a:extLst>
          </p:cNvPr>
          <p:cNvSpPr/>
          <p:nvPr/>
        </p:nvSpPr>
        <p:spPr>
          <a:xfrm>
            <a:off x="119227" y="3242194"/>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جو</a:t>
            </a:r>
            <a:endParaRPr lang="en-AE" sz="4400" b="1" dirty="0">
              <a:solidFill>
                <a:schemeClr val="tx1"/>
              </a:solidFill>
            </a:endParaRPr>
          </a:p>
        </p:txBody>
      </p:sp>
      <p:sp>
        <p:nvSpPr>
          <p:cNvPr id="33" name="Rectangle 32">
            <a:extLst>
              <a:ext uri="{FF2B5EF4-FFF2-40B4-BE49-F238E27FC236}">
                <a16:creationId xmlns:a16="http://schemas.microsoft.com/office/drawing/2014/main" id="{22CC0202-79FA-46FE-A573-A429EA3703E1}"/>
              </a:ext>
            </a:extLst>
          </p:cNvPr>
          <p:cNvSpPr/>
          <p:nvPr/>
        </p:nvSpPr>
        <p:spPr>
          <a:xfrm>
            <a:off x="2588297" y="3242194"/>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خو</a:t>
            </a:r>
            <a:endParaRPr lang="en-AE" sz="4400" b="1" dirty="0">
              <a:solidFill>
                <a:schemeClr val="tx1"/>
              </a:solidFill>
            </a:endParaRPr>
          </a:p>
        </p:txBody>
      </p:sp>
      <p:sp>
        <p:nvSpPr>
          <p:cNvPr id="34" name="Rectangle 33">
            <a:extLst>
              <a:ext uri="{FF2B5EF4-FFF2-40B4-BE49-F238E27FC236}">
                <a16:creationId xmlns:a16="http://schemas.microsoft.com/office/drawing/2014/main" id="{7430A477-A21D-4D33-B8B4-D35231CDE128}"/>
              </a:ext>
            </a:extLst>
          </p:cNvPr>
          <p:cNvSpPr/>
          <p:nvPr/>
        </p:nvSpPr>
        <p:spPr>
          <a:xfrm>
            <a:off x="5089372" y="3265187"/>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حو</a:t>
            </a:r>
            <a:endParaRPr lang="en-AE" sz="4400" b="1" dirty="0">
              <a:solidFill>
                <a:schemeClr val="tx1"/>
              </a:solidFill>
            </a:endParaRPr>
          </a:p>
        </p:txBody>
      </p:sp>
      <p:pic>
        <p:nvPicPr>
          <p:cNvPr id="14" name="Graphic 13">
            <a:extLst>
              <a:ext uri="{FF2B5EF4-FFF2-40B4-BE49-F238E27FC236}">
                <a16:creationId xmlns:a16="http://schemas.microsoft.com/office/drawing/2014/main" id="{AA4F33FC-AB1B-4288-981F-1F665EE47C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6088" y="3114891"/>
            <a:ext cx="781279" cy="1025428"/>
          </a:xfrm>
          <a:prstGeom prst="rect">
            <a:avLst/>
          </a:prstGeom>
        </p:spPr>
      </p:pic>
      <p:pic>
        <p:nvPicPr>
          <p:cNvPr id="20" name="Picture 19">
            <a:extLst>
              <a:ext uri="{FF2B5EF4-FFF2-40B4-BE49-F238E27FC236}">
                <a16:creationId xmlns:a16="http://schemas.microsoft.com/office/drawing/2014/main" id="{3E1C3C81-DDD0-480B-BD30-3E7080781383}"/>
              </a:ext>
            </a:extLst>
          </p:cNvPr>
          <p:cNvPicPr>
            <a:picLocks noChangeAspect="1"/>
          </p:cNvPicPr>
          <p:nvPr/>
        </p:nvPicPr>
        <p:blipFill>
          <a:blip r:embed="rId5"/>
          <a:stretch>
            <a:fillRect/>
          </a:stretch>
        </p:blipFill>
        <p:spPr>
          <a:xfrm>
            <a:off x="6728602" y="3063235"/>
            <a:ext cx="878594" cy="1171458"/>
          </a:xfrm>
          <a:prstGeom prst="rect">
            <a:avLst/>
          </a:prstGeom>
        </p:spPr>
      </p:pic>
      <p:pic>
        <p:nvPicPr>
          <p:cNvPr id="22" name="Picture 21">
            <a:extLst>
              <a:ext uri="{FF2B5EF4-FFF2-40B4-BE49-F238E27FC236}">
                <a16:creationId xmlns:a16="http://schemas.microsoft.com/office/drawing/2014/main" id="{CDA44CF2-3D00-4EDC-8E3C-FB352DDE4CD8}"/>
              </a:ext>
            </a:extLst>
          </p:cNvPr>
          <p:cNvPicPr>
            <a:picLocks noChangeAspect="1"/>
          </p:cNvPicPr>
          <p:nvPr/>
        </p:nvPicPr>
        <p:blipFill>
          <a:blip r:embed="rId6"/>
          <a:stretch>
            <a:fillRect/>
          </a:stretch>
        </p:blipFill>
        <p:spPr>
          <a:xfrm>
            <a:off x="1713132" y="3114891"/>
            <a:ext cx="804692" cy="1065035"/>
          </a:xfrm>
          <a:prstGeom prst="rect">
            <a:avLst/>
          </a:prstGeom>
        </p:spPr>
      </p:pic>
      <p:pic>
        <p:nvPicPr>
          <p:cNvPr id="9" name="Graphic 8">
            <a:extLst>
              <a:ext uri="{FF2B5EF4-FFF2-40B4-BE49-F238E27FC236}">
                <a16:creationId xmlns:a16="http://schemas.microsoft.com/office/drawing/2014/main" id="{BF45F352-FEB1-4FF6-8EF0-0EE97614B3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65150" y="2995528"/>
            <a:ext cx="4426850" cy="3857683"/>
          </a:xfrm>
          <a:prstGeom prst="rect">
            <a:avLst/>
          </a:prstGeom>
        </p:spPr>
      </p:pic>
      <p:pic>
        <p:nvPicPr>
          <p:cNvPr id="35" name="Picture 2" descr="في الهواء الطلق الحجارة الصخور الخلفية تصميم أيقونات العشب الألوان-متفرقات  المتجهات-ناقل حر تحميل مجاني">
            <a:extLst>
              <a:ext uri="{FF2B5EF4-FFF2-40B4-BE49-F238E27FC236}">
                <a16:creationId xmlns:a16="http://schemas.microsoft.com/office/drawing/2014/main" id="{5C140083-9CDA-446C-A25E-71DB86B40169}"/>
              </a:ext>
            </a:extLst>
          </p:cNvPr>
          <p:cNvPicPr>
            <a:picLocks noChangeAspect="1" noChangeArrowheads="1"/>
          </p:cNvPicPr>
          <p:nvPr/>
        </p:nvPicPr>
        <p:blipFill rotWithShape="1">
          <a:blip r:embed="rId9">
            <a:clrChange>
              <a:clrFrom>
                <a:srgbClr val="FEFFF9"/>
              </a:clrFrom>
              <a:clrTo>
                <a:srgbClr val="FEFFF9">
                  <a:alpha val="0"/>
                </a:srgbClr>
              </a:clrTo>
            </a:clrChange>
            <a:extLst>
              <a:ext uri="{28A0092B-C50C-407E-A947-70E740481C1C}">
                <a14:useLocalDpi xmlns:a14="http://schemas.microsoft.com/office/drawing/2010/main" val="0"/>
              </a:ext>
            </a:extLst>
          </a:blip>
          <a:srcRect b="64931"/>
          <a:stretch/>
        </p:blipFill>
        <p:spPr bwMode="auto">
          <a:xfrm>
            <a:off x="3458533" y="757354"/>
            <a:ext cx="1432415" cy="6805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khoor Stock Illustrations – 19 Bukhoor Stock Illustrations, Vectors &amp;amp;  Clipart - Dreamstime">
            <a:extLst>
              <a:ext uri="{FF2B5EF4-FFF2-40B4-BE49-F238E27FC236}">
                <a16:creationId xmlns:a16="http://schemas.microsoft.com/office/drawing/2014/main" id="{CB56F193-4920-40EE-A3E7-A5917BCBAADA}"/>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7411" y="459319"/>
            <a:ext cx="866049" cy="1229488"/>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Pentagon 15">
            <a:extLst>
              <a:ext uri="{FF2B5EF4-FFF2-40B4-BE49-F238E27FC236}">
                <a16:creationId xmlns:a16="http://schemas.microsoft.com/office/drawing/2014/main" id="{F6CAF095-F859-44AD-8F0D-9FBEFEBD6ED8}"/>
              </a:ext>
            </a:extLst>
          </p:cNvPr>
          <p:cNvSpPr/>
          <p:nvPr/>
        </p:nvSpPr>
        <p:spPr>
          <a:xfrm>
            <a:off x="0" y="139320"/>
            <a:ext cx="1722120" cy="480624"/>
          </a:xfrm>
          <a:custGeom>
            <a:avLst/>
            <a:gdLst>
              <a:gd name="connsiteX0" fmla="*/ 0 w 1722120"/>
              <a:gd name="connsiteY0" fmla="*/ 0 h 480624"/>
              <a:gd name="connsiteX1" fmla="*/ 449482 w 1722120"/>
              <a:gd name="connsiteY1" fmla="*/ 0 h 480624"/>
              <a:gd name="connsiteX2" fmla="*/ 973054 w 1722120"/>
              <a:gd name="connsiteY2" fmla="*/ 0 h 480624"/>
              <a:gd name="connsiteX3" fmla="*/ 1481808 w 1722120"/>
              <a:gd name="connsiteY3" fmla="*/ 0 h 480624"/>
              <a:gd name="connsiteX4" fmla="*/ 1722120 w 1722120"/>
              <a:gd name="connsiteY4" fmla="*/ 240312 h 480624"/>
              <a:gd name="connsiteX5" fmla="*/ 1481808 w 1722120"/>
              <a:gd name="connsiteY5" fmla="*/ 480624 h 480624"/>
              <a:gd name="connsiteX6" fmla="*/ 1002690 w 1722120"/>
              <a:gd name="connsiteY6" fmla="*/ 480624 h 480624"/>
              <a:gd name="connsiteX7" fmla="*/ 538390 w 1722120"/>
              <a:gd name="connsiteY7" fmla="*/ 480624 h 480624"/>
              <a:gd name="connsiteX8" fmla="*/ 0 w 1722120"/>
              <a:gd name="connsiteY8" fmla="*/ 480624 h 480624"/>
              <a:gd name="connsiteX9" fmla="*/ 0 w 1722120"/>
              <a:gd name="connsiteY9" fmla="*/ 0 h 4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2120" h="480624" fill="none" extrusionOk="0">
                <a:moveTo>
                  <a:pt x="0" y="0"/>
                </a:moveTo>
                <a:cubicBezTo>
                  <a:pt x="164634" y="-12085"/>
                  <a:pt x="312849" y="13381"/>
                  <a:pt x="449482" y="0"/>
                </a:cubicBezTo>
                <a:cubicBezTo>
                  <a:pt x="586115" y="-13381"/>
                  <a:pt x="732364" y="13035"/>
                  <a:pt x="973054" y="0"/>
                </a:cubicBezTo>
                <a:cubicBezTo>
                  <a:pt x="1213744" y="-13035"/>
                  <a:pt x="1251518" y="22932"/>
                  <a:pt x="1481808" y="0"/>
                </a:cubicBezTo>
                <a:cubicBezTo>
                  <a:pt x="1605019" y="100474"/>
                  <a:pt x="1587402" y="151777"/>
                  <a:pt x="1722120" y="240312"/>
                </a:cubicBezTo>
                <a:cubicBezTo>
                  <a:pt x="1631379" y="372287"/>
                  <a:pt x="1571162" y="368490"/>
                  <a:pt x="1481808" y="480624"/>
                </a:cubicBezTo>
                <a:cubicBezTo>
                  <a:pt x="1316242" y="511753"/>
                  <a:pt x="1220836" y="427604"/>
                  <a:pt x="1002690" y="480624"/>
                </a:cubicBezTo>
                <a:cubicBezTo>
                  <a:pt x="784544" y="533644"/>
                  <a:pt x="708269" y="475705"/>
                  <a:pt x="538390" y="480624"/>
                </a:cubicBezTo>
                <a:cubicBezTo>
                  <a:pt x="368511" y="485543"/>
                  <a:pt x="252673" y="429167"/>
                  <a:pt x="0" y="480624"/>
                </a:cubicBezTo>
                <a:cubicBezTo>
                  <a:pt x="-37160" y="316491"/>
                  <a:pt x="55367" y="183014"/>
                  <a:pt x="0" y="0"/>
                </a:cubicBezTo>
                <a:close/>
              </a:path>
              <a:path w="1722120" h="480624" stroke="0" extrusionOk="0">
                <a:moveTo>
                  <a:pt x="0" y="0"/>
                </a:moveTo>
                <a:cubicBezTo>
                  <a:pt x="195552" y="-14063"/>
                  <a:pt x="264420" y="52597"/>
                  <a:pt x="508754" y="0"/>
                </a:cubicBezTo>
                <a:cubicBezTo>
                  <a:pt x="753088" y="-52597"/>
                  <a:pt x="758528" y="4378"/>
                  <a:pt x="958236" y="0"/>
                </a:cubicBezTo>
                <a:cubicBezTo>
                  <a:pt x="1157944" y="-4378"/>
                  <a:pt x="1310757" y="23009"/>
                  <a:pt x="1481808" y="0"/>
                </a:cubicBezTo>
                <a:cubicBezTo>
                  <a:pt x="1614617" y="103576"/>
                  <a:pt x="1647349" y="185314"/>
                  <a:pt x="1722120" y="240312"/>
                </a:cubicBezTo>
                <a:cubicBezTo>
                  <a:pt x="1621974" y="377342"/>
                  <a:pt x="1533635" y="414802"/>
                  <a:pt x="1481808" y="480624"/>
                </a:cubicBezTo>
                <a:cubicBezTo>
                  <a:pt x="1353074" y="496051"/>
                  <a:pt x="1128971" y="465981"/>
                  <a:pt x="1017508" y="480624"/>
                </a:cubicBezTo>
                <a:cubicBezTo>
                  <a:pt x="906045" y="495267"/>
                  <a:pt x="765251" y="432258"/>
                  <a:pt x="568026" y="480624"/>
                </a:cubicBezTo>
                <a:cubicBezTo>
                  <a:pt x="370801" y="528990"/>
                  <a:pt x="185066" y="460149"/>
                  <a:pt x="0" y="480624"/>
                </a:cubicBezTo>
                <a:cubicBezTo>
                  <a:pt x="-32575" y="360956"/>
                  <a:pt x="50351" y="217817"/>
                  <a:pt x="0" y="0"/>
                </a:cubicBezTo>
                <a:close/>
              </a:path>
            </a:pathLst>
          </a:custGeom>
          <a:solidFill>
            <a:srgbClr val="F9EDCC"/>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000" b="1" dirty="0">
                <a:solidFill>
                  <a:schemeClr val="tx1"/>
                </a:solidFill>
              </a:rPr>
              <a:t>مراجعة قبلية</a:t>
            </a:r>
            <a:endParaRPr lang="en-AE" sz="2000" b="1" dirty="0">
              <a:solidFill>
                <a:schemeClr val="tx1"/>
              </a:solidFill>
            </a:endParaRPr>
          </a:p>
        </p:txBody>
      </p:sp>
    </p:spTree>
    <p:extLst>
      <p:ext uri="{BB962C8B-B14F-4D97-AF65-F5344CB8AC3E}">
        <p14:creationId xmlns:p14="http://schemas.microsoft.com/office/powerpoint/2010/main" val="3904505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4.81481E-6 L 0.40495 0.22106 " pathEditMode="relative" rAng="0" ptsTypes="AA">
                                      <p:cBhvr>
                                        <p:cTn id="6" dur="2000" fill="hold"/>
                                        <p:tgtEl>
                                          <p:spTgt spid="14"/>
                                        </p:tgtEl>
                                        <p:attrNameLst>
                                          <p:attrName>ppt_x</p:attrName>
                                          <p:attrName>ppt_y</p:attrName>
                                        </p:attrNameLst>
                                      </p:cBhvr>
                                      <p:rCtr x="20247" y="11042"/>
                                    </p:animMotion>
                                  </p:childTnLst>
                                </p:cTn>
                              </p:par>
                            </p:childTnLst>
                          </p:cTn>
                        </p:par>
                      </p:childTnLst>
                    </p:cTn>
                  </p:par>
                </p:childTnLst>
              </p:cTn>
              <p:nextCondLst>
                <p:cond evt="onClick" delay="0">
                  <p:tgtEl>
                    <p:spTgt spid="33"/>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34"/>
                                        </p:tgtEl>
                                        <p:attrNameLst>
                                          <p:attrName>r</p:attrName>
                                        </p:attrNameLst>
                                      </p:cBhvr>
                                    </p:animRot>
                                    <p:animRot by="-240000">
                                      <p:cBhvr>
                                        <p:cTn id="12" dur="200" fill="hold">
                                          <p:stCondLst>
                                            <p:cond delay="200"/>
                                          </p:stCondLst>
                                        </p:cTn>
                                        <p:tgtEl>
                                          <p:spTgt spid="34"/>
                                        </p:tgtEl>
                                        <p:attrNameLst>
                                          <p:attrName>r</p:attrName>
                                        </p:attrNameLst>
                                      </p:cBhvr>
                                    </p:animRot>
                                    <p:animRot by="240000">
                                      <p:cBhvr>
                                        <p:cTn id="13" dur="200" fill="hold">
                                          <p:stCondLst>
                                            <p:cond delay="400"/>
                                          </p:stCondLst>
                                        </p:cTn>
                                        <p:tgtEl>
                                          <p:spTgt spid="34"/>
                                        </p:tgtEl>
                                        <p:attrNameLst>
                                          <p:attrName>r</p:attrName>
                                        </p:attrNameLst>
                                      </p:cBhvr>
                                    </p:animRot>
                                    <p:animRot by="-240000">
                                      <p:cBhvr>
                                        <p:cTn id="14" dur="200" fill="hold">
                                          <p:stCondLst>
                                            <p:cond delay="600"/>
                                          </p:stCondLst>
                                        </p:cTn>
                                        <p:tgtEl>
                                          <p:spTgt spid="34"/>
                                        </p:tgtEl>
                                        <p:attrNameLst>
                                          <p:attrName>r</p:attrName>
                                        </p:attrNameLst>
                                      </p:cBhvr>
                                    </p:animRot>
                                    <p:animRot by="120000">
                                      <p:cBhvr>
                                        <p:cTn id="15" dur="200" fill="hold">
                                          <p:stCondLst>
                                            <p:cond delay="800"/>
                                          </p:stCondLst>
                                        </p:cTn>
                                        <p:tgtEl>
                                          <p:spTgt spid="34"/>
                                        </p:tgtEl>
                                        <p:attrNameLst>
                                          <p:attrName>r</p:attrName>
                                        </p:attrNameLst>
                                      </p:cBhvr>
                                    </p:animRot>
                                  </p:childTnLst>
                                </p:cTn>
                              </p:par>
                            </p:childTnLst>
                          </p:cTn>
                        </p:par>
                      </p:childTnLst>
                    </p:cTn>
                  </p:par>
                </p:childTnLst>
              </p:cTn>
              <p:nextCondLst>
                <p:cond evt="onClick" delay="0">
                  <p:tgtEl>
                    <p:spTgt spid="34"/>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32"/>
                                        </p:tgtEl>
                                        <p:attrNameLst>
                                          <p:attrName>r</p:attrName>
                                        </p:attrNameLst>
                                      </p:cBhvr>
                                    </p:animRot>
                                    <p:animRot by="-240000">
                                      <p:cBhvr>
                                        <p:cTn id="21" dur="200" fill="hold">
                                          <p:stCondLst>
                                            <p:cond delay="200"/>
                                          </p:stCondLst>
                                        </p:cTn>
                                        <p:tgtEl>
                                          <p:spTgt spid="32"/>
                                        </p:tgtEl>
                                        <p:attrNameLst>
                                          <p:attrName>r</p:attrName>
                                        </p:attrNameLst>
                                      </p:cBhvr>
                                    </p:animRot>
                                    <p:animRot by="240000">
                                      <p:cBhvr>
                                        <p:cTn id="22" dur="200" fill="hold">
                                          <p:stCondLst>
                                            <p:cond delay="400"/>
                                          </p:stCondLst>
                                        </p:cTn>
                                        <p:tgtEl>
                                          <p:spTgt spid="32"/>
                                        </p:tgtEl>
                                        <p:attrNameLst>
                                          <p:attrName>r</p:attrName>
                                        </p:attrNameLst>
                                      </p:cBhvr>
                                    </p:animRot>
                                    <p:animRot by="-240000">
                                      <p:cBhvr>
                                        <p:cTn id="23" dur="200" fill="hold">
                                          <p:stCondLst>
                                            <p:cond delay="600"/>
                                          </p:stCondLst>
                                        </p:cTn>
                                        <p:tgtEl>
                                          <p:spTgt spid="32"/>
                                        </p:tgtEl>
                                        <p:attrNameLst>
                                          <p:attrName>r</p:attrName>
                                        </p:attrNameLst>
                                      </p:cBhvr>
                                    </p:animRot>
                                    <p:animRot by="120000">
                                      <p:cBhvr>
                                        <p:cTn id="24"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32"/>
                  </p:tgtEl>
                </p:cond>
              </p:nextCondLst>
            </p:seq>
          </p:childTnLst>
        </p:cTn>
      </p:par>
    </p:tnLst>
    <p:bldLst>
      <p:bldP spid="32"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E63D57-6296-4EA6-B893-E63944C0E325}"/>
              </a:ext>
            </a:extLst>
          </p:cNvPr>
          <p:cNvPicPr>
            <a:picLocks noChangeAspect="1"/>
          </p:cNvPicPr>
          <p:nvPr/>
        </p:nvPicPr>
        <p:blipFill>
          <a:blip r:embed="rId2"/>
          <a:stretch>
            <a:fillRect/>
          </a:stretch>
        </p:blipFill>
        <p:spPr>
          <a:xfrm>
            <a:off x="0" y="135419"/>
            <a:ext cx="12192000" cy="6717792"/>
          </a:xfrm>
          <a:prstGeom prst="rect">
            <a:avLst/>
          </a:prstGeom>
        </p:spPr>
      </p:pic>
      <p:sp>
        <p:nvSpPr>
          <p:cNvPr id="32" name="Rectangle 31">
            <a:extLst>
              <a:ext uri="{FF2B5EF4-FFF2-40B4-BE49-F238E27FC236}">
                <a16:creationId xmlns:a16="http://schemas.microsoft.com/office/drawing/2014/main" id="{9C51EC44-8CFD-4C40-AC25-9ABBBF6D2949}"/>
              </a:ext>
            </a:extLst>
          </p:cNvPr>
          <p:cNvSpPr/>
          <p:nvPr/>
        </p:nvSpPr>
        <p:spPr>
          <a:xfrm>
            <a:off x="119227" y="3242194"/>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ت</a:t>
            </a:r>
            <a:endParaRPr lang="en-AE" sz="4400" b="1" dirty="0">
              <a:solidFill>
                <a:schemeClr val="tx1"/>
              </a:solidFill>
            </a:endParaRPr>
          </a:p>
        </p:txBody>
      </p:sp>
      <p:sp>
        <p:nvSpPr>
          <p:cNvPr id="33" name="Rectangle 32">
            <a:extLst>
              <a:ext uri="{FF2B5EF4-FFF2-40B4-BE49-F238E27FC236}">
                <a16:creationId xmlns:a16="http://schemas.microsoft.com/office/drawing/2014/main" id="{22CC0202-79FA-46FE-A573-A429EA3703E1}"/>
              </a:ext>
            </a:extLst>
          </p:cNvPr>
          <p:cNvSpPr/>
          <p:nvPr/>
        </p:nvSpPr>
        <p:spPr>
          <a:xfrm>
            <a:off x="5188488" y="3273981"/>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ب</a:t>
            </a:r>
            <a:endParaRPr lang="en-AE" sz="4400" b="1" dirty="0">
              <a:solidFill>
                <a:schemeClr val="tx1"/>
              </a:solidFill>
            </a:endParaRPr>
          </a:p>
        </p:txBody>
      </p:sp>
      <p:sp>
        <p:nvSpPr>
          <p:cNvPr id="34" name="Rectangle 33">
            <a:extLst>
              <a:ext uri="{FF2B5EF4-FFF2-40B4-BE49-F238E27FC236}">
                <a16:creationId xmlns:a16="http://schemas.microsoft.com/office/drawing/2014/main" id="{7430A477-A21D-4D33-B8B4-D35231CDE128}"/>
              </a:ext>
            </a:extLst>
          </p:cNvPr>
          <p:cNvSpPr/>
          <p:nvPr/>
        </p:nvSpPr>
        <p:spPr>
          <a:xfrm>
            <a:off x="2675778" y="3263614"/>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خ</a:t>
            </a:r>
            <a:endParaRPr lang="en-AE" sz="4400" b="1" dirty="0">
              <a:solidFill>
                <a:schemeClr val="tx1"/>
              </a:solidFill>
            </a:endParaRPr>
          </a:p>
        </p:txBody>
      </p:sp>
      <p:pic>
        <p:nvPicPr>
          <p:cNvPr id="14" name="Graphic 13">
            <a:extLst>
              <a:ext uri="{FF2B5EF4-FFF2-40B4-BE49-F238E27FC236}">
                <a16:creationId xmlns:a16="http://schemas.microsoft.com/office/drawing/2014/main" id="{AA4F33FC-AB1B-4288-981F-1F665EE47C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92992" y="4590994"/>
            <a:ext cx="781279" cy="1025428"/>
          </a:xfrm>
          <a:prstGeom prst="rect">
            <a:avLst/>
          </a:prstGeom>
        </p:spPr>
      </p:pic>
      <p:pic>
        <p:nvPicPr>
          <p:cNvPr id="20" name="Picture 19">
            <a:extLst>
              <a:ext uri="{FF2B5EF4-FFF2-40B4-BE49-F238E27FC236}">
                <a16:creationId xmlns:a16="http://schemas.microsoft.com/office/drawing/2014/main" id="{3E1C3C81-DDD0-480B-BD30-3E7080781383}"/>
              </a:ext>
            </a:extLst>
          </p:cNvPr>
          <p:cNvPicPr>
            <a:picLocks noChangeAspect="1"/>
          </p:cNvPicPr>
          <p:nvPr/>
        </p:nvPicPr>
        <p:blipFill>
          <a:blip r:embed="rId5"/>
          <a:stretch>
            <a:fillRect/>
          </a:stretch>
        </p:blipFill>
        <p:spPr>
          <a:xfrm>
            <a:off x="1787895" y="3122023"/>
            <a:ext cx="777363" cy="1036483"/>
          </a:xfrm>
          <a:prstGeom prst="rect">
            <a:avLst/>
          </a:prstGeom>
        </p:spPr>
      </p:pic>
      <p:pic>
        <p:nvPicPr>
          <p:cNvPr id="22" name="Picture 21">
            <a:extLst>
              <a:ext uri="{FF2B5EF4-FFF2-40B4-BE49-F238E27FC236}">
                <a16:creationId xmlns:a16="http://schemas.microsoft.com/office/drawing/2014/main" id="{CDA44CF2-3D00-4EDC-8E3C-FB352DDE4CD8}"/>
              </a:ext>
            </a:extLst>
          </p:cNvPr>
          <p:cNvPicPr>
            <a:picLocks noChangeAspect="1"/>
          </p:cNvPicPr>
          <p:nvPr/>
        </p:nvPicPr>
        <p:blipFill>
          <a:blip r:embed="rId6"/>
          <a:stretch>
            <a:fillRect/>
          </a:stretch>
        </p:blipFill>
        <p:spPr>
          <a:xfrm>
            <a:off x="6880581" y="3199619"/>
            <a:ext cx="804692" cy="1065035"/>
          </a:xfrm>
          <a:prstGeom prst="rect">
            <a:avLst/>
          </a:prstGeom>
        </p:spPr>
      </p:pic>
      <p:pic>
        <p:nvPicPr>
          <p:cNvPr id="24" name="Picture 23">
            <a:extLst>
              <a:ext uri="{FF2B5EF4-FFF2-40B4-BE49-F238E27FC236}">
                <a16:creationId xmlns:a16="http://schemas.microsoft.com/office/drawing/2014/main" id="{82D906DF-4AEC-47F0-897D-EC08B2B86DE0}"/>
              </a:ext>
            </a:extLst>
          </p:cNvPr>
          <p:cNvPicPr>
            <a:picLocks noChangeAspect="1"/>
          </p:cNvPicPr>
          <p:nvPr/>
        </p:nvPicPr>
        <p:blipFill>
          <a:blip r:embed="rId7"/>
          <a:stretch>
            <a:fillRect/>
          </a:stretch>
        </p:blipFill>
        <p:spPr>
          <a:xfrm>
            <a:off x="4353153" y="3163888"/>
            <a:ext cx="804692" cy="1072923"/>
          </a:xfrm>
          <a:prstGeom prst="rect">
            <a:avLst/>
          </a:prstGeom>
        </p:spPr>
      </p:pic>
      <p:pic>
        <p:nvPicPr>
          <p:cNvPr id="9" name="Graphic 8">
            <a:extLst>
              <a:ext uri="{FF2B5EF4-FFF2-40B4-BE49-F238E27FC236}">
                <a16:creationId xmlns:a16="http://schemas.microsoft.com/office/drawing/2014/main" id="{BF45F352-FEB1-4FF6-8EF0-0EE97614B3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65150" y="2995528"/>
            <a:ext cx="4426850" cy="3857683"/>
          </a:xfrm>
          <a:prstGeom prst="rect">
            <a:avLst/>
          </a:prstGeom>
        </p:spPr>
      </p:pic>
      <p:sp>
        <p:nvSpPr>
          <p:cNvPr id="18" name="Rectangle 17">
            <a:extLst>
              <a:ext uri="{FF2B5EF4-FFF2-40B4-BE49-F238E27FC236}">
                <a16:creationId xmlns:a16="http://schemas.microsoft.com/office/drawing/2014/main" id="{A4F67764-A3A1-45A8-AABF-353B4C223678}"/>
              </a:ext>
            </a:extLst>
          </p:cNvPr>
          <p:cNvSpPr/>
          <p:nvPr/>
        </p:nvSpPr>
        <p:spPr>
          <a:xfrm>
            <a:off x="7892258" y="113061"/>
            <a:ext cx="4195379" cy="646331"/>
          </a:xfrm>
          <a:prstGeom prst="rect">
            <a:avLst/>
          </a:prstGeom>
          <a:noFill/>
        </p:spPr>
        <p:txBody>
          <a:bodyPr wrap="none" lIns="91440" tIns="45720" rIns="91440" bIns="45720">
            <a:spAutoFit/>
          </a:bodyPr>
          <a:lstStyle/>
          <a:p>
            <a:pPr marL="571500" indent="-571500" algn="ctr" rtl="1">
              <a:buFont typeface="Arial" panose="020B0604020202020204" pitchFamily="34" charset="0"/>
              <a:buChar char="•"/>
            </a:pPr>
            <a:r>
              <a:rPr lang="ar-AE" sz="3600" b="1" cap="none" spc="0" dirty="0">
                <a:ln w="0"/>
                <a:solidFill>
                  <a:schemeClr val="tx1"/>
                </a:solidFill>
                <a:effectLst>
                  <a:outerShdw blurRad="38100" dist="19050" dir="2700000" algn="tl" rotWithShape="0">
                    <a:schemeClr val="dk1">
                      <a:alpha val="40000"/>
                    </a:schemeClr>
                  </a:outerShdw>
                </a:effectLst>
                <a:cs typeface="Akhbar MT" pitchFamily="2" charset="-78"/>
              </a:rPr>
              <a:t>ما الحرف الأخير للصورة ؟ </a:t>
            </a:r>
            <a:endParaRPr lang="en-US" sz="3600" b="1" cap="none" spc="0" dirty="0">
              <a:ln w="0"/>
              <a:solidFill>
                <a:schemeClr val="tx1"/>
              </a:solidFill>
              <a:effectLst>
                <a:outerShdw blurRad="38100" dist="19050" dir="2700000" algn="tl" rotWithShape="0">
                  <a:schemeClr val="dk1">
                    <a:alpha val="40000"/>
                  </a:schemeClr>
                </a:outerShdw>
              </a:effectLst>
              <a:cs typeface="Akhbar MT" pitchFamily="2" charset="-78"/>
            </a:endParaRPr>
          </a:p>
        </p:txBody>
      </p:sp>
      <p:pic>
        <p:nvPicPr>
          <p:cNvPr id="19" name="Picture 6" descr="خشب كرتون Png">
            <a:extLst>
              <a:ext uri="{FF2B5EF4-FFF2-40B4-BE49-F238E27FC236}">
                <a16:creationId xmlns:a16="http://schemas.microsoft.com/office/drawing/2014/main" id="{63E10DA9-D50B-43C1-B954-2244CE16BC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1417" y="992283"/>
            <a:ext cx="2456896" cy="15067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78C8FE9-2395-496C-AC79-F59B5532399F}"/>
              </a:ext>
            </a:extLst>
          </p:cNvPr>
          <p:cNvPicPr>
            <a:picLocks noChangeAspect="1"/>
          </p:cNvPicPr>
          <p:nvPr/>
        </p:nvPicPr>
        <p:blipFill>
          <a:blip r:embed="rId11"/>
          <a:stretch>
            <a:fillRect/>
          </a:stretch>
        </p:blipFill>
        <p:spPr>
          <a:xfrm>
            <a:off x="1707666" y="6504732"/>
            <a:ext cx="2719185" cy="432309"/>
          </a:xfrm>
          <a:prstGeom prst="rect">
            <a:avLst/>
          </a:prstGeom>
        </p:spPr>
      </p:pic>
      <p:sp>
        <p:nvSpPr>
          <p:cNvPr id="15" name="Arrow: Pentagon 14">
            <a:extLst>
              <a:ext uri="{FF2B5EF4-FFF2-40B4-BE49-F238E27FC236}">
                <a16:creationId xmlns:a16="http://schemas.microsoft.com/office/drawing/2014/main" id="{DCFA1D57-EC7D-4AA1-9DD7-E744D212D332}"/>
              </a:ext>
            </a:extLst>
          </p:cNvPr>
          <p:cNvSpPr/>
          <p:nvPr/>
        </p:nvSpPr>
        <p:spPr>
          <a:xfrm>
            <a:off x="0" y="139320"/>
            <a:ext cx="1722120" cy="480624"/>
          </a:xfrm>
          <a:custGeom>
            <a:avLst/>
            <a:gdLst>
              <a:gd name="connsiteX0" fmla="*/ 0 w 1722120"/>
              <a:gd name="connsiteY0" fmla="*/ 0 h 480624"/>
              <a:gd name="connsiteX1" fmla="*/ 449482 w 1722120"/>
              <a:gd name="connsiteY1" fmla="*/ 0 h 480624"/>
              <a:gd name="connsiteX2" fmla="*/ 973054 w 1722120"/>
              <a:gd name="connsiteY2" fmla="*/ 0 h 480624"/>
              <a:gd name="connsiteX3" fmla="*/ 1481808 w 1722120"/>
              <a:gd name="connsiteY3" fmla="*/ 0 h 480624"/>
              <a:gd name="connsiteX4" fmla="*/ 1722120 w 1722120"/>
              <a:gd name="connsiteY4" fmla="*/ 240312 h 480624"/>
              <a:gd name="connsiteX5" fmla="*/ 1481808 w 1722120"/>
              <a:gd name="connsiteY5" fmla="*/ 480624 h 480624"/>
              <a:gd name="connsiteX6" fmla="*/ 1002690 w 1722120"/>
              <a:gd name="connsiteY6" fmla="*/ 480624 h 480624"/>
              <a:gd name="connsiteX7" fmla="*/ 538390 w 1722120"/>
              <a:gd name="connsiteY7" fmla="*/ 480624 h 480624"/>
              <a:gd name="connsiteX8" fmla="*/ 0 w 1722120"/>
              <a:gd name="connsiteY8" fmla="*/ 480624 h 480624"/>
              <a:gd name="connsiteX9" fmla="*/ 0 w 1722120"/>
              <a:gd name="connsiteY9" fmla="*/ 0 h 4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2120" h="480624" fill="none" extrusionOk="0">
                <a:moveTo>
                  <a:pt x="0" y="0"/>
                </a:moveTo>
                <a:cubicBezTo>
                  <a:pt x="164634" y="-12085"/>
                  <a:pt x="312849" y="13381"/>
                  <a:pt x="449482" y="0"/>
                </a:cubicBezTo>
                <a:cubicBezTo>
                  <a:pt x="586115" y="-13381"/>
                  <a:pt x="732364" y="13035"/>
                  <a:pt x="973054" y="0"/>
                </a:cubicBezTo>
                <a:cubicBezTo>
                  <a:pt x="1213744" y="-13035"/>
                  <a:pt x="1251518" y="22932"/>
                  <a:pt x="1481808" y="0"/>
                </a:cubicBezTo>
                <a:cubicBezTo>
                  <a:pt x="1605019" y="100474"/>
                  <a:pt x="1587402" y="151777"/>
                  <a:pt x="1722120" y="240312"/>
                </a:cubicBezTo>
                <a:cubicBezTo>
                  <a:pt x="1631379" y="372287"/>
                  <a:pt x="1571162" y="368490"/>
                  <a:pt x="1481808" y="480624"/>
                </a:cubicBezTo>
                <a:cubicBezTo>
                  <a:pt x="1316242" y="511753"/>
                  <a:pt x="1220836" y="427604"/>
                  <a:pt x="1002690" y="480624"/>
                </a:cubicBezTo>
                <a:cubicBezTo>
                  <a:pt x="784544" y="533644"/>
                  <a:pt x="708269" y="475705"/>
                  <a:pt x="538390" y="480624"/>
                </a:cubicBezTo>
                <a:cubicBezTo>
                  <a:pt x="368511" y="485543"/>
                  <a:pt x="252673" y="429167"/>
                  <a:pt x="0" y="480624"/>
                </a:cubicBezTo>
                <a:cubicBezTo>
                  <a:pt x="-37160" y="316491"/>
                  <a:pt x="55367" y="183014"/>
                  <a:pt x="0" y="0"/>
                </a:cubicBezTo>
                <a:close/>
              </a:path>
              <a:path w="1722120" h="480624" stroke="0" extrusionOk="0">
                <a:moveTo>
                  <a:pt x="0" y="0"/>
                </a:moveTo>
                <a:cubicBezTo>
                  <a:pt x="195552" y="-14063"/>
                  <a:pt x="264420" y="52597"/>
                  <a:pt x="508754" y="0"/>
                </a:cubicBezTo>
                <a:cubicBezTo>
                  <a:pt x="753088" y="-52597"/>
                  <a:pt x="758528" y="4378"/>
                  <a:pt x="958236" y="0"/>
                </a:cubicBezTo>
                <a:cubicBezTo>
                  <a:pt x="1157944" y="-4378"/>
                  <a:pt x="1310757" y="23009"/>
                  <a:pt x="1481808" y="0"/>
                </a:cubicBezTo>
                <a:cubicBezTo>
                  <a:pt x="1614617" y="103576"/>
                  <a:pt x="1647349" y="185314"/>
                  <a:pt x="1722120" y="240312"/>
                </a:cubicBezTo>
                <a:cubicBezTo>
                  <a:pt x="1621974" y="377342"/>
                  <a:pt x="1533635" y="414802"/>
                  <a:pt x="1481808" y="480624"/>
                </a:cubicBezTo>
                <a:cubicBezTo>
                  <a:pt x="1353074" y="496051"/>
                  <a:pt x="1128971" y="465981"/>
                  <a:pt x="1017508" y="480624"/>
                </a:cubicBezTo>
                <a:cubicBezTo>
                  <a:pt x="906045" y="495267"/>
                  <a:pt x="765251" y="432258"/>
                  <a:pt x="568026" y="480624"/>
                </a:cubicBezTo>
                <a:cubicBezTo>
                  <a:pt x="370801" y="528990"/>
                  <a:pt x="185066" y="460149"/>
                  <a:pt x="0" y="480624"/>
                </a:cubicBezTo>
                <a:cubicBezTo>
                  <a:pt x="-32575" y="360956"/>
                  <a:pt x="50351" y="217817"/>
                  <a:pt x="0" y="0"/>
                </a:cubicBezTo>
                <a:close/>
              </a:path>
            </a:pathLst>
          </a:custGeom>
          <a:solidFill>
            <a:srgbClr val="F9EDCC"/>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000" b="1" dirty="0">
                <a:solidFill>
                  <a:schemeClr val="tx1"/>
                </a:solidFill>
              </a:rPr>
              <a:t>مراجعة قبلية</a:t>
            </a:r>
            <a:endParaRPr lang="en-AE" sz="2000" b="1" dirty="0">
              <a:solidFill>
                <a:schemeClr val="tx1"/>
              </a:solidFill>
            </a:endParaRPr>
          </a:p>
        </p:txBody>
      </p:sp>
    </p:spTree>
    <p:extLst>
      <p:ext uri="{BB962C8B-B14F-4D97-AF65-F5344CB8AC3E}">
        <p14:creationId xmlns:p14="http://schemas.microsoft.com/office/powerpoint/2010/main" val="866914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childTnLst>
              </p:cTn>
              <p:nextCondLst>
                <p:cond evt="onClick" delay="0">
                  <p:tgtEl>
                    <p:spTgt spid="34"/>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32"/>
                                        </p:tgtEl>
                                        <p:attrNameLst>
                                          <p:attrName>r</p:attrName>
                                        </p:attrNameLst>
                                      </p:cBhvr>
                                    </p:animRot>
                                    <p:animRot by="-240000">
                                      <p:cBhvr>
                                        <p:cTn id="16" dur="200" fill="hold">
                                          <p:stCondLst>
                                            <p:cond delay="200"/>
                                          </p:stCondLst>
                                        </p:cTn>
                                        <p:tgtEl>
                                          <p:spTgt spid="32"/>
                                        </p:tgtEl>
                                        <p:attrNameLst>
                                          <p:attrName>r</p:attrName>
                                        </p:attrNameLst>
                                      </p:cBhvr>
                                    </p:animRot>
                                    <p:animRot by="240000">
                                      <p:cBhvr>
                                        <p:cTn id="17" dur="200" fill="hold">
                                          <p:stCondLst>
                                            <p:cond delay="400"/>
                                          </p:stCondLst>
                                        </p:cTn>
                                        <p:tgtEl>
                                          <p:spTgt spid="32"/>
                                        </p:tgtEl>
                                        <p:attrNameLst>
                                          <p:attrName>r</p:attrName>
                                        </p:attrNameLst>
                                      </p:cBhvr>
                                    </p:animRot>
                                    <p:animRot by="-240000">
                                      <p:cBhvr>
                                        <p:cTn id="18" dur="200" fill="hold">
                                          <p:stCondLst>
                                            <p:cond delay="600"/>
                                          </p:stCondLst>
                                        </p:cTn>
                                        <p:tgtEl>
                                          <p:spTgt spid="32"/>
                                        </p:tgtEl>
                                        <p:attrNameLst>
                                          <p:attrName>r</p:attrName>
                                        </p:attrNameLst>
                                      </p:cBhvr>
                                    </p:animRot>
                                    <p:animRot by="120000">
                                      <p:cBhvr>
                                        <p:cTn id="19"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375E-6 -2.96296E-6 L 0.15677 0.19491 " pathEditMode="relative" rAng="0" ptsTypes="AA">
                                      <p:cBhvr>
                                        <p:cTn id="24" dur="2000" fill="hold"/>
                                        <p:tgtEl>
                                          <p:spTgt spid="22"/>
                                        </p:tgtEl>
                                        <p:attrNameLst>
                                          <p:attrName>ppt_x</p:attrName>
                                          <p:attrName>ppt_y</p:attrName>
                                        </p:attrNameLst>
                                      </p:cBhvr>
                                      <p:rCtr x="7839" y="9745"/>
                                    </p:animMotion>
                                  </p:childTnLst>
                                </p:cTn>
                              </p:par>
                            </p:childTnLst>
                          </p:cTn>
                        </p:par>
                      </p:childTnLst>
                    </p:cTn>
                  </p:par>
                </p:childTnLst>
              </p:cTn>
              <p:nextCondLst>
                <p:cond evt="onClick" delay="0">
                  <p:tgtEl>
                    <p:spTgt spid="33"/>
                  </p:tgtEl>
                </p:cond>
              </p:nextCondLst>
            </p:seq>
          </p:childTnLst>
        </p:cTn>
      </p:par>
    </p:tnLst>
    <p:bldLst>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E63D57-6296-4EA6-B893-E63944C0E325}"/>
              </a:ext>
            </a:extLst>
          </p:cNvPr>
          <p:cNvPicPr>
            <a:picLocks noChangeAspect="1"/>
          </p:cNvPicPr>
          <p:nvPr/>
        </p:nvPicPr>
        <p:blipFill>
          <a:blip r:embed="rId2"/>
          <a:stretch>
            <a:fillRect/>
          </a:stretch>
        </p:blipFill>
        <p:spPr>
          <a:xfrm>
            <a:off x="0" y="135419"/>
            <a:ext cx="12192000" cy="6717792"/>
          </a:xfrm>
          <a:prstGeom prst="rect">
            <a:avLst/>
          </a:prstGeom>
        </p:spPr>
      </p:pic>
      <p:sp>
        <p:nvSpPr>
          <p:cNvPr id="32" name="Rectangle 31">
            <a:extLst>
              <a:ext uri="{FF2B5EF4-FFF2-40B4-BE49-F238E27FC236}">
                <a16:creationId xmlns:a16="http://schemas.microsoft.com/office/drawing/2014/main" id="{9C51EC44-8CFD-4C40-AC25-9ABBBF6D2949}"/>
              </a:ext>
            </a:extLst>
          </p:cNvPr>
          <p:cNvSpPr/>
          <p:nvPr/>
        </p:nvSpPr>
        <p:spPr>
          <a:xfrm>
            <a:off x="5260402" y="3285972"/>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جوخٌ</a:t>
            </a:r>
            <a:endParaRPr lang="en-AE" sz="4400" b="1" dirty="0">
              <a:solidFill>
                <a:schemeClr val="tx1"/>
              </a:solidFill>
            </a:endParaRPr>
          </a:p>
        </p:txBody>
      </p:sp>
      <p:sp>
        <p:nvSpPr>
          <p:cNvPr id="33" name="Rectangle 32">
            <a:extLst>
              <a:ext uri="{FF2B5EF4-FFF2-40B4-BE49-F238E27FC236}">
                <a16:creationId xmlns:a16="http://schemas.microsoft.com/office/drawing/2014/main" id="{22CC0202-79FA-46FE-A573-A429EA3703E1}"/>
              </a:ext>
            </a:extLst>
          </p:cNvPr>
          <p:cNvSpPr/>
          <p:nvPr/>
        </p:nvSpPr>
        <p:spPr>
          <a:xfrm>
            <a:off x="114027" y="3274880"/>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sz="4400" b="1" dirty="0">
                <a:solidFill>
                  <a:schemeClr val="tx1"/>
                </a:solidFill>
              </a:rPr>
              <a:t>خَـوْخٌ</a:t>
            </a:r>
            <a:endParaRPr lang="en-AE" sz="4400" b="1" dirty="0">
              <a:solidFill>
                <a:schemeClr val="tx1"/>
              </a:solidFill>
            </a:endParaRPr>
          </a:p>
        </p:txBody>
      </p:sp>
      <p:sp>
        <p:nvSpPr>
          <p:cNvPr id="34" name="Rectangle 33">
            <a:extLst>
              <a:ext uri="{FF2B5EF4-FFF2-40B4-BE49-F238E27FC236}">
                <a16:creationId xmlns:a16="http://schemas.microsoft.com/office/drawing/2014/main" id="{7430A477-A21D-4D33-B8B4-D35231CDE128}"/>
              </a:ext>
            </a:extLst>
          </p:cNvPr>
          <p:cNvSpPr/>
          <p:nvPr/>
        </p:nvSpPr>
        <p:spPr>
          <a:xfrm>
            <a:off x="2675778" y="3263614"/>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خابَ</a:t>
            </a:r>
            <a:endParaRPr lang="en-AE" sz="4400" b="1" dirty="0">
              <a:solidFill>
                <a:schemeClr val="tx1"/>
              </a:solidFill>
            </a:endParaRPr>
          </a:p>
        </p:txBody>
      </p:sp>
      <p:pic>
        <p:nvPicPr>
          <p:cNvPr id="14" name="Graphic 13">
            <a:extLst>
              <a:ext uri="{FF2B5EF4-FFF2-40B4-BE49-F238E27FC236}">
                <a16:creationId xmlns:a16="http://schemas.microsoft.com/office/drawing/2014/main" id="{AA4F33FC-AB1B-4288-981F-1F665EE47C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92992" y="4590994"/>
            <a:ext cx="781279" cy="1025428"/>
          </a:xfrm>
          <a:prstGeom prst="rect">
            <a:avLst/>
          </a:prstGeom>
        </p:spPr>
      </p:pic>
      <p:pic>
        <p:nvPicPr>
          <p:cNvPr id="20" name="Picture 19">
            <a:extLst>
              <a:ext uri="{FF2B5EF4-FFF2-40B4-BE49-F238E27FC236}">
                <a16:creationId xmlns:a16="http://schemas.microsoft.com/office/drawing/2014/main" id="{3E1C3C81-DDD0-480B-BD30-3E7080781383}"/>
              </a:ext>
            </a:extLst>
          </p:cNvPr>
          <p:cNvPicPr>
            <a:picLocks noChangeAspect="1"/>
          </p:cNvPicPr>
          <p:nvPr/>
        </p:nvPicPr>
        <p:blipFill>
          <a:blip r:embed="rId5"/>
          <a:stretch>
            <a:fillRect/>
          </a:stretch>
        </p:blipFill>
        <p:spPr>
          <a:xfrm>
            <a:off x="6920666" y="3212137"/>
            <a:ext cx="777363" cy="1036483"/>
          </a:xfrm>
          <a:prstGeom prst="rect">
            <a:avLst/>
          </a:prstGeom>
        </p:spPr>
      </p:pic>
      <p:pic>
        <p:nvPicPr>
          <p:cNvPr id="22" name="Picture 21">
            <a:extLst>
              <a:ext uri="{FF2B5EF4-FFF2-40B4-BE49-F238E27FC236}">
                <a16:creationId xmlns:a16="http://schemas.microsoft.com/office/drawing/2014/main" id="{CDA44CF2-3D00-4EDC-8E3C-FB352DDE4CD8}"/>
              </a:ext>
            </a:extLst>
          </p:cNvPr>
          <p:cNvPicPr>
            <a:picLocks noChangeAspect="1"/>
          </p:cNvPicPr>
          <p:nvPr/>
        </p:nvPicPr>
        <p:blipFill>
          <a:blip r:embed="rId6"/>
          <a:stretch>
            <a:fillRect/>
          </a:stretch>
        </p:blipFill>
        <p:spPr>
          <a:xfrm>
            <a:off x="8931450" y="4590994"/>
            <a:ext cx="804692" cy="1065035"/>
          </a:xfrm>
          <a:prstGeom prst="rect">
            <a:avLst/>
          </a:prstGeom>
        </p:spPr>
      </p:pic>
      <p:pic>
        <p:nvPicPr>
          <p:cNvPr id="24" name="Picture 23">
            <a:extLst>
              <a:ext uri="{FF2B5EF4-FFF2-40B4-BE49-F238E27FC236}">
                <a16:creationId xmlns:a16="http://schemas.microsoft.com/office/drawing/2014/main" id="{82D906DF-4AEC-47F0-897D-EC08B2B86DE0}"/>
              </a:ext>
            </a:extLst>
          </p:cNvPr>
          <p:cNvPicPr>
            <a:picLocks noChangeAspect="1"/>
          </p:cNvPicPr>
          <p:nvPr/>
        </p:nvPicPr>
        <p:blipFill>
          <a:blip r:embed="rId7"/>
          <a:stretch>
            <a:fillRect/>
          </a:stretch>
        </p:blipFill>
        <p:spPr>
          <a:xfrm>
            <a:off x="1659440" y="3175697"/>
            <a:ext cx="804692" cy="1072923"/>
          </a:xfrm>
          <a:prstGeom prst="rect">
            <a:avLst/>
          </a:prstGeom>
        </p:spPr>
      </p:pic>
      <p:pic>
        <p:nvPicPr>
          <p:cNvPr id="26" name="Picture 25">
            <a:extLst>
              <a:ext uri="{FF2B5EF4-FFF2-40B4-BE49-F238E27FC236}">
                <a16:creationId xmlns:a16="http://schemas.microsoft.com/office/drawing/2014/main" id="{3045F970-1604-4A81-AA31-A0E6F189BDAB}"/>
              </a:ext>
            </a:extLst>
          </p:cNvPr>
          <p:cNvPicPr>
            <a:picLocks noChangeAspect="1"/>
          </p:cNvPicPr>
          <p:nvPr/>
        </p:nvPicPr>
        <p:blipFill>
          <a:blip r:embed="rId8"/>
          <a:stretch>
            <a:fillRect/>
          </a:stretch>
        </p:blipFill>
        <p:spPr>
          <a:xfrm>
            <a:off x="4379061" y="3214022"/>
            <a:ext cx="761622" cy="1015495"/>
          </a:xfrm>
          <a:prstGeom prst="rect">
            <a:avLst/>
          </a:prstGeom>
        </p:spPr>
      </p:pic>
      <p:pic>
        <p:nvPicPr>
          <p:cNvPr id="9" name="Graphic 8">
            <a:extLst>
              <a:ext uri="{FF2B5EF4-FFF2-40B4-BE49-F238E27FC236}">
                <a16:creationId xmlns:a16="http://schemas.microsoft.com/office/drawing/2014/main" id="{BF45F352-FEB1-4FF6-8EF0-0EE97614B3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65150" y="2995528"/>
            <a:ext cx="4426850" cy="3857683"/>
          </a:xfrm>
          <a:prstGeom prst="rect">
            <a:avLst/>
          </a:prstGeom>
        </p:spPr>
      </p:pic>
      <p:sp>
        <p:nvSpPr>
          <p:cNvPr id="18" name="Rectangle 17">
            <a:extLst>
              <a:ext uri="{FF2B5EF4-FFF2-40B4-BE49-F238E27FC236}">
                <a16:creationId xmlns:a16="http://schemas.microsoft.com/office/drawing/2014/main" id="{A4F67764-A3A1-45A8-AABF-353B4C223678}"/>
              </a:ext>
            </a:extLst>
          </p:cNvPr>
          <p:cNvSpPr/>
          <p:nvPr/>
        </p:nvSpPr>
        <p:spPr>
          <a:xfrm>
            <a:off x="6728755" y="135419"/>
            <a:ext cx="5210081" cy="646331"/>
          </a:xfrm>
          <a:prstGeom prst="rect">
            <a:avLst/>
          </a:prstGeom>
          <a:noFill/>
        </p:spPr>
        <p:txBody>
          <a:bodyPr wrap="none" lIns="91440" tIns="45720" rIns="91440" bIns="45720">
            <a:spAutoFit/>
          </a:bodyPr>
          <a:lstStyle/>
          <a:p>
            <a:pPr marL="571500" indent="-571500" algn="ctr" rtl="1">
              <a:buFont typeface="Arial" panose="020B0604020202020204" pitchFamily="34" charset="0"/>
              <a:buChar char="•"/>
            </a:pPr>
            <a:r>
              <a:rPr lang="ar-AE" sz="3600" b="1" cap="none" spc="0" dirty="0">
                <a:ln w="0"/>
                <a:solidFill>
                  <a:schemeClr val="tx1"/>
                </a:solidFill>
                <a:effectLst>
                  <a:outerShdw blurRad="38100" dist="19050" dir="2700000" algn="tl" rotWithShape="0">
                    <a:schemeClr val="dk1">
                      <a:alpha val="40000"/>
                    </a:schemeClr>
                  </a:outerShdw>
                </a:effectLst>
                <a:cs typeface="Akhbar MT" pitchFamily="2" charset="-78"/>
              </a:rPr>
              <a:t>اختر الاسم الذي يدل على الصورة : </a:t>
            </a:r>
            <a:endParaRPr lang="en-US" sz="3600" b="1" cap="none" spc="0" dirty="0">
              <a:ln w="0"/>
              <a:solidFill>
                <a:schemeClr val="tx1"/>
              </a:solidFill>
              <a:effectLst>
                <a:outerShdw blurRad="38100" dist="19050" dir="2700000" algn="tl" rotWithShape="0">
                  <a:schemeClr val="dk1">
                    <a:alpha val="40000"/>
                  </a:schemeClr>
                </a:outerShdw>
              </a:effectLst>
              <a:cs typeface="Akhbar MT" pitchFamily="2" charset="-78"/>
            </a:endParaRPr>
          </a:p>
        </p:txBody>
      </p:sp>
      <p:pic>
        <p:nvPicPr>
          <p:cNvPr id="15" name="Picture 2" descr="الصفراء الخوخ فاكهة الخوخ فاكهة الصيف, الخوخ فنية, الخوخ, كرتون خوخ PNG  والمتجهات للتحميل مجانا">
            <a:extLst>
              <a:ext uri="{FF2B5EF4-FFF2-40B4-BE49-F238E27FC236}">
                <a16:creationId xmlns:a16="http://schemas.microsoft.com/office/drawing/2014/main" id="{775BFDBD-FE06-4D5D-99DE-B5FDCEA6A0A7}"/>
              </a:ext>
            </a:extLst>
          </p:cNvPr>
          <p:cNvPicPr>
            <a:picLocks noChangeAspect="1" noChangeArrowheads="1"/>
          </p:cNvPicPr>
          <p:nvPr/>
        </p:nvPicPr>
        <p:blipFill>
          <a:blip r:embed="rId11">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057320" y="608669"/>
            <a:ext cx="2020648" cy="20238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56E5471-D125-4D42-8AF5-AEEDA47AD180}"/>
              </a:ext>
            </a:extLst>
          </p:cNvPr>
          <p:cNvPicPr>
            <a:picLocks noChangeAspect="1"/>
          </p:cNvPicPr>
          <p:nvPr/>
        </p:nvPicPr>
        <p:blipFill>
          <a:blip r:embed="rId12"/>
          <a:stretch>
            <a:fillRect/>
          </a:stretch>
        </p:blipFill>
        <p:spPr>
          <a:xfrm>
            <a:off x="1707666" y="6504732"/>
            <a:ext cx="2719185" cy="432309"/>
          </a:xfrm>
          <a:prstGeom prst="rect">
            <a:avLst/>
          </a:prstGeom>
        </p:spPr>
      </p:pic>
      <p:sp>
        <p:nvSpPr>
          <p:cNvPr id="17" name="Arrow: Pentagon 16">
            <a:extLst>
              <a:ext uri="{FF2B5EF4-FFF2-40B4-BE49-F238E27FC236}">
                <a16:creationId xmlns:a16="http://schemas.microsoft.com/office/drawing/2014/main" id="{BABFA1C6-D323-4B27-A91A-14A7029B4ACE}"/>
              </a:ext>
            </a:extLst>
          </p:cNvPr>
          <p:cNvSpPr/>
          <p:nvPr/>
        </p:nvSpPr>
        <p:spPr>
          <a:xfrm>
            <a:off x="0" y="139320"/>
            <a:ext cx="1722120" cy="480624"/>
          </a:xfrm>
          <a:custGeom>
            <a:avLst/>
            <a:gdLst>
              <a:gd name="connsiteX0" fmla="*/ 0 w 1722120"/>
              <a:gd name="connsiteY0" fmla="*/ 0 h 480624"/>
              <a:gd name="connsiteX1" fmla="*/ 449482 w 1722120"/>
              <a:gd name="connsiteY1" fmla="*/ 0 h 480624"/>
              <a:gd name="connsiteX2" fmla="*/ 973054 w 1722120"/>
              <a:gd name="connsiteY2" fmla="*/ 0 h 480624"/>
              <a:gd name="connsiteX3" fmla="*/ 1481808 w 1722120"/>
              <a:gd name="connsiteY3" fmla="*/ 0 h 480624"/>
              <a:gd name="connsiteX4" fmla="*/ 1722120 w 1722120"/>
              <a:gd name="connsiteY4" fmla="*/ 240312 h 480624"/>
              <a:gd name="connsiteX5" fmla="*/ 1481808 w 1722120"/>
              <a:gd name="connsiteY5" fmla="*/ 480624 h 480624"/>
              <a:gd name="connsiteX6" fmla="*/ 1002690 w 1722120"/>
              <a:gd name="connsiteY6" fmla="*/ 480624 h 480624"/>
              <a:gd name="connsiteX7" fmla="*/ 538390 w 1722120"/>
              <a:gd name="connsiteY7" fmla="*/ 480624 h 480624"/>
              <a:gd name="connsiteX8" fmla="*/ 0 w 1722120"/>
              <a:gd name="connsiteY8" fmla="*/ 480624 h 480624"/>
              <a:gd name="connsiteX9" fmla="*/ 0 w 1722120"/>
              <a:gd name="connsiteY9" fmla="*/ 0 h 4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2120" h="480624" fill="none" extrusionOk="0">
                <a:moveTo>
                  <a:pt x="0" y="0"/>
                </a:moveTo>
                <a:cubicBezTo>
                  <a:pt x="164634" y="-12085"/>
                  <a:pt x="312849" y="13381"/>
                  <a:pt x="449482" y="0"/>
                </a:cubicBezTo>
                <a:cubicBezTo>
                  <a:pt x="586115" y="-13381"/>
                  <a:pt x="732364" y="13035"/>
                  <a:pt x="973054" y="0"/>
                </a:cubicBezTo>
                <a:cubicBezTo>
                  <a:pt x="1213744" y="-13035"/>
                  <a:pt x="1251518" y="22932"/>
                  <a:pt x="1481808" y="0"/>
                </a:cubicBezTo>
                <a:cubicBezTo>
                  <a:pt x="1605019" y="100474"/>
                  <a:pt x="1587402" y="151777"/>
                  <a:pt x="1722120" y="240312"/>
                </a:cubicBezTo>
                <a:cubicBezTo>
                  <a:pt x="1631379" y="372287"/>
                  <a:pt x="1571162" y="368490"/>
                  <a:pt x="1481808" y="480624"/>
                </a:cubicBezTo>
                <a:cubicBezTo>
                  <a:pt x="1316242" y="511753"/>
                  <a:pt x="1220836" y="427604"/>
                  <a:pt x="1002690" y="480624"/>
                </a:cubicBezTo>
                <a:cubicBezTo>
                  <a:pt x="784544" y="533644"/>
                  <a:pt x="708269" y="475705"/>
                  <a:pt x="538390" y="480624"/>
                </a:cubicBezTo>
                <a:cubicBezTo>
                  <a:pt x="368511" y="485543"/>
                  <a:pt x="252673" y="429167"/>
                  <a:pt x="0" y="480624"/>
                </a:cubicBezTo>
                <a:cubicBezTo>
                  <a:pt x="-37160" y="316491"/>
                  <a:pt x="55367" y="183014"/>
                  <a:pt x="0" y="0"/>
                </a:cubicBezTo>
                <a:close/>
              </a:path>
              <a:path w="1722120" h="480624" stroke="0" extrusionOk="0">
                <a:moveTo>
                  <a:pt x="0" y="0"/>
                </a:moveTo>
                <a:cubicBezTo>
                  <a:pt x="195552" y="-14063"/>
                  <a:pt x="264420" y="52597"/>
                  <a:pt x="508754" y="0"/>
                </a:cubicBezTo>
                <a:cubicBezTo>
                  <a:pt x="753088" y="-52597"/>
                  <a:pt x="758528" y="4378"/>
                  <a:pt x="958236" y="0"/>
                </a:cubicBezTo>
                <a:cubicBezTo>
                  <a:pt x="1157944" y="-4378"/>
                  <a:pt x="1310757" y="23009"/>
                  <a:pt x="1481808" y="0"/>
                </a:cubicBezTo>
                <a:cubicBezTo>
                  <a:pt x="1614617" y="103576"/>
                  <a:pt x="1647349" y="185314"/>
                  <a:pt x="1722120" y="240312"/>
                </a:cubicBezTo>
                <a:cubicBezTo>
                  <a:pt x="1621974" y="377342"/>
                  <a:pt x="1533635" y="414802"/>
                  <a:pt x="1481808" y="480624"/>
                </a:cubicBezTo>
                <a:cubicBezTo>
                  <a:pt x="1353074" y="496051"/>
                  <a:pt x="1128971" y="465981"/>
                  <a:pt x="1017508" y="480624"/>
                </a:cubicBezTo>
                <a:cubicBezTo>
                  <a:pt x="906045" y="495267"/>
                  <a:pt x="765251" y="432258"/>
                  <a:pt x="568026" y="480624"/>
                </a:cubicBezTo>
                <a:cubicBezTo>
                  <a:pt x="370801" y="528990"/>
                  <a:pt x="185066" y="460149"/>
                  <a:pt x="0" y="480624"/>
                </a:cubicBezTo>
                <a:cubicBezTo>
                  <a:pt x="-32575" y="360956"/>
                  <a:pt x="50351" y="217817"/>
                  <a:pt x="0" y="0"/>
                </a:cubicBezTo>
                <a:close/>
              </a:path>
            </a:pathLst>
          </a:custGeom>
          <a:solidFill>
            <a:srgbClr val="F9EDCC"/>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000" b="1" dirty="0">
                <a:solidFill>
                  <a:schemeClr val="tx1"/>
                </a:solidFill>
              </a:rPr>
              <a:t>مراجعة قبلية</a:t>
            </a:r>
            <a:endParaRPr lang="en-AE" sz="2000" b="1" dirty="0">
              <a:solidFill>
                <a:schemeClr val="tx1"/>
              </a:solidFill>
            </a:endParaRPr>
          </a:p>
        </p:txBody>
      </p:sp>
    </p:spTree>
    <p:extLst>
      <p:ext uri="{BB962C8B-B14F-4D97-AF65-F5344CB8AC3E}">
        <p14:creationId xmlns:p14="http://schemas.microsoft.com/office/powerpoint/2010/main" val="1496748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childTnLst>
              </p:cTn>
              <p:nextCondLst>
                <p:cond evt="onClick" delay="0">
                  <p:tgtEl>
                    <p:spTgt spid="34"/>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32"/>
                                        </p:tgtEl>
                                        <p:attrNameLst>
                                          <p:attrName>r</p:attrName>
                                        </p:attrNameLst>
                                      </p:cBhvr>
                                    </p:animRot>
                                    <p:animRot by="-240000">
                                      <p:cBhvr>
                                        <p:cTn id="16" dur="200" fill="hold">
                                          <p:stCondLst>
                                            <p:cond delay="200"/>
                                          </p:stCondLst>
                                        </p:cTn>
                                        <p:tgtEl>
                                          <p:spTgt spid="32"/>
                                        </p:tgtEl>
                                        <p:attrNameLst>
                                          <p:attrName>r</p:attrName>
                                        </p:attrNameLst>
                                      </p:cBhvr>
                                    </p:animRot>
                                    <p:animRot by="240000">
                                      <p:cBhvr>
                                        <p:cTn id="17" dur="200" fill="hold">
                                          <p:stCondLst>
                                            <p:cond delay="400"/>
                                          </p:stCondLst>
                                        </p:cTn>
                                        <p:tgtEl>
                                          <p:spTgt spid="32"/>
                                        </p:tgtEl>
                                        <p:attrNameLst>
                                          <p:attrName>r</p:attrName>
                                        </p:attrNameLst>
                                      </p:cBhvr>
                                    </p:animRot>
                                    <p:animRot by="-240000">
                                      <p:cBhvr>
                                        <p:cTn id="18" dur="200" fill="hold">
                                          <p:stCondLst>
                                            <p:cond delay="600"/>
                                          </p:stCondLst>
                                        </p:cTn>
                                        <p:tgtEl>
                                          <p:spTgt spid="32"/>
                                        </p:tgtEl>
                                        <p:attrNameLst>
                                          <p:attrName>r</p:attrName>
                                        </p:attrNameLst>
                                      </p:cBhvr>
                                    </p:animRot>
                                    <p:animRot by="120000">
                                      <p:cBhvr>
                                        <p:cTn id="19"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16667E-7 -3.7037E-6 L 0.56354 0.20787 " pathEditMode="relative" rAng="0" ptsTypes="AA">
                                      <p:cBhvr>
                                        <p:cTn id="24" dur="2000" fill="hold"/>
                                        <p:tgtEl>
                                          <p:spTgt spid="24"/>
                                        </p:tgtEl>
                                        <p:attrNameLst>
                                          <p:attrName>ppt_x</p:attrName>
                                          <p:attrName>ppt_y</p:attrName>
                                        </p:attrNameLst>
                                      </p:cBhvr>
                                      <p:rCtr x="28177" y="10394"/>
                                    </p:animMotion>
                                  </p:childTnLst>
                                </p:cTn>
                              </p:par>
                            </p:childTnLst>
                          </p:cTn>
                        </p:par>
                      </p:childTnLst>
                    </p:cTn>
                  </p:par>
                </p:childTnLst>
              </p:cTn>
              <p:nextCondLst>
                <p:cond evt="onClick" delay="0">
                  <p:tgtEl>
                    <p:spTgt spid="33"/>
                  </p:tgtEl>
                </p:cond>
              </p:nextCondLst>
            </p:seq>
          </p:childTnLst>
        </p:cTn>
      </p:par>
    </p:tnLst>
    <p:bldLst>
      <p:bldP spid="32"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E63D57-6296-4EA6-B893-E63944C0E325}"/>
              </a:ext>
            </a:extLst>
          </p:cNvPr>
          <p:cNvPicPr>
            <a:picLocks noChangeAspect="1"/>
          </p:cNvPicPr>
          <p:nvPr/>
        </p:nvPicPr>
        <p:blipFill>
          <a:blip r:embed="rId2"/>
          <a:stretch>
            <a:fillRect/>
          </a:stretch>
        </p:blipFill>
        <p:spPr>
          <a:xfrm>
            <a:off x="0" y="135419"/>
            <a:ext cx="12192000" cy="6717792"/>
          </a:xfrm>
          <a:prstGeom prst="rect">
            <a:avLst/>
          </a:prstGeom>
        </p:spPr>
      </p:pic>
      <p:sp>
        <p:nvSpPr>
          <p:cNvPr id="32" name="Rectangle 31">
            <a:extLst>
              <a:ext uri="{FF2B5EF4-FFF2-40B4-BE49-F238E27FC236}">
                <a16:creationId xmlns:a16="http://schemas.microsoft.com/office/drawing/2014/main" id="{9C51EC44-8CFD-4C40-AC25-9ABBBF6D2949}"/>
              </a:ext>
            </a:extLst>
          </p:cNvPr>
          <p:cNvSpPr/>
          <p:nvPr/>
        </p:nvSpPr>
        <p:spPr>
          <a:xfrm>
            <a:off x="5260402" y="3285972"/>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قَـلَمٌ</a:t>
            </a:r>
            <a:endParaRPr lang="en-AE" sz="4400" b="1" dirty="0">
              <a:solidFill>
                <a:schemeClr val="tx1"/>
              </a:solidFill>
            </a:endParaRPr>
          </a:p>
        </p:txBody>
      </p:sp>
      <p:sp>
        <p:nvSpPr>
          <p:cNvPr id="33" name="Rectangle 32">
            <a:extLst>
              <a:ext uri="{FF2B5EF4-FFF2-40B4-BE49-F238E27FC236}">
                <a16:creationId xmlns:a16="http://schemas.microsoft.com/office/drawing/2014/main" id="{22CC0202-79FA-46FE-A573-A429EA3703E1}"/>
              </a:ext>
            </a:extLst>
          </p:cNvPr>
          <p:cNvSpPr/>
          <p:nvPr/>
        </p:nvSpPr>
        <p:spPr>
          <a:xfrm>
            <a:off x="2675778" y="3263613"/>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sz="4400" b="1" dirty="0">
                <a:solidFill>
                  <a:schemeClr val="tx1"/>
                </a:solidFill>
              </a:rPr>
              <a:t>جَــبَــلٌ</a:t>
            </a:r>
            <a:endParaRPr lang="en-AE" sz="4400" b="1" dirty="0">
              <a:solidFill>
                <a:schemeClr val="tx1"/>
              </a:solidFill>
            </a:endParaRPr>
          </a:p>
        </p:txBody>
      </p:sp>
      <p:sp>
        <p:nvSpPr>
          <p:cNvPr id="34" name="Rectangle 33">
            <a:extLst>
              <a:ext uri="{FF2B5EF4-FFF2-40B4-BE49-F238E27FC236}">
                <a16:creationId xmlns:a16="http://schemas.microsoft.com/office/drawing/2014/main" id="{7430A477-A21D-4D33-B8B4-D35231CDE128}"/>
              </a:ext>
            </a:extLst>
          </p:cNvPr>
          <p:cNvSpPr/>
          <p:nvPr/>
        </p:nvSpPr>
        <p:spPr>
          <a:xfrm>
            <a:off x="136794" y="3263613"/>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خابَ</a:t>
            </a:r>
            <a:endParaRPr lang="en-AE" sz="4400" b="1" dirty="0">
              <a:solidFill>
                <a:schemeClr val="tx1"/>
              </a:solidFill>
            </a:endParaRPr>
          </a:p>
        </p:txBody>
      </p:sp>
      <p:pic>
        <p:nvPicPr>
          <p:cNvPr id="20" name="Picture 19">
            <a:extLst>
              <a:ext uri="{FF2B5EF4-FFF2-40B4-BE49-F238E27FC236}">
                <a16:creationId xmlns:a16="http://schemas.microsoft.com/office/drawing/2014/main" id="{3E1C3C81-DDD0-480B-BD30-3E7080781383}"/>
              </a:ext>
            </a:extLst>
          </p:cNvPr>
          <p:cNvPicPr>
            <a:picLocks noChangeAspect="1"/>
          </p:cNvPicPr>
          <p:nvPr/>
        </p:nvPicPr>
        <p:blipFill>
          <a:blip r:embed="rId3"/>
          <a:stretch>
            <a:fillRect/>
          </a:stretch>
        </p:blipFill>
        <p:spPr>
          <a:xfrm>
            <a:off x="6920666" y="3212137"/>
            <a:ext cx="777363" cy="1036483"/>
          </a:xfrm>
          <a:prstGeom prst="rect">
            <a:avLst/>
          </a:prstGeom>
        </p:spPr>
      </p:pic>
      <p:pic>
        <p:nvPicPr>
          <p:cNvPr id="26" name="Picture 25">
            <a:extLst>
              <a:ext uri="{FF2B5EF4-FFF2-40B4-BE49-F238E27FC236}">
                <a16:creationId xmlns:a16="http://schemas.microsoft.com/office/drawing/2014/main" id="{3045F970-1604-4A81-AA31-A0E6F189BDAB}"/>
              </a:ext>
            </a:extLst>
          </p:cNvPr>
          <p:cNvPicPr>
            <a:picLocks noChangeAspect="1"/>
          </p:cNvPicPr>
          <p:nvPr/>
        </p:nvPicPr>
        <p:blipFill>
          <a:blip r:embed="rId4"/>
          <a:stretch>
            <a:fillRect/>
          </a:stretch>
        </p:blipFill>
        <p:spPr>
          <a:xfrm>
            <a:off x="4379061" y="3214022"/>
            <a:ext cx="761622" cy="1015495"/>
          </a:xfrm>
          <a:prstGeom prst="rect">
            <a:avLst/>
          </a:prstGeom>
        </p:spPr>
      </p:pic>
      <p:sp>
        <p:nvSpPr>
          <p:cNvPr id="18" name="Rectangle 17">
            <a:extLst>
              <a:ext uri="{FF2B5EF4-FFF2-40B4-BE49-F238E27FC236}">
                <a16:creationId xmlns:a16="http://schemas.microsoft.com/office/drawing/2014/main" id="{A4F67764-A3A1-45A8-AABF-353B4C223678}"/>
              </a:ext>
            </a:extLst>
          </p:cNvPr>
          <p:cNvSpPr/>
          <p:nvPr/>
        </p:nvSpPr>
        <p:spPr>
          <a:xfrm>
            <a:off x="6815322" y="135419"/>
            <a:ext cx="5036956" cy="646331"/>
          </a:xfrm>
          <a:prstGeom prst="rect">
            <a:avLst/>
          </a:prstGeom>
          <a:noFill/>
        </p:spPr>
        <p:txBody>
          <a:bodyPr wrap="none" lIns="91440" tIns="45720" rIns="91440" bIns="45720">
            <a:spAutoFit/>
          </a:bodyPr>
          <a:lstStyle/>
          <a:p>
            <a:pPr marL="571500" indent="-571500" algn="ctr" rtl="1">
              <a:buFont typeface="Arial" panose="020B0604020202020204" pitchFamily="34" charset="0"/>
              <a:buChar char="•"/>
            </a:pPr>
            <a:r>
              <a:rPr lang="ar-AE" sz="3600" b="1" cap="none" spc="0" dirty="0">
                <a:ln w="0"/>
                <a:solidFill>
                  <a:schemeClr val="tx1"/>
                </a:solidFill>
                <a:effectLst>
                  <a:outerShdw blurRad="38100" dist="19050" dir="2700000" algn="tl" rotWithShape="0">
                    <a:schemeClr val="dk1">
                      <a:alpha val="40000"/>
                    </a:schemeClr>
                  </a:outerShdw>
                </a:effectLst>
                <a:cs typeface="Akhbar MT" pitchFamily="2" charset="-78"/>
              </a:rPr>
              <a:t>ما الكلمة المتشابهة في الإيقاع مع : </a:t>
            </a:r>
            <a:endParaRPr lang="en-US" sz="3600" b="1" cap="none" spc="0" dirty="0">
              <a:ln w="0"/>
              <a:solidFill>
                <a:schemeClr val="tx1"/>
              </a:solidFill>
              <a:effectLst>
                <a:outerShdw blurRad="38100" dist="19050" dir="2700000" algn="tl" rotWithShape="0">
                  <a:schemeClr val="dk1">
                    <a:alpha val="40000"/>
                  </a:schemeClr>
                </a:outerShdw>
              </a:effectLst>
              <a:cs typeface="Akhbar MT" pitchFamily="2" charset="-78"/>
            </a:endParaRPr>
          </a:p>
        </p:txBody>
      </p:sp>
      <p:pic>
        <p:nvPicPr>
          <p:cNvPr id="16" name="Picture 15">
            <a:extLst>
              <a:ext uri="{FF2B5EF4-FFF2-40B4-BE49-F238E27FC236}">
                <a16:creationId xmlns:a16="http://schemas.microsoft.com/office/drawing/2014/main" id="{7EF0D599-CE33-4A75-A5D9-772E8BCEBB59}"/>
              </a:ext>
            </a:extLst>
          </p:cNvPr>
          <p:cNvPicPr>
            <a:picLocks noChangeAspect="1"/>
          </p:cNvPicPr>
          <p:nvPr/>
        </p:nvPicPr>
        <p:blipFill>
          <a:blip r:embed="rId5"/>
          <a:stretch>
            <a:fillRect/>
          </a:stretch>
        </p:blipFill>
        <p:spPr>
          <a:xfrm>
            <a:off x="1802689" y="3164482"/>
            <a:ext cx="804692" cy="1065035"/>
          </a:xfrm>
          <a:prstGeom prst="rect">
            <a:avLst/>
          </a:prstGeom>
        </p:spPr>
      </p:pic>
      <p:pic>
        <p:nvPicPr>
          <p:cNvPr id="2050" name="Picture 2" descr="Cute camel cartoon Royalty Free Vector Image - VectorStock">
            <a:extLst>
              <a:ext uri="{FF2B5EF4-FFF2-40B4-BE49-F238E27FC236}">
                <a16:creationId xmlns:a16="http://schemas.microsoft.com/office/drawing/2014/main" id="{524C8A8D-6F16-4832-91A7-60CB97EB389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8444"/>
          <a:stretch/>
        </p:blipFill>
        <p:spPr bwMode="auto">
          <a:xfrm>
            <a:off x="3123163" y="1"/>
            <a:ext cx="1507419" cy="1747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الجبل المقدس من فوجي أيقونة نمط الرسوم المتحركة, اليابان, الجبل, كرتون PNG  والمتجهات للتحميل مجانا">
            <a:extLst>
              <a:ext uri="{FF2B5EF4-FFF2-40B4-BE49-F238E27FC236}">
                <a16:creationId xmlns:a16="http://schemas.microsoft.com/office/drawing/2014/main" id="{4B3E41C2-82CA-4E0A-AFB8-0BFF7FDBF8B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9349" y="2130846"/>
            <a:ext cx="1331061" cy="13310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قلم رصاص أصفر, القصاصات الفنية, اكتب, كرتون PNG وملف PSD للتحميل مجانا em  2021 | Lápis de desenho, Lápis, Desenho animado">
            <a:extLst>
              <a:ext uri="{FF2B5EF4-FFF2-40B4-BE49-F238E27FC236}">
                <a16:creationId xmlns:a16="http://schemas.microsoft.com/office/drawing/2014/main" id="{DCBD300F-ADB6-459D-AABE-997214105057}"/>
              </a:ext>
            </a:extLst>
          </p:cNvPr>
          <p:cNvPicPr>
            <a:picLocks noChangeAspect="1" noChangeArrowheads="1"/>
          </p:cNvPicPr>
          <p:nvPr/>
        </p:nvPicPr>
        <p:blipFill rotWithShape="1">
          <a:blip r:embed="rId8">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8906" b="84375" l="10000" r="90000">
                        <a14:foregroundMark x1="21250" y1="73906" x2="28281" y2="77969"/>
                        <a14:foregroundMark x1="28281" y1="77969" x2="23438" y2="84375"/>
                        <a14:foregroundMark x1="23438" y1="84375" x2="21250" y2="75625"/>
                        <a14:foregroundMark x1="21250" y1="75625" x2="21719" y2="74375"/>
                      </a14:backgroundRemoval>
                    </a14:imgEffect>
                  </a14:imgLayer>
                </a14:imgProps>
              </a:ext>
              <a:ext uri="{28A0092B-C50C-407E-A947-70E740481C1C}">
                <a14:useLocalDpi xmlns:a14="http://schemas.microsoft.com/office/drawing/2010/main" val="0"/>
              </a:ext>
            </a:extLst>
          </a:blip>
          <a:srcRect b="10834"/>
          <a:stretch/>
        </p:blipFill>
        <p:spPr bwMode="auto">
          <a:xfrm>
            <a:off x="5624766" y="2207408"/>
            <a:ext cx="1219200" cy="1087120"/>
          </a:xfrm>
          <a:prstGeom prst="rect">
            <a:avLst/>
          </a:prstGeom>
          <a:noFill/>
          <a:extLst>
            <a:ext uri="{909E8E84-426E-40DD-AFC4-6F175D3DCCD1}">
              <a14:hiddenFill xmlns:a14="http://schemas.microsoft.com/office/drawing/2010/main">
                <a:solidFill>
                  <a:srgbClr val="FFFFFF"/>
                </a:solidFill>
              </a14:hiddenFill>
            </a:ext>
          </a:extLst>
        </p:spPr>
      </p:pic>
      <p:sp>
        <p:nvSpPr>
          <p:cNvPr id="2" name="Heart 1">
            <a:extLst>
              <a:ext uri="{FF2B5EF4-FFF2-40B4-BE49-F238E27FC236}">
                <a16:creationId xmlns:a16="http://schemas.microsoft.com/office/drawing/2014/main" id="{B8D5D519-3BD8-4C0C-A479-A996468B9D08}"/>
              </a:ext>
            </a:extLst>
          </p:cNvPr>
          <p:cNvSpPr/>
          <p:nvPr/>
        </p:nvSpPr>
        <p:spPr>
          <a:xfrm>
            <a:off x="847534" y="2552721"/>
            <a:ext cx="989126" cy="64318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14" name="Graphic 13">
            <a:extLst>
              <a:ext uri="{FF2B5EF4-FFF2-40B4-BE49-F238E27FC236}">
                <a16:creationId xmlns:a16="http://schemas.microsoft.com/office/drawing/2014/main" id="{AA4F33FC-AB1B-4288-981F-1F665EE47C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92992" y="4590994"/>
            <a:ext cx="781279" cy="1025428"/>
          </a:xfrm>
          <a:prstGeom prst="rect">
            <a:avLst/>
          </a:prstGeom>
        </p:spPr>
      </p:pic>
      <p:pic>
        <p:nvPicPr>
          <p:cNvPr id="22" name="Picture 21">
            <a:extLst>
              <a:ext uri="{FF2B5EF4-FFF2-40B4-BE49-F238E27FC236}">
                <a16:creationId xmlns:a16="http://schemas.microsoft.com/office/drawing/2014/main" id="{CDA44CF2-3D00-4EDC-8E3C-FB352DDE4CD8}"/>
              </a:ext>
            </a:extLst>
          </p:cNvPr>
          <p:cNvPicPr>
            <a:picLocks noChangeAspect="1"/>
          </p:cNvPicPr>
          <p:nvPr/>
        </p:nvPicPr>
        <p:blipFill>
          <a:blip r:embed="rId5"/>
          <a:stretch>
            <a:fillRect/>
          </a:stretch>
        </p:blipFill>
        <p:spPr>
          <a:xfrm>
            <a:off x="8931450" y="4590994"/>
            <a:ext cx="804692" cy="1065035"/>
          </a:xfrm>
          <a:prstGeom prst="rect">
            <a:avLst/>
          </a:prstGeom>
        </p:spPr>
      </p:pic>
      <p:pic>
        <p:nvPicPr>
          <p:cNvPr id="24" name="Picture 23">
            <a:extLst>
              <a:ext uri="{FF2B5EF4-FFF2-40B4-BE49-F238E27FC236}">
                <a16:creationId xmlns:a16="http://schemas.microsoft.com/office/drawing/2014/main" id="{82D906DF-4AEC-47F0-897D-EC08B2B86DE0}"/>
              </a:ext>
            </a:extLst>
          </p:cNvPr>
          <p:cNvPicPr>
            <a:picLocks noChangeAspect="1"/>
          </p:cNvPicPr>
          <p:nvPr/>
        </p:nvPicPr>
        <p:blipFill>
          <a:blip r:embed="rId12"/>
          <a:stretch>
            <a:fillRect/>
          </a:stretch>
        </p:blipFill>
        <p:spPr>
          <a:xfrm>
            <a:off x="8529104" y="4543499"/>
            <a:ext cx="804692" cy="1072923"/>
          </a:xfrm>
          <a:prstGeom prst="rect">
            <a:avLst/>
          </a:prstGeom>
        </p:spPr>
      </p:pic>
      <p:pic>
        <p:nvPicPr>
          <p:cNvPr id="9" name="Graphic 8">
            <a:extLst>
              <a:ext uri="{FF2B5EF4-FFF2-40B4-BE49-F238E27FC236}">
                <a16:creationId xmlns:a16="http://schemas.microsoft.com/office/drawing/2014/main" id="{BF45F352-FEB1-4FF6-8EF0-0EE97614B35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65150" y="2995528"/>
            <a:ext cx="4426850" cy="3857683"/>
          </a:xfrm>
          <a:prstGeom prst="rect">
            <a:avLst/>
          </a:prstGeom>
        </p:spPr>
      </p:pic>
      <p:pic>
        <p:nvPicPr>
          <p:cNvPr id="19" name="Picture 18">
            <a:extLst>
              <a:ext uri="{FF2B5EF4-FFF2-40B4-BE49-F238E27FC236}">
                <a16:creationId xmlns:a16="http://schemas.microsoft.com/office/drawing/2014/main" id="{C1E70901-C602-48DE-BB98-44ABD735763D}"/>
              </a:ext>
            </a:extLst>
          </p:cNvPr>
          <p:cNvPicPr>
            <a:picLocks noChangeAspect="1"/>
          </p:cNvPicPr>
          <p:nvPr/>
        </p:nvPicPr>
        <p:blipFill>
          <a:blip r:embed="rId15"/>
          <a:stretch>
            <a:fillRect/>
          </a:stretch>
        </p:blipFill>
        <p:spPr>
          <a:xfrm>
            <a:off x="1707666" y="6504732"/>
            <a:ext cx="2719185" cy="432309"/>
          </a:xfrm>
          <a:prstGeom prst="rect">
            <a:avLst/>
          </a:prstGeom>
        </p:spPr>
      </p:pic>
      <p:sp>
        <p:nvSpPr>
          <p:cNvPr id="21" name="Arrow: Pentagon 20">
            <a:extLst>
              <a:ext uri="{FF2B5EF4-FFF2-40B4-BE49-F238E27FC236}">
                <a16:creationId xmlns:a16="http://schemas.microsoft.com/office/drawing/2014/main" id="{27520170-B95D-4147-A108-89C66C8263D9}"/>
              </a:ext>
            </a:extLst>
          </p:cNvPr>
          <p:cNvSpPr/>
          <p:nvPr/>
        </p:nvSpPr>
        <p:spPr>
          <a:xfrm>
            <a:off x="0" y="139320"/>
            <a:ext cx="1722120" cy="480624"/>
          </a:xfrm>
          <a:custGeom>
            <a:avLst/>
            <a:gdLst>
              <a:gd name="connsiteX0" fmla="*/ 0 w 1722120"/>
              <a:gd name="connsiteY0" fmla="*/ 0 h 480624"/>
              <a:gd name="connsiteX1" fmla="*/ 449482 w 1722120"/>
              <a:gd name="connsiteY1" fmla="*/ 0 h 480624"/>
              <a:gd name="connsiteX2" fmla="*/ 973054 w 1722120"/>
              <a:gd name="connsiteY2" fmla="*/ 0 h 480624"/>
              <a:gd name="connsiteX3" fmla="*/ 1481808 w 1722120"/>
              <a:gd name="connsiteY3" fmla="*/ 0 h 480624"/>
              <a:gd name="connsiteX4" fmla="*/ 1722120 w 1722120"/>
              <a:gd name="connsiteY4" fmla="*/ 240312 h 480624"/>
              <a:gd name="connsiteX5" fmla="*/ 1481808 w 1722120"/>
              <a:gd name="connsiteY5" fmla="*/ 480624 h 480624"/>
              <a:gd name="connsiteX6" fmla="*/ 1002690 w 1722120"/>
              <a:gd name="connsiteY6" fmla="*/ 480624 h 480624"/>
              <a:gd name="connsiteX7" fmla="*/ 538390 w 1722120"/>
              <a:gd name="connsiteY7" fmla="*/ 480624 h 480624"/>
              <a:gd name="connsiteX8" fmla="*/ 0 w 1722120"/>
              <a:gd name="connsiteY8" fmla="*/ 480624 h 480624"/>
              <a:gd name="connsiteX9" fmla="*/ 0 w 1722120"/>
              <a:gd name="connsiteY9" fmla="*/ 0 h 4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2120" h="480624" fill="none" extrusionOk="0">
                <a:moveTo>
                  <a:pt x="0" y="0"/>
                </a:moveTo>
                <a:cubicBezTo>
                  <a:pt x="164634" y="-12085"/>
                  <a:pt x="312849" y="13381"/>
                  <a:pt x="449482" y="0"/>
                </a:cubicBezTo>
                <a:cubicBezTo>
                  <a:pt x="586115" y="-13381"/>
                  <a:pt x="732364" y="13035"/>
                  <a:pt x="973054" y="0"/>
                </a:cubicBezTo>
                <a:cubicBezTo>
                  <a:pt x="1213744" y="-13035"/>
                  <a:pt x="1251518" y="22932"/>
                  <a:pt x="1481808" y="0"/>
                </a:cubicBezTo>
                <a:cubicBezTo>
                  <a:pt x="1605019" y="100474"/>
                  <a:pt x="1587402" y="151777"/>
                  <a:pt x="1722120" y="240312"/>
                </a:cubicBezTo>
                <a:cubicBezTo>
                  <a:pt x="1631379" y="372287"/>
                  <a:pt x="1571162" y="368490"/>
                  <a:pt x="1481808" y="480624"/>
                </a:cubicBezTo>
                <a:cubicBezTo>
                  <a:pt x="1316242" y="511753"/>
                  <a:pt x="1220836" y="427604"/>
                  <a:pt x="1002690" y="480624"/>
                </a:cubicBezTo>
                <a:cubicBezTo>
                  <a:pt x="784544" y="533644"/>
                  <a:pt x="708269" y="475705"/>
                  <a:pt x="538390" y="480624"/>
                </a:cubicBezTo>
                <a:cubicBezTo>
                  <a:pt x="368511" y="485543"/>
                  <a:pt x="252673" y="429167"/>
                  <a:pt x="0" y="480624"/>
                </a:cubicBezTo>
                <a:cubicBezTo>
                  <a:pt x="-37160" y="316491"/>
                  <a:pt x="55367" y="183014"/>
                  <a:pt x="0" y="0"/>
                </a:cubicBezTo>
                <a:close/>
              </a:path>
              <a:path w="1722120" h="480624" stroke="0" extrusionOk="0">
                <a:moveTo>
                  <a:pt x="0" y="0"/>
                </a:moveTo>
                <a:cubicBezTo>
                  <a:pt x="195552" y="-14063"/>
                  <a:pt x="264420" y="52597"/>
                  <a:pt x="508754" y="0"/>
                </a:cubicBezTo>
                <a:cubicBezTo>
                  <a:pt x="753088" y="-52597"/>
                  <a:pt x="758528" y="4378"/>
                  <a:pt x="958236" y="0"/>
                </a:cubicBezTo>
                <a:cubicBezTo>
                  <a:pt x="1157944" y="-4378"/>
                  <a:pt x="1310757" y="23009"/>
                  <a:pt x="1481808" y="0"/>
                </a:cubicBezTo>
                <a:cubicBezTo>
                  <a:pt x="1614617" y="103576"/>
                  <a:pt x="1647349" y="185314"/>
                  <a:pt x="1722120" y="240312"/>
                </a:cubicBezTo>
                <a:cubicBezTo>
                  <a:pt x="1621974" y="377342"/>
                  <a:pt x="1533635" y="414802"/>
                  <a:pt x="1481808" y="480624"/>
                </a:cubicBezTo>
                <a:cubicBezTo>
                  <a:pt x="1353074" y="496051"/>
                  <a:pt x="1128971" y="465981"/>
                  <a:pt x="1017508" y="480624"/>
                </a:cubicBezTo>
                <a:cubicBezTo>
                  <a:pt x="906045" y="495267"/>
                  <a:pt x="765251" y="432258"/>
                  <a:pt x="568026" y="480624"/>
                </a:cubicBezTo>
                <a:cubicBezTo>
                  <a:pt x="370801" y="528990"/>
                  <a:pt x="185066" y="460149"/>
                  <a:pt x="0" y="480624"/>
                </a:cubicBezTo>
                <a:cubicBezTo>
                  <a:pt x="-32575" y="360956"/>
                  <a:pt x="50351" y="217817"/>
                  <a:pt x="0" y="0"/>
                </a:cubicBezTo>
                <a:close/>
              </a:path>
            </a:pathLst>
          </a:custGeom>
          <a:solidFill>
            <a:srgbClr val="F9EDCC"/>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000" b="1" dirty="0">
                <a:solidFill>
                  <a:schemeClr val="tx1"/>
                </a:solidFill>
              </a:rPr>
              <a:t>مراجعة قبلية</a:t>
            </a:r>
            <a:endParaRPr lang="en-AE" sz="2000" b="1" dirty="0">
              <a:solidFill>
                <a:schemeClr val="tx1"/>
              </a:solidFill>
            </a:endParaRPr>
          </a:p>
        </p:txBody>
      </p:sp>
    </p:spTree>
    <p:extLst>
      <p:ext uri="{BB962C8B-B14F-4D97-AF65-F5344CB8AC3E}">
        <p14:creationId xmlns:p14="http://schemas.microsoft.com/office/powerpoint/2010/main" val="3623161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childTnLst>
              </p:cTn>
              <p:nextCondLst>
                <p:cond evt="onClick" delay="0">
                  <p:tgtEl>
                    <p:spTgt spid="34"/>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32"/>
                                        </p:tgtEl>
                                        <p:attrNameLst>
                                          <p:attrName>r</p:attrName>
                                        </p:attrNameLst>
                                      </p:cBhvr>
                                    </p:animRot>
                                    <p:animRot by="-240000">
                                      <p:cBhvr>
                                        <p:cTn id="16" dur="200" fill="hold">
                                          <p:stCondLst>
                                            <p:cond delay="200"/>
                                          </p:stCondLst>
                                        </p:cTn>
                                        <p:tgtEl>
                                          <p:spTgt spid="32"/>
                                        </p:tgtEl>
                                        <p:attrNameLst>
                                          <p:attrName>r</p:attrName>
                                        </p:attrNameLst>
                                      </p:cBhvr>
                                    </p:animRot>
                                    <p:animRot by="240000">
                                      <p:cBhvr>
                                        <p:cTn id="17" dur="200" fill="hold">
                                          <p:stCondLst>
                                            <p:cond delay="400"/>
                                          </p:stCondLst>
                                        </p:cTn>
                                        <p:tgtEl>
                                          <p:spTgt spid="32"/>
                                        </p:tgtEl>
                                        <p:attrNameLst>
                                          <p:attrName>r</p:attrName>
                                        </p:attrNameLst>
                                      </p:cBhvr>
                                    </p:animRot>
                                    <p:animRot by="-240000">
                                      <p:cBhvr>
                                        <p:cTn id="18" dur="200" fill="hold">
                                          <p:stCondLst>
                                            <p:cond delay="600"/>
                                          </p:stCondLst>
                                        </p:cTn>
                                        <p:tgtEl>
                                          <p:spTgt spid="32"/>
                                        </p:tgtEl>
                                        <p:attrNameLst>
                                          <p:attrName>r</p:attrName>
                                        </p:attrNameLst>
                                      </p:cBhvr>
                                    </p:animRot>
                                    <p:animRot by="120000">
                                      <p:cBhvr>
                                        <p:cTn id="19"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58333E-6 -2.59259E-6 L 0.30925 0.1956 " pathEditMode="relative" rAng="0" ptsTypes="AA">
                                      <p:cBhvr>
                                        <p:cTn id="24" dur="2000" fill="hold"/>
                                        <p:tgtEl>
                                          <p:spTgt spid="26"/>
                                        </p:tgtEl>
                                        <p:attrNameLst>
                                          <p:attrName>ppt_x</p:attrName>
                                          <p:attrName>ppt_y</p:attrName>
                                        </p:attrNameLst>
                                      </p:cBhvr>
                                      <p:rCtr x="15456" y="9769"/>
                                    </p:animMotion>
                                  </p:childTnLst>
                                </p:cTn>
                              </p:par>
                            </p:childTnLst>
                          </p:cTn>
                        </p:par>
                      </p:childTnLst>
                    </p:cTn>
                  </p:par>
                </p:childTnLst>
              </p:cTn>
              <p:nextCondLst>
                <p:cond evt="onClick" delay="0">
                  <p:tgtEl>
                    <p:spTgt spid="33"/>
                  </p:tgtEl>
                </p:cond>
              </p:nextCondLst>
            </p:seq>
          </p:childTnLst>
        </p:cTn>
      </p:par>
    </p:tnLst>
    <p:bldLst>
      <p:bldP spid="32"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E63D57-6296-4EA6-B893-E63944C0E325}"/>
              </a:ext>
            </a:extLst>
          </p:cNvPr>
          <p:cNvPicPr>
            <a:picLocks noChangeAspect="1"/>
          </p:cNvPicPr>
          <p:nvPr/>
        </p:nvPicPr>
        <p:blipFill>
          <a:blip r:embed="rId2"/>
          <a:stretch>
            <a:fillRect/>
          </a:stretch>
        </p:blipFill>
        <p:spPr>
          <a:xfrm>
            <a:off x="0" y="135419"/>
            <a:ext cx="12192000" cy="6717792"/>
          </a:xfrm>
          <a:prstGeom prst="rect">
            <a:avLst/>
          </a:prstGeom>
        </p:spPr>
      </p:pic>
      <p:sp>
        <p:nvSpPr>
          <p:cNvPr id="32" name="Rectangle 31">
            <a:extLst>
              <a:ext uri="{FF2B5EF4-FFF2-40B4-BE49-F238E27FC236}">
                <a16:creationId xmlns:a16="http://schemas.microsoft.com/office/drawing/2014/main" id="{9C51EC44-8CFD-4C40-AC25-9ABBBF6D2949}"/>
              </a:ext>
            </a:extLst>
          </p:cNvPr>
          <p:cNvSpPr/>
          <p:nvPr/>
        </p:nvSpPr>
        <p:spPr>
          <a:xfrm>
            <a:off x="5260402" y="3285972"/>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ثَ</a:t>
            </a:r>
            <a:endParaRPr lang="en-AE" sz="4400" b="1" dirty="0">
              <a:solidFill>
                <a:schemeClr val="tx1"/>
              </a:solidFill>
            </a:endParaRPr>
          </a:p>
        </p:txBody>
      </p:sp>
      <p:sp>
        <p:nvSpPr>
          <p:cNvPr id="33" name="Rectangle 32">
            <a:extLst>
              <a:ext uri="{FF2B5EF4-FFF2-40B4-BE49-F238E27FC236}">
                <a16:creationId xmlns:a16="http://schemas.microsoft.com/office/drawing/2014/main" id="{22CC0202-79FA-46FE-A573-A429EA3703E1}"/>
              </a:ext>
            </a:extLst>
          </p:cNvPr>
          <p:cNvSpPr/>
          <p:nvPr/>
        </p:nvSpPr>
        <p:spPr>
          <a:xfrm>
            <a:off x="2732796" y="3272222"/>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ثُ</a:t>
            </a:r>
            <a:endParaRPr lang="en-AE" sz="4400" b="1" dirty="0">
              <a:solidFill>
                <a:schemeClr val="tx1"/>
              </a:solidFill>
            </a:endParaRPr>
          </a:p>
        </p:txBody>
      </p:sp>
      <p:sp>
        <p:nvSpPr>
          <p:cNvPr id="34" name="Rectangle 33">
            <a:extLst>
              <a:ext uri="{FF2B5EF4-FFF2-40B4-BE49-F238E27FC236}">
                <a16:creationId xmlns:a16="http://schemas.microsoft.com/office/drawing/2014/main" id="{7430A477-A21D-4D33-B8B4-D35231CDE128}"/>
              </a:ext>
            </a:extLst>
          </p:cNvPr>
          <p:cNvSpPr/>
          <p:nvPr/>
        </p:nvSpPr>
        <p:spPr>
          <a:xfrm>
            <a:off x="136794" y="3263613"/>
            <a:ext cx="2402190" cy="916312"/>
          </a:xfrm>
          <a:custGeom>
            <a:avLst/>
            <a:gdLst>
              <a:gd name="connsiteX0" fmla="*/ 0 w 2402190"/>
              <a:gd name="connsiteY0" fmla="*/ 0 h 916312"/>
              <a:gd name="connsiteX1" fmla="*/ 480438 w 2402190"/>
              <a:gd name="connsiteY1" fmla="*/ 0 h 916312"/>
              <a:gd name="connsiteX2" fmla="*/ 936854 w 2402190"/>
              <a:gd name="connsiteY2" fmla="*/ 0 h 916312"/>
              <a:gd name="connsiteX3" fmla="*/ 1441314 w 2402190"/>
              <a:gd name="connsiteY3" fmla="*/ 0 h 916312"/>
              <a:gd name="connsiteX4" fmla="*/ 1921752 w 2402190"/>
              <a:gd name="connsiteY4" fmla="*/ 0 h 916312"/>
              <a:gd name="connsiteX5" fmla="*/ 2402190 w 2402190"/>
              <a:gd name="connsiteY5" fmla="*/ 0 h 916312"/>
              <a:gd name="connsiteX6" fmla="*/ 2402190 w 2402190"/>
              <a:gd name="connsiteY6" fmla="*/ 448993 h 916312"/>
              <a:gd name="connsiteX7" fmla="*/ 2402190 w 2402190"/>
              <a:gd name="connsiteY7" fmla="*/ 916312 h 916312"/>
              <a:gd name="connsiteX8" fmla="*/ 1969796 w 2402190"/>
              <a:gd name="connsiteY8" fmla="*/ 916312 h 916312"/>
              <a:gd name="connsiteX9" fmla="*/ 1513380 w 2402190"/>
              <a:gd name="connsiteY9" fmla="*/ 916312 h 916312"/>
              <a:gd name="connsiteX10" fmla="*/ 1056964 w 2402190"/>
              <a:gd name="connsiteY10" fmla="*/ 916312 h 916312"/>
              <a:gd name="connsiteX11" fmla="*/ 528482 w 2402190"/>
              <a:gd name="connsiteY11" fmla="*/ 916312 h 916312"/>
              <a:gd name="connsiteX12" fmla="*/ 0 w 2402190"/>
              <a:gd name="connsiteY12" fmla="*/ 916312 h 916312"/>
              <a:gd name="connsiteX13" fmla="*/ 0 w 2402190"/>
              <a:gd name="connsiteY13" fmla="*/ 448993 h 916312"/>
              <a:gd name="connsiteX14" fmla="*/ 0 w 2402190"/>
              <a:gd name="connsiteY14" fmla="*/ 0 h 9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2190" h="916312" fill="none" extrusionOk="0">
                <a:moveTo>
                  <a:pt x="0" y="0"/>
                </a:moveTo>
                <a:cubicBezTo>
                  <a:pt x="168653" y="-27610"/>
                  <a:pt x="310247" y="3898"/>
                  <a:pt x="480438" y="0"/>
                </a:cubicBezTo>
                <a:cubicBezTo>
                  <a:pt x="650629" y="-3898"/>
                  <a:pt x="839146" y="42535"/>
                  <a:pt x="936854" y="0"/>
                </a:cubicBezTo>
                <a:cubicBezTo>
                  <a:pt x="1034562" y="-42535"/>
                  <a:pt x="1282603" y="13299"/>
                  <a:pt x="1441314" y="0"/>
                </a:cubicBezTo>
                <a:cubicBezTo>
                  <a:pt x="1600025" y="-13299"/>
                  <a:pt x="1717886" y="34403"/>
                  <a:pt x="1921752" y="0"/>
                </a:cubicBezTo>
                <a:cubicBezTo>
                  <a:pt x="2125618" y="-34403"/>
                  <a:pt x="2169628" y="53783"/>
                  <a:pt x="2402190" y="0"/>
                </a:cubicBezTo>
                <a:cubicBezTo>
                  <a:pt x="2403474" y="211556"/>
                  <a:pt x="2392491" y="253221"/>
                  <a:pt x="2402190" y="448993"/>
                </a:cubicBezTo>
                <a:cubicBezTo>
                  <a:pt x="2411889" y="644765"/>
                  <a:pt x="2368047" y="689419"/>
                  <a:pt x="2402190" y="916312"/>
                </a:cubicBezTo>
                <a:cubicBezTo>
                  <a:pt x="2287991" y="964205"/>
                  <a:pt x="2077318" y="912826"/>
                  <a:pt x="1969796" y="916312"/>
                </a:cubicBezTo>
                <a:cubicBezTo>
                  <a:pt x="1862274" y="919798"/>
                  <a:pt x="1663356" y="901457"/>
                  <a:pt x="1513380" y="916312"/>
                </a:cubicBezTo>
                <a:cubicBezTo>
                  <a:pt x="1363404" y="931167"/>
                  <a:pt x="1153776" y="891789"/>
                  <a:pt x="1056964" y="916312"/>
                </a:cubicBezTo>
                <a:cubicBezTo>
                  <a:pt x="960152" y="940835"/>
                  <a:pt x="674737" y="880908"/>
                  <a:pt x="528482" y="916312"/>
                </a:cubicBezTo>
                <a:cubicBezTo>
                  <a:pt x="382227" y="951716"/>
                  <a:pt x="228892" y="904475"/>
                  <a:pt x="0" y="916312"/>
                </a:cubicBezTo>
                <a:cubicBezTo>
                  <a:pt x="-26051" y="701523"/>
                  <a:pt x="37856" y="647309"/>
                  <a:pt x="0" y="448993"/>
                </a:cubicBezTo>
                <a:cubicBezTo>
                  <a:pt x="-37856" y="250677"/>
                  <a:pt x="33890" y="144244"/>
                  <a:pt x="0" y="0"/>
                </a:cubicBezTo>
                <a:close/>
              </a:path>
              <a:path w="2402190" h="916312" stroke="0" extrusionOk="0">
                <a:moveTo>
                  <a:pt x="0" y="0"/>
                </a:moveTo>
                <a:cubicBezTo>
                  <a:pt x="110198" y="-2376"/>
                  <a:pt x="318143" y="49495"/>
                  <a:pt x="504460" y="0"/>
                </a:cubicBezTo>
                <a:cubicBezTo>
                  <a:pt x="690777" y="-49495"/>
                  <a:pt x="808231" y="23286"/>
                  <a:pt x="912832" y="0"/>
                </a:cubicBezTo>
                <a:cubicBezTo>
                  <a:pt x="1017433" y="-23286"/>
                  <a:pt x="1179535" y="26498"/>
                  <a:pt x="1369248" y="0"/>
                </a:cubicBezTo>
                <a:cubicBezTo>
                  <a:pt x="1558961" y="-26498"/>
                  <a:pt x="1685136" y="6507"/>
                  <a:pt x="1825664" y="0"/>
                </a:cubicBezTo>
                <a:cubicBezTo>
                  <a:pt x="1966192" y="-6507"/>
                  <a:pt x="2197988" y="9989"/>
                  <a:pt x="2402190" y="0"/>
                </a:cubicBezTo>
                <a:cubicBezTo>
                  <a:pt x="2405753" y="154039"/>
                  <a:pt x="2375347" y="327678"/>
                  <a:pt x="2402190" y="467319"/>
                </a:cubicBezTo>
                <a:cubicBezTo>
                  <a:pt x="2429033" y="606960"/>
                  <a:pt x="2379868" y="727532"/>
                  <a:pt x="2402190" y="916312"/>
                </a:cubicBezTo>
                <a:cubicBezTo>
                  <a:pt x="2299274" y="920778"/>
                  <a:pt x="2082685" y="913469"/>
                  <a:pt x="1897730" y="916312"/>
                </a:cubicBezTo>
                <a:cubicBezTo>
                  <a:pt x="1712775" y="919155"/>
                  <a:pt x="1592973" y="880748"/>
                  <a:pt x="1393270" y="916312"/>
                </a:cubicBezTo>
                <a:cubicBezTo>
                  <a:pt x="1193567" y="951876"/>
                  <a:pt x="1081945" y="858667"/>
                  <a:pt x="888810" y="916312"/>
                </a:cubicBezTo>
                <a:cubicBezTo>
                  <a:pt x="695675" y="973957"/>
                  <a:pt x="610180" y="911076"/>
                  <a:pt x="432394" y="916312"/>
                </a:cubicBezTo>
                <a:cubicBezTo>
                  <a:pt x="254608" y="921548"/>
                  <a:pt x="130001" y="895564"/>
                  <a:pt x="0" y="916312"/>
                </a:cubicBezTo>
                <a:cubicBezTo>
                  <a:pt x="-5861" y="764833"/>
                  <a:pt x="43183" y="614415"/>
                  <a:pt x="0" y="467319"/>
                </a:cubicBezTo>
                <a:cubicBezTo>
                  <a:pt x="-43183" y="320223"/>
                  <a:pt x="39327" y="173705"/>
                  <a:pt x="0" y="0"/>
                </a:cubicBezTo>
                <a:close/>
              </a:path>
            </a:pathLst>
          </a:custGeom>
          <a:solidFill>
            <a:srgbClr val="E8B757"/>
          </a:solidFill>
          <a:ln>
            <a:extLst>
              <a:ext uri="{C807C97D-BFC1-408E-A445-0C87EB9F89A2}">
                <ask:lineSketchStyleProps xmlns:ask="http://schemas.microsoft.com/office/drawing/2018/sketchyshapes" sd="22802283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tx1"/>
                </a:solidFill>
              </a:rPr>
              <a:t>ثِ</a:t>
            </a:r>
            <a:endParaRPr lang="en-AE" sz="4400" b="1" dirty="0">
              <a:solidFill>
                <a:schemeClr val="tx1"/>
              </a:solidFill>
            </a:endParaRPr>
          </a:p>
        </p:txBody>
      </p:sp>
      <p:pic>
        <p:nvPicPr>
          <p:cNvPr id="20" name="Picture 19">
            <a:extLst>
              <a:ext uri="{FF2B5EF4-FFF2-40B4-BE49-F238E27FC236}">
                <a16:creationId xmlns:a16="http://schemas.microsoft.com/office/drawing/2014/main" id="{3E1C3C81-DDD0-480B-BD30-3E7080781383}"/>
              </a:ext>
            </a:extLst>
          </p:cNvPr>
          <p:cNvPicPr>
            <a:picLocks noChangeAspect="1"/>
          </p:cNvPicPr>
          <p:nvPr/>
        </p:nvPicPr>
        <p:blipFill>
          <a:blip r:embed="rId3"/>
          <a:stretch>
            <a:fillRect/>
          </a:stretch>
        </p:blipFill>
        <p:spPr>
          <a:xfrm>
            <a:off x="4380481" y="3164482"/>
            <a:ext cx="777363" cy="1036483"/>
          </a:xfrm>
          <a:prstGeom prst="rect">
            <a:avLst/>
          </a:prstGeom>
        </p:spPr>
      </p:pic>
      <p:sp>
        <p:nvSpPr>
          <p:cNvPr id="18" name="Rectangle 17">
            <a:extLst>
              <a:ext uri="{FF2B5EF4-FFF2-40B4-BE49-F238E27FC236}">
                <a16:creationId xmlns:a16="http://schemas.microsoft.com/office/drawing/2014/main" id="{A4F67764-A3A1-45A8-AABF-353B4C223678}"/>
              </a:ext>
            </a:extLst>
          </p:cNvPr>
          <p:cNvSpPr/>
          <p:nvPr/>
        </p:nvSpPr>
        <p:spPr>
          <a:xfrm>
            <a:off x="5248567" y="217621"/>
            <a:ext cx="6607899" cy="646331"/>
          </a:xfrm>
          <a:prstGeom prst="rect">
            <a:avLst/>
          </a:prstGeom>
          <a:noFill/>
        </p:spPr>
        <p:txBody>
          <a:bodyPr wrap="none" lIns="91440" tIns="45720" rIns="91440" bIns="45720">
            <a:spAutoFit/>
          </a:bodyPr>
          <a:lstStyle/>
          <a:p>
            <a:pPr algn="r" rtl="1">
              <a:buFont typeface="Arial" pitchFamily="34" charset="0"/>
              <a:buChar char="•"/>
            </a:pPr>
            <a:r>
              <a:rPr lang="ar-AE" sz="3600" b="1" dirty="0">
                <a:latin typeface="Sakkal Majalla" panose="02000000000000000000" pitchFamily="2" charset="-78"/>
                <a:cs typeface="Sakkal Majalla" panose="02000000000000000000" pitchFamily="2" charset="-78"/>
              </a:rPr>
              <a:t>اختر </a:t>
            </a:r>
            <a:r>
              <a:rPr lang="ar-AE" sz="3600" b="1" u="sng" dirty="0">
                <a:latin typeface="Sakkal Majalla" panose="02000000000000000000" pitchFamily="2" charset="-78"/>
                <a:cs typeface="Sakkal Majalla" panose="02000000000000000000" pitchFamily="2" charset="-78"/>
              </a:rPr>
              <a:t>الصوت القصير المختلف </a:t>
            </a:r>
            <a:r>
              <a:rPr lang="ar-AE" sz="3600" b="1" dirty="0">
                <a:latin typeface="Sakkal Majalla" panose="02000000000000000000" pitchFamily="2" charset="-78"/>
                <a:cs typeface="Sakkal Majalla" panose="02000000000000000000" pitchFamily="2" charset="-78"/>
              </a:rPr>
              <a:t>في أسماء الصور  : </a:t>
            </a:r>
          </a:p>
        </p:txBody>
      </p:sp>
      <p:pic>
        <p:nvPicPr>
          <p:cNvPr id="16" name="Picture 15">
            <a:extLst>
              <a:ext uri="{FF2B5EF4-FFF2-40B4-BE49-F238E27FC236}">
                <a16:creationId xmlns:a16="http://schemas.microsoft.com/office/drawing/2014/main" id="{7EF0D599-CE33-4A75-A5D9-772E8BCEBB59}"/>
              </a:ext>
            </a:extLst>
          </p:cNvPr>
          <p:cNvPicPr>
            <a:picLocks noChangeAspect="1"/>
          </p:cNvPicPr>
          <p:nvPr/>
        </p:nvPicPr>
        <p:blipFill>
          <a:blip r:embed="rId4"/>
          <a:stretch>
            <a:fillRect/>
          </a:stretch>
        </p:blipFill>
        <p:spPr>
          <a:xfrm>
            <a:off x="1802689" y="3164482"/>
            <a:ext cx="804692" cy="1065035"/>
          </a:xfrm>
          <a:prstGeom prst="rect">
            <a:avLst/>
          </a:prstGeom>
        </p:spPr>
      </p:pic>
      <p:pic>
        <p:nvPicPr>
          <p:cNvPr id="19" name="Graphic 18">
            <a:extLst>
              <a:ext uri="{FF2B5EF4-FFF2-40B4-BE49-F238E27FC236}">
                <a16:creationId xmlns:a16="http://schemas.microsoft.com/office/drawing/2014/main" id="{831328F8-9586-4BF8-8D83-B9AD9F4209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32592" y="3184285"/>
            <a:ext cx="781279" cy="1025428"/>
          </a:xfrm>
          <a:prstGeom prst="rect">
            <a:avLst/>
          </a:prstGeom>
        </p:spPr>
      </p:pic>
      <p:pic>
        <p:nvPicPr>
          <p:cNvPr id="21" name="Picture 2" descr="Cool fruit set | Fruit cartoon, Cartoon clip art, Cute fruit">
            <a:extLst>
              <a:ext uri="{FF2B5EF4-FFF2-40B4-BE49-F238E27FC236}">
                <a16:creationId xmlns:a16="http://schemas.microsoft.com/office/drawing/2014/main" id="{F9042A31-0812-4794-ADB4-51082E6B17E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6797" y="652361"/>
            <a:ext cx="1731137" cy="11540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children39s clothes 01 vector Free vector in Encapsulated  PostScript eps ( .eps ) vector illustration graphic art design format  format for free download 930.25KB">
            <a:extLst>
              <a:ext uri="{FF2B5EF4-FFF2-40B4-BE49-F238E27FC236}">
                <a16:creationId xmlns:a16="http://schemas.microsoft.com/office/drawing/2014/main" id="{040CA1B8-4899-4085-B2D6-2CD3A56479C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633" y="607545"/>
            <a:ext cx="1065030" cy="11989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6" descr="j0330623">
            <a:extLst>
              <a:ext uri="{FF2B5EF4-FFF2-40B4-BE49-F238E27FC236}">
                <a16:creationId xmlns:a16="http://schemas.microsoft.com/office/drawing/2014/main" id="{6B1C4C90-5DE1-4199-A868-F42606584A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22758" y="721953"/>
            <a:ext cx="1224456" cy="97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3045F970-1604-4A81-AA31-A0E6F189BDAB}"/>
              </a:ext>
            </a:extLst>
          </p:cNvPr>
          <p:cNvPicPr>
            <a:picLocks noChangeAspect="1"/>
          </p:cNvPicPr>
          <p:nvPr/>
        </p:nvPicPr>
        <p:blipFill>
          <a:blip r:embed="rId10"/>
          <a:stretch>
            <a:fillRect/>
          </a:stretch>
        </p:blipFill>
        <p:spPr>
          <a:xfrm>
            <a:off x="8171706" y="4572212"/>
            <a:ext cx="761622" cy="1015495"/>
          </a:xfrm>
          <a:prstGeom prst="rect">
            <a:avLst/>
          </a:prstGeom>
        </p:spPr>
      </p:pic>
      <p:pic>
        <p:nvPicPr>
          <p:cNvPr id="14" name="Graphic 13">
            <a:extLst>
              <a:ext uri="{FF2B5EF4-FFF2-40B4-BE49-F238E27FC236}">
                <a16:creationId xmlns:a16="http://schemas.microsoft.com/office/drawing/2014/main" id="{AA4F33FC-AB1B-4288-981F-1F665EE47C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2992" y="4590994"/>
            <a:ext cx="781279" cy="1025428"/>
          </a:xfrm>
          <a:prstGeom prst="rect">
            <a:avLst/>
          </a:prstGeom>
        </p:spPr>
      </p:pic>
      <p:pic>
        <p:nvPicPr>
          <p:cNvPr id="22" name="Picture 21">
            <a:extLst>
              <a:ext uri="{FF2B5EF4-FFF2-40B4-BE49-F238E27FC236}">
                <a16:creationId xmlns:a16="http://schemas.microsoft.com/office/drawing/2014/main" id="{CDA44CF2-3D00-4EDC-8E3C-FB352DDE4CD8}"/>
              </a:ext>
            </a:extLst>
          </p:cNvPr>
          <p:cNvPicPr>
            <a:picLocks noChangeAspect="1"/>
          </p:cNvPicPr>
          <p:nvPr/>
        </p:nvPicPr>
        <p:blipFill>
          <a:blip r:embed="rId4"/>
          <a:stretch>
            <a:fillRect/>
          </a:stretch>
        </p:blipFill>
        <p:spPr>
          <a:xfrm>
            <a:off x="8931450" y="4590994"/>
            <a:ext cx="804692" cy="1065035"/>
          </a:xfrm>
          <a:prstGeom prst="rect">
            <a:avLst/>
          </a:prstGeom>
        </p:spPr>
      </p:pic>
      <p:pic>
        <p:nvPicPr>
          <p:cNvPr id="24" name="Picture 23">
            <a:extLst>
              <a:ext uri="{FF2B5EF4-FFF2-40B4-BE49-F238E27FC236}">
                <a16:creationId xmlns:a16="http://schemas.microsoft.com/office/drawing/2014/main" id="{82D906DF-4AEC-47F0-897D-EC08B2B86DE0}"/>
              </a:ext>
            </a:extLst>
          </p:cNvPr>
          <p:cNvPicPr>
            <a:picLocks noChangeAspect="1"/>
          </p:cNvPicPr>
          <p:nvPr/>
        </p:nvPicPr>
        <p:blipFill>
          <a:blip r:embed="rId11"/>
          <a:stretch>
            <a:fillRect/>
          </a:stretch>
        </p:blipFill>
        <p:spPr>
          <a:xfrm>
            <a:off x="8529104" y="4543499"/>
            <a:ext cx="804692" cy="1072923"/>
          </a:xfrm>
          <a:prstGeom prst="rect">
            <a:avLst/>
          </a:prstGeom>
        </p:spPr>
      </p:pic>
      <p:pic>
        <p:nvPicPr>
          <p:cNvPr id="9" name="Graphic 8">
            <a:extLst>
              <a:ext uri="{FF2B5EF4-FFF2-40B4-BE49-F238E27FC236}">
                <a16:creationId xmlns:a16="http://schemas.microsoft.com/office/drawing/2014/main" id="{BF45F352-FEB1-4FF6-8EF0-0EE97614B3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65150" y="2995528"/>
            <a:ext cx="4426850" cy="3857683"/>
          </a:xfrm>
          <a:prstGeom prst="rect">
            <a:avLst/>
          </a:prstGeom>
        </p:spPr>
      </p:pic>
      <p:pic>
        <p:nvPicPr>
          <p:cNvPr id="27" name="Picture 26">
            <a:extLst>
              <a:ext uri="{FF2B5EF4-FFF2-40B4-BE49-F238E27FC236}">
                <a16:creationId xmlns:a16="http://schemas.microsoft.com/office/drawing/2014/main" id="{3F103EE0-A02B-4BB2-9ACE-00495F451066}"/>
              </a:ext>
            </a:extLst>
          </p:cNvPr>
          <p:cNvPicPr>
            <a:picLocks noChangeAspect="1"/>
          </p:cNvPicPr>
          <p:nvPr/>
        </p:nvPicPr>
        <p:blipFill>
          <a:blip r:embed="rId14"/>
          <a:stretch>
            <a:fillRect/>
          </a:stretch>
        </p:blipFill>
        <p:spPr>
          <a:xfrm>
            <a:off x="1707666" y="6504732"/>
            <a:ext cx="2719185" cy="432309"/>
          </a:xfrm>
          <a:prstGeom prst="rect">
            <a:avLst/>
          </a:prstGeom>
        </p:spPr>
      </p:pic>
      <p:sp>
        <p:nvSpPr>
          <p:cNvPr id="28" name="Arrow: Pentagon 27">
            <a:extLst>
              <a:ext uri="{FF2B5EF4-FFF2-40B4-BE49-F238E27FC236}">
                <a16:creationId xmlns:a16="http://schemas.microsoft.com/office/drawing/2014/main" id="{49BD2DCE-9D4C-42C7-B1CB-9637A302EFCB}"/>
              </a:ext>
            </a:extLst>
          </p:cNvPr>
          <p:cNvSpPr/>
          <p:nvPr/>
        </p:nvSpPr>
        <p:spPr>
          <a:xfrm>
            <a:off x="0" y="139320"/>
            <a:ext cx="1722120" cy="480624"/>
          </a:xfrm>
          <a:custGeom>
            <a:avLst/>
            <a:gdLst>
              <a:gd name="connsiteX0" fmla="*/ 0 w 1722120"/>
              <a:gd name="connsiteY0" fmla="*/ 0 h 480624"/>
              <a:gd name="connsiteX1" fmla="*/ 449482 w 1722120"/>
              <a:gd name="connsiteY1" fmla="*/ 0 h 480624"/>
              <a:gd name="connsiteX2" fmla="*/ 973054 w 1722120"/>
              <a:gd name="connsiteY2" fmla="*/ 0 h 480624"/>
              <a:gd name="connsiteX3" fmla="*/ 1481808 w 1722120"/>
              <a:gd name="connsiteY3" fmla="*/ 0 h 480624"/>
              <a:gd name="connsiteX4" fmla="*/ 1722120 w 1722120"/>
              <a:gd name="connsiteY4" fmla="*/ 240312 h 480624"/>
              <a:gd name="connsiteX5" fmla="*/ 1481808 w 1722120"/>
              <a:gd name="connsiteY5" fmla="*/ 480624 h 480624"/>
              <a:gd name="connsiteX6" fmla="*/ 1002690 w 1722120"/>
              <a:gd name="connsiteY6" fmla="*/ 480624 h 480624"/>
              <a:gd name="connsiteX7" fmla="*/ 538390 w 1722120"/>
              <a:gd name="connsiteY7" fmla="*/ 480624 h 480624"/>
              <a:gd name="connsiteX8" fmla="*/ 0 w 1722120"/>
              <a:gd name="connsiteY8" fmla="*/ 480624 h 480624"/>
              <a:gd name="connsiteX9" fmla="*/ 0 w 1722120"/>
              <a:gd name="connsiteY9" fmla="*/ 0 h 4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2120" h="480624" fill="none" extrusionOk="0">
                <a:moveTo>
                  <a:pt x="0" y="0"/>
                </a:moveTo>
                <a:cubicBezTo>
                  <a:pt x="164634" y="-12085"/>
                  <a:pt x="312849" y="13381"/>
                  <a:pt x="449482" y="0"/>
                </a:cubicBezTo>
                <a:cubicBezTo>
                  <a:pt x="586115" y="-13381"/>
                  <a:pt x="732364" y="13035"/>
                  <a:pt x="973054" y="0"/>
                </a:cubicBezTo>
                <a:cubicBezTo>
                  <a:pt x="1213744" y="-13035"/>
                  <a:pt x="1251518" y="22932"/>
                  <a:pt x="1481808" y="0"/>
                </a:cubicBezTo>
                <a:cubicBezTo>
                  <a:pt x="1605019" y="100474"/>
                  <a:pt x="1587402" y="151777"/>
                  <a:pt x="1722120" y="240312"/>
                </a:cubicBezTo>
                <a:cubicBezTo>
                  <a:pt x="1631379" y="372287"/>
                  <a:pt x="1571162" y="368490"/>
                  <a:pt x="1481808" y="480624"/>
                </a:cubicBezTo>
                <a:cubicBezTo>
                  <a:pt x="1316242" y="511753"/>
                  <a:pt x="1220836" y="427604"/>
                  <a:pt x="1002690" y="480624"/>
                </a:cubicBezTo>
                <a:cubicBezTo>
                  <a:pt x="784544" y="533644"/>
                  <a:pt x="708269" y="475705"/>
                  <a:pt x="538390" y="480624"/>
                </a:cubicBezTo>
                <a:cubicBezTo>
                  <a:pt x="368511" y="485543"/>
                  <a:pt x="252673" y="429167"/>
                  <a:pt x="0" y="480624"/>
                </a:cubicBezTo>
                <a:cubicBezTo>
                  <a:pt x="-37160" y="316491"/>
                  <a:pt x="55367" y="183014"/>
                  <a:pt x="0" y="0"/>
                </a:cubicBezTo>
                <a:close/>
              </a:path>
              <a:path w="1722120" h="480624" stroke="0" extrusionOk="0">
                <a:moveTo>
                  <a:pt x="0" y="0"/>
                </a:moveTo>
                <a:cubicBezTo>
                  <a:pt x="195552" y="-14063"/>
                  <a:pt x="264420" y="52597"/>
                  <a:pt x="508754" y="0"/>
                </a:cubicBezTo>
                <a:cubicBezTo>
                  <a:pt x="753088" y="-52597"/>
                  <a:pt x="758528" y="4378"/>
                  <a:pt x="958236" y="0"/>
                </a:cubicBezTo>
                <a:cubicBezTo>
                  <a:pt x="1157944" y="-4378"/>
                  <a:pt x="1310757" y="23009"/>
                  <a:pt x="1481808" y="0"/>
                </a:cubicBezTo>
                <a:cubicBezTo>
                  <a:pt x="1614617" y="103576"/>
                  <a:pt x="1647349" y="185314"/>
                  <a:pt x="1722120" y="240312"/>
                </a:cubicBezTo>
                <a:cubicBezTo>
                  <a:pt x="1621974" y="377342"/>
                  <a:pt x="1533635" y="414802"/>
                  <a:pt x="1481808" y="480624"/>
                </a:cubicBezTo>
                <a:cubicBezTo>
                  <a:pt x="1353074" y="496051"/>
                  <a:pt x="1128971" y="465981"/>
                  <a:pt x="1017508" y="480624"/>
                </a:cubicBezTo>
                <a:cubicBezTo>
                  <a:pt x="906045" y="495267"/>
                  <a:pt x="765251" y="432258"/>
                  <a:pt x="568026" y="480624"/>
                </a:cubicBezTo>
                <a:cubicBezTo>
                  <a:pt x="370801" y="528990"/>
                  <a:pt x="185066" y="460149"/>
                  <a:pt x="0" y="480624"/>
                </a:cubicBezTo>
                <a:cubicBezTo>
                  <a:pt x="-32575" y="360956"/>
                  <a:pt x="50351" y="217817"/>
                  <a:pt x="0" y="0"/>
                </a:cubicBezTo>
                <a:close/>
              </a:path>
            </a:pathLst>
          </a:custGeom>
          <a:solidFill>
            <a:srgbClr val="F9EDCC"/>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000" b="1" dirty="0">
                <a:solidFill>
                  <a:schemeClr val="tx1"/>
                </a:solidFill>
              </a:rPr>
              <a:t>مراجعة قبلية</a:t>
            </a:r>
            <a:endParaRPr lang="en-AE" sz="2000" b="1" dirty="0">
              <a:solidFill>
                <a:schemeClr val="tx1"/>
              </a:solidFill>
            </a:endParaRPr>
          </a:p>
        </p:txBody>
      </p:sp>
    </p:spTree>
    <p:extLst>
      <p:ext uri="{BB962C8B-B14F-4D97-AF65-F5344CB8AC3E}">
        <p14:creationId xmlns:p14="http://schemas.microsoft.com/office/powerpoint/2010/main" val="25806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32"/>
                                        </p:tgtEl>
                                        <p:attrNameLst>
                                          <p:attrName>r</p:attrName>
                                        </p:attrNameLst>
                                      </p:cBhvr>
                                    </p:animRot>
                                    <p:animRot by="-240000">
                                      <p:cBhvr>
                                        <p:cTn id="22" dur="200" fill="hold">
                                          <p:stCondLst>
                                            <p:cond delay="200"/>
                                          </p:stCondLst>
                                        </p:cTn>
                                        <p:tgtEl>
                                          <p:spTgt spid="32"/>
                                        </p:tgtEl>
                                        <p:attrNameLst>
                                          <p:attrName>r</p:attrName>
                                        </p:attrNameLst>
                                      </p:cBhvr>
                                    </p:animRot>
                                    <p:animRot by="240000">
                                      <p:cBhvr>
                                        <p:cTn id="23" dur="200" fill="hold">
                                          <p:stCondLst>
                                            <p:cond delay="400"/>
                                          </p:stCondLst>
                                        </p:cTn>
                                        <p:tgtEl>
                                          <p:spTgt spid="32"/>
                                        </p:tgtEl>
                                        <p:attrNameLst>
                                          <p:attrName>r</p:attrName>
                                        </p:attrNameLst>
                                      </p:cBhvr>
                                    </p:animRot>
                                    <p:animRot by="-240000">
                                      <p:cBhvr>
                                        <p:cTn id="24" dur="200" fill="hold">
                                          <p:stCondLst>
                                            <p:cond delay="600"/>
                                          </p:stCondLst>
                                        </p:cTn>
                                        <p:tgtEl>
                                          <p:spTgt spid="32"/>
                                        </p:tgtEl>
                                        <p:attrNameLst>
                                          <p:attrName>r</p:attrName>
                                        </p:attrNameLst>
                                      </p:cBhvr>
                                    </p:animRot>
                                    <p:animRot by="120000">
                                      <p:cBhvr>
                                        <p:cTn id="25"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16667E-6 4.44444E-6 L 0.28711 0.19537 " pathEditMode="relative" rAng="0" ptsTypes="AA">
                                      <p:cBhvr>
                                        <p:cTn id="30" dur="2000" fill="hold"/>
                                        <p:tgtEl>
                                          <p:spTgt spid="20"/>
                                        </p:tgtEl>
                                        <p:attrNameLst>
                                          <p:attrName>ppt_x</p:attrName>
                                          <p:attrName>ppt_y</p:attrName>
                                        </p:attrNameLst>
                                      </p:cBhvr>
                                      <p:rCtr x="14349" y="9769"/>
                                    </p:animMotion>
                                  </p:childTnLst>
                                </p:cTn>
                              </p:par>
                            </p:childTnLst>
                          </p:cTn>
                        </p:par>
                      </p:childTnLst>
                    </p:cTn>
                  </p:par>
                </p:childTnLst>
              </p:cTn>
              <p:nextCondLst>
                <p:cond evt="onClick" delay="0">
                  <p:tgtEl>
                    <p:spTgt spid="33"/>
                  </p:tgtEl>
                </p:cond>
              </p:nextCondLst>
            </p:seq>
          </p:childTnLst>
        </p:cTn>
      </p:par>
    </p:tnLst>
    <p:bldLst>
      <p:bldP spid="32"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16E8C3-8022-4188-ADFA-2D46551CF06A}"/>
              </a:ext>
            </a:extLst>
          </p:cNvPr>
          <p:cNvPicPr>
            <a:picLocks noChangeAspect="1"/>
          </p:cNvPicPr>
          <p:nvPr/>
        </p:nvPicPr>
        <p:blipFill>
          <a:blip r:embed="rId4"/>
          <a:stretch>
            <a:fillRect/>
          </a:stretch>
        </p:blipFill>
        <p:spPr>
          <a:xfrm>
            <a:off x="0" y="120228"/>
            <a:ext cx="12192000" cy="6736080"/>
          </a:xfrm>
          <a:prstGeom prst="rect">
            <a:avLst/>
          </a:prstGeom>
        </p:spPr>
      </p:pic>
      <p:pic>
        <p:nvPicPr>
          <p:cNvPr id="16" name="أغنية حرف الدال _ الصف الأول _ أساسيات القراءة">
            <a:hlinkClick r:id="" action="ppaction://media"/>
            <a:extLst>
              <a:ext uri="{FF2B5EF4-FFF2-40B4-BE49-F238E27FC236}">
                <a16:creationId xmlns:a16="http://schemas.microsoft.com/office/drawing/2014/main" id="{A7F230EB-1420-4949-8ABB-9D09FA89E8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5134" y="1006764"/>
            <a:ext cx="8128000" cy="4572000"/>
          </a:xfrm>
          <a:prstGeom prst="rect">
            <a:avLst/>
          </a:prstGeom>
        </p:spPr>
      </p:pic>
      <p:sp>
        <p:nvSpPr>
          <p:cNvPr id="17" name="Arrow: Pentagon 16">
            <a:extLst>
              <a:ext uri="{FF2B5EF4-FFF2-40B4-BE49-F238E27FC236}">
                <a16:creationId xmlns:a16="http://schemas.microsoft.com/office/drawing/2014/main" id="{3680C969-0037-462C-B007-5A5E04D4A69C}"/>
              </a:ext>
            </a:extLst>
          </p:cNvPr>
          <p:cNvSpPr/>
          <p:nvPr/>
        </p:nvSpPr>
        <p:spPr>
          <a:xfrm>
            <a:off x="0" y="23679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96BF55"/>
          </a:solidFill>
          <a:ln>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التهيئة </a:t>
            </a:r>
            <a:endParaRPr lang="en-AE" sz="2800" b="1" dirty="0">
              <a:solidFill>
                <a:schemeClr val="bg1"/>
              </a:solidFill>
            </a:endParaRPr>
          </a:p>
        </p:txBody>
      </p:sp>
    </p:spTree>
    <p:extLst>
      <p:ext uri="{BB962C8B-B14F-4D97-AF65-F5344CB8AC3E}">
        <p14:creationId xmlns:p14="http://schemas.microsoft.com/office/powerpoint/2010/main" val="33104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8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257</Words>
  <Application>Microsoft Office PowerPoint</Application>
  <PresentationFormat>Widescreen</PresentationFormat>
  <Paragraphs>96</Paragraphs>
  <Slides>21</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Sakkal Majalla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مريم المسافري</dc:creator>
  <cp:lastModifiedBy>مريم المسافري</cp:lastModifiedBy>
  <cp:revision>14</cp:revision>
  <dcterms:created xsi:type="dcterms:W3CDTF">2021-10-23T09:24:46Z</dcterms:created>
  <dcterms:modified xsi:type="dcterms:W3CDTF">2021-10-23T13:33:01Z</dcterms:modified>
</cp:coreProperties>
</file>