
<file path=[Content_Types].xml><?xml version="1.0" encoding="utf-8"?>
<Types xmlns="http://schemas.openxmlformats.org/package/2006/content-types">
  <Default ContentType="image/jpeg" Extension="jpg"/>
  <Default ContentType="image/svg+xml" Extension="sv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EB9631B5-78F2-41C9-869B-9F39066F8104}" styleName="Medium Style 3 - Accent 4">
    <a:wholeTbl>
      <a:tcTxStyle>
        <a:fontRef idx="minor">
          <a:scrgbClr b="0" g="0" r="0"/>
        </a:fontRef>
        <a:schemeClr val="dk1"/>
      </a:tcTxStyle>
      <a:tcStyle>
        <a:tcBdr>
          <a:left>
            <a:ln>
              <a:noFill/>
            </a:ln>
          </a:left>
          <a:right>
            <a:ln>
              <a:noFill/>
            </a:ln>
          </a:right>
          <a:top>
            <a:ln cmpd="sng" w="25400">
              <a:solidFill>
                <a:schemeClr val="dk1"/>
              </a:solidFill>
            </a:ln>
          </a:top>
          <a:bottom>
            <a:ln cmpd="sng" w="25400">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b="0" g="0" r="0"/>
        </a:fontRef>
        <a:schemeClr val="lt1"/>
      </a:tcTxStyle>
      <a:tcStyle>
        <a:tcBdr/>
        <a:fill>
          <a:solidFill>
            <a:schemeClr val="accent4"/>
          </a:solidFill>
        </a:fill>
      </a:tcStyle>
    </a:lastCol>
    <a:firstCol>
      <a:tcTxStyle b="on">
        <a:fontRef idx="minor">
          <a:scrgbClr b="0" g="0" r="0"/>
        </a:fontRef>
        <a:schemeClr val="lt1"/>
      </a:tcTxStyle>
      <a:tcStyle>
        <a:tcBdr/>
        <a:fill>
          <a:solidFill>
            <a:schemeClr val="accent4"/>
          </a:solidFill>
        </a:fill>
      </a:tcStyle>
    </a:firstCol>
    <a:lastRow>
      <a:tcTxStyle b="on"/>
      <a:tcStyle>
        <a:tcBdr>
          <a:top>
            <a:ln cmpd="dbl" w="50800">
              <a:solidFill>
                <a:schemeClr val="dk1"/>
              </a:solidFill>
            </a:ln>
          </a:top>
        </a:tcBdr>
        <a:fill>
          <a:solidFill>
            <a:schemeClr val="lt1"/>
          </a:solidFill>
        </a:fill>
      </a:tcStyle>
    </a:lastRow>
    <a:seCell>
      <a:tcTxStyle b="on">
        <a:fontRef idx="minor">
          <a:scrgbClr b="0" g="0" r="0"/>
        </a:fontRef>
        <a:schemeClr val="dk1"/>
      </a:tcTxStyle>
      <a:tcStyle>
        <a:tcBdr/>
      </a:tcStyle>
    </a:seCell>
    <a:swCell>
      <a:tcTxStyle b="on">
        <a:fontRef idx="minor">
          <a:scrgbClr b="0" g="0" r="0"/>
        </a:fontRef>
        <a:schemeClr val="dk1"/>
      </a:tcTxStyle>
      <a:tcStyle>
        <a:tcBdr/>
      </a:tcStyle>
    </a:swCell>
    <a:firstRow>
      <a:tcTxStyle b="on">
        <a:fontRef idx="minor">
          <a:scrgbClr b="0" g="0" r="0"/>
        </a:fontRef>
        <a:schemeClr val="lt1"/>
      </a:tcTxStyle>
      <a:tcStyle>
        <a:tcBdr>
          <a:bottom>
            <a:ln cmpd="sng" w="25400">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cmpd="sng" w="38100">
              <a:solidFill>
                <a:schemeClr val="lt1"/>
              </a:solidFill>
            </a:ln>
          </a:top>
        </a:tcBdr>
        <a:fill>
          <a:solidFill>
            <a:schemeClr val="accent4"/>
          </a:solidFill>
        </a:fill>
      </a:tcStyle>
    </a:lastRow>
    <a:firstRow>
      <a:tcTxStyle b="on">
        <a:fontRef idx="minor">
          <a:prstClr val="black"/>
        </a:fontRef>
        <a:schemeClr val="lt1"/>
      </a:tcTxStyle>
      <a:tcStyle>
        <a:tcBdr>
          <a:bottom>
            <a:ln cmpd="sng" w="38100">
              <a:solidFill>
                <a:schemeClr val="lt1"/>
              </a:solidFill>
            </a:ln>
          </a:bottom>
        </a:tcBdr>
        <a:fill>
          <a:solidFill>
            <a:schemeClr val="accent4"/>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A9F3D-ABF4-4E4B-9B43-0BF81C5C3521}" type="datetimeFigureOut">
              <a:rPr lang="en-US" smtClean="0"/>
              <a:t>10/13/21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67D68-3C8D-EC4A-9748-97921A771E2C}" type="slidenum">
              <a:rPr lang="en-US" smtClean="0"/>
              <a:t>‹#›</a:t>
            </a:fld>
            <a:endParaRPr lang="en-US"/>
          </a:p>
        </p:txBody>
      </p:sp>
    </p:spTree>
    <p:extLst>
      <p:ext uri="{BB962C8B-B14F-4D97-AF65-F5344CB8AC3E}">
        <p14:creationId xmlns:p14="http://schemas.microsoft.com/office/powerpoint/2010/main" val="159581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B667D68-3C8D-EC4A-9748-97921A771E2C}" type="slidenum">
              <a:rPr lang="en-US" smtClean="0"/>
              <a:t>1</a:t>
            </a:fld>
            <a:endParaRPr lang="en-US"/>
          </a:p>
        </p:txBody>
      </p:sp>
    </p:spTree>
    <p:extLst>
      <p:ext uri="{BB962C8B-B14F-4D97-AF65-F5344CB8AC3E}">
        <p14:creationId xmlns:p14="http://schemas.microsoft.com/office/powerpoint/2010/main" val="93692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B667D68-3C8D-EC4A-9748-97921A771E2C}" type="slidenum">
              <a:rPr lang="en-US" smtClean="0"/>
              <a:t>20</a:t>
            </a:fld>
            <a:endParaRPr lang="en-US"/>
          </a:p>
        </p:txBody>
      </p:sp>
    </p:spTree>
    <p:extLst>
      <p:ext uri="{BB962C8B-B14F-4D97-AF65-F5344CB8AC3E}">
        <p14:creationId xmlns:p14="http://schemas.microsoft.com/office/powerpoint/2010/main" val="421583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67D68-3C8D-EC4A-9748-97921A771E2C}" type="slidenum">
              <a:rPr lang="en-US" smtClean="0"/>
              <a:t>23</a:t>
            </a:fld>
            <a:endParaRPr lang="en-US"/>
          </a:p>
        </p:txBody>
      </p:sp>
    </p:spTree>
    <p:extLst>
      <p:ext uri="{BB962C8B-B14F-4D97-AF65-F5344CB8AC3E}">
        <p14:creationId xmlns:p14="http://schemas.microsoft.com/office/powerpoint/2010/main" val="3933007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67D68-3C8D-EC4A-9748-97921A771E2C}" type="slidenum">
              <a:rPr lang="en-US" smtClean="0"/>
              <a:t>24</a:t>
            </a:fld>
            <a:endParaRPr lang="en-US"/>
          </a:p>
        </p:txBody>
      </p:sp>
    </p:spTree>
    <p:extLst>
      <p:ext uri="{BB962C8B-B14F-4D97-AF65-F5344CB8AC3E}">
        <p14:creationId xmlns:p14="http://schemas.microsoft.com/office/powerpoint/2010/main" val="63357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67D68-3C8D-EC4A-9748-97921A771E2C}" type="slidenum">
              <a:rPr lang="en-US" smtClean="0"/>
              <a:t>26</a:t>
            </a:fld>
            <a:endParaRPr lang="en-US"/>
          </a:p>
        </p:txBody>
      </p:sp>
    </p:spTree>
    <p:extLst>
      <p:ext uri="{BB962C8B-B14F-4D97-AF65-F5344CB8AC3E}">
        <p14:creationId xmlns:p14="http://schemas.microsoft.com/office/powerpoint/2010/main" val="388119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67D68-3C8D-EC4A-9748-97921A771E2C}" type="slidenum">
              <a:rPr lang="en-US" smtClean="0"/>
              <a:t>27</a:t>
            </a:fld>
            <a:endParaRPr lang="en-US"/>
          </a:p>
        </p:txBody>
      </p:sp>
    </p:spTree>
    <p:extLst>
      <p:ext uri="{BB962C8B-B14F-4D97-AF65-F5344CB8AC3E}">
        <p14:creationId xmlns:p14="http://schemas.microsoft.com/office/powerpoint/2010/main" val="450556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67D68-3C8D-EC4A-9748-97921A771E2C}" type="slidenum">
              <a:rPr lang="en-US" smtClean="0"/>
              <a:t>28</a:t>
            </a:fld>
            <a:endParaRPr lang="en-US"/>
          </a:p>
        </p:txBody>
      </p:sp>
    </p:spTree>
    <p:extLst>
      <p:ext uri="{BB962C8B-B14F-4D97-AF65-F5344CB8AC3E}">
        <p14:creationId xmlns:p14="http://schemas.microsoft.com/office/powerpoint/2010/main" val="79849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B667D68-3C8D-EC4A-9748-97921A771E2C}" type="slidenum">
              <a:rPr lang="en-US" smtClean="0"/>
              <a:t>4</a:t>
            </a:fld>
            <a:endParaRPr lang="en-US"/>
          </a:p>
        </p:txBody>
      </p:sp>
    </p:spTree>
    <p:extLst>
      <p:ext uri="{BB962C8B-B14F-4D97-AF65-F5344CB8AC3E}">
        <p14:creationId xmlns:p14="http://schemas.microsoft.com/office/powerpoint/2010/main" val="347506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B667D68-3C8D-EC4A-9748-97921A771E2C}" type="slidenum">
              <a:rPr lang="en-US" smtClean="0"/>
              <a:t>6</a:t>
            </a:fld>
            <a:endParaRPr lang="en-US"/>
          </a:p>
        </p:txBody>
      </p:sp>
    </p:spTree>
    <p:extLst>
      <p:ext uri="{BB962C8B-B14F-4D97-AF65-F5344CB8AC3E}">
        <p14:creationId xmlns:p14="http://schemas.microsoft.com/office/powerpoint/2010/main" val="108574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B667D68-3C8D-EC4A-9748-97921A771E2C}" type="slidenum">
              <a:rPr lang="en-US" smtClean="0"/>
              <a:t>8</a:t>
            </a:fld>
            <a:endParaRPr lang="en-US"/>
          </a:p>
        </p:txBody>
      </p:sp>
    </p:spTree>
    <p:extLst>
      <p:ext uri="{BB962C8B-B14F-4D97-AF65-F5344CB8AC3E}">
        <p14:creationId xmlns:p14="http://schemas.microsoft.com/office/powerpoint/2010/main" val="9143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B667D68-3C8D-EC4A-9748-97921A771E2C}" type="slidenum">
              <a:rPr lang="en-US" smtClean="0"/>
              <a:t>10</a:t>
            </a:fld>
            <a:endParaRPr lang="en-US"/>
          </a:p>
        </p:txBody>
      </p:sp>
    </p:spTree>
    <p:extLst>
      <p:ext uri="{BB962C8B-B14F-4D97-AF65-F5344CB8AC3E}">
        <p14:creationId xmlns:p14="http://schemas.microsoft.com/office/powerpoint/2010/main" val="213111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B667D68-3C8D-EC4A-9748-97921A771E2C}" type="slidenum">
              <a:rPr lang="en-US" smtClean="0"/>
              <a:t>12</a:t>
            </a:fld>
            <a:endParaRPr lang="en-US"/>
          </a:p>
        </p:txBody>
      </p:sp>
    </p:spTree>
    <p:extLst>
      <p:ext uri="{BB962C8B-B14F-4D97-AF65-F5344CB8AC3E}">
        <p14:creationId xmlns:p14="http://schemas.microsoft.com/office/powerpoint/2010/main" val="225922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B667D68-3C8D-EC4A-9748-97921A771E2C}" type="slidenum">
              <a:rPr lang="en-US" smtClean="0"/>
              <a:t>14</a:t>
            </a:fld>
            <a:endParaRPr lang="en-US"/>
          </a:p>
        </p:txBody>
      </p:sp>
    </p:spTree>
    <p:extLst>
      <p:ext uri="{BB962C8B-B14F-4D97-AF65-F5344CB8AC3E}">
        <p14:creationId xmlns:p14="http://schemas.microsoft.com/office/powerpoint/2010/main" val="100278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B667D68-3C8D-EC4A-9748-97921A771E2C}" type="slidenum">
              <a:rPr lang="en-US" smtClean="0"/>
              <a:t>18</a:t>
            </a:fld>
            <a:endParaRPr lang="en-US"/>
          </a:p>
        </p:txBody>
      </p:sp>
    </p:spTree>
    <p:extLst>
      <p:ext uri="{BB962C8B-B14F-4D97-AF65-F5344CB8AC3E}">
        <p14:creationId xmlns:p14="http://schemas.microsoft.com/office/powerpoint/2010/main" val="215854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FB667D68-3C8D-EC4A-9748-97921A771E2C}" type="slidenum">
              <a:rPr lang="en-US" smtClean="0"/>
              <a:t>19</a:t>
            </a:fld>
            <a:endParaRPr lang="en-US"/>
          </a:p>
        </p:txBody>
      </p:sp>
    </p:spTree>
    <p:extLst>
      <p:ext uri="{BB962C8B-B14F-4D97-AF65-F5344CB8AC3E}">
        <p14:creationId xmlns:p14="http://schemas.microsoft.com/office/powerpoint/2010/main" val="355578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ECA3FB14-237E-1F41-969B-0FBB0CD5CB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898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0AF5-DCE5-A74F-A0EE-4C5EFCDFF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0C7969-5A7C-AD42-AA55-2F992471A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010FC-7356-AB43-879E-CBC98C4D8451}"/>
              </a:ext>
            </a:extLst>
          </p:cNvPr>
          <p:cNvSpPr>
            <a:spLocks noGrp="1"/>
          </p:cNvSpPr>
          <p:nvPr>
            <p:ph type="dt" sz="half" idx="10"/>
          </p:nvPr>
        </p:nvSpPr>
        <p:spPr/>
        <p:txBody>
          <a:bodyPr/>
          <a:lstStyle/>
          <a:p>
            <a:fld id="{36CDBBBD-8A51-804A-A75E-1BD4DDDA6952}" type="datetime1">
              <a:rPr lang="en-US" smtClean="0"/>
              <a:t>10/13/21</a:t>
            </a:fld>
            <a:endParaRPr lang="en-US"/>
          </a:p>
        </p:txBody>
      </p:sp>
      <p:sp>
        <p:nvSpPr>
          <p:cNvPr id="5" name="Footer Placeholder 4">
            <a:extLst>
              <a:ext uri="{FF2B5EF4-FFF2-40B4-BE49-F238E27FC236}">
                <a16:creationId xmlns:a16="http://schemas.microsoft.com/office/drawing/2014/main" id="{1935F4C6-E77F-FF42-B9C6-696D3160A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64A69-3100-F14C-BAFE-4CDC395E3BFD}"/>
              </a:ext>
            </a:extLst>
          </p:cNvPr>
          <p:cNvSpPr>
            <a:spLocks noGrp="1"/>
          </p:cNvSpPr>
          <p:nvPr>
            <p:ph type="sldNum" sz="quarter" idx="12"/>
          </p:nvPr>
        </p:nvSpPr>
        <p:spPr/>
        <p:txBody>
          <a:bodyPr/>
          <a:lstStyle/>
          <a:p>
            <a:fld id="{C5A5AB9B-F023-8B4A-BE34-5ADCF95463FD}" type="slidenum">
              <a:rPr lang="en-US" smtClean="0"/>
              <a:t>‹#›</a:t>
            </a:fld>
            <a:endParaRPr lang="en-US"/>
          </a:p>
        </p:txBody>
      </p:sp>
    </p:spTree>
    <p:extLst>
      <p:ext uri="{BB962C8B-B14F-4D97-AF65-F5344CB8AC3E}">
        <p14:creationId xmlns:p14="http://schemas.microsoft.com/office/powerpoint/2010/main" val="267713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6AE6BA-6A1C-3644-B9B2-653782D9D4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AF3B1-5EB3-2C4F-ADDF-450CFF6EF2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42BF8-FE27-E341-BB1B-208CBCBAF0E7}"/>
              </a:ext>
            </a:extLst>
          </p:cNvPr>
          <p:cNvSpPr>
            <a:spLocks noGrp="1"/>
          </p:cNvSpPr>
          <p:nvPr>
            <p:ph type="dt" sz="half" idx="10"/>
          </p:nvPr>
        </p:nvSpPr>
        <p:spPr/>
        <p:txBody>
          <a:bodyPr/>
          <a:lstStyle/>
          <a:p>
            <a:fld id="{D1677C09-F95E-714B-B906-A6FA47F472E7}" type="datetime1">
              <a:rPr lang="en-US" smtClean="0"/>
              <a:t>10/13/21</a:t>
            </a:fld>
            <a:endParaRPr lang="en-US"/>
          </a:p>
        </p:txBody>
      </p:sp>
      <p:sp>
        <p:nvSpPr>
          <p:cNvPr id="5" name="Footer Placeholder 4">
            <a:extLst>
              <a:ext uri="{FF2B5EF4-FFF2-40B4-BE49-F238E27FC236}">
                <a16:creationId xmlns:a16="http://schemas.microsoft.com/office/drawing/2014/main" id="{C3580680-6282-5A45-9EAE-872BA30DA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2883F-2C25-CA4D-8FB0-94FAD79F878B}"/>
              </a:ext>
            </a:extLst>
          </p:cNvPr>
          <p:cNvSpPr>
            <a:spLocks noGrp="1"/>
          </p:cNvSpPr>
          <p:nvPr>
            <p:ph type="sldNum" sz="quarter" idx="12"/>
          </p:nvPr>
        </p:nvSpPr>
        <p:spPr/>
        <p:txBody>
          <a:bodyPr/>
          <a:lstStyle/>
          <a:p>
            <a:fld id="{C5A5AB9B-F023-8B4A-BE34-5ADCF95463FD}" type="slidenum">
              <a:rPr lang="en-US" smtClean="0"/>
              <a:t>‹#›</a:t>
            </a:fld>
            <a:endParaRPr lang="en-US"/>
          </a:p>
        </p:txBody>
      </p:sp>
    </p:spTree>
    <p:extLst>
      <p:ext uri="{BB962C8B-B14F-4D97-AF65-F5344CB8AC3E}">
        <p14:creationId xmlns:p14="http://schemas.microsoft.com/office/powerpoint/2010/main" val="336688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A2B0AB-5B0B-9449-AF65-080506FD9D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752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FFEA-1743-FB4F-B346-2A1EBAB423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BC5A20-4B51-E842-B204-88AF79D82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7E88E7-FF7C-A94C-A537-938E97A1A08B}"/>
              </a:ext>
            </a:extLst>
          </p:cNvPr>
          <p:cNvSpPr>
            <a:spLocks noGrp="1"/>
          </p:cNvSpPr>
          <p:nvPr>
            <p:ph type="dt" sz="half" idx="10"/>
          </p:nvPr>
        </p:nvSpPr>
        <p:spPr/>
        <p:txBody>
          <a:bodyPr/>
          <a:lstStyle/>
          <a:p>
            <a:fld id="{9D50BF82-B6B5-2346-80B0-494D5348915A}" type="datetime1">
              <a:rPr lang="en-US" smtClean="0"/>
              <a:t>10/13/21</a:t>
            </a:fld>
            <a:endParaRPr lang="en-US"/>
          </a:p>
        </p:txBody>
      </p:sp>
      <p:sp>
        <p:nvSpPr>
          <p:cNvPr id="5" name="Footer Placeholder 4">
            <a:extLst>
              <a:ext uri="{FF2B5EF4-FFF2-40B4-BE49-F238E27FC236}">
                <a16:creationId xmlns:a16="http://schemas.microsoft.com/office/drawing/2014/main" id="{04111A15-348D-C24E-A41C-A9EB7D575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2E1B4-B171-8549-A09E-92FF6A2767C9}"/>
              </a:ext>
            </a:extLst>
          </p:cNvPr>
          <p:cNvSpPr>
            <a:spLocks noGrp="1"/>
          </p:cNvSpPr>
          <p:nvPr>
            <p:ph type="sldNum" sz="quarter" idx="12"/>
          </p:nvPr>
        </p:nvSpPr>
        <p:spPr/>
        <p:txBody>
          <a:bodyPr/>
          <a:lstStyle/>
          <a:p>
            <a:fld id="{C5A5AB9B-F023-8B4A-BE34-5ADCF95463FD}" type="slidenum">
              <a:rPr lang="en-US" smtClean="0"/>
              <a:t>‹#›</a:t>
            </a:fld>
            <a:endParaRPr lang="en-US"/>
          </a:p>
        </p:txBody>
      </p:sp>
    </p:spTree>
    <p:extLst>
      <p:ext uri="{BB962C8B-B14F-4D97-AF65-F5344CB8AC3E}">
        <p14:creationId xmlns:p14="http://schemas.microsoft.com/office/powerpoint/2010/main" val="293010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DFDA-6C08-7649-90D7-57BBB15F8A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11D34-0864-4043-B946-692E319931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92B374-B6B1-E540-9D3B-8820360BCB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A037B7-F9C4-5644-AB35-2C17EDBA96A4}"/>
              </a:ext>
            </a:extLst>
          </p:cNvPr>
          <p:cNvSpPr>
            <a:spLocks noGrp="1"/>
          </p:cNvSpPr>
          <p:nvPr>
            <p:ph type="dt" sz="half" idx="10"/>
          </p:nvPr>
        </p:nvSpPr>
        <p:spPr/>
        <p:txBody>
          <a:bodyPr/>
          <a:lstStyle/>
          <a:p>
            <a:fld id="{E9CF5CC0-2159-EF43-B54E-B2864C28DE06}" type="datetime1">
              <a:rPr lang="en-US" smtClean="0"/>
              <a:t>10/13/21</a:t>
            </a:fld>
            <a:endParaRPr lang="en-US"/>
          </a:p>
        </p:txBody>
      </p:sp>
      <p:sp>
        <p:nvSpPr>
          <p:cNvPr id="6" name="Footer Placeholder 5">
            <a:extLst>
              <a:ext uri="{FF2B5EF4-FFF2-40B4-BE49-F238E27FC236}">
                <a16:creationId xmlns:a16="http://schemas.microsoft.com/office/drawing/2014/main" id="{5B983845-9FF1-294D-87CC-72D13F138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F6B5F-C7CA-814F-9E4D-3BABB0A9D4AE}"/>
              </a:ext>
            </a:extLst>
          </p:cNvPr>
          <p:cNvSpPr>
            <a:spLocks noGrp="1"/>
          </p:cNvSpPr>
          <p:nvPr>
            <p:ph type="sldNum" sz="quarter" idx="12"/>
          </p:nvPr>
        </p:nvSpPr>
        <p:spPr/>
        <p:txBody>
          <a:bodyPr/>
          <a:lstStyle/>
          <a:p>
            <a:fld id="{C5A5AB9B-F023-8B4A-BE34-5ADCF95463FD}" type="slidenum">
              <a:rPr lang="en-US" smtClean="0"/>
              <a:t>‹#›</a:t>
            </a:fld>
            <a:endParaRPr lang="en-US"/>
          </a:p>
        </p:txBody>
      </p:sp>
    </p:spTree>
    <p:extLst>
      <p:ext uri="{BB962C8B-B14F-4D97-AF65-F5344CB8AC3E}">
        <p14:creationId xmlns:p14="http://schemas.microsoft.com/office/powerpoint/2010/main" val="2364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A96E-1AC4-1848-AC47-C939F94362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733671-430F-5E4B-854F-289850D5C4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5D3BBB-A7F6-4940-BB83-45261687CF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F969C-ECE8-BB42-840A-307EDF4786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4A11E-5762-F048-8A33-14D7A3452B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841301-5219-714A-B516-01CA9368C7BB}"/>
              </a:ext>
            </a:extLst>
          </p:cNvPr>
          <p:cNvSpPr>
            <a:spLocks noGrp="1"/>
          </p:cNvSpPr>
          <p:nvPr>
            <p:ph type="dt" sz="half" idx="10"/>
          </p:nvPr>
        </p:nvSpPr>
        <p:spPr/>
        <p:txBody>
          <a:bodyPr/>
          <a:lstStyle/>
          <a:p>
            <a:fld id="{03A39D27-98AF-D542-B4A9-091F468BD2CA}" type="datetime1">
              <a:rPr lang="en-US" smtClean="0"/>
              <a:t>10/13/21</a:t>
            </a:fld>
            <a:endParaRPr lang="en-US"/>
          </a:p>
        </p:txBody>
      </p:sp>
      <p:sp>
        <p:nvSpPr>
          <p:cNvPr id="8" name="Footer Placeholder 7">
            <a:extLst>
              <a:ext uri="{FF2B5EF4-FFF2-40B4-BE49-F238E27FC236}">
                <a16:creationId xmlns:a16="http://schemas.microsoft.com/office/drawing/2014/main" id="{063C2D9A-368F-2F49-B765-B86714787C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0B1D2E-3C6A-9E43-A143-46D06E883F97}"/>
              </a:ext>
            </a:extLst>
          </p:cNvPr>
          <p:cNvSpPr>
            <a:spLocks noGrp="1"/>
          </p:cNvSpPr>
          <p:nvPr>
            <p:ph type="sldNum" sz="quarter" idx="12"/>
          </p:nvPr>
        </p:nvSpPr>
        <p:spPr/>
        <p:txBody>
          <a:bodyPr/>
          <a:lstStyle/>
          <a:p>
            <a:fld id="{C5A5AB9B-F023-8B4A-BE34-5ADCF95463FD}" type="slidenum">
              <a:rPr lang="en-US" smtClean="0"/>
              <a:t>‹#›</a:t>
            </a:fld>
            <a:endParaRPr lang="en-US"/>
          </a:p>
        </p:txBody>
      </p:sp>
    </p:spTree>
    <p:extLst>
      <p:ext uri="{BB962C8B-B14F-4D97-AF65-F5344CB8AC3E}">
        <p14:creationId xmlns:p14="http://schemas.microsoft.com/office/powerpoint/2010/main" val="88030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0C7F-0215-114F-8BD2-8AD25DC4C9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71D6F7-2C2A-E04B-A163-B4CC9351E18D}"/>
              </a:ext>
            </a:extLst>
          </p:cNvPr>
          <p:cNvSpPr>
            <a:spLocks noGrp="1"/>
          </p:cNvSpPr>
          <p:nvPr>
            <p:ph type="dt" sz="half" idx="10"/>
          </p:nvPr>
        </p:nvSpPr>
        <p:spPr/>
        <p:txBody>
          <a:bodyPr/>
          <a:lstStyle/>
          <a:p>
            <a:fld id="{A119A8AD-D926-014A-83FE-AB0435C3B9B3}" type="datetime1">
              <a:rPr lang="en-US" smtClean="0"/>
              <a:t>10/13/21</a:t>
            </a:fld>
            <a:endParaRPr lang="en-US"/>
          </a:p>
        </p:txBody>
      </p:sp>
      <p:sp>
        <p:nvSpPr>
          <p:cNvPr id="4" name="Footer Placeholder 3">
            <a:extLst>
              <a:ext uri="{FF2B5EF4-FFF2-40B4-BE49-F238E27FC236}">
                <a16:creationId xmlns:a16="http://schemas.microsoft.com/office/drawing/2014/main" id="{707E8AC6-C3E1-664D-A7CD-15355E1BED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2F7C55-84D5-7647-A9B0-51C558CFE640}"/>
              </a:ext>
            </a:extLst>
          </p:cNvPr>
          <p:cNvSpPr>
            <a:spLocks noGrp="1"/>
          </p:cNvSpPr>
          <p:nvPr>
            <p:ph type="sldNum" sz="quarter" idx="12"/>
          </p:nvPr>
        </p:nvSpPr>
        <p:spPr/>
        <p:txBody>
          <a:bodyPr/>
          <a:lstStyle/>
          <a:p>
            <a:fld id="{C5A5AB9B-F023-8B4A-BE34-5ADCF95463FD}" type="slidenum">
              <a:rPr lang="en-US" smtClean="0"/>
              <a:t>‹#›</a:t>
            </a:fld>
            <a:endParaRPr lang="en-US"/>
          </a:p>
        </p:txBody>
      </p:sp>
    </p:spTree>
    <p:extLst>
      <p:ext uri="{BB962C8B-B14F-4D97-AF65-F5344CB8AC3E}">
        <p14:creationId xmlns:p14="http://schemas.microsoft.com/office/powerpoint/2010/main" val="199842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05DE31-D75B-E94B-BE19-AAC9636B53DD}"/>
              </a:ext>
            </a:extLst>
          </p:cNvPr>
          <p:cNvSpPr>
            <a:spLocks noGrp="1"/>
          </p:cNvSpPr>
          <p:nvPr>
            <p:ph type="dt" sz="half" idx="10"/>
          </p:nvPr>
        </p:nvSpPr>
        <p:spPr/>
        <p:txBody>
          <a:bodyPr/>
          <a:lstStyle/>
          <a:p>
            <a:fld id="{C039286E-C96A-3F48-855C-5AD33A9CB32A}" type="datetime1">
              <a:rPr lang="en-US" smtClean="0"/>
              <a:t>10/13/21</a:t>
            </a:fld>
            <a:endParaRPr lang="en-US"/>
          </a:p>
        </p:txBody>
      </p:sp>
      <p:sp>
        <p:nvSpPr>
          <p:cNvPr id="3" name="Footer Placeholder 2">
            <a:extLst>
              <a:ext uri="{FF2B5EF4-FFF2-40B4-BE49-F238E27FC236}">
                <a16:creationId xmlns:a16="http://schemas.microsoft.com/office/drawing/2014/main" id="{5B0AE8FB-0269-0843-B6C1-D9ECB309CF3C}"/>
              </a:ext>
            </a:extLst>
          </p:cNvPr>
          <p:cNvSpPr>
            <a:spLocks noGrp="1"/>
          </p:cNvSpPr>
          <p:nvPr>
            <p:ph type="ftr" sz="quarter" idx="11"/>
          </p:nvPr>
        </p:nvSpPr>
        <p:spPr/>
        <p:txBody>
          <a:bodyPr/>
          <a:lstStyle/>
          <a:p>
            <a:pPr marL="0" algn="ctr" defTabSz="914400" rtl="1" eaLnBrk="1" latinLnBrk="0" hangingPunct="1"/>
            <a:endParaRPr lang="en-US" dirty="0"/>
          </a:p>
        </p:txBody>
      </p:sp>
      <p:sp>
        <p:nvSpPr>
          <p:cNvPr id="4" name="Slide Number Placeholder 3">
            <a:extLst>
              <a:ext uri="{FF2B5EF4-FFF2-40B4-BE49-F238E27FC236}">
                <a16:creationId xmlns:a16="http://schemas.microsoft.com/office/drawing/2014/main" id="{C6344596-F40B-A04D-A1AA-C801D0427388}"/>
              </a:ext>
            </a:extLst>
          </p:cNvPr>
          <p:cNvSpPr>
            <a:spLocks noGrp="1"/>
          </p:cNvSpPr>
          <p:nvPr>
            <p:ph type="sldNum" sz="quarter" idx="12"/>
          </p:nvPr>
        </p:nvSpPr>
        <p:spPr>
          <a:xfrm>
            <a:off x="4724400" y="6356349"/>
            <a:ext cx="2743200" cy="365125"/>
          </a:xfrm>
        </p:spPr>
        <p:txBody>
          <a:bodyPr/>
          <a:lstStyle>
            <a:lvl1pPr algn="ctr">
              <a:defRPr/>
            </a:lvl1pPr>
          </a:lstStyle>
          <a:p>
            <a:fld id="{C5A5AB9B-F023-8B4A-BE34-5ADCF95463FD}" type="slidenum">
              <a:rPr lang="en-US" smtClean="0"/>
              <a:pPr/>
              <a:t>‹#›</a:t>
            </a:fld>
            <a:endParaRPr lang="en-US" dirty="0"/>
          </a:p>
        </p:txBody>
      </p:sp>
    </p:spTree>
    <p:extLst>
      <p:ext uri="{BB962C8B-B14F-4D97-AF65-F5344CB8AC3E}">
        <p14:creationId xmlns:p14="http://schemas.microsoft.com/office/powerpoint/2010/main" val="121377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948A-D74E-9244-906D-C5D16A01B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FA6F57-28B6-5F43-8916-7B388AA68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FBA2B4-E29E-1A43-BD40-AE1B70C26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6CBE9-F382-6147-85C0-DED0FCC5A60B}"/>
              </a:ext>
            </a:extLst>
          </p:cNvPr>
          <p:cNvSpPr>
            <a:spLocks noGrp="1"/>
          </p:cNvSpPr>
          <p:nvPr>
            <p:ph type="dt" sz="half" idx="10"/>
          </p:nvPr>
        </p:nvSpPr>
        <p:spPr/>
        <p:txBody>
          <a:bodyPr/>
          <a:lstStyle/>
          <a:p>
            <a:fld id="{EA4D1DE6-2B79-BE44-9B42-687ACCE2D492}" type="datetime1">
              <a:rPr lang="en-US" smtClean="0"/>
              <a:t>10/13/21</a:t>
            </a:fld>
            <a:endParaRPr lang="en-US"/>
          </a:p>
        </p:txBody>
      </p:sp>
      <p:sp>
        <p:nvSpPr>
          <p:cNvPr id="6" name="Footer Placeholder 5">
            <a:extLst>
              <a:ext uri="{FF2B5EF4-FFF2-40B4-BE49-F238E27FC236}">
                <a16:creationId xmlns:a16="http://schemas.microsoft.com/office/drawing/2014/main" id="{09710B43-3F4D-EA44-B10F-CD3D5C811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3E657A-8D50-C24E-9F9A-F9DAB1C55B53}"/>
              </a:ext>
            </a:extLst>
          </p:cNvPr>
          <p:cNvSpPr>
            <a:spLocks noGrp="1"/>
          </p:cNvSpPr>
          <p:nvPr>
            <p:ph type="sldNum" sz="quarter" idx="12"/>
          </p:nvPr>
        </p:nvSpPr>
        <p:spPr/>
        <p:txBody>
          <a:bodyPr/>
          <a:lstStyle/>
          <a:p>
            <a:fld id="{C5A5AB9B-F023-8B4A-BE34-5ADCF95463FD}" type="slidenum">
              <a:rPr lang="en-US" smtClean="0"/>
              <a:t>‹#›</a:t>
            </a:fld>
            <a:endParaRPr lang="en-US"/>
          </a:p>
        </p:txBody>
      </p:sp>
    </p:spTree>
    <p:extLst>
      <p:ext uri="{BB962C8B-B14F-4D97-AF65-F5344CB8AC3E}">
        <p14:creationId xmlns:p14="http://schemas.microsoft.com/office/powerpoint/2010/main" val="332225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201A-8098-A840-AF3F-27D0BBA99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4D433-AEF5-904A-9949-5BFF76924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B97989-C677-CC42-A92F-24A21262B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30472-5548-664C-A8C4-8F48E1A0FB4B}"/>
              </a:ext>
            </a:extLst>
          </p:cNvPr>
          <p:cNvSpPr>
            <a:spLocks noGrp="1"/>
          </p:cNvSpPr>
          <p:nvPr>
            <p:ph type="dt" sz="half" idx="10"/>
          </p:nvPr>
        </p:nvSpPr>
        <p:spPr/>
        <p:txBody>
          <a:bodyPr/>
          <a:lstStyle/>
          <a:p>
            <a:fld id="{6AB4CA4F-61F9-AE48-BD49-A6DFB09C4A0A}" type="datetime1">
              <a:rPr lang="en-US" smtClean="0"/>
              <a:t>10/13/21</a:t>
            </a:fld>
            <a:endParaRPr lang="en-US"/>
          </a:p>
        </p:txBody>
      </p:sp>
      <p:sp>
        <p:nvSpPr>
          <p:cNvPr id="6" name="Footer Placeholder 5">
            <a:extLst>
              <a:ext uri="{FF2B5EF4-FFF2-40B4-BE49-F238E27FC236}">
                <a16:creationId xmlns:a16="http://schemas.microsoft.com/office/drawing/2014/main" id="{7978DC15-7346-034F-B9C2-C70A87576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85A61-A222-A44E-84BF-8A2055A1CE43}"/>
              </a:ext>
            </a:extLst>
          </p:cNvPr>
          <p:cNvSpPr>
            <a:spLocks noGrp="1"/>
          </p:cNvSpPr>
          <p:nvPr>
            <p:ph type="sldNum" sz="quarter" idx="12"/>
          </p:nvPr>
        </p:nvSpPr>
        <p:spPr/>
        <p:txBody>
          <a:bodyPr/>
          <a:lstStyle/>
          <a:p>
            <a:fld id="{C5A5AB9B-F023-8B4A-BE34-5ADCF95463FD}" type="slidenum">
              <a:rPr lang="en-US" smtClean="0"/>
              <a:t>‹#›</a:t>
            </a:fld>
            <a:endParaRPr lang="en-US"/>
          </a:p>
        </p:txBody>
      </p:sp>
    </p:spTree>
    <p:extLst>
      <p:ext uri="{BB962C8B-B14F-4D97-AF65-F5344CB8AC3E}">
        <p14:creationId xmlns:p14="http://schemas.microsoft.com/office/powerpoint/2010/main" val="48733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24E375-8D33-8545-B304-977A6DEB13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582686-AF96-B94E-9E0E-4C204DCF0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A8DA-17B1-6D40-954C-C11423736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4FFE9-B7D6-A242-BC97-9E9517E59C96}" type="datetime1">
              <a:rPr lang="en-US" smtClean="0"/>
              <a:t>10/13/21</a:t>
            </a:fld>
            <a:endParaRPr lang="en-US"/>
          </a:p>
        </p:txBody>
      </p:sp>
      <p:sp>
        <p:nvSpPr>
          <p:cNvPr id="5" name="Footer Placeholder 4">
            <a:extLst>
              <a:ext uri="{FF2B5EF4-FFF2-40B4-BE49-F238E27FC236}">
                <a16:creationId xmlns:a16="http://schemas.microsoft.com/office/drawing/2014/main" id="{6DE4F500-0171-3445-A0CF-2F0D551A5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948A52-4A6D-1C49-B51B-A787EE206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5AB9B-F023-8B4A-BE34-5ADCF95463FD}" type="slidenum">
              <a:rPr lang="en-US" smtClean="0"/>
              <a:t>‹#›</a:t>
            </a:fld>
            <a:endParaRPr lang="en-US"/>
          </a:p>
        </p:txBody>
      </p:sp>
    </p:spTree>
    <p:extLst>
      <p:ext uri="{BB962C8B-B14F-4D97-AF65-F5344CB8AC3E}">
        <p14:creationId xmlns:p14="http://schemas.microsoft.com/office/powerpoint/2010/main" val="344259041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nc-nd/2.0/" TargetMode="External"/><Relationship Id="rId3" Type="http://schemas.openxmlformats.org/officeDocument/2006/relationships/image" Target="../media/image7.jpeg"/><Relationship Id="rId7" Type="http://schemas.openxmlformats.org/officeDocument/2006/relationships/hyperlink" Target="https://live.staticflickr.com/7061/6993371955_420736b4be_k.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hyperlink" Target="https://cdn.pixabay.com/photo/2020/09/14/17/45/tv-5571609_960_720.jpg"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cdn.pixabay.com/photo/2021/03/20/10/25/juggler-6109492_1280.jpg" TargetMode="External"/><Relationship Id="rId5" Type="http://schemas.openxmlformats.org/officeDocument/2006/relationships/hyperlink" Target="https://cdn.pixabay.com/photo/2016/11/21/14/53/boat-1845813_960_720.jpg"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image" Target="../media/image7.jpeg"/><Relationship Id="rId7" Type="http://schemas.openxmlformats.org/officeDocument/2006/relationships/hyperlink" Target="https://live.staticflickr.com/4370/37053919396_2550f0da39_3k.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hyperlink" Target="https://cdn.pixabay.com/photo/2014/08/29/04/58/people-430544_1280.jpg" TargetMode="Externa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hyperlink" Target="https://www.instagram.com/ese.ae/?hl=en" TargetMode="Externa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s://twitter.com/ese_ae?s=09" TargetMode="Externa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dn.pixabay.com/photo/2016/03/27/21/44/musician-1284394_960_720.jpg"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creativecommons.org/licenses/by/3.0/deed.en" TargetMode="External"/><Relationship Id="rId5" Type="http://schemas.openxmlformats.org/officeDocument/2006/relationships/hyperlink" Target="https://upload.wikimedia.org/wikipedia/commons/thumb/f/fa/Performers_of_Avicii_Tribute_Concert.jpg/800px-Performers_of_Avicii_Tribute_Concert.jpg"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live.staticflickr.com/5250/5346978404_e006f1f17e_c.jpg" TargetMode="External"/><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creativecommons.org/licenses/by-sa/4.0/" TargetMode="External"/><Relationship Id="rId5" Type="http://schemas.openxmlformats.org/officeDocument/2006/relationships/hyperlink" Target="https://upload.wikimedia.org/wikipedia/commons/thumb/d/de/BooksSomaliland2019.jpg/640px-BooksSomaliland2019.jpg" TargetMode="External"/><Relationship Id="rId4" Type="http://schemas.openxmlformats.org/officeDocument/2006/relationships/image" Target="../media/image10.jpeg"/><Relationship Id="rId9" Type="http://schemas.openxmlformats.org/officeDocument/2006/relationships/hyperlink" Target="https://creativecommons.org/licenses/by/2.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image.freepik.com/free-vector/fairy-tale-castle-isometric_1284-22547.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s://cdn.pixabay.com/photo/2015/04/12/17/22/once-upon-a-time-719174_960_720.jpg"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عنوان 1">
            <a:extLst>
              <a:ext uri="{FF2B5EF4-FFF2-40B4-BE49-F238E27FC236}">
                <a16:creationId xmlns:a16="http://schemas.microsoft.com/office/drawing/2014/main" id="{284971AD-7AD2-5845-865F-BF22BF9C3212}"/>
              </a:ext>
            </a:extLst>
          </p:cNvPr>
          <p:cNvSpPr txBox="1">
            <a:spLocks/>
          </p:cNvSpPr>
          <p:nvPr/>
        </p:nvSpPr>
        <p:spPr>
          <a:xfrm>
            <a:off x="7393260" y="4592586"/>
            <a:ext cx="4339440" cy="914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ctr" defTabSz="914400" rtl="0" eaLnBrk="1" latinLnBrk="0" hangingPunct="1">
              <a:lnSpc>
                <a:spcPct val="90000"/>
              </a:lnSpc>
              <a:spcBef>
                <a:spcPct val="0"/>
              </a:spcBef>
              <a:buNone/>
            </a:pPr>
            <a:endParaRPr lang="ar-AE" sz="3200" dirty="0">
              <a:solidFill>
                <a:srgbClr val="C00000"/>
              </a:solidFill>
              <a:latin typeface="GE Dinar One" panose="020A0503020102020204" pitchFamily="18" charset="-78"/>
              <a:ea typeface="GE Dinar One" panose="020A0503020102020204" pitchFamily="18" charset="-78"/>
              <a:cs typeface="GE Dinar One" panose="020A0503020102020204" pitchFamily="18" charset="-78"/>
            </a:endParaRPr>
          </a:p>
        </p:txBody>
      </p:sp>
      <p:sp>
        <p:nvSpPr>
          <p:cNvPr id="10" name="TextBox 9">
            <a:extLst>
              <a:ext uri="{FF2B5EF4-FFF2-40B4-BE49-F238E27FC236}">
                <a16:creationId xmlns:a16="http://schemas.microsoft.com/office/drawing/2014/main" id="{CA46B7B1-341A-C143-B862-B42442AACD2F}"/>
              </a:ext>
            </a:extLst>
          </p:cNvPr>
          <p:cNvSpPr txBox="1"/>
          <p:nvPr/>
        </p:nvSpPr>
        <p:spPr>
          <a:xfrm>
            <a:off x="1683657" y="3075057"/>
            <a:ext cx="5709603" cy="707886"/>
          </a:xfrm>
          <a:prstGeom prst="rect">
            <a:avLst/>
          </a:prstGeom>
          <a:noFill/>
        </p:spPr>
        <p:txBody>
          <a:bodyPr wrap="square" rtlCol="0">
            <a:spAutoFit/>
          </a:bodyPr>
          <a:lstStyle/>
          <a:p>
            <a:pPr marL="0" algn="r" defTabSz="914400" rtl="1" eaLnBrk="1" latinLnBrk="0" hangingPunct="1"/>
            <a:r>
              <a:rPr lang="en-US" sz="4000" dirty="0">
                <a:solidFill>
                  <a:schemeClr val="tx1">
                    <a:lumMod val="65000"/>
                    <a:lumOff val="35000"/>
                  </a:schemeClr>
                </a:solidFill>
                <a:latin typeface="Helvetica" pitchFamily="2" charset="0"/>
                <a:ea typeface="AppleMyungjo" pitchFamily="2" charset="-127"/>
                <a:cs typeface="PF Din Text Universal Light" panose="02000506000000020004" pitchFamily="2" charset="0"/>
              </a:rPr>
              <a:t>English Skills Check</a:t>
            </a:r>
          </a:p>
        </p:txBody>
      </p:sp>
      <p:sp>
        <p:nvSpPr>
          <p:cNvPr id="11" name="TextBox 10">
            <a:extLst>
              <a:ext uri="{FF2B5EF4-FFF2-40B4-BE49-F238E27FC236}">
                <a16:creationId xmlns:a16="http://schemas.microsoft.com/office/drawing/2014/main" id="{03F40934-5116-184F-965C-8EB1DFB68361}"/>
              </a:ext>
            </a:extLst>
          </p:cNvPr>
          <p:cNvSpPr txBox="1"/>
          <p:nvPr/>
        </p:nvSpPr>
        <p:spPr>
          <a:xfrm>
            <a:off x="3804746" y="3780739"/>
            <a:ext cx="3588514" cy="523220"/>
          </a:xfrm>
          <a:prstGeom prst="rect">
            <a:avLst/>
          </a:prstGeom>
          <a:noFill/>
        </p:spPr>
        <p:txBody>
          <a:bodyPr wrap="square" rtlCol="0">
            <a:spAutoFit/>
          </a:bodyPr>
          <a:lstStyle/>
          <a:p>
            <a:pPr algn="r" rtl="1"/>
            <a:r>
              <a:rPr lang="en-US" sz="2800" dirty="0">
                <a:latin typeface="Helvetica Light" panose="020B0403020202020204" pitchFamily="34" charset="0"/>
                <a:ea typeface="AppleMyungjo" pitchFamily="2" charset="-127"/>
                <a:cs typeface="PF Din Text Universal Light" panose="02000506000000020004" pitchFamily="2" charset="0"/>
              </a:rPr>
              <a:t>Level 7.1</a:t>
            </a:r>
          </a:p>
        </p:txBody>
      </p:sp>
      <p:sp>
        <p:nvSpPr>
          <p:cNvPr id="12" name="TextBox 11">
            <a:extLst>
              <a:ext uri="{FF2B5EF4-FFF2-40B4-BE49-F238E27FC236}">
                <a16:creationId xmlns:a16="http://schemas.microsoft.com/office/drawing/2014/main" id="{862271A4-0215-1348-A97D-F6D300FCADD0}"/>
              </a:ext>
            </a:extLst>
          </p:cNvPr>
          <p:cNvSpPr txBox="1"/>
          <p:nvPr/>
        </p:nvSpPr>
        <p:spPr>
          <a:xfrm>
            <a:off x="5749076" y="4344161"/>
            <a:ext cx="1644184" cy="769441"/>
          </a:xfrm>
          <a:prstGeom prst="rect">
            <a:avLst/>
          </a:prstGeom>
          <a:noFill/>
        </p:spPr>
        <p:txBody>
          <a:bodyPr wrap="square" rtlCol="0">
            <a:spAutoFit/>
          </a:bodyPr>
          <a:lstStyle/>
          <a:p>
            <a:pPr algn="r" rtl="1"/>
            <a:r>
              <a:rPr lang="en-US" sz="2200" dirty="0">
                <a:latin typeface="Helvetica Light" panose="020B0403020202020204" pitchFamily="34" charset="0"/>
                <a:cs typeface="PF Din Text Universal Light" panose="02000506000000020004" pitchFamily="2" charset="0"/>
              </a:rPr>
              <a:t>Term 1 2021-2022</a:t>
            </a:r>
          </a:p>
        </p:txBody>
      </p:sp>
      <p:sp>
        <p:nvSpPr>
          <p:cNvPr id="2" name="Rectangle 1">
            <a:extLst>
              <a:ext uri="{FF2B5EF4-FFF2-40B4-BE49-F238E27FC236}">
                <a16:creationId xmlns:a16="http://schemas.microsoft.com/office/drawing/2014/main" id="{C9B5FA74-5208-A547-B8A1-0B9AB715CA35}"/>
              </a:ext>
            </a:extLst>
          </p:cNvPr>
          <p:cNvSpPr/>
          <p:nvPr/>
        </p:nvSpPr>
        <p:spPr>
          <a:xfrm>
            <a:off x="3048000" y="6463994"/>
            <a:ext cx="6096000" cy="461665"/>
          </a:xfrm>
          <a:prstGeom prst="rect">
            <a:avLst/>
          </a:prstGeom>
        </p:spPr>
        <p:txBody>
          <a:bodyPr>
            <a:spAutoFit/>
          </a:bodyPr>
          <a:lstStyle/>
          <a:p>
            <a:pPr algn="ctr">
              <a:tabLst>
                <a:tab pos="2971800" algn="ctr"/>
                <a:tab pos="5943600" algn="r"/>
              </a:tabLst>
            </a:pPr>
            <a:r>
              <a:rPr lang="en-US" sz="1200" dirty="0">
                <a:solidFill>
                  <a:srgbClr val="9E770E"/>
                </a:solidFill>
                <a:latin typeface="Cronos Pro" panose="020C0502030403020304" pitchFamily="34" charset="77"/>
                <a:ea typeface="Calibri" panose="020F0502020204030204" pitchFamily="34" charset="0"/>
                <a:cs typeface="Arial" panose="020B0604020202020204" pitchFamily="34" charset="0"/>
              </a:rPr>
              <a:t>Federal Entity </a:t>
            </a:r>
            <a:r>
              <a:rPr lang="en-US" sz="1200" dirty="0">
                <a:solidFill>
                  <a:srgbClr val="9E770E"/>
                </a:solidFill>
                <a:latin typeface="Helvetica" pitchFamily="2" charset="0"/>
                <a:ea typeface="Calibri" panose="020F0502020204030204" pitchFamily="34" charset="0"/>
                <a:cs typeface="Arial" panose="020B0604020202020204" pitchFamily="34" charset="0"/>
              </a:rPr>
              <a:t>| </a:t>
            </a:r>
            <a:r>
              <a:rPr lang="ar-SA" sz="1200" dirty="0">
                <a:solidFill>
                  <a:srgbClr val="9E770E"/>
                </a:solidFill>
                <a:latin typeface="AXtManal" pitchFamily="2" charset="0"/>
                <a:ea typeface="Calibri" panose="020F0502020204030204" pitchFamily="34" charset="0"/>
              </a:rPr>
              <a:t>هيئة اتحادية</a:t>
            </a:r>
            <a:r>
              <a:rPr lang="en-US" sz="1200" dirty="0">
                <a:latin typeface="AXtManal" pitchFamily="2" charset="0"/>
                <a:ea typeface="Calibri" panose="020F0502020204030204" pitchFamily="34" charset="0"/>
                <a:cs typeface="Arial" panose="020B0604020202020204" pitchFamily="34" charset="0"/>
              </a:rPr>
              <a:t> </a:t>
            </a:r>
          </a:p>
          <a:p>
            <a:pPr algn="ctr">
              <a:tabLst>
                <a:tab pos="2971800" algn="ctr"/>
                <a:tab pos="5943600" algn="r"/>
              </a:tabLst>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000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10</a:t>
            </a:fld>
            <a:endParaRPr lang="en-US" dirty="0"/>
          </a:p>
        </p:txBody>
      </p:sp>
      <p:sp>
        <p:nvSpPr>
          <p:cNvPr id="7" name="Rectangle 6">
            <a:extLst>
              <a:ext uri="{FF2B5EF4-FFF2-40B4-BE49-F238E27FC236}">
                <a16:creationId xmlns:a16="http://schemas.microsoft.com/office/drawing/2014/main" id="{CDC17F59-7BDC-7F4F-BE9D-E2A4BD913B9D}"/>
              </a:ext>
            </a:extLst>
          </p:cNvPr>
          <p:cNvSpPr/>
          <p:nvPr/>
        </p:nvSpPr>
        <p:spPr>
          <a:xfrm>
            <a:off x="6096000" y="3623876"/>
            <a:ext cx="5865404" cy="2614980"/>
          </a:xfrm>
          <a:prstGeom prst="rect">
            <a:avLst/>
          </a:prstGeom>
          <a:solidFill>
            <a:schemeClr val="bg1">
              <a:lumMod val="85000"/>
            </a:schemeClr>
          </a:solidFill>
          <a:ln>
            <a:solidFill>
              <a:srgbClr val="FFD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Helvetica" pitchFamily="2" charset="0"/>
              </a:rPr>
              <a:t>series </a:t>
            </a:r>
          </a:p>
          <a:p>
            <a:endParaRPr lang="en-US" b="1" dirty="0">
              <a:solidFill>
                <a:schemeClr val="tx1"/>
              </a:solidFill>
              <a:latin typeface="Helvetica" pitchFamily="2" charset="0"/>
            </a:endParaRPr>
          </a:p>
          <a:p>
            <a:r>
              <a:rPr lang="en-US" dirty="0">
                <a:solidFill>
                  <a:schemeClr val="tx1"/>
                </a:solidFill>
                <a:latin typeface="Helvetica" pitchFamily="2" charset="0"/>
              </a:rPr>
              <a:t>a set or sequence of related television, books or radio </a:t>
            </a:r>
            <a:r>
              <a:rPr lang="en-US" dirty="0" err="1">
                <a:solidFill>
                  <a:schemeClr val="tx1"/>
                </a:solidFill>
                <a:latin typeface="Helvetica" pitchFamily="2" charset="0"/>
              </a:rPr>
              <a:t>programmes</a:t>
            </a:r>
            <a:endParaRPr lang="en-US" dirty="0">
              <a:solidFill>
                <a:schemeClr val="tx1"/>
              </a:solidFill>
              <a:latin typeface="Helvetica" pitchFamily="2" charset="0"/>
            </a:endParaRPr>
          </a:p>
        </p:txBody>
      </p:sp>
      <p:pic>
        <p:nvPicPr>
          <p:cNvPr id="1028" name="Picture 4">
            <a:extLst>
              <a:ext uri="{FF2B5EF4-FFF2-40B4-BE49-F238E27FC236}">
                <a16:creationId xmlns:a16="http://schemas.microsoft.com/office/drawing/2014/main" id="{BACAC5C6-77F1-40CA-8506-01B5A19FF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02" y="1600200"/>
            <a:ext cx="5428968"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EBBB7B-05A5-4CC5-A1C2-2E4BC5A8E0A3}"/>
              </a:ext>
            </a:extLst>
          </p:cNvPr>
          <p:cNvSpPr txBox="1"/>
          <p:nvPr/>
        </p:nvSpPr>
        <p:spPr>
          <a:xfrm>
            <a:off x="460402" y="5728156"/>
            <a:ext cx="5428968" cy="215444"/>
          </a:xfrm>
          <a:prstGeom prst="rect">
            <a:avLst/>
          </a:prstGeom>
          <a:noFill/>
          <a:ln>
            <a:noFill/>
          </a:ln>
        </p:spPr>
        <p:txBody>
          <a:bodyPr wrap="square" rtlCol="0">
            <a:spAutoFit/>
          </a:bodyPr>
          <a:lstStyle/>
          <a:p>
            <a:r>
              <a:rPr lang="en-US" sz="800" dirty="0">
                <a:solidFill>
                  <a:schemeClr val="bg1"/>
                </a:solidFill>
                <a:hlinkClick r:id="rId5">
                  <a:extLst>
                    <a:ext uri="{A12FA001-AC4F-418D-AE19-62706E023703}">
                      <ahyp:hlinkClr xmlns:ahyp="http://schemas.microsoft.com/office/drawing/2018/hyperlinkcolor" val="tx"/>
                    </a:ext>
                  </a:extLst>
                </a:hlinkClick>
              </a:rPr>
              <a:t>Untitled</a:t>
            </a:r>
            <a:r>
              <a:rPr lang="en-US" sz="800" dirty="0">
                <a:solidFill>
                  <a:schemeClr val="bg1"/>
                </a:solidFill>
              </a:rPr>
              <a:t>, </a:t>
            </a:r>
            <a:r>
              <a:rPr lang="en-US" sz="800" dirty="0" err="1">
                <a:solidFill>
                  <a:schemeClr val="bg1"/>
                </a:solidFill>
              </a:rPr>
              <a:t>Tumisu</a:t>
            </a:r>
            <a:r>
              <a:rPr lang="en-US" sz="800" dirty="0">
                <a:solidFill>
                  <a:schemeClr val="bg1"/>
                </a:solidFill>
              </a:rPr>
              <a:t> , September 19,2020 from </a:t>
            </a:r>
            <a:r>
              <a:rPr lang="en-US" sz="800" dirty="0" err="1">
                <a:solidFill>
                  <a:schemeClr val="bg1"/>
                </a:solidFill>
              </a:rPr>
              <a:t>Pixabay</a:t>
            </a:r>
            <a:r>
              <a:rPr lang="en-US" sz="800" dirty="0">
                <a:solidFill>
                  <a:schemeClr val="bg1"/>
                </a:solidFill>
              </a:rPr>
              <a:t> </a:t>
            </a:r>
          </a:p>
        </p:txBody>
      </p:sp>
      <p:pic>
        <p:nvPicPr>
          <p:cNvPr id="6" name="Picture 5" descr="A close-up of some books&#10;&#10;Description automatically generated with low confidence">
            <a:extLst>
              <a:ext uri="{FF2B5EF4-FFF2-40B4-BE49-F238E27FC236}">
                <a16:creationId xmlns:a16="http://schemas.microsoft.com/office/drawing/2014/main" id="{CDAC12C1-C988-8247-84D6-076027A00162}"/>
              </a:ext>
            </a:extLst>
          </p:cNvPr>
          <p:cNvPicPr>
            <a:picLocks noChangeAspect="1"/>
          </p:cNvPicPr>
          <p:nvPr/>
        </p:nvPicPr>
        <p:blipFill>
          <a:blip r:embed="rId6"/>
          <a:stretch>
            <a:fillRect/>
          </a:stretch>
        </p:blipFill>
        <p:spPr>
          <a:xfrm>
            <a:off x="6095999" y="324030"/>
            <a:ext cx="4655127" cy="3104970"/>
          </a:xfrm>
          <a:prstGeom prst="rect">
            <a:avLst/>
          </a:prstGeom>
        </p:spPr>
      </p:pic>
      <p:sp>
        <p:nvSpPr>
          <p:cNvPr id="8" name="TextBox 7">
            <a:extLst>
              <a:ext uri="{FF2B5EF4-FFF2-40B4-BE49-F238E27FC236}">
                <a16:creationId xmlns:a16="http://schemas.microsoft.com/office/drawing/2014/main" id="{F5B7B592-91A6-4746-A759-DC3B20F662D2}"/>
              </a:ext>
            </a:extLst>
          </p:cNvPr>
          <p:cNvSpPr txBox="1"/>
          <p:nvPr/>
        </p:nvSpPr>
        <p:spPr>
          <a:xfrm>
            <a:off x="6095999" y="3371790"/>
            <a:ext cx="4336474" cy="400110"/>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hlinkClick r:id="rId7"/>
              </a:rPr>
              <a:t>Golden Hands Craft Book Series</a:t>
            </a:r>
            <a:r>
              <a:rPr lang="en-GB" sz="1000" dirty="0">
                <a:latin typeface="Arial" panose="020B0604020202020204" pitchFamily="34" charset="0"/>
                <a:cs typeface="Arial" panose="020B0604020202020204" pitchFamily="34" charset="0"/>
              </a:rPr>
              <a:t>, Kyla Roma, 2012, </a:t>
            </a:r>
            <a:r>
              <a:rPr lang="en-GB" sz="1000" dirty="0">
                <a:latin typeface="Arial" panose="020B0604020202020204" pitchFamily="34" charset="0"/>
                <a:cs typeface="Arial" panose="020B0604020202020204" pitchFamily="34" charset="0"/>
                <a:hlinkClick r:id="rId8"/>
              </a:rPr>
              <a:t>CC BY-NC-ND 2.0</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2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11</a:t>
            </a:fld>
            <a:endParaRPr lang="en-US" dirty="0"/>
          </a:p>
        </p:txBody>
      </p:sp>
      <p:graphicFrame>
        <p:nvGraphicFramePr>
          <p:cNvPr id="9" name="Table 5">
            <a:extLst>
              <a:ext uri="{FF2B5EF4-FFF2-40B4-BE49-F238E27FC236}">
                <a16:creationId xmlns:a16="http://schemas.microsoft.com/office/drawing/2014/main" id="{34168ED7-A39A-4A49-92AC-B73A2DC2E45D}"/>
              </a:ext>
            </a:extLst>
          </p:cNvPr>
          <p:cNvGraphicFramePr>
            <a:graphicFrameLocks noGrp="1"/>
          </p:cNvGraphicFramePr>
          <p:nvPr>
            <p:extLst>
              <p:ext uri="{D42A27DB-BD31-4B8C-83A1-F6EECF244321}">
                <p14:modId xmlns:p14="http://schemas.microsoft.com/office/powerpoint/2010/main" val="123514493"/>
              </p:ext>
            </p:extLst>
          </p:nvPr>
        </p:nvGraphicFramePr>
        <p:xfrm>
          <a:off x="764780" y="2310182"/>
          <a:ext cx="10907313" cy="2237636"/>
        </p:xfrm>
        <a:graphic>
          <a:graphicData uri="http://schemas.openxmlformats.org/drawingml/2006/table">
            <a:tbl>
              <a:tblPr firstRow="1" bandRow="1">
                <a:tableStyleId>{EB9631B5-78F2-41C9-869B-9F39066F8104}</a:tableStyleId>
              </a:tblPr>
              <a:tblGrid>
                <a:gridCol w="2643272">
                  <a:extLst>
                    <a:ext uri="{9D8B030D-6E8A-4147-A177-3AD203B41FA5}">
                      <a16:colId xmlns:a16="http://schemas.microsoft.com/office/drawing/2014/main" val="1840574432"/>
                    </a:ext>
                  </a:extLst>
                </a:gridCol>
                <a:gridCol w="1729345">
                  <a:extLst>
                    <a:ext uri="{9D8B030D-6E8A-4147-A177-3AD203B41FA5}">
                      <a16:colId xmlns:a16="http://schemas.microsoft.com/office/drawing/2014/main" val="3850848906"/>
                    </a:ext>
                  </a:extLst>
                </a:gridCol>
                <a:gridCol w="3097128">
                  <a:extLst>
                    <a:ext uri="{9D8B030D-6E8A-4147-A177-3AD203B41FA5}">
                      <a16:colId xmlns:a16="http://schemas.microsoft.com/office/drawing/2014/main" val="550140513"/>
                    </a:ext>
                  </a:extLst>
                </a:gridCol>
                <a:gridCol w="3437568">
                  <a:extLst>
                    <a:ext uri="{9D8B030D-6E8A-4147-A177-3AD203B41FA5}">
                      <a16:colId xmlns:a16="http://schemas.microsoft.com/office/drawing/2014/main" val="1690617751"/>
                    </a:ext>
                  </a:extLst>
                </a:gridCol>
              </a:tblGrid>
              <a:tr h="972430">
                <a:tc>
                  <a:txBody>
                    <a:bodyPr/>
                    <a:lstStyle/>
                    <a:p>
                      <a:pPr algn="ctr"/>
                      <a:r>
                        <a:rPr lang="en-AE" sz="3600" dirty="0">
                          <a:solidFill>
                            <a:schemeClr val="tx1"/>
                          </a:solidFill>
                          <a:latin typeface="Helvetica" pitchFamily="2" charset="0"/>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600" dirty="0">
                          <a:solidFill>
                            <a:schemeClr val="tx1"/>
                          </a:solidFill>
                          <a:latin typeface="Helvetica" pitchFamily="2" charset="0"/>
                        </a:rPr>
                        <a:t>class</a:t>
                      </a:r>
                      <a:endParaRPr lang="en-AE" sz="3600"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sentence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52883245"/>
                  </a:ext>
                </a:extLst>
              </a:tr>
              <a:tr h="1265206">
                <a:tc>
                  <a:txBody>
                    <a:bodyPr/>
                    <a:lstStyle/>
                    <a:p>
                      <a:pPr algn="ctr"/>
                      <a:r>
                        <a:rPr lang="en-US" dirty="0">
                          <a:latin typeface="Helvetica" pitchFamily="2" charset="0"/>
                        </a:rPr>
                        <a:t>series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Helvetica" pitchFamily="2" charset="0"/>
                        </a:rPr>
                        <a:t>noun</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dirty="0">
                          <a:solidFill>
                            <a:schemeClr val="dk1"/>
                          </a:solidFill>
                          <a:effectLst/>
                          <a:latin typeface="Helvetica" pitchFamily="2" charset="0"/>
                          <a:ea typeface="+mn-ea"/>
                          <a:cs typeface="+mn-cs"/>
                        </a:rPr>
                        <a:t>a set or sequence of related television, books or radio </a:t>
                      </a:r>
                      <a:r>
                        <a:rPr lang="en-US" sz="1800" b="0" i="0" kern="1200" dirty="0" err="1">
                          <a:solidFill>
                            <a:schemeClr val="dk1"/>
                          </a:solidFill>
                          <a:effectLst/>
                          <a:latin typeface="Helvetica" pitchFamily="2" charset="0"/>
                          <a:ea typeface="+mn-ea"/>
                          <a:cs typeface="+mn-cs"/>
                        </a:rPr>
                        <a:t>programmes</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Helvetica" pitchFamily="2" charset="0"/>
                        </a:rPr>
                        <a:t>I watched every episode of that comedy series last weekend. It was so funny!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650420"/>
                  </a:ext>
                </a:extLst>
              </a:tr>
            </a:tbl>
          </a:graphicData>
        </a:graphic>
      </p:graphicFrame>
    </p:spTree>
    <p:extLst>
      <p:ext uri="{BB962C8B-B14F-4D97-AF65-F5344CB8AC3E}">
        <p14:creationId xmlns:p14="http://schemas.microsoft.com/office/powerpoint/2010/main" val="117588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12</a:t>
            </a:fld>
            <a:endParaRPr lang="en-US" dirty="0"/>
          </a:p>
        </p:txBody>
      </p:sp>
      <p:sp>
        <p:nvSpPr>
          <p:cNvPr id="7" name="Rectangle 6">
            <a:extLst>
              <a:ext uri="{FF2B5EF4-FFF2-40B4-BE49-F238E27FC236}">
                <a16:creationId xmlns:a16="http://schemas.microsoft.com/office/drawing/2014/main" id="{CDC17F59-7BDC-7F4F-BE9D-E2A4BD913B9D}"/>
              </a:ext>
            </a:extLst>
          </p:cNvPr>
          <p:cNvSpPr/>
          <p:nvPr/>
        </p:nvSpPr>
        <p:spPr>
          <a:xfrm>
            <a:off x="4913139" y="3644829"/>
            <a:ext cx="5865404" cy="2614980"/>
          </a:xfrm>
          <a:prstGeom prst="rect">
            <a:avLst/>
          </a:prstGeom>
          <a:solidFill>
            <a:schemeClr val="bg1">
              <a:lumMod val="85000"/>
            </a:schemeClr>
          </a:solidFill>
          <a:ln>
            <a:solidFill>
              <a:srgbClr val="FFD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Helvetica" pitchFamily="2" charset="0"/>
              </a:rPr>
              <a:t>festival </a:t>
            </a:r>
          </a:p>
          <a:p>
            <a:endParaRPr lang="en-US" dirty="0">
              <a:solidFill>
                <a:schemeClr val="tx1"/>
              </a:solidFill>
              <a:latin typeface="Helvetica" pitchFamily="2" charset="0"/>
            </a:endParaRPr>
          </a:p>
          <a:p>
            <a:r>
              <a:rPr lang="en-US" dirty="0">
                <a:solidFill>
                  <a:schemeClr val="tx1"/>
                </a:solidFill>
                <a:latin typeface="Helvetica" pitchFamily="2" charset="0"/>
              </a:rPr>
              <a:t>a gathering of people to celebrate a person, place, event, or subject </a:t>
            </a:r>
          </a:p>
        </p:txBody>
      </p:sp>
      <p:sp>
        <p:nvSpPr>
          <p:cNvPr id="3" name="TextBox 2">
            <a:extLst>
              <a:ext uri="{FF2B5EF4-FFF2-40B4-BE49-F238E27FC236}">
                <a16:creationId xmlns:a16="http://schemas.microsoft.com/office/drawing/2014/main" id="{91B9DC0C-0D59-4C91-BA34-F93B89E3CADB}"/>
              </a:ext>
            </a:extLst>
          </p:cNvPr>
          <p:cNvSpPr txBox="1"/>
          <p:nvPr/>
        </p:nvSpPr>
        <p:spPr>
          <a:xfrm>
            <a:off x="5635869" y="2971800"/>
            <a:ext cx="914400" cy="914400"/>
          </a:xfrm>
          <a:prstGeom prst="rect">
            <a:avLst/>
          </a:prstGeom>
          <a:noFill/>
        </p:spPr>
        <p:txBody>
          <a:bodyPr wrap="square" rtlCol="0">
            <a:spAutoFit/>
          </a:bodyPr>
          <a:lstStyle/>
          <a:p>
            <a:endParaRPr lang="en-US" dirty="0"/>
          </a:p>
        </p:txBody>
      </p:sp>
      <p:pic>
        <p:nvPicPr>
          <p:cNvPr id="2052" name="Picture 4" descr="Boat, Dubai, Fireworks, Marina, Night">
            <a:extLst>
              <a:ext uri="{FF2B5EF4-FFF2-40B4-BE49-F238E27FC236}">
                <a16:creationId xmlns:a16="http://schemas.microsoft.com/office/drawing/2014/main" id="{D3C7A84D-1702-438F-A166-CF30FB601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141" y="809332"/>
            <a:ext cx="5426614" cy="26196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00FD05-1F57-493B-98C5-869FC7267DA3}"/>
              </a:ext>
            </a:extLst>
          </p:cNvPr>
          <p:cNvSpPr txBox="1"/>
          <p:nvPr/>
        </p:nvSpPr>
        <p:spPr>
          <a:xfrm>
            <a:off x="8206809" y="3213555"/>
            <a:ext cx="5426614" cy="215444"/>
          </a:xfrm>
          <a:prstGeom prst="rect">
            <a:avLst/>
          </a:prstGeom>
          <a:noFill/>
        </p:spPr>
        <p:txBody>
          <a:bodyPr wrap="square" rtlCol="0">
            <a:spAutoFit/>
          </a:bodyPr>
          <a:lstStyle/>
          <a:p>
            <a:r>
              <a:rPr lang="en-US" sz="800" dirty="0">
                <a:solidFill>
                  <a:schemeClr val="bg1"/>
                </a:solidFill>
                <a:hlinkClick r:id="rId5">
                  <a:extLst>
                    <a:ext uri="{A12FA001-AC4F-418D-AE19-62706E023703}">
                      <ahyp:hlinkClr xmlns:ahyp="http://schemas.microsoft.com/office/drawing/2018/hyperlinkcolor" val="tx"/>
                    </a:ext>
                  </a:extLst>
                </a:hlinkClick>
              </a:rPr>
              <a:t>Untitled</a:t>
            </a:r>
            <a:r>
              <a:rPr lang="en-US" sz="800" dirty="0">
                <a:solidFill>
                  <a:schemeClr val="bg1"/>
                </a:solidFill>
              </a:rPr>
              <a:t>, </a:t>
            </a:r>
            <a:r>
              <a:rPr lang="en-US" sz="800" dirty="0" err="1">
                <a:solidFill>
                  <a:schemeClr val="bg1"/>
                </a:solidFill>
              </a:rPr>
              <a:t>Pexels</a:t>
            </a:r>
            <a:r>
              <a:rPr lang="en-US" sz="800" dirty="0">
                <a:solidFill>
                  <a:schemeClr val="bg1"/>
                </a:solidFill>
              </a:rPr>
              <a:t>, January 24,2014, from </a:t>
            </a:r>
            <a:r>
              <a:rPr lang="en-US" sz="800" dirty="0" err="1">
                <a:solidFill>
                  <a:schemeClr val="bg1"/>
                </a:solidFill>
              </a:rPr>
              <a:t>Pixabay</a:t>
            </a:r>
            <a:endParaRPr lang="en-US" sz="800" dirty="0">
              <a:solidFill>
                <a:schemeClr val="bg1"/>
              </a:solidFill>
            </a:endParaRPr>
          </a:p>
        </p:txBody>
      </p:sp>
      <p:sp>
        <p:nvSpPr>
          <p:cNvPr id="6" name="TextBox 5">
            <a:extLst>
              <a:ext uri="{FF2B5EF4-FFF2-40B4-BE49-F238E27FC236}">
                <a16:creationId xmlns:a16="http://schemas.microsoft.com/office/drawing/2014/main" id="{518A9AB9-6595-2C45-9B97-5018A410C36C}"/>
              </a:ext>
            </a:extLst>
          </p:cNvPr>
          <p:cNvSpPr txBox="1"/>
          <p:nvPr/>
        </p:nvSpPr>
        <p:spPr>
          <a:xfrm>
            <a:off x="1488074" y="6292690"/>
            <a:ext cx="3689684"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hlinkClick r:id="rId6"/>
              </a:rPr>
              <a:t>Fire Eater</a:t>
            </a:r>
            <a:r>
              <a:rPr lang="en-GB" sz="1000" dirty="0">
                <a:latin typeface="Arial" panose="020B0604020202020204" pitchFamily="34" charset="0"/>
                <a:cs typeface="Arial" panose="020B0604020202020204" pitchFamily="34" charset="0"/>
              </a:rPr>
              <a:t>, Steven Weirather, 2017, </a:t>
            </a:r>
            <a:r>
              <a:rPr lang="en-GB" sz="1000" dirty="0" err="1">
                <a:latin typeface="Arial" panose="020B0604020202020204" pitchFamily="34" charset="0"/>
                <a:cs typeface="Arial" panose="020B0604020202020204" pitchFamily="34" charset="0"/>
              </a:rPr>
              <a:t>pixabay</a:t>
            </a:r>
            <a:endParaRPr lang="en-GB" sz="1000" dirty="0">
              <a:latin typeface="Arial" panose="020B0604020202020204" pitchFamily="34" charset="0"/>
              <a:cs typeface="Arial" panose="020B0604020202020204" pitchFamily="34" charset="0"/>
            </a:endParaRPr>
          </a:p>
        </p:txBody>
      </p:sp>
      <p:pic>
        <p:nvPicPr>
          <p:cNvPr id="9" name="Picture 8" descr="A picture containing nature, person, fire, outdoor&#10;&#10;Description automatically generated">
            <a:extLst>
              <a:ext uri="{FF2B5EF4-FFF2-40B4-BE49-F238E27FC236}">
                <a16:creationId xmlns:a16="http://schemas.microsoft.com/office/drawing/2014/main" id="{11C557B9-56E3-D846-A7F6-7B901FCE3115}"/>
              </a:ext>
            </a:extLst>
          </p:cNvPr>
          <p:cNvPicPr>
            <a:picLocks noChangeAspect="1"/>
          </p:cNvPicPr>
          <p:nvPr/>
        </p:nvPicPr>
        <p:blipFill>
          <a:blip r:embed="rId7"/>
          <a:stretch>
            <a:fillRect/>
          </a:stretch>
        </p:blipFill>
        <p:spPr>
          <a:xfrm>
            <a:off x="1590596" y="1520178"/>
            <a:ext cx="3133804" cy="4732044"/>
          </a:xfrm>
          <a:prstGeom prst="rect">
            <a:avLst/>
          </a:prstGeom>
        </p:spPr>
      </p:pic>
    </p:spTree>
    <p:extLst>
      <p:ext uri="{BB962C8B-B14F-4D97-AF65-F5344CB8AC3E}">
        <p14:creationId xmlns:p14="http://schemas.microsoft.com/office/powerpoint/2010/main" val="282295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13</a:t>
            </a:fld>
            <a:endParaRPr lang="en-US" dirty="0"/>
          </a:p>
        </p:txBody>
      </p:sp>
      <p:graphicFrame>
        <p:nvGraphicFramePr>
          <p:cNvPr id="9" name="Table 5">
            <a:extLst>
              <a:ext uri="{FF2B5EF4-FFF2-40B4-BE49-F238E27FC236}">
                <a16:creationId xmlns:a16="http://schemas.microsoft.com/office/drawing/2014/main" id="{34168ED7-A39A-4A49-92AC-B73A2DC2E45D}"/>
              </a:ext>
            </a:extLst>
          </p:cNvPr>
          <p:cNvGraphicFramePr>
            <a:graphicFrameLocks noGrp="1"/>
          </p:cNvGraphicFramePr>
          <p:nvPr>
            <p:extLst>
              <p:ext uri="{D42A27DB-BD31-4B8C-83A1-F6EECF244321}">
                <p14:modId xmlns:p14="http://schemas.microsoft.com/office/powerpoint/2010/main" val="2508424214"/>
              </p:ext>
            </p:extLst>
          </p:nvPr>
        </p:nvGraphicFramePr>
        <p:xfrm>
          <a:off x="764780" y="2310182"/>
          <a:ext cx="10907313" cy="2237636"/>
        </p:xfrm>
        <a:graphic>
          <a:graphicData uri="http://schemas.openxmlformats.org/drawingml/2006/table">
            <a:tbl>
              <a:tblPr firstRow="1" bandRow="1">
                <a:tableStyleId>{EB9631B5-78F2-41C9-869B-9F39066F8104}</a:tableStyleId>
              </a:tblPr>
              <a:tblGrid>
                <a:gridCol w="2643272">
                  <a:extLst>
                    <a:ext uri="{9D8B030D-6E8A-4147-A177-3AD203B41FA5}">
                      <a16:colId xmlns:a16="http://schemas.microsoft.com/office/drawing/2014/main" val="1840574432"/>
                    </a:ext>
                  </a:extLst>
                </a:gridCol>
                <a:gridCol w="1729345">
                  <a:extLst>
                    <a:ext uri="{9D8B030D-6E8A-4147-A177-3AD203B41FA5}">
                      <a16:colId xmlns:a16="http://schemas.microsoft.com/office/drawing/2014/main" val="3850848906"/>
                    </a:ext>
                  </a:extLst>
                </a:gridCol>
                <a:gridCol w="3097128">
                  <a:extLst>
                    <a:ext uri="{9D8B030D-6E8A-4147-A177-3AD203B41FA5}">
                      <a16:colId xmlns:a16="http://schemas.microsoft.com/office/drawing/2014/main" val="550140513"/>
                    </a:ext>
                  </a:extLst>
                </a:gridCol>
                <a:gridCol w="3437568">
                  <a:extLst>
                    <a:ext uri="{9D8B030D-6E8A-4147-A177-3AD203B41FA5}">
                      <a16:colId xmlns:a16="http://schemas.microsoft.com/office/drawing/2014/main" val="1690617751"/>
                    </a:ext>
                  </a:extLst>
                </a:gridCol>
              </a:tblGrid>
              <a:tr h="972430">
                <a:tc>
                  <a:txBody>
                    <a:bodyPr/>
                    <a:lstStyle/>
                    <a:p>
                      <a:pPr algn="ctr"/>
                      <a:r>
                        <a:rPr lang="en-AE" sz="3600" dirty="0">
                          <a:solidFill>
                            <a:schemeClr val="tx1"/>
                          </a:solidFill>
                          <a:latin typeface="Helvetica" pitchFamily="2" charset="0"/>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600" dirty="0">
                          <a:solidFill>
                            <a:schemeClr val="tx1"/>
                          </a:solidFill>
                          <a:latin typeface="Helvetica" pitchFamily="2" charset="0"/>
                        </a:rPr>
                        <a:t>class</a:t>
                      </a:r>
                      <a:endParaRPr lang="en-AE" sz="3600"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sentence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52883245"/>
                  </a:ext>
                </a:extLst>
              </a:tr>
              <a:tr h="1265206">
                <a:tc>
                  <a:txBody>
                    <a:bodyPr/>
                    <a:lstStyle/>
                    <a:p>
                      <a:pPr algn="ctr"/>
                      <a:r>
                        <a:rPr lang="en-US" dirty="0">
                          <a:latin typeface="Helvetica" pitchFamily="2" charset="0"/>
                        </a:rPr>
                        <a:t>festival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Helvetica" pitchFamily="2" charset="0"/>
                        </a:rPr>
                        <a:t>noun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latin typeface="Helvetica" pitchFamily="2" charset="0"/>
                        </a:rPr>
                        <a:t>a gathering of people to celebrate a person, place, event, or subject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Helvetica" pitchFamily="2" charset="0"/>
                        </a:rPr>
                        <a:t>The art festival had many paintings from famous artists.</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650420"/>
                  </a:ext>
                </a:extLst>
              </a:tr>
            </a:tbl>
          </a:graphicData>
        </a:graphic>
      </p:graphicFrame>
    </p:spTree>
    <p:extLst>
      <p:ext uri="{BB962C8B-B14F-4D97-AF65-F5344CB8AC3E}">
        <p14:creationId xmlns:p14="http://schemas.microsoft.com/office/powerpoint/2010/main" val="67272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14</a:t>
            </a:fld>
            <a:endParaRPr lang="en-US" dirty="0"/>
          </a:p>
        </p:txBody>
      </p:sp>
      <p:sp>
        <p:nvSpPr>
          <p:cNvPr id="7" name="Rectangle 6">
            <a:extLst>
              <a:ext uri="{FF2B5EF4-FFF2-40B4-BE49-F238E27FC236}">
                <a16:creationId xmlns:a16="http://schemas.microsoft.com/office/drawing/2014/main" id="{CDC17F59-7BDC-7F4F-BE9D-E2A4BD913B9D}"/>
              </a:ext>
            </a:extLst>
          </p:cNvPr>
          <p:cNvSpPr/>
          <p:nvPr/>
        </p:nvSpPr>
        <p:spPr>
          <a:xfrm>
            <a:off x="4913139" y="3644829"/>
            <a:ext cx="5865404" cy="2614980"/>
          </a:xfrm>
          <a:prstGeom prst="rect">
            <a:avLst/>
          </a:prstGeom>
          <a:solidFill>
            <a:schemeClr val="bg1">
              <a:lumMod val="85000"/>
            </a:schemeClr>
          </a:solidFill>
          <a:ln>
            <a:solidFill>
              <a:srgbClr val="FFD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Helvetica" pitchFamily="2" charset="0"/>
              </a:rPr>
              <a:t>character </a:t>
            </a:r>
          </a:p>
          <a:p>
            <a:endParaRPr lang="en-US" dirty="0">
              <a:solidFill>
                <a:schemeClr val="tx1"/>
              </a:solidFill>
              <a:latin typeface="Helvetica" pitchFamily="2" charset="0"/>
            </a:endParaRPr>
          </a:p>
          <a:p>
            <a:r>
              <a:rPr lang="en-US" dirty="0">
                <a:solidFill>
                  <a:schemeClr val="tx1"/>
                </a:solidFill>
                <a:latin typeface="Helvetica" pitchFamily="2" charset="0"/>
              </a:rPr>
              <a:t>a person in a book, film, poem or play</a:t>
            </a:r>
          </a:p>
        </p:txBody>
      </p:sp>
      <p:sp>
        <p:nvSpPr>
          <p:cNvPr id="3" name="TextBox 2">
            <a:extLst>
              <a:ext uri="{FF2B5EF4-FFF2-40B4-BE49-F238E27FC236}">
                <a16:creationId xmlns:a16="http://schemas.microsoft.com/office/drawing/2014/main" id="{91B9DC0C-0D59-4C91-BA34-F93B89E3CADB}"/>
              </a:ext>
            </a:extLst>
          </p:cNvPr>
          <p:cNvSpPr txBox="1"/>
          <p:nvPr/>
        </p:nvSpPr>
        <p:spPr>
          <a:xfrm>
            <a:off x="5635869" y="2971800"/>
            <a:ext cx="914400" cy="914400"/>
          </a:xfrm>
          <a:prstGeom prst="rect">
            <a:avLst/>
          </a:prstGeom>
          <a:noFill/>
        </p:spPr>
        <p:txBody>
          <a:bodyPr wrap="square" rtlCol="0">
            <a:spAutoFit/>
          </a:bodyPr>
          <a:lstStyle/>
          <a:p>
            <a:endParaRPr lang="en-US" dirty="0"/>
          </a:p>
        </p:txBody>
      </p:sp>
      <p:pic>
        <p:nvPicPr>
          <p:cNvPr id="8" name="Picture 7" descr="A picture containing person, dark, people, night&#10;&#10;Description automatically generated">
            <a:extLst>
              <a:ext uri="{FF2B5EF4-FFF2-40B4-BE49-F238E27FC236}">
                <a16:creationId xmlns:a16="http://schemas.microsoft.com/office/drawing/2014/main" id="{DED1ADEC-8574-3D43-9148-ECBAEE5986E9}"/>
              </a:ext>
            </a:extLst>
          </p:cNvPr>
          <p:cNvPicPr>
            <a:picLocks noChangeAspect="1"/>
          </p:cNvPicPr>
          <p:nvPr/>
        </p:nvPicPr>
        <p:blipFill rotWithShape="1">
          <a:blip r:embed="rId4"/>
          <a:srcRect l="5003" t="13070" r="-5003" b="9875"/>
          <a:stretch/>
        </p:blipFill>
        <p:spPr>
          <a:xfrm>
            <a:off x="4913139" y="970814"/>
            <a:ext cx="5288764" cy="2614980"/>
          </a:xfrm>
          <a:prstGeom prst="rect">
            <a:avLst/>
          </a:prstGeom>
        </p:spPr>
      </p:pic>
      <p:sp>
        <p:nvSpPr>
          <p:cNvPr id="10" name="TextBox 9">
            <a:extLst>
              <a:ext uri="{FF2B5EF4-FFF2-40B4-BE49-F238E27FC236}">
                <a16:creationId xmlns:a16="http://schemas.microsoft.com/office/drawing/2014/main" id="{68908CA4-08A6-2742-B6A3-DA1B00635182}"/>
              </a:ext>
            </a:extLst>
          </p:cNvPr>
          <p:cNvSpPr txBox="1"/>
          <p:nvPr/>
        </p:nvSpPr>
        <p:spPr>
          <a:xfrm>
            <a:off x="5177758" y="3224463"/>
            <a:ext cx="3869989" cy="246221"/>
          </a:xfrm>
          <a:prstGeom prst="rect">
            <a:avLst/>
          </a:prstGeom>
          <a:noFill/>
        </p:spPr>
        <p:txBody>
          <a:bodyPr wrap="square" rtlCol="0">
            <a:spAutoFit/>
          </a:bodyPr>
          <a:lstStyle/>
          <a:p>
            <a:r>
              <a:rPr lang="en-GB" sz="1000" i="1" dirty="0">
                <a:solidFill>
                  <a:schemeClr val="bg1"/>
                </a:solidFill>
                <a:latin typeface="Arial" panose="020B0604020202020204" pitchFamily="34" charset="0"/>
                <a:cs typeface="Arial" panose="020B0604020202020204" pitchFamily="34" charset="0"/>
                <a:hlinkClick r:id="rId5"/>
              </a:rPr>
              <a:t>Characters</a:t>
            </a:r>
            <a:r>
              <a:rPr lang="en-GB" sz="1000" dirty="0">
                <a:solidFill>
                  <a:schemeClr val="bg1"/>
                </a:solidFill>
                <a:latin typeface="Arial" panose="020B0604020202020204" pitchFamily="34" charset="0"/>
                <a:cs typeface="Arial" panose="020B0604020202020204" pitchFamily="34" charset="0"/>
              </a:rPr>
              <a:t>, </a:t>
            </a:r>
            <a:r>
              <a:rPr lang="en-GB" sz="1000" dirty="0" err="1">
                <a:solidFill>
                  <a:schemeClr val="bg1"/>
                </a:solidFill>
                <a:latin typeface="Arial" panose="020B0604020202020204" pitchFamily="34" charset="0"/>
                <a:cs typeface="Arial" panose="020B0604020202020204" pitchFamily="34" charset="0"/>
              </a:rPr>
              <a:t>Bichter</a:t>
            </a:r>
            <a:r>
              <a:rPr lang="en-GB" sz="1000" dirty="0">
                <a:solidFill>
                  <a:schemeClr val="bg1"/>
                </a:solidFill>
                <a:latin typeface="Arial" panose="020B0604020202020204" pitchFamily="34" charset="0"/>
                <a:cs typeface="Arial" panose="020B0604020202020204" pitchFamily="34" charset="0"/>
              </a:rPr>
              <a:t> </a:t>
            </a:r>
            <a:r>
              <a:rPr lang="en-GB" sz="1000" dirty="0" err="1">
                <a:solidFill>
                  <a:schemeClr val="bg1"/>
                </a:solidFill>
                <a:latin typeface="Arial" panose="020B0604020202020204" pitchFamily="34" charset="0"/>
                <a:cs typeface="Arial" panose="020B0604020202020204" pitchFamily="34" charset="0"/>
              </a:rPr>
              <a:t>Choii</a:t>
            </a:r>
            <a:r>
              <a:rPr lang="en-GB" sz="1000" dirty="0">
                <a:solidFill>
                  <a:schemeClr val="bg1"/>
                </a:solidFill>
                <a:latin typeface="Arial" panose="020B0604020202020204" pitchFamily="34" charset="0"/>
                <a:cs typeface="Arial" panose="020B0604020202020204" pitchFamily="34" charset="0"/>
              </a:rPr>
              <a:t>, 2012, </a:t>
            </a:r>
            <a:r>
              <a:rPr lang="en-GB" sz="1000" dirty="0" err="1">
                <a:solidFill>
                  <a:schemeClr val="bg1"/>
                </a:solidFill>
                <a:latin typeface="Arial" panose="020B0604020202020204" pitchFamily="34" charset="0"/>
                <a:cs typeface="Arial" panose="020B0604020202020204" pitchFamily="34" charset="0"/>
              </a:rPr>
              <a:t>Pixabay</a:t>
            </a:r>
            <a:r>
              <a:rPr lang="en-GB" sz="1000" dirty="0">
                <a:solidFill>
                  <a:schemeClr val="bg1"/>
                </a:solidFill>
                <a:latin typeface="Arial" panose="020B0604020202020204" pitchFamily="34" charset="0"/>
                <a:cs typeface="Arial" panose="020B0604020202020204" pitchFamily="34" charset="0"/>
              </a:rPr>
              <a:t>.</a:t>
            </a:r>
          </a:p>
        </p:txBody>
      </p:sp>
      <p:pic>
        <p:nvPicPr>
          <p:cNvPr id="12" name="Picture 11" descr="A person and person in garment&#10;&#10;Description automatically generated with low confidence">
            <a:extLst>
              <a:ext uri="{FF2B5EF4-FFF2-40B4-BE49-F238E27FC236}">
                <a16:creationId xmlns:a16="http://schemas.microsoft.com/office/drawing/2014/main" id="{51E83EC8-D48C-AC43-B3A5-B27142588F88}"/>
              </a:ext>
            </a:extLst>
          </p:cNvPr>
          <p:cNvPicPr>
            <a:picLocks noChangeAspect="1"/>
          </p:cNvPicPr>
          <p:nvPr/>
        </p:nvPicPr>
        <p:blipFill rotWithShape="1">
          <a:blip r:embed="rId6"/>
          <a:srcRect l="12482" r="13380"/>
          <a:stretch/>
        </p:blipFill>
        <p:spPr>
          <a:xfrm>
            <a:off x="528942" y="2420041"/>
            <a:ext cx="4302676" cy="3839768"/>
          </a:xfrm>
          <a:prstGeom prst="rect">
            <a:avLst/>
          </a:prstGeom>
        </p:spPr>
      </p:pic>
      <p:sp>
        <p:nvSpPr>
          <p:cNvPr id="13" name="TextBox 12">
            <a:extLst>
              <a:ext uri="{FF2B5EF4-FFF2-40B4-BE49-F238E27FC236}">
                <a16:creationId xmlns:a16="http://schemas.microsoft.com/office/drawing/2014/main" id="{10C2E8A6-F505-B84E-9468-51D2C4E9D686}"/>
              </a:ext>
            </a:extLst>
          </p:cNvPr>
          <p:cNvSpPr txBox="1"/>
          <p:nvPr/>
        </p:nvSpPr>
        <p:spPr>
          <a:xfrm>
            <a:off x="447421" y="6263197"/>
            <a:ext cx="411393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hlinkClick r:id="rId7"/>
              </a:rPr>
              <a:t>Tandas y tundas</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Poleth</a:t>
            </a:r>
            <a:r>
              <a:rPr lang="en-GB" sz="1000" dirty="0">
                <a:latin typeface="Arial" panose="020B0604020202020204" pitchFamily="34" charset="0"/>
                <a:cs typeface="Arial" panose="020B0604020202020204" pitchFamily="34" charset="0"/>
              </a:rPr>
              <a:t> Rivas/ </a:t>
            </a:r>
            <a:r>
              <a:rPr lang="en-GB" sz="1000" dirty="0" err="1">
                <a:latin typeface="Arial" panose="020B0604020202020204" pitchFamily="34" charset="0"/>
                <a:cs typeface="Arial" panose="020B0604020202020204" pitchFamily="34" charset="0"/>
              </a:rPr>
              <a:t>Secretaría</a:t>
            </a:r>
            <a:r>
              <a:rPr lang="en-GB" sz="1000" dirty="0">
                <a:latin typeface="Arial" panose="020B0604020202020204" pitchFamily="34" charset="0"/>
                <a:cs typeface="Arial" panose="020B0604020202020204" pitchFamily="34" charset="0"/>
              </a:rPr>
              <a:t> de </a:t>
            </a:r>
            <a:r>
              <a:rPr lang="en-GB" sz="1000" dirty="0" err="1">
                <a:latin typeface="Arial" panose="020B0604020202020204" pitchFamily="34" charset="0"/>
                <a:cs typeface="Arial" panose="020B0604020202020204" pitchFamily="34" charset="0"/>
              </a:rPr>
              <a:t>Cultura</a:t>
            </a:r>
            <a:r>
              <a:rPr lang="en-GB" sz="1000" dirty="0">
                <a:latin typeface="Arial" panose="020B0604020202020204" pitchFamily="34" charset="0"/>
                <a:cs typeface="Arial" panose="020B0604020202020204" pitchFamily="34" charset="0"/>
              </a:rPr>
              <a:t> CDMX, 2017, </a:t>
            </a:r>
            <a:r>
              <a:rPr lang="en-GB" sz="1000" dirty="0">
                <a:latin typeface="Arial" panose="020B0604020202020204" pitchFamily="34" charset="0"/>
                <a:cs typeface="Arial" panose="020B0604020202020204" pitchFamily="34" charset="0"/>
                <a:hlinkClick r:id="rId8"/>
              </a:rPr>
              <a:t>CC BY-SA 2.0</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38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15</a:t>
            </a:fld>
            <a:endParaRPr lang="en-US" dirty="0"/>
          </a:p>
        </p:txBody>
      </p:sp>
      <p:graphicFrame>
        <p:nvGraphicFramePr>
          <p:cNvPr id="9" name="Table 5">
            <a:extLst>
              <a:ext uri="{FF2B5EF4-FFF2-40B4-BE49-F238E27FC236}">
                <a16:creationId xmlns:a16="http://schemas.microsoft.com/office/drawing/2014/main" id="{34168ED7-A39A-4A49-92AC-B73A2DC2E45D}"/>
              </a:ext>
            </a:extLst>
          </p:cNvPr>
          <p:cNvGraphicFramePr>
            <a:graphicFrameLocks noGrp="1"/>
          </p:cNvGraphicFramePr>
          <p:nvPr>
            <p:extLst>
              <p:ext uri="{D42A27DB-BD31-4B8C-83A1-F6EECF244321}">
                <p14:modId xmlns:p14="http://schemas.microsoft.com/office/powerpoint/2010/main" val="3810697938"/>
              </p:ext>
            </p:extLst>
          </p:nvPr>
        </p:nvGraphicFramePr>
        <p:xfrm>
          <a:off x="764780" y="2310182"/>
          <a:ext cx="10907313" cy="2237636"/>
        </p:xfrm>
        <a:graphic>
          <a:graphicData uri="http://schemas.openxmlformats.org/drawingml/2006/table">
            <a:tbl>
              <a:tblPr firstRow="1" bandRow="1">
                <a:tableStyleId>{EB9631B5-78F2-41C9-869B-9F39066F8104}</a:tableStyleId>
              </a:tblPr>
              <a:tblGrid>
                <a:gridCol w="2643272">
                  <a:extLst>
                    <a:ext uri="{9D8B030D-6E8A-4147-A177-3AD203B41FA5}">
                      <a16:colId xmlns:a16="http://schemas.microsoft.com/office/drawing/2014/main" val="1840574432"/>
                    </a:ext>
                  </a:extLst>
                </a:gridCol>
                <a:gridCol w="1729345">
                  <a:extLst>
                    <a:ext uri="{9D8B030D-6E8A-4147-A177-3AD203B41FA5}">
                      <a16:colId xmlns:a16="http://schemas.microsoft.com/office/drawing/2014/main" val="3850848906"/>
                    </a:ext>
                  </a:extLst>
                </a:gridCol>
                <a:gridCol w="3097128">
                  <a:extLst>
                    <a:ext uri="{9D8B030D-6E8A-4147-A177-3AD203B41FA5}">
                      <a16:colId xmlns:a16="http://schemas.microsoft.com/office/drawing/2014/main" val="550140513"/>
                    </a:ext>
                  </a:extLst>
                </a:gridCol>
                <a:gridCol w="3437568">
                  <a:extLst>
                    <a:ext uri="{9D8B030D-6E8A-4147-A177-3AD203B41FA5}">
                      <a16:colId xmlns:a16="http://schemas.microsoft.com/office/drawing/2014/main" val="1690617751"/>
                    </a:ext>
                  </a:extLst>
                </a:gridCol>
              </a:tblGrid>
              <a:tr h="972430">
                <a:tc>
                  <a:txBody>
                    <a:bodyPr/>
                    <a:lstStyle/>
                    <a:p>
                      <a:pPr algn="ctr"/>
                      <a:r>
                        <a:rPr lang="en-AE" sz="3600" dirty="0">
                          <a:solidFill>
                            <a:schemeClr val="tx1"/>
                          </a:solidFill>
                          <a:latin typeface="Helvetica" pitchFamily="2" charset="0"/>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600" dirty="0">
                          <a:solidFill>
                            <a:schemeClr val="tx1"/>
                          </a:solidFill>
                          <a:latin typeface="Helvetica" pitchFamily="2" charset="0"/>
                        </a:rPr>
                        <a:t>class</a:t>
                      </a:r>
                      <a:endParaRPr lang="en-AE" sz="3600"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sentence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52883245"/>
                  </a:ext>
                </a:extLst>
              </a:tr>
              <a:tr h="1265206">
                <a:tc>
                  <a:txBody>
                    <a:bodyPr/>
                    <a:lstStyle/>
                    <a:p>
                      <a:pPr algn="ctr"/>
                      <a:r>
                        <a:rPr lang="en-US" dirty="0">
                          <a:latin typeface="Helvetica" pitchFamily="2" charset="0"/>
                        </a:rPr>
                        <a:t>character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Helvetica" pitchFamily="2" charset="0"/>
                        </a:rPr>
                        <a:t>noun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latin typeface="Helvetica" pitchFamily="2" charset="0"/>
                        </a:rPr>
                        <a:t>a gathering of people to celebrate a person, place, event, or subject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Helvetica" pitchFamily="2" charset="0"/>
                        </a:rPr>
                        <a:t>The art festival had many paintings from famous artists.</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650420"/>
                  </a:ext>
                </a:extLst>
              </a:tr>
            </a:tbl>
          </a:graphicData>
        </a:graphic>
      </p:graphicFrame>
    </p:spTree>
    <p:extLst>
      <p:ext uri="{BB962C8B-B14F-4D97-AF65-F5344CB8AC3E}">
        <p14:creationId xmlns:p14="http://schemas.microsoft.com/office/powerpoint/2010/main" val="378721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37B799E-1E7E-D141-9E7F-68824993FC13}"/>
              </a:ext>
            </a:extLst>
          </p:cNvPr>
          <p:cNvSpPr txBox="1"/>
          <p:nvPr/>
        </p:nvSpPr>
        <p:spPr>
          <a:xfrm>
            <a:off x="5822796" y="4180121"/>
            <a:ext cx="5965011" cy="2308324"/>
          </a:xfrm>
          <a:prstGeom prst="rect">
            <a:avLst/>
          </a:prstGeom>
          <a:noFill/>
        </p:spPr>
        <p:txBody>
          <a:bodyPr wrap="square" rtlCol="0">
            <a:spAutoFit/>
          </a:bodyPr>
          <a:lstStyle/>
          <a:p>
            <a:pPr algn="r" rtl="1"/>
            <a:r>
              <a:rPr lang="en-US" sz="4000" b="1" dirty="0">
                <a:latin typeface="Helvetica" pitchFamily="2" charset="0"/>
              </a:rPr>
              <a:t>Part 2: Preparation – Grammar</a:t>
            </a:r>
          </a:p>
          <a:p>
            <a:pPr algn="r" rtl="1"/>
            <a:r>
              <a:rPr lang="en-US" sz="3200" b="1" dirty="0">
                <a:latin typeface="Helvetica" pitchFamily="2" charset="0"/>
                <a:ea typeface="AppleMyungjo" pitchFamily="2" charset="-127"/>
                <a:cs typeface="PF Din Text Universal Medium" panose="02000506020000020004" pitchFamily="2" charset="0"/>
              </a:rPr>
              <a:t>Review this grammar for </a:t>
            </a:r>
          </a:p>
          <a:p>
            <a:pPr algn="r" rtl="1"/>
            <a:r>
              <a:rPr lang="en-US" sz="3200" b="1" dirty="0">
                <a:latin typeface="Helvetica" pitchFamily="2" charset="0"/>
                <a:ea typeface="AppleMyungjo" pitchFamily="2" charset="-127"/>
                <a:cs typeface="PF Din Text Universal Medium" panose="02000506020000020004" pitchFamily="2" charset="0"/>
              </a:rPr>
              <a:t>the Skills Check</a:t>
            </a:r>
          </a:p>
        </p:txBody>
      </p:sp>
    </p:spTree>
    <p:extLst>
      <p:ext uri="{BB962C8B-B14F-4D97-AF65-F5344CB8AC3E}">
        <p14:creationId xmlns:p14="http://schemas.microsoft.com/office/powerpoint/2010/main" val="636386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17</a:t>
            </a:fld>
            <a:endParaRPr lang="en-US" dirty="0"/>
          </a:p>
        </p:txBody>
      </p:sp>
      <p:graphicFrame>
        <p:nvGraphicFramePr>
          <p:cNvPr id="4" name="Table 3">
            <a:extLst>
              <a:ext uri="{FF2B5EF4-FFF2-40B4-BE49-F238E27FC236}">
                <a16:creationId xmlns:a16="http://schemas.microsoft.com/office/drawing/2014/main" id="{B3346271-9F16-A146-B01B-B746C4481085}"/>
              </a:ext>
            </a:extLst>
          </p:cNvPr>
          <p:cNvGraphicFramePr>
            <a:graphicFrameLocks noGrp="1"/>
          </p:cNvGraphicFramePr>
          <p:nvPr>
            <p:extLst>
              <p:ext uri="{D42A27DB-BD31-4B8C-83A1-F6EECF244321}">
                <p14:modId xmlns:p14="http://schemas.microsoft.com/office/powerpoint/2010/main" val="1717503532"/>
              </p:ext>
            </p:extLst>
          </p:nvPr>
        </p:nvGraphicFramePr>
        <p:xfrm>
          <a:off x="709448" y="1553049"/>
          <a:ext cx="10168759" cy="4803300"/>
        </p:xfrm>
        <a:graphic>
          <a:graphicData uri="http://schemas.openxmlformats.org/drawingml/2006/table">
            <a:tbl>
              <a:tblPr firstRow="1" bandRow="1">
                <a:tableStyleId>{5C22544A-7EE6-4342-B048-85BDC9FD1C3A}</a:tableStyleId>
              </a:tblPr>
              <a:tblGrid>
                <a:gridCol w="2006549">
                  <a:extLst>
                    <a:ext uri="{9D8B030D-6E8A-4147-A177-3AD203B41FA5}">
                      <a16:colId xmlns:a16="http://schemas.microsoft.com/office/drawing/2014/main" val="2323267231"/>
                    </a:ext>
                  </a:extLst>
                </a:gridCol>
                <a:gridCol w="8162210">
                  <a:extLst>
                    <a:ext uri="{9D8B030D-6E8A-4147-A177-3AD203B41FA5}">
                      <a16:colId xmlns:a16="http://schemas.microsoft.com/office/drawing/2014/main" val="3205612208"/>
                    </a:ext>
                  </a:extLst>
                </a:gridCol>
              </a:tblGrid>
              <a:tr h="1002550">
                <a:tc gridSpan="2">
                  <a:txBody>
                    <a:bodyPr/>
                    <a:lstStyle/>
                    <a:p>
                      <a:pPr algn="l"/>
                      <a:r>
                        <a:rPr lang="en-US" sz="1800" dirty="0">
                          <a:solidFill>
                            <a:srgbClr val="0070C0"/>
                          </a:solidFill>
                          <a:latin typeface="Helvetica" pitchFamily="2" charset="0"/>
                        </a:rPr>
                        <a:t>Is your school project finished Ali</a:t>
                      </a:r>
                      <a:r>
                        <a:rPr lang="en-AE" sz="1800" dirty="0">
                          <a:solidFill>
                            <a:srgbClr val="0070C0"/>
                          </a:solidFill>
                          <a:latin typeface="Helvetica" pitchFamily="2" charset="0"/>
                        </a:rPr>
                        <a:t>? </a:t>
                      </a:r>
                    </a:p>
                    <a:p>
                      <a:pPr algn="l"/>
                      <a:r>
                        <a:rPr lang="en-AE" sz="1800" dirty="0">
                          <a:solidFill>
                            <a:srgbClr val="0070C0"/>
                          </a:solidFill>
                          <a:latin typeface="Helvetica" pitchFamily="2" charset="0"/>
                        </a:rPr>
                        <a:t>Not yet, but I </a:t>
                      </a:r>
                      <a:r>
                        <a:rPr lang="en-AE" sz="1800" u="sng" dirty="0">
                          <a:solidFill>
                            <a:srgbClr val="0070C0"/>
                          </a:solidFill>
                          <a:latin typeface="Helvetica" pitchFamily="2" charset="0"/>
                        </a:rPr>
                        <a:t>have been </a:t>
                      </a:r>
                      <a:r>
                        <a:rPr lang="en-AE" sz="1800" u="sng">
                          <a:solidFill>
                            <a:srgbClr val="0070C0"/>
                          </a:solidFill>
                          <a:latin typeface="Helvetica" pitchFamily="2" charset="0"/>
                        </a:rPr>
                        <a:t>working</a:t>
                      </a:r>
                      <a:r>
                        <a:rPr lang="en-AE" sz="1800" u="none">
                          <a:solidFill>
                            <a:srgbClr val="0070C0"/>
                          </a:solidFill>
                          <a:latin typeface="Helvetica" pitchFamily="2" charset="0"/>
                        </a:rPr>
                        <a:t> </a:t>
                      </a:r>
                      <a:r>
                        <a:rPr lang="en-GB" sz="1800" u="none" dirty="0">
                          <a:solidFill>
                            <a:srgbClr val="0070C0"/>
                          </a:solidFill>
                          <a:latin typeface="Helvetica" pitchFamily="2" charset="0"/>
                        </a:rPr>
                        <a:t>on it</a:t>
                      </a:r>
                      <a:r>
                        <a:rPr lang="en-GB" sz="1800" dirty="0">
                          <a:solidFill>
                            <a:srgbClr val="0070C0"/>
                          </a:solidFill>
                          <a:latin typeface="Helvetica" pitchFamily="2" charset="0"/>
                        </a:rPr>
                        <a:t>!</a:t>
                      </a:r>
                      <a:endParaRPr lang="en-AE" sz="1800" dirty="0">
                        <a:solidFill>
                          <a:srgbClr val="0070C0"/>
                        </a:solidFill>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hMerge="1">
                  <a:txBody>
                    <a:bodyPr/>
                    <a:lstStyle/>
                    <a:p>
                      <a:endParaRPr lang="en-AE" dirty="0"/>
                    </a:p>
                  </a:txBody>
                  <a:tcPr/>
                </a:tc>
                <a:extLst>
                  <a:ext uri="{0D108BD9-81ED-4DB2-BD59-A6C34878D82A}">
                    <a16:rowId xmlns:a16="http://schemas.microsoft.com/office/drawing/2014/main" val="4265642309"/>
                  </a:ext>
                </a:extLst>
              </a:tr>
              <a:tr h="1002550">
                <a:tc>
                  <a:txBody>
                    <a:bodyPr/>
                    <a:lstStyle/>
                    <a:p>
                      <a:pPr algn="ctr"/>
                      <a:r>
                        <a:rPr lang="en-AE" sz="1800" dirty="0">
                          <a:latin typeface="Helvetica" pitchFamily="2" charset="0"/>
                        </a:rPr>
                        <a:t>Grammatical structure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AE" sz="1800" dirty="0">
                          <a:latin typeface="Helvetica" pitchFamily="2" charset="0"/>
                        </a:rPr>
                        <a:t>Present perfect continuous tense </a:t>
                      </a:r>
                    </a:p>
                    <a:p>
                      <a:r>
                        <a:rPr lang="en-AE" sz="1800" dirty="0">
                          <a:latin typeface="Helvetica" pitchFamily="2" charset="0"/>
                        </a:rPr>
                        <a:t>have/ has + been + verb (ing)</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2150797"/>
                  </a:ext>
                </a:extLst>
              </a:tr>
              <a:tr h="1002550">
                <a:tc>
                  <a:txBody>
                    <a:bodyPr/>
                    <a:lstStyle/>
                    <a:p>
                      <a:pPr algn="ctr"/>
                      <a:r>
                        <a:rPr lang="en-AE" sz="1800" dirty="0">
                          <a:latin typeface="Helvetica" pitchFamily="2" charset="0"/>
                        </a:rPr>
                        <a:t>Usage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AE" sz="1800" dirty="0">
                          <a:latin typeface="Helvetica" pitchFamily="2" charset="0"/>
                        </a:rPr>
                        <a:t>In </a:t>
                      </a:r>
                      <a:r>
                        <a:rPr lang="en-AE" sz="1800">
                          <a:latin typeface="Helvetica" pitchFamily="2" charset="0"/>
                        </a:rPr>
                        <a:t>this case</a:t>
                      </a:r>
                      <a:r>
                        <a:rPr lang="en-GB" sz="1800" dirty="0">
                          <a:latin typeface="Helvetica" pitchFamily="2" charset="0"/>
                        </a:rPr>
                        <a:t>,</a:t>
                      </a:r>
                      <a:r>
                        <a:rPr lang="en-AE" sz="1800">
                          <a:latin typeface="Helvetica" pitchFamily="2" charset="0"/>
                        </a:rPr>
                        <a:t> </a:t>
                      </a:r>
                      <a:r>
                        <a:rPr lang="en-AE" sz="1800" dirty="0">
                          <a:latin typeface="Helvetica" pitchFamily="2" charset="0"/>
                        </a:rPr>
                        <a:t>it is used to talk about something that started in the past and is continuing in the present</a:t>
                      </a:r>
                      <a:r>
                        <a:rPr lang="en-AE" sz="1800">
                          <a:latin typeface="Helvetica" pitchFamily="2" charset="0"/>
                        </a:rPr>
                        <a:t>. </a:t>
                      </a:r>
                      <a:r>
                        <a:rPr lang="en-GB" sz="1800" dirty="0">
                          <a:latin typeface="Helvetica" pitchFamily="2" charset="0"/>
                        </a:rPr>
                        <a:t>It might continue in the future.</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0621342"/>
                  </a:ext>
                </a:extLst>
              </a:tr>
              <a:tr h="793100">
                <a:tc>
                  <a:txBody>
                    <a:bodyPr/>
                    <a:lstStyle/>
                    <a:p>
                      <a:pPr algn="ctr"/>
                      <a:r>
                        <a:rPr lang="en-AE" sz="1800" dirty="0">
                          <a:latin typeface="Helvetica" pitchFamily="2" charset="0"/>
                        </a:rPr>
                        <a:t>Meaning</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AE" sz="1800" dirty="0">
                          <a:latin typeface="Helvetica" pitchFamily="2" charset="0"/>
                        </a:rPr>
                        <a:t>He started working on his project in the past and is still working on it in the present</a:t>
                      </a:r>
                      <a:r>
                        <a:rPr lang="en-AE" sz="1800">
                          <a:latin typeface="Helvetica" pitchFamily="2" charset="0"/>
                        </a:rPr>
                        <a:t>. </a:t>
                      </a:r>
                      <a:r>
                        <a:rPr lang="en-GB" sz="1800" dirty="0">
                          <a:latin typeface="Helvetica" pitchFamily="2" charset="0"/>
                        </a:rPr>
                        <a:t>He might continue working on it in the future.</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51686958"/>
                  </a:ext>
                </a:extLst>
              </a:tr>
              <a:tr h="1002550">
                <a:tc>
                  <a:txBody>
                    <a:bodyPr/>
                    <a:lstStyle/>
                    <a:p>
                      <a:pPr algn="ctr"/>
                      <a:r>
                        <a:rPr lang="en-AE" sz="1800" dirty="0">
                          <a:latin typeface="Helvetica" pitchFamily="2" charset="0"/>
                        </a:rPr>
                        <a:t>Other examples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AE" sz="1800" dirty="0">
                          <a:latin typeface="Helvetica" pitchFamily="2" charset="0"/>
                        </a:rPr>
                        <a:t>Alia </a:t>
                      </a:r>
                      <a:r>
                        <a:rPr lang="en-AE" sz="1800" u="sng" dirty="0">
                          <a:latin typeface="Helvetica" pitchFamily="2" charset="0"/>
                        </a:rPr>
                        <a:t>has been thinking </a:t>
                      </a:r>
                      <a:r>
                        <a:rPr lang="en-AE" sz="1800" dirty="0">
                          <a:latin typeface="Helvetica" pitchFamily="2" charset="0"/>
                        </a:rPr>
                        <a:t>about going on holiday.</a:t>
                      </a:r>
                    </a:p>
                    <a:p>
                      <a:r>
                        <a:rPr lang="en-AE" sz="1800" dirty="0">
                          <a:latin typeface="Helvetica" pitchFamily="2" charset="0"/>
                        </a:rPr>
                        <a:t>I </a:t>
                      </a:r>
                      <a:r>
                        <a:rPr lang="en-AE" sz="1800" u="sng" dirty="0">
                          <a:latin typeface="Helvetica" pitchFamily="2" charset="0"/>
                        </a:rPr>
                        <a:t>haven’t been running </a:t>
                      </a:r>
                      <a:r>
                        <a:rPr lang="en-AE" sz="1800" dirty="0">
                          <a:latin typeface="Helvetica" pitchFamily="2" charset="0"/>
                        </a:rPr>
                        <a:t>today.</a:t>
                      </a:r>
                    </a:p>
                    <a:p>
                      <a:r>
                        <a:rPr lang="en-AE" sz="1800" dirty="0">
                          <a:latin typeface="Helvetica" pitchFamily="2" charset="0"/>
                        </a:rPr>
                        <a:t>What </a:t>
                      </a:r>
                      <a:r>
                        <a:rPr lang="en-AE" sz="1800" u="sng" dirty="0">
                          <a:latin typeface="Helvetica" pitchFamily="2" charset="0"/>
                        </a:rPr>
                        <a:t>have</a:t>
                      </a:r>
                      <a:r>
                        <a:rPr lang="en-AE" sz="1800" dirty="0">
                          <a:latin typeface="Helvetica" pitchFamily="2" charset="0"/>
                        </a:rPr>
                        <a:t> you </a:t>
                      </a:r>
                      <a:r>
                        <a:rPr lang="en-AE" sz="1800" u="sng" dirty="0">
                          <a:latin typeface="Helvetica" pitchFamily="2" charset="0"/>
                        </a:rPr>
                        <a:t>been doing</a:t>
                      </a:r>
                      <a:r>
                        <a:rPr lang="en-AE" sz="1800" dirty="0">
                          <a:latin typeface="Helvetica" pitchFamily="2" charset="0"/>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39842228"/>
                  </a:ext>
                </a:extLst>
              </a:tr>
            </a:tbl>
          </a:graphicData>
        </a:graphic>
      </p:graphicFrame>
      <p:pic>
        <p:nvPicPr>
          <p:cNvPr id="6" name="Picture 5" descr="Diagram&#10;&#10;Description automatically generated">
            <a:extLst>
              <a:ext uri="{FF2B5EF4-FFF2-40B4-BE49-F238E27FC236}">
                <a16:creationId xmlns:a16="http://schemas.microsoft.com/office/drawing/2014/main" id="{D2CC82BF-B17B-A840-8D73-C9EFA2F7D83C}"/>
              </a:ext>
            </a:extLst>
          </p:cNvPr>
          <p:cNvPicPr>
            <a:picLocks noChangeAspect="1"/>
          </p:cNvPicPr>
          <p:nvPr/>
        </p:nvPicPr>
        <p:blipFill>
          <a:blip r:embed="rId3"/>
          <a:stretch>
            <a:fillRect/>
          </a:stretch>
        </p:blipFill>
        <p:spPr>
          <a:xfrm>
            <a:off x="6321973" y="329170"/>
            <a:ext cx="3908206" cy="858754"/>
          </a:xfrm>
          <a:prstGeom prst="rect">
            <a:avLst/>
          </a:prstGeom>
        </p:spPr>
      </p:pic>
    </p:spTree>
    <p:extLst>
      <p:ext uri="{BB962C8B-B14F-4D97-AF65-F5344CB8AC3E}">
        <p14:creationId xmlns:p14="http://schemas.microsoft.com/office/powerpoint/2010/main" val="376588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18</a:t>
            </a:fld>
            <a:endParaRPr lang="en-US" dirty="0"/>
          </a:p>
        </p:txBody>
      </p:sp>
      <p:graphicFrame>
        <p:nvGraphicFramePr>
          <p:cNvPr id="3" name="Table 3">
            <a:extLst>
              <a:ext uri="{FF2B5EF4-FFF2-40B4-BE49-F238E27FC236}">
                <a16:creationId xmlns:a16="http://schemas.microsoft.com/office/drawing/2014/main" id="{8390DEF7-3EA4-AD40-A68F-22172FF366FF}"/>
              </a:ext>
            </a:extLst>
          </p:cNvPr>
          <p:cNvGraphicFramePr>
            <a:graphicFrameLocks noGrp="1"/>
          </p:cNvGraphicFramePr>
          <p:nvPr>
            <p:extLst>
              <p:ext uri="{D42A27DB-BD31-4B8C-83A1-F6EECF244321}">
                <p14:modId xmlns:p14="http://schemas.microsoft.com/office/powerpoint/2010/main" val="341152168"/>
              </p:ext>
            </p:extLst>
          </p:nvPr>
        </p:nvGraphicFramePr>
        <p:xfrm>
          <a:off x="798203" y="1830188"/>
          <a:ext cx="10093570" cy="4093596"/>
        </p:xfrm>
        <a:graphic>
          <a:graphicData uri="http://schemas.openxmlformats.org/drawingml/2006/table">
            <a:tbl>
              <a:tblPr firstRow="1" bandRow="1">
                <a:tableStyleId>{5C22544A-7EE6-4342-B048-85BDC9FD1C3A}</a:tableStyleId>
              </a:tblPr>
              <a:tblGrid>
                <a:gridCol w="2018715">
                  <a:extLst>
                    <a:ext uri="{9D8B030D-6E8A-4147-A177-3AD203B41FA5}">
                      <a16:colId xmlns:a16="http://schemas.microsoft.com/office/drawing/2014/main" val="2323267231"/>
                    </a:ext>
                  </a:extLst>
                </a:gridCol>
                <a:gridCol w="8074855">
                  <a:extLst>
                    <a:ext uri="{9D8B030D-6E8A-4147-A177-3AD203B41FA5}">
                      <a16:colId xmlns:a16="http://schemas.microsoft.com/office/drawing/2014/main" val="3205612208"/>
                    </a:ext>
                  </a:extLst>
                </a:gridCol>
              </a:tblGrid>
              <a:tr h="574240">
                <a:tc gridSpan="2">
                  <a:txBody>
                    <a:bodyPr/>
                    <a:lstStyle/>
                    <a:p>
                      <a:r>
                        <a:rPr lang="en-US" sz="1800" dirty="0">
                          <a:solidFill>
                            <a:srgbClr val="0070C0"/>
                          </a:solidFill>
                          <a:latin typeface="Helvetica" pitchFamily="2" charset="0"/>
                        </a:rPr>
                        <a:t>I know that you have been struggling to complete your project on time. You</a:t>
                      </a:r>
                      <a:r>
                        <a:rPr lang="en-US" sz="1800" u="sng" dirty="0">
                          <a:solidFill>
                            <a:srgbClr val="0070C0"/>
                          </a:solidFill>
                          <a:latin typeface="Helvetica" pitchFamily="2" charset="0"/>
                        </a:rPr>
                        <a:t> should </a:t>
                      </a:r>
                      <a:r>
                        <a:rPr lang="en-US" sz="1800" dirty="0">
                          <a:solidFill>
                            <a:srgbClr val="0070C0"/>
                          </a:solidFill>
                          <a:latin typeface="Helvetica" pitchFamily="2" charset="0"/>
                        </a:rPr>
                        <a:t>ask for help.</a:t>
                      </a:r>
                      <a:endParaRPr lang="en-AE" sz="1800" dirty="0">
                        <a:solidFill>
                          <a:srgbClr val="0070C0"/>
                        </a:solidFill>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hMerge="1">
                  <a:txBody>
                    <a:bodyPr/>
                    <a:lstStyle/>
                    <a:p>
                      <a:endParaRPr lang="en-AE" dirty="0"/>
                    </a:p>
                  </a:txBody>
                  <a:tcPr/>
                </a:tc>
                <a:extLst>
                  <a:ext uri="{0D108BD9-81ED-4DB2-BD59-A6C34878D82A}">
                    <a16:rowId xmlns:a16="http://schemas.microsoft.com/office/drawing/2014/main" val="4265642309"/>
                  </a:ext>
                </a:extLst>
              </a:tr>
              <a:tr h="820342">
                <a:tc>
                  <a:txBody>
                    <a:bodyPr/>
                    <a:lstStyle/>
                    <a:p>
                      <a:pPr algn="ctr"/>
                      <a:r>
                        <a:rPr lang="en-AE" sz="1800" dirty="0">
                          <a:latin typeface="Helvetica" pitchFamily="2" charset="0"/>
                        </a:rPr>
                        <a:t>Grammatical structure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dirty="0">
                          <a:latin typeface="Helvetica" panose="020B0604020202020204" pitchFamily="34" charset="0"/>
                          <a:cs typeface="Helvetica" panose="020B0604020202020204" pitchFamily="34" charset="0"/>
                        </a:rPr>
                        <a:t>Present modals</a:t>
                      </a:r>
                    </a:p>
                    <a:p>
                      <a:r>
                        <a:rPr lang="en-US" sz="1800" dirty="0">
                          <a:latin typeface="Helvetica" panose="020B0604020202020204" pitchFamily="34" charset="0"/>
                          <a:cs typeface="Helvetica" panose="020B0604020202020204" pitchFamily="34" charset="0"/>
                        </a:rPr>
                        <a:t>Subject + modal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2150797"/>
                  </a:ext>
                </a:extLst>
              </a:tr>
              <a:tr h="574240">
                <a:tc>
                  <a:txBody>
                    <a:bodyPr/>
                    <a:lstStyle/>
                    <a:p>
                      <a:pPr algn="ctr"/>
                      <a:r>
                        <a:rPr lang="en-AE" sz="1800" dirty="0">
                          <a:latin typeface="Helvetica" pitchFamily="2" charset="0"/>
                        </a:rPr>
                        <a:t>Usage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b="0" i="0" kern="1200" dirty="0">
                          <a:solidFill>
                            <a:schemeClr val="dk1"/>
                          </a:solidFill>
                          <a:effectLst/>
                          <a:latin typeface="Helvetica" panose="020B0604020202020204" pitchFamily="34" charset="0"/>
                          <a:ea typeface="+mn-ea"/>
                          <a:cs typeface="Helvetica" panose="020B0604020202020204" pitchFamily="34" charset="0"/>
                        </a:rPr>
                        <a:t>To give advice.</a:t>
                      </a:r>
                      <a:endParaRPr lang="en-AE" sz="1800" dirty="0">
                        <a:latin typeface="Helvetica" panose="020B0604020202020204" pitchFamily="34" charset="0"/>
                        <a:cs typeface="Helvetica" panose="020B0604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0621342"/>
                  </a:ext>
                </a:extLst>
              </a:tr>
              <a:tr h="934315">
                <a:tc>
                  <a:txBody>
                    <a:bodyPr/>
                    <a:lstStyle/>
                    <a:p>
                      <a:pPr algn="ctr"/>
                      <a:r>
                        <a:rPr lang="en-GB" sz="1800" dirty="0">
                          <a:latin typeface="Helvetica" pitchFamily="2" charset="0"/>
                        </a:rPr>
                        <a:t>Meaning</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GB" sz="1800" dirty="0">
                          <a:latin typeface="Helvetica" panose="020B0604020202020204" pitchFamily="34" charset="0"/>
                          <a:cs typeface="Helvetica" panose="020B0604020202020204" pitchFamily="34" charset="0"/>
                        </a:rPr>
                        <a:t>Because you can’t finish your project on time, it would be good for you to ask someone for help.</a:t>
                      </a:r>
                      <a:endParaRPr lang="en-AE" sz="1800" dirty="0">
                        <a:latin typeface="Helvetica" panose="020B0604020202020204" pitchFamily="34" charset="0"/>
                        <a:cs typeface="Helvetica" panose="020B0604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11169426"/>
                  </a:ext>
                </a:extLst>
              </a:tr>
              <a:tr h="1124619">
                <a:tc>
                  <a:txBody>
                    <a:bodyPr/>
                    <a:lstStyle/>
                    <a:p>
                      <a:pPr algn="ctr"/>
                      <a:r>
                        <a:rPr lang="en-AE" sz="1800" dirty="0">
                          <a:latin typeface="Helvetica" pitchFamily="2" charset="0"/>
                        </a:rPr>
                        <a:t>Other examples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u="none" dirty="0">
                          <a:latin typeface="Helvetica" panose="020B0604020202020204" pitchFamily="34" charset="0"/>
                          <a:cs typeface="Helvetica" panose="020B0604020202020204" pitchFamily="34" charset="0"/>
                        </a:rPr>
                        <a:t>The boys </a:t>
                      </a:r>
                      <a:r>
                        <a:rPr lang="en-US" sz="1800" u="sng" dirty="0">
                          <a:latin typeface="Helvetica" panose="020B0604020202020204" pitchFamily="34" charset="0"/>
                          <a:cs typeface="Helvetica" panose="020B0604020202020204" pitchFamily="34" charset="0"/>
                        </a:rPr>
                        <a:t>should</a:t>
                      </a:r>
                      <a:r>
                        <a:rPr lang="en-US" sz="1800" dirty="0">
                          <a:latin typeface="Helvetica" panose="020B0604020202020204" pitchFamily="34" charset="0"/>
                          <a:cs typeface="Helvetica" panose="020B0604020202020204" pitchFamily="34" charset="0"/>
                        </a:rPr>
                        <a:t> study for their exams.</a:t>
                      </a:r>
                    </a:p>
                    <a:p>
                      <a:r>
                        <a:rPr lang="en-US" sz="1800" dirty="0">
                          <a:latin typeface="Helvetica" panose="020B0604020202020204" pitchFamily="34" charset="0"/>
                          <a:cs typeface="Helvetica" panose="020B0604020202020204" pitchFamily="34" charset="0"/>
                        </a:rPr>
                        <a:t>He </a:t>
                      </a:r>
                      <a:r>
                        <a:rPr lang="en-US" sz="1800" u="sng" dirty="0">
                          <a:latin typeface="Helvetica" panose="020B0604020202020204" pitchFamily="34" charset="0"/>
                          <a:cs typeface="Helvetica" panose="020B0604020202020204" pitchFamily="34" charset="0"/>
                        </a:rPr>
                        <a:t>shouldn’t</a:t>
                      </a:r>
                      <a:r>
                        <a:rPr lang="en-US" sz="1800" dirty="0">
                          <a:latin typeface="Helvetica" panose="020B0604020202020204" pitchFamily="34" charset="0"/>
                          <a:cs typeface="Helvetica" panose="020B0604020202020204" pitchFamily="34" charset="0"/>
                        </a:rPr>
                        <a:t> eat so many sweets.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39842228"/>
                  </a:ext>
                </a:extLst>
              </a:tr>
            </a:tbl>
          </a:graphicData>
        </a:graphic>
      </p:graphicFrame>
    </p:spTree>
    <p:extLst>
      <p:ext uri="{BB962C8B-B14F-4D97-AF65-F5344CB8AC3E}">
        <p14:creationId xmlns:p14="http://schemas.microsoft.com/office/powerpoint/2010/main" val="4170018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19</a:t>
            </a:fld>
            <a:endParaRPr lang="en-US" dirty="0"/>
          </a:p>
        </p:txBody>
      </p:sp>
      <p:graphicFrame>
        <p:nvGraphicFramePr>
          <p:cNvPr id="3" name="Table 3">
            <a:extLst>
              <a:ext uri="{FF2B5EF4-FFF2-40B4-BE49-F238E27FC236}">
                <a16:creationId xmlns:a16="http://schemas.microsoft.com/office/drawing/2014/main" id="{8390DEF7-3EA4-AD40-A68F-22172FF366FF}"/>
              </a:ext>
            </a:extLst>
          </p:cNvPr>
          <p:cNvGraphicFramePr>
            <a:graphicFrameLocks noGrp="1"/>
          </p:cNvGraphicFramePr>
          <p:nvPr>
            <p:extLst>
              <p:ext uri="{D42A27DB-BD31-4B8C-83A1-F6EECF244321}">
                <p14:modId xmlns:p14="http://schemas.microsoft.com/office/powerpoint/2010/main" val="1975271812"/>
              </p:ext>
            </p:extLst>
          </p:nvPr>
        </p:nvGraphicFramePr>
        <p:xfrm>
          <a:off x="677917" y="1529254"/>
          <a:ext cx="10405241" cy="4971527"/>
        </p:xfrm>
        <a:graphic>
          <a:graphicData uri="http://schemas.openxmlformats.org/drawingml/2006/table">
            <a:tbl>
              <a:tblPr firstRow="1" bandRow="1">
                <a:tableStyleId>{5C22544A-7EE6-4342-B048-85BDC9FD1C3A}</a:tableStyleId>
              </a:tblPr>
              <a:tblGrid>
                <a:gridCol w="2081049">
                  <a:extLst>
                    <a:ext uri="{9D8B030D-6E8A-4147-A177-3AD203B41FA5}">
                      <a16:colId xmlns:a16="http://schemas.microsoft.com/office/drawing/2014/main" val="2323267231"/>
                    </a:ext>
                  </a:extLst>
                </a:gridCol>
                <a:gridCol w="8324192">
                  <a:extLst>
                    <a:ext uri="{9D8B030D-6E8A-4147-A177-3AD203B41FA5}">
                      <a16:colId xmlns:a16="http://schemas.microsoft.com/office/drawing/2014/main" val="3205612208"/>
                    </a:ext>
                  </a:extLst>
                </a:gridCol>
              </a:tblGrid>
              <a:tr h="1038444">
                <a:tc gridSpan="2">
                  <a:txBody>
                    <a:bodyPr/>
                    <a:lstStyle/>
                    <a:p>
                      <a:r>
                        <a:rPr lang="en-US" sz="1800" dirty="0">
                          <a:solidFill>
                            <a:srgbClr val="0070C0"/>
                          </a:solidFill>
                          <a:latin typeface="Helvetica" pitchFamily="2" charset="0"/>
                        </a:rPr>
                        <a:t>Do you want another piece of cake? </a:t>
                      </a:r>
                    </a:p>
                    <a:p>
                      <a:r>
                        <a:rPr lang="en-US" sz="1800" u="sng" dirty="0">
                          <a:solidFill>
                            <a:srgbClr val="0070C0"/>
                          </a:solidFill>
                          <a:latin typeface="Helvetica" pitchFamily="2" charset="0"/>
                        </a:rPr>
                        <a:t>Although</a:t>
                      </a:r>
                      <a:r>
                        <a:rPr lang="en-US" sz="1800" dirty="0">
                          <a:solidFill>
                            <a:srgbClr val="0070C0"/>
                          </a:solidFill>
                          <a:latin typeface="Helvetica" pitchFamily="2" charset="0"/>
                        </a:rPr>
                        <a:t> I am full, I’ll have another piece of cake. </a:t>
                      </a:r>
                      <a:endParaRPr lang="en-AE" sz="1800" dirty="0">
                        <a:solidFill>
                          <a:srgbClr val="0070C0"/>
                        </a:solidFill>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hMerge="1">
                  <a:txBody>
                    <a:bodyPr/>
                    <a:lstStyle/>
                    <a:p>
                      <a:endParaRPr lang="en-AE" dirty="0"/>
                    </a:p>
                  </a:txBody>
                  <a:tcPr/>
                </a:tc>
                <a:extLst>
                  <a:ext uri="{0D108BD9-81ED-4DB2-BD59-A6C34878D82A}">
                    <a16:rowId xmlns:a16="http://schemas.microsoft.com/office/drawing/2014/main" val="4265642309"/>
                  </a:ext>
                </a:extLst>
              </a:tr>
              <a:tr h="1038444">
                <a:tc>
                  <a:txBody>
                    <a:bodyPr/>
                    <a:lstStyle/>
                    <a:p>
                      <a:pPr algn="ctr"/>
                      <a:r>
                        <a:rPr lang="en-AE" sz="1800" dirty="0">
                          <a:latin typeface="Helvetica" pitchFamily="2" charset="0"/>
                        </a:rPr>
                        <a:t>Grammatical structure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dirty="0">
                          <a:latin typeface="Helvetica" pitchFamily="2" charset="0"/>
                        </a:rPr>
                        <a:t>Adverbial Linkers </a:t>
                      </a:r>
                    </a:p>
                    <a:p>
                      <a:r>
                        <a:rPr lang="en-US" sz="1800" dirty="0">
                          <a:latin typeface="Helvetica" pitchFamily="2" charset="0"/>
                        </a:rPr>
                        <a:t>Appears at the beginning of a sentence.</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2150797"/>
                  </a:ext>
                </a:extLst>
              </a:tr>
              <a:tr h="1038444">
                <a:tc>
                  <a:txBody>
                    <a:bodyPr/>
                    <a:lstStyle/>
                    <a:p>
                      <a:pPr algn="ctr"/>
                      <a:r>
                        <a:rPr lang="en-AE" sz="1800" dirty="0">
                          <a:latin typeface="Helvetica" pitchFamily="2" charset="0"/>
                        </a:rPr>
                        <a:t>Usage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dirty="0">
                          <a:latin typeface="Helvetica" pitchFamily="2" charset="0"/>
                        </a:rPr>
                        <a:t>Used to link complex ideas between two sentences. Ideas can be contrasting or reasons and results.</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0621342"/>
                  </a:ext>
                </a:extLst>
              </a:tr>
              <a:tr h="817751">
                <a:tc>
                  <a:txBody>
                    <a:bodyPr/>
                    <a:lstStyle/>
                    <a:p>
                      <a:pPr algn="ctr"/>
                      <a:r>
                        <a:rPr lang="en-GB" sz="1800" dirty="0">
                          <a:latin typeface="Helvetica" pitchFamily="2" charset="0"/>
                        </a:rPr>
                        <a:t>Meaning</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GB" sz="1800" dirty="0">
                          <a:latin typeface="Helvetica" pitchFamily="2" charset="0"/>
                        </a:rPr>
                        <a:t>My stomach is full so it is unlikely that I want more food. In contrast to this, I still want want another piece of cake, so I’ll have one.</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87376607"/>
                  </a:ext>
                </a:extLst>
              </a:tr>
              <a:tr h="1038444">
                <a:tc>
                  <a:txBody>
                    <a:bodyPr/>
                    <a:lstStyle/>
                    <a:p>
                      <a:pPr algn="ctr"/>
                      <a:r>
                        <a:rPr lang="en-AE" sz="1800" dirty="0">
                          <a:latin typeface="Helvetica" pitchFamily="2" charset="0"/>
                        </a:rPr>
                        <a:t>Other examples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dirty="0">
                          <a:latin typeface="Helvetica" pitchFamily="2" charset="0"/>
                        </a:rPr>
                        <a:t>I didn’t like the price. </a:t>
                      </a:r>
                      <a:r>
                        <a:rPr lang="en-US" sz="1800" u="sng" dirty="0">
                          <a:latin typeface="Helvetica" pitchFamily="2" charset="0"/>
                        </a:rPr>
                        <a:t>Nevertheless</a:t>
                      </a:r>
                      <a:r>
                        <a:rPr lang="en-US" sz="1800" dirty="0">
                          <a:latin typeface="Helvetica" pitchFamily="2" charset="0"/>
                        </a:rPr>
                        <a:t>, I bought the shoes.  </a:t>
                      </a:r>
                    </a:p>
                    <a:p>
                      <a:r>
                        <a:rPr lang="en-US" sz="1800" dirty="0">
                          <a:latin typeface="Helvetica" pitchFamily="2" charset="0"/>
                        </a:rPr>
                        <a:t>I’m trying to save money. </a:t>
                      </a:r>
                      <a:r>
                        <a:rPr lang="en-US" sz="1800" u="sng" dirty="0">
                          <a:latin typeface="Helvetica" pitchFamily="2" charset="0"/>
                        </a:rPr>
                        <a:t>Therefore</a:t>
                      </a:r>
                      <a:r>
                        <a:rPr lang="en-US" sz="1800" dirty="0">
                          <a:latin typeface="Helvetica" pitchFamily="2" charset="0"/>
                        </a:rPr>
                        <a:t>, I won’t go to the mall.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39842228"/>
                  </a:ext>
                </a:extLst>
              </a:tr>
            </a:tbl>
          </a:graphicData>
        </a:graphic>
      </p:graphicFrame>
    </p:spTree>
    <p:extLst>
      <p:ext uri="{BB962C8B-B14F-4D97-AF65-F5344CB8AC3E}">
        <p14:creationId xmlns:p14="http://schemas.microsoft.com/office/powerpoint/2010/main" val="368392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5D4CA64-863F-244B-94B0-392C7F977D03}"/>
              </a:ext>
            </a:extLst>
          </p:cNvPr>
          <p:cNvSpPr txBox="1"/>
          <p:nvPr/>
        </p:nvSpPr>
        <p:spPr>
          <a:xfrm>
            <a:off x="999852" y="1583494"/>
            <a:ext cx="4547287" cy="523220"/>
          </a:xfrm>
          <a:prstGeom prst="rect">
            <a:avLst/>
          </a:prstGeom>
          <a:noFill/>
        </p:spPr>
        <p:txBody>
          <a:bodyPr wrap="square" rtlCol="0">
            <a:spAutoFit/>
          </a:bodyPr>
          <a:lstStyle/>
          <a:p>
            <a:pPr marL="0" defTabSz="914400" rtl="1" eaLnBrk="1" latinLnBrk="0" hangingPunct="1"/>
            <a:r>
              <a:rPr lang="en-US" sz="2800" b="1" dirty="0">
                <a:latin typeface="Helvetica" pitchFamily="2" charset="0"/>
                <a:ea typeface="AppleMyungjo" pitchFamily="2" charset="-127"/>
                <a:cs typeface="Arial" panose="020B0604020202020204" pitchFamily="34" charset="0"/>
              </a:rPr>
              <a:t>Contents:</a:t>
            </a:r>
          </a:p>
        </p:txBody>
      </p:sp>
      <p:sp>
        <p:nvSpPr>
          <p:cNvPr id="13" name="TextBox 12">
            <a:extLst>
              <a:ext uri="{FF2B5EF4-FFF2-40B4-BE49-F238E27FC236}">
                <a16:creationId xmlns:a16="http://schemas.microsoft.com/office/drawing/2014/main" id="{B60FE727-BDEF-3147-A781-E4B6C44CE802}"/>
              </a:ext>
            </a:extLst>
          </p:cNvPr>
          <p:cNvSpPr txBox="1"/>
          <p:nvPr/>
        </p:nvSpPr>
        <p:spPr>
          <a:xfrm>
            <a:off x="1038544" y="1827827"/>
            <a:ext cx="5096148" cy="4893647"/>
          </a:xfrm>
          <a:prstGeom prst="rect">
            <a:avLst/>
          </a:prstGeom>
          <a:noFill/>
        </p:spPr>
        <p:txBody>
          <a:bodyPr wrap="square" rtlCol="0">
            <a:spAutoFit/>
          </a:bodyPr>
          <a:lstStyle/>
          <a:p>
            <a:pPr defTabSz="914217">
              <a:defRPr/>
            </a:pPr>
            <a:endParaRPr lang="en-GB" sz="2400" kern="0" dirty="0">
              <a:latin typeface="Helvetica" pitchFamily="2" charset="0"/>
              <a:cs typeface="Arial"/>
              <a:sym typeface="Arial"/>
            </a:endParaRPr>
          </a:p>
          <a:p>
            <a:pPr defTabSz="914217">
              <a:defRPr/>
            </a:pPr>
            <a:r>
              <a:rPr lang="en-GB" sz="2400" kern="0" dirty="0">
                <a:latin typeface="Helvetica" pitchFamily="2" charset="0"/>
                <a:cs typeface="Arial"/>
                <a:sym typeface="Arial"/>
              </a:rPr>
              <a:t>Part 1: Preparation - vocabulary</a:t>
            </a:r>
          </a:p>
          <a:p>
            <a:pPr defTabSz="914217">
              <a:defRPr/>
            </a:pPr>
            <a:endParaRPr lang="en-GB" sz="2400" kern="0" dirty="0">
              <a:latin typeface="Helvetica" pitchFamily="2" charset="0"/>
              <a:cs typeface="Arial"/>
              <a:sym typeface="Arial"/>
            </a:endParaRPr>
          </a:p>
          <a:p>
            <a:pPr defTabSz="914217">
              <a:defRPr/>
            </a:pPr>
            <a:r>
              <a:rPr lang="en-GB" sz="2400" kern="0" dirty="0">
                <a:latin typeface="Helvetica" pitchFamily="2" charset="0"/>
                <a:cs typeface="Arial"/>
                <a:sym typeface="Arial"/>
              </a:rPr>
              <a:t>Part 2: Preparation - grammar</a:t>
            </a:r>
          </a:p>
          <a:p>
            <a:pPr defTabSz="914217">
              <a:defRPr/>
            </a:pPr>
            <a:endParaRPr lang="en-GB" sz="2400" kern="0" dirty="0">
              <a:latin typeface="Helvetica" pitchFamily="2" charset="0"/>
              <a:cs typeface="Arial"/>
              <a:sym typeface="Arial"/>
            </a:endParaRPr>
          </a:p>
          <a:p>
            <a:pPr defTabSz="914217">
              <a:defRPr/>
            </a:pPr>
            <a:r>
              <a:rPr lang="en-GB" sz="2400" kern="0" dirty="0">
                <a:latin typeface="Helvetica" pitchFamily="2" charset="0"/>
                <a:cs typeface="Arial"/>
                <a:sym typeface="Arial"/>
              </a:rPr>
              <a:t>Part 3: Mini - research task</a:t>
            </a:r>
          </a:p>
          <a:p>
            <a:pPr defTabSz="914217">
              <a:defRPr/>
            </a:pPr>
            <a:endParaRPr lang="en-GB" sz="2400" kern="0" dirty="0">
              <a:latin typeface="Helvetica" pitchFamily="2" charset="0"/>
              <a:cs typeface="Arial"/>
              <a:sym typeface="Arial"/>
            </a:endParaRPr>
          </a:p>
          <a:p>
            <a:pPr defTabSz="914217">
              <a:defRPr/>
            </a:pPr>
            <a:r>
              <a:rPr lang="en-GB" sz="2400" kern="0" dirty="0">
                <a:latin typeface="Helvetica" pitchFamily="2" charset="0"/>
                <a:cs typeface="Arial"/>
                <a:sym typeface="Arial"/>
              </a:rPr>
              <a:t>Part 4: Top tips</a:t>
            </a:r>
          </a:p>
          <a:p>
            <a:pPr defTabSz="914217">
              <a:defRPr/>
            </a:pPr>
            <a:endParaRPr lang="en-GB" sz="2400" b="1" kern="0" dirty="0">
              <a:latin typeface="Arial"/>
              <a:cs typeface="Arial"/>
              <a:sym typeface="Arial"/>
            </a:endParaRPr>
          </a:p>
          <a:p>
            <a:pPr defTabSz="914217">
              <a:defRPr/>
            </a:pPr>
            <a:br>
              <a:rPr lang="en-GB" sz="2400" kern="0" dirty="0">
                <a:solidFill>
                  <a:srgbClr val="B68A35"/>
                </a:solidFill>
                <a:latin typeface="Arial"/>
                <a:cs typeface="Arial"/>
                <a:sym typeface="Arial"/>
              </a:rPr>
            </a:br>
            <a:r>
              <a:rPr lang="en-GB" sz="2400" kern="0" dirty="0">
                <a:solidFill>
                  <a:srgbClr val="BCBDC0"/>
                </a:solidFill>
                <a:latin typeface="Helvetica" pitchFamily="2" charset="0"/>
                <a:cs typeface="Arial"/>
                <a:sym typeface="Arial"/>
              </a:rPr>
              <a:t>Level 7.1</a:t>
            </a:r>
            <a:endParaRPr lang="en-GB" sz="2400" i="1" kern="0" dirty="0">
              <a:solidFill>
                <a:srgbClr val="BCBDC0"/>
              </a:solidFill>
              <a:latin typeface="Helvetica" pitchFamily="2" charset="0"/>
              <a:cs typeface="Arial"/>
            </a:endParaRPr>
          </a:p>
          <a:p>
            <a:pPr lvl="0" defTabSz="914217">
              <a:defRPr/>
            </a:pPr>
            <a:br>
              <a:rPr lang="en-GB" sz="2400" kern="0" dirty="0">
                <a:solidFill>
                  <a:srgbClr val="B68A35"/>
                </a:solidFill>
                <a:latin typeface="Helvetica" pitchFamily="2" charset="0"/>
                <a:cs typeface="Arial"/>
                <a:sym typeface="Arial"/>
              </a:rPr>
            </a:br>
            <a:r>
              <a:rPr lang="en-GB" sz="2400" kern="0" dirty="0">
                <a:solidFill>
                  <a:srgbClr val="BCBDC0"/>
                </a:solidFill>
                <a:latin typeface="Helvetica" pitchFamily="2" charset="0"/>
                <a:cs typeface="Arial"/>
                <a:sym typeface="Arial"/>
              </a:rPr>
              <a:t>Term 1 Academic Year 2021-2022</a:t>
            </a:r>
            <a:endParaRPr lang="en-GB" sz="2400" kern="0" dirty="0">
              <a:solidFill>
                <a:srgbClr val="BCBDC0"/>
              </a:solidFill>
              <a:latin typeface="Helvetica" pitchFamily="2" charset="0"/>
              <a:cs typeface="Arial"/>
            </a:endParaRPr>
          </a:p>
        </p:txBody>
      </p:sp>
      <p:sp>
        <p:nvSpPr>
          <p:cNvPr id="2" name="Slide Number Placeholder 1">
            <a:extLst>
              <a:ext uri="{FF2B5EF4-FFF2-40B4-BE49-F238E27FC236}">
                <a16:creationId xmlns:a16="http://schemas.microsoft.com/office/drawing/2014/main" id="{44AF95CD-08AD-ED40-96B2-68F46334724D}"/>
              </a:ext>
            </a:extLst>
          </p:cNvPr>
          <p:cNvSpPr>
            <a:spLocks noGrp="1"/>
          </p:cNvSpPr>
          <p:nvPr>
            <p:ph type="sldNum" sz="quarter" idx="12"/>
          </p:nvPr>
        </p:nvSpPr>
        <p:spPr/>
        <p:txBody>
          <a:bodyPr/>
          <a:lstStyle/>
          <a:p>
            <a:fld id="{C5A5AB9B-F023-8B4A-BE34-5ADCF95463FD}" type="slidenum">
              <a:rPr lang="en-US" smtClean="0"/>
              <a:pPr/>
              <a:t>2</a:t>
            </a:fld>
            <a:endParaRPr lang="en-US" dirty="0"/>
          </a:p>
        </p:txBody>
      </p:sp>
      <p:pic>
        <p:nvPicPr>
          <p:cNvPr id="5" name="Graphic 4" descr="Desk">
            <a:extLst>
              <a:ext uri="{FF2B5EF4-FFF2-40B4-BE49-F238E27FC236}">
                <a16:creationId xmlns:a16="http://schemas.microsoft.com/office/drawing/2014/main" id="{906DE337-E3AC-4040-8639-E9B2C8CEEA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2704" y="1583494"/>
            <a:ext cx="3640308" cy="3691011"/>
          </a:xfrm>
          <a:prstGeom prst="rect">
            <a:avLst/>
          </a:prstGeom>
        </p:spPr>
      </p:pic>
    </p:spTree>
    <p:extLst>
      <p:ext uri="{BB962C8B-B14F-4D97-AF65-F5344CB8AC3E}">
        <p14:creationId xmlns:p14="http://schemas.microsoft.com/office/powerpoint/2010/main" val="752731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20</a:t>
            </a:fld>
            <a:endParaRPr lang="en-US" dirty="0"/>
          </a:p>
        </p:txBody>
      </p:sp>
      <p:graphicFrame>
        <p:nvGraphicFramePr>
          <p:cNvPr id="4" name="Table 3">
            <a:extLst>
              <a:ext uri="{FF2B5EF4-FFF2-40B4-BE49-F238E27FC236}">
                <a16:creationId xmlns:a16="http://schemas.microsoft.com/office/drawing/2014/main" id="{B100EA6C-3E0A-524C-A017-A54F5B18129C}"/>
              </a:ext>
            </a:extLst>
          </p:cNvPr>
          <p:cNvGraphicFramePr>
            <a:graphicFrameLocks noGrp="1"/>
          </p:cNvGraphicFramePr>
          <p:nvPr>
            <p:extLst>
              <p:ext uri="{D42A27DB-BD31-4B8C-83A1-F6EECF244321}">
                <p14:modId xmlns:p14="http://schemas.microsoft.com/office/powerpoint/2010/main" val="932899034"/>
              </p:ext>
            </p:extLst>
          </p:nvPr>
        </p:nvGraphicFramePr>
        <p:xfrm>
          <a:off x="727378" y="1735611"/>
          <a:ext cx="10168759" cy="4757040"/>
        </p:xfrm>
        <a:graphic>
          <a:graphicData uri="http://schemas.openxmlformats.org/drawingml/2006/table">
            <a:tbl>
              <a:tblPr firstRow="1" bandRow="1">
                <a:tableStyleId>{5C22544A-7EE6-4342-B048-85BDC9FD1C3A}</a:tableStyleId>
              </a:tblPr>
              <a:tblGrid>
                <a:gridCol w="2006549">
                  <a:extLst>
                    <a:ext uri="{9D8B030D-6E8A-4147-A177-3AD203B41FA5}">
                      <a16:colId xmlns:a16="http://schemas.microsoft.com/office/drawing/2014/main" val="2323267231"/>
                    </a:ext>
                  </a:extLst>
                </a:gridCol>
                <a:gridCol w="8162210">
                  <a:extLst>
                    <a:ext uri="{9D8B030D-6E8A-4147-A177-3AD203B41FA5}">
                      <a16:colId xmlns:a16="http://schemas.microsoft.com/office/drawing/2014/main" val="3205612208"/>
                    </a:ext>
                  </a:extLst>
                </a:gridCol>
              </a:tblGrid>
              <a:tr h="960660">
                <a:tc gridSpan="2">
                  <a:txBody>
                    <a:bodyPr/>
                    <a:lstStyle/>
                    <a:p>
                      <a:pPr algn="l"/>
                      <a:r>
                        <a:rPr lang="en-GB" sz="2000" b="1" i="1" kern="1200" dirty="0">
                          <a:solidFill>
                            <a:srgbClr val="0070C0"/>
                          </a:solidFill>
                          <a:effectLst/>
                          <a:latin typeface="+mn-lt"/>
                          <a:ea typeface="+mn-ea"/>
                          <a:cs typeface="+mn-cs"/>
                        </a:rPr>
                        <a:t> </a:t>
                      </a:r>
                      <a:r>
                        <a:rPr lang="en-GB" sz="2000" b="1" i="0" kern="1200" dirty="0">
                          <a:solidFill>
                            <a:srgbClr val="0070C0"/>
                          </a:solidFill>
                          <a:effectLst/>
                          <a:latin typeface="Helvetica" pitchFamily="2" charset="0"/>
                          <a:ea typeface="+mn-ea"/>
                          <a:cs typeface="+mn-cs"/>
                        </a:rPr>
                        <a:t>My sister told me </a:t>
                      </a:r>
                      <a:r>
                        <a:rPr lang="en-GB" sz="2000" b="1" i="0" u="sng" kern="1200" dirty="0">
                          <a:solidFill>
                            <a:srgbClr val="0070C0"/>
                          </a:solidFill>
                          <a:effectLst/>
                          <a:latin typeface="Helvetica" pitchFamily="2" charset="0"/>
                          <a:ea typeface="+mn-ea"/>
                          <a:cs typeface="+mn-cs"/>
                        </a:rPr>
                        <a:t>that</a:t>
                      </a:r>
                      <a:r>
                        <a:rPr lang="en-GB" sz="2000" b="1" i="0" kern="1200" dirty="0">
                          <a:solidFill>
                            <a:srgbClr val="0070C0"/>
                          </a:solidFill>
                          <a:effectLst/>
                          <a:latin typeface="Helvetica" pitchFamily="2" charset="0"/>
                          <a:ea typeface="+mn-ea"/>
                          <a:cs typeface="+mn-cs"/>
                        </a:rPr>
                        <a:t> this film was very good</a:t>
                      </a:r>
                      <a:r>
                        <a:rPr lang="en-AE" sz="2000" i="0">
                          <a:solidFill>
                            <a:srgbClr val="0070C0"/>
                          </a:solidFill>
                          <a:effectLst/>
                          <a:latin typeface="Helvetica" pitchFamily="2" charset="0"/>
                        </a:rPr>
                        <a:t>.</a:t>
                      </a:r>
                      <a:endParaRPr lang="en-AE" sz="2000" i="0" dirty="0">
                        <a:solidFill>
                          <a:srgbClr val="0070C0"/>
                        </a:solidFill>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hMerge="1">
                  <a:txBody>
                    <a:bodyPr/>
                    <a:lstStyle/>
                    <a:p>
                      <a:endParaRPr lang="en-AE" dirty="0"/>
                    </a:p>
                  </a:txBody>
                  <a:tcPr/>
                </a:tc>
                <a:extLst>
                  <a:ext uri="{0D108BD9-81ED-4DB2-BD59-A6C34878D82A}">
                    <a16:rowId xmlns:a16="http://schemas.microsoft.com/office/drawing/2014/main" val="4265642309"/>
                  </a:ext>
                </a:extLst>
              </a:tr>
              <a:tr h="960660">
                <a:tc>
                  <a:txBody>
                    <a:bodyPr/>
                    <a:lstStyle/>
                    <a:p>
                      <a:pPr algn="ctr"/>
                      <a:r>
                        <a:rPr lang="en-AE" sz="1800" dirty="0">
                          <a:latin typeface="Helvetica" pitchFamily="2" charset="0"/>
                        </a:rPr>
                        <a:t>Grammatical structure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dirty="0">
                          <a:latin typeface="Helvetica" pitchFamily="2" charset="0"/>
                        </a:rPr>
                        <a:t>Reported statements</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2150797"/>
                  </a:ext>
                </a:extLst>
              </a:tr>
              <a:tr h="960660">
                <a:tc>
                  <a:txBody>
                    <a:bodyPr/>
                    <a:lstStyle/>
                    <a:p>
                      <a:pPr algn="ctr"/>
                      <a:r>
                        <a:rPr lang="en-AE" sz="1800" dirty="0">
                          <a:latin typeface="Helvetica" pitchFamily="2" charset="0"/>
                        </a:rPr>
                        <a:t>Usage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AE" sz="1800" dirty="0">
                          <a:latin typeface="Helvetica" pitchFamily="2" charset="0"/>
                        </a:rPr>
                        <a:t>We use reported statements to repeat what someone had previously said.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0621342"/>
                  </a:ext>
                </a:extLst>
              </a:tr>
              <a:tr h="960660">
                <a:tc>
                  <a:txBody>
                    <a:bodyPr/>
                    <a:lstStyle/>
                    <a:p>
                      <a:pPr algn="ctr"/>
                      <a:r>
                        <a:rPr lang="en-AE" sz="1800" dirty="0">
                          <a:latin typeface="Helvetica" pitchFamily="2" charset="0"/>
                        </a:rPr>
                        <a:t>Meaning</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dirty="0">
                          <a:latin typeface="Helvetica" pitchFamily="2" charset="0"/>
                        </a:rPr>
                        <a:t>The speaker’s sister had told the speaker in a previous conversation, “It was a very good film”.</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51686958"/>
                  </a:ext>
                </a:extLst>
              </a:tr>
              <a:tr h="320525">
                <a:tc>
                  <a:txBody>
                    <a:bodyPr/>
                    <a:lstStyle/>
                    <a:p>
                      <a:pPr algn="ctr"/>
                      <a:r>
                        <a:rPr lang="en-AE" sz="1800" dirty="0">
                          <a:latin typeface="Helvetica" pitchFamily="2" charset="0"/>
                        </a:rPr>
                        <a:t>Other examples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dirty="0">
                          <a:latin typeface="Helvetica" pitchFamily="2" charset="0"/>
                        </a:rPr>
                        <a:t>He insisted</a:t>
                      </a:r>
                      <a:r>
                        <a:rPr lang="en-US" sz="1800" u="none" dirty="0">
                          <a:latin typeface="Helvetica" pitchFamily="2" charset="0"/>
                        </a:rPr>
                        <a:t> </a:t>
                      </a:r>
                      <a:r>
                        <a:rPr lang="en-US" sz="1800" u="sng" dirty="0">
                          <a:latin typeface="Helvetica" pitchFamily="2" charset="0"/>
                        </a:rPr>
                        <a:t>that</a:t>
                      </a:r>
                      <a:r>
                        <a:rPr lang="en-US" sz="1800" u="none" dirty="0">
                          <a:latin typeface="Helvetica" pitchFamily="2" charset="0"/>
                        </a:rPr>
                        <a:t> </a:t>
                      </a:r>
                      <a:r>
                        <a:rPr lang="en-US" sz="1800" dirty="0">
                          <a:latin typeface="Helvetica" pitchFamily="2" charset="0"/>
                        </a:rPr>
                        <a:t>the shop give him discount on the mobile phone.</a:t>
                      </a:r>
                    </a:p>
                    <a:p>
                      <a:r>
                        <a:rPr lang="en-US" sz="1800" dirty="0">
                          <a:latin typeface="Helvetica" pitchFamily="2" charset="0"/>
                        </a:rPr>
                        <a:t>My mother said </a:t>
                      </a:r>
                      <a:r>
                        <a:rPr lang="en-US" sz="1800" u="sng" dirty="0">
                          <a:latin typeface="Helvetica" pitchFamily="2" charset="0"/>
                        </a:rPr>
                        <a:t>that </a:t>
                      </a:r>
                      <a:r>
                        <a:rPr lang="en-US" sz="1800" dirty="0">
                          <a:latin typeface="Helvetica" pitchFamily="2" charset="0"/>
                        </a:rPr>
                        <a:t>she could take us there.</a:t>
                      </a:r>
                    </a:p>
                    <a:p>
                      <a:r>
                        <a:rPr lang="en-US" sz="1800" u="none" dirty="0">
                          <a:latin typeface="Helvetica" pitchFamily="2" charset="0"/>
                        </a:rPr>
                        <a:t>We suggested </a:t>
                      </a:r>
                      <a:r>
                        <a:rPr lang="en-US" sz="1800" u="sng" dirty="0">
                          <a:latin typeface="Helvetica" pitchFamily="2" charset="0"/>
                        </a:rPr>
                        <a:t>that</a:t>
                      </a:r>
                      <a:r>
                        <a:rPr lang="en-US" sz="1800" u="none" dirty="0">
                          <a:latin typeface="Helvetica" pitchFamily="2" charset="0"/>
                        </a:rPr>
                        <a:t> they stay another day.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39842228"/>
                  </a:ext>
                </a:extLst>
              </a:tr>
            </a:tbl>
          </a:graphicData>
        </a:graphic>
      </p:graphicFrame>
    </p:spTree>
    <p:extLst>
      <p:ext uri="{BB962C8B-B14F-4D97-AF65-F5344CB8AC3E}">
        <p14:creationId xmlns:p14="http://schemas.microsoft.com/office/powerpoint/2010/main" val="385287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21</a:t>
            </a:fld>
            <a:endParaRPr lang="en-US" dirty="0"/>
          </a:p>
        </p:txBody>
      </p:sp>
      <p:graphicFrame>
        <p:nvGraphicFramePr>
          <p:cNvPr id="4" name="Table 3">
            <a:extLst>
              <a:ext uri="{FF2B5EF4-FFF2-40B4-BE49-F238E27FC236}">
                <a16:creationId xmlns:a16="http://schemas.microsoft.com/office/drawing/2014/main" id="{B3346271-9F16-A146-B01B-B746C4481085}"/>
              </a:ext>
            </a:extLst>
          </p:cNvPr>
          <p:cNvGraphicFramePr>
            <a:graphicFrameLocks noGrp="1"/>
          </p:cNvGraphicFramePr>
          <p:nvPr/>
        </p:nvGraphicFramePr>
        <p:xfrm>
          <a:off x="709448" y="1553049"/>
          <a:ext cx="10168759" cy="4803300"/>
        </p:xfrm>
        <a:graphic>
          <a:graphicData uri="http://schemas.openxmlformats.org/drawingml/2006/table">
            <a:tbl>
              <a:tblPr firstRow="1" bandRow="1">
                <a:tableStyleId>{5C22544A-7EE6-4342-B048-85BDC9FD1C3A}</a:tableStyleId>
              </a:tblPr>
              <a:tblGrid>
                <a:gridCol w="2006549">
                  <a:extLst>
                    <a:ext uri="{9D8B030D-6E8A-4147-A177-3AD203B41FA5}">
                      <a16:colId xmlns:a16="http://schemas.microsoft.com/office/drawing/2014/main" val="2323267231"/>
                    </a:ext>
                  </a:extLst>
                </a:gridCol>
                <a:gridCol w="8162210">
                  <a:extLst>
                    <a:ext uri="{9D8B030D-6E8A-4147-A177-3AD203B41FA5}">
                      <a16:colId xmlns:a16="http://schemas.microsoft.com/office/drawing/2014/main" val="3205612208"/>
                    </a:ext>
                  </a:extLst>
                </a:gridCol>
              </a:tblGrid>
              <a:tr h="960660">
                <a:tc gridSpan="2">
                  <a:txBody>
                    <a:bodyPr/>
                    <a:lstStyle/>
                    <a:p>
                      <a:pPr algn="l"/>
                      <a:r>
                        <a:rPr lang="en-US" sz="1800" dirty="0">
                          <a:solidFill>
                            <a:srgbClr val="0070C0"/>
                          </a:solidFill>
                          <a:latin typeface="Helvetica" pitchFamily="2" charset="0"/>
                        </a:rPr>
                        <a:t>I </a:t>
                      </a:r>
                      <a:r>
                        <a:rPr lang="en-US" sz="1800" u="sng" dirty="0">
                          <a:solidFill>
                            <a:srgbClr val="0070C0"/>
                          </a:solidFill>
                          <a:latin typeface="Helvetica" pitchFamily="2" charset="0"/>
                        </a:rPr>
                        <a:t>had forgotten </a:t>
                      </a:r>
                      <a:r>
                        <a:rPr lang="en-US" sz="1800" dirty="0">
                          <a:solidFill>
                            <a:srgbClr val="0070C0"/>
                          </a:solidFill>
                          <a:latin typeface="Helvetica" pitchFamily="2" charset="0"/>
                        </a:rPr>
                        <a:t>about my meeting with my teacher yesterday.</a:t>
                      </a:r>
                      <a:endParaRPr lang="en-AE" sz="1800" dirty="0">
                        <a:solidFill>
                          <a:srgbClr val="0070C0"/>
                        </a:solidFill>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hMerge="1">
                  <a:txBody>
                    <a:bodyPr/>
                    <a:lstStyle/>
                    <a:p>
                      <a:endParaRPr lang="en-AE" dirty="0"/>
                    </a:p>
                  </a:txBody>
                  <a:tcPr/>
                </a:tc>
                <a:extLst>
                  <a:ext uri="{0D108BD9-81ED-4DB2-BD59-A6C34878D82A}">
                    <a16:rowId xmlns:a16="http://schemas.microsoft.com/office/drawing/2014/main" val="4265642309"/>
                  </a:ext>
                </a:extLst>
              </a:tr>
              <a:tr h="960660">
                <a:tc>
                  <a:txBody>
                    <a:bodyPr/>
                    <a:lstStyle/>
                    <a:p>
                      <a:pPr algn="ctr"/>
                      <a:r>
                        <a:rPr lang="en-AE" sz="1800" dirty="0">
                          <a:latin typeface="Helvetica" pitchFamily="2" charset="0"/>
                        </a:rPr>
                        <a:t>Grammatical structure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dirty="0">
                          <a:latin typeface="Helvetica" pitchFamily="2" charset="0"/>
                        </a:rPr>
                        <a:t>Past perfect simple</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2150797"/>
                  </a:ext>
                </a:extLst>
              </a:tr>
              <a:tr h="960660">
                <a:tc>
                  <a:txBody>
                    <a:bodyPr/>
                    <a:lstStyle/>
                    <a:p>
                      <a:pPr algn="ctr"/>
                      <a:r>
                        <a:rPr lang="en-AE" sz="1800" dirty="0">
                          <a:latin typeface="Helvetica" pitchFamily="2" charset="0"/>
                        </a:rPr>
                        <a:t>Usage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AE" sz="1800" dirty="0">
                          <a:latin typeface="Helvetica" pitchFamily="2" charset="0"/>
                        </a:rPr>
                        <a:t>In this case it is used to </a:t>
                      </a:r>
                      <a:r>
                        <a:rPr lang="en-US" sz="1800" dirty="0">
                          <a:latin typeface="Helvetica" pitchFamily="2" charset="0"/>
                        </a:rPr>
                        <a:t>describe an action that happened before another action in the past.</a:t>
                      </a:r>
                      <a:endParaRPr lang="en-AE" sz="1800" dirty="0">
                        <a:latin typeface="Helvetica" pitchFamily="2"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0621342"/>
                  </a:ext>
                </a:extLst>
              </a:tr>
              <a:tr h="960660">
                <a:tc>
                  <a:txBody>
                    <a:bodyPr/>
                    <a:lstStyle/>
                    <a:p>
                      <a:pPr algn="ctr"/>
                      <a:r>
                        <a:rPr lang="en-AE" sz="1800" dirty="0">
                          <a:latin typeface="Helvetica" pitchFamily="2" charset="0"/>
                        </a:rPr>
                        <a:t>Meaning</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dirty="0">
                          <a:latin typeface="Helvetica" pitchFamily="2" charset="0"/>
                        </a:rPr>
                        <a:t>The subject</a:t>
                      </a:r>
                      <a:r>
                        <a:rPr lang="en-AE" sz="1800" dirty="0">
                          <a:latin typeface="Helvetica" pitchFamily="2" charset="0"/>
                        </a:rPr>
                        <a:t> </a:t>
                      </a:r>
                      <a:r>
                        <a:rPr lang="en-US" sz="1800" dirty="0">
                          <a:latin typeface="Helvetica" pitchFamily="2" charset="0"/>
                        </a:rPr>
                        <a:t>is explaining that he had planned a meeting with his teacher, but that he forgot to go when the time of the meeting arrived</a:t>
                      </a:r>
                      <a:r>
                        <a:rPr lang="en-AE" sz="1800" dirty="0">
                          <a:latin typeface="Helvetica" pitchFamily="2" charset="0"/>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51686958"/>
                  </a:ext>
                </a:extLst>
              </a:tr>
              <a:tr h="960660">
                <a:tc>
                  <a:txBody>
                    <a:bodyPr/>
                    <a:lstStyle/>
                    <a:p>
                      <a:pPr algn="ctr"/>
                      <a:r>
                        <a:rPr lang="en-AE" sz="1800" dirty="0">
                          <a:latin typeface="Helvetica" pitchFamily="2" charset="0"/>
                        </a:rPr>
                        <a:t>Other examples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800" dirty="0">
                          <a:latin typeface="Helvetica" pitchFamily="2" charset="0"/>
                        </a:rPr>
                        <a:t>Marwa </a:t>
                      </a:r>
                      <a:r>
                        <a:rPr lang="en-US" sz="1800" u="sng" dirty="0">
                          <a:latin typeface="Helvetica" pitchFamily="2" charset="0"/>
                        </a:rPr>
                        <a:t>had gone</a:t>
                      </a:r>
                      <a:r>
                        <a:rPr lang="en-US" sz="1800" u="none" dirty="0">
                          <a:latin typeface="Helvetica" pitchFamily="2" charset="0"/>
                        </a:rPr>
                        <a:t> </a:t>
                      </a:r>
                      <a:r>
                        <a:rPr lang="en-US" sz="1800" dirty="0">
                          <a:latin typeface="Helvetica" pitchFamily="2" charset="0"/>
                        </a:rPr>
                        <a:t>out when I arrived.</a:t>
                      </a:r>
                    </a:p>
                    <a:p>
                      <a:r>
                        <a:rPr lang="en-US" sz="1800" dirty="0">
                          <a:latin typeface="Helvetica" pitchFamily="2" charset="0"/>
                        </a:rPr>
                        <a:t>I </a:t>
                      </a:r>
                      <a:r>
                        <a:rPr lang="en-US" sz="1800" u="sng" dirty="0">
                          <a:latin typeface="Helvetica" pitchFamily="2" charset="0"/>
                        </a:rPr>
                        <a:t>had finished </a:t>
                      </a:r>
                      <a:r>
                        <a:rPr lang="en-US" sz="1800" dirty="0">
                          <a:latin typeface="Helvetica" pitchFamily="2" charset="0"/>
                        </a:rPr>
                        <a:t>my homework before I watched TV. </a:t>
                      </a:r>
                    </a:p>
                    <a:p>
                      <a:r>
                        <a:rPr lang="en-US" sz="1800" dirty="0">
                          <a:latin typeface="Helvetica" pitchFamily="2" charset="0"/>
                        </a:rPr>
                        <a:t>They </a:t>
                      </a:r>
                      <a:r>
                        <a:rPr lang="en-US" sz="1800" u="sng" dirty="0">
                          <a:latin typeface="Helvetica" pitchFamily="2" charset="0"/>
                        </a:rPr>
                        <a:t>hadn’t taken</a:t>
                      </a:r>
                      <a:r>
                        <a:rPr lang="en-US" sz="1800" u="none" dirty="0">
                          <a:latin typeface="Helvetica" pitchFamily="2" charset="0"/>
                        </a:rPr>
                        <a:t> </a:t>
                      </a:r>
                      <a:r>
                        <a:rPr lang="en-US" sz="1800" dirty="0">
                          <a:latin typeface="Helvetica" pitchFamily="2" charset="0"/>
                        </a:rPr>
                        <a:t>their books, so they </a:t>
                      </a:r>
                      <a:r>
                        <a:rPr lang="en-US" sz="1800" u="none" dirty="0">
                          <a:latin typeface="Helvetica" pitchFamily="2" charset="0"/>
                        </a:rPr>
                        <a:t>couldn’t study.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39842228"/>
                  </a:ext>
                </a:extLst>
              </a:tr>
            </a:tbl>
          </a:graphicData>
        </a:graphic>
      </p:graphicFrame>
      <p:grpSp>
        <p:nvGrpSpPr>
          <p:cNvPr id="27" name="Group 26">
            <a:extLst>
              <a:ext uri="{FF2B5EF4-FFF2-40B4-BE49-F238E27FC236}">
                <a16:creationId xmlns:a16="http://schemas.microsoft.com/office/drawing/2014/main" id="{1B5054F2-54A0-4225-A7F1-CBAFC1BE0304}"/>
              </a:ext>
            </a:extLst>
          </p:cNvPr>
          <p:cNvGrpSpPr/>
          <p:nvPr/>
        </p:nvGrpSpPr>
        <p:grpSpPr>
          <a:xfrm>
            <a:off x="3403856" y="247134"/>
            <a:ext cx="5748793" cy="1178009"/>
            <a:chOff x="3476045" y="200164"/>
            <a:chExt cx="5748793" cy="1178009"/>
          </a:xfrm>
        </p:grpSpPr>
        <p:grpSp>
          <p:nvGrpSpPr>
            <p:cNvPr id="28" name="Group 27">
              <a:extLst>
                <a:ext uri="{FF2B5EF4-FFF2-40B4-BE49-F238E27FC236}">
                  <a16:creationId xmlns:a16="http://schemas.microsoft.com/office/drawing/2014/main" id="{19AF87BF-32EA-4946-A4C5-2D0959DA16A4}"/>
                </a:ext>
              </a:extLst>
            </p:cNvPr>
            <p:cNvGrpSpPr/>
            <p:nvPr/>
          </p:nvGrpSpPr>
          <p:grpSpPr>
            <a:xfrm>
              <a:off x="3476045" y="200164"/>
              <a:ext cx="5748793" cy="1178009"/>
              <a:chOff x="3476045" y="200164"/>
              <a:chExt cx="5748793" cy="1178009"/>
            </a:xfrm>
          </p:grpSpPr>
          <p:grpSp>
            <p:nvGrpSpPr>
              <p:cNvPr id="31" name="Group 30">
                <a:extLst>
                  <a:ext uri="{FF2B5EF4-FFF2-40B4-BE49-F238E27FC236}">
                    <a16:creationId xmlns:a16="http://schemas.microsoft.com/office/drawing/2014/main" id="{B49A3819-EF68-48ED-A96B-898706CFA2FA}"/>
                  </a:ext>
                </a:extLst>
              </p:cNvPr>
              <p:cNvGrpSpPr/>
              <p:nvPr/>
            </p:nvGrpSpPr>
            <p:grpSpPr>
              <a:xfrm>
                <a:off x="3476045" y="624114"/>
                <a:ext cx="5748793" cy="754059"/>
                <a:chOff x="3476045" y="624114"/>
                <a:chExt cx="5748793" cy="754059"/>
              </a:xfrm>
            </p:grpSpPr>
            <p:cxnSp>
              <p:nvCxnSpPr>
                <p:cNvPr id="33" name="Straight Connector 32">
                  <a:extLst>
                    <a:ext uri="{FF2B5EF4-FFF2-40B4-BE49-F238E27FC236}">
                      <a16:creationId xmlns:a16="http://schemas.microsoft.com/office/drawing/2014/main" id="{9C707E93-0279-4FDA-B4A2-6FDF898B3D3E}"/>
                    </a:ext>
                  </a:extLst>
                </p:cNvPr>
                <p:cNvCxnSpPr>
                  <a:cxnSpLocks/>
                </p:cNvCxnSpPr>
                <p:nvPr/>
              </p:nvCxnSpPr>
              <p:spPr>
                <a:xfrm>
                  <a:off x="3745064" y="899886"/>
                  <a:ext cx="4702250" cy="0"/>
                </a:xfrm>
                <a:prstGeom prst="line">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9219FFDD-F626-4333-8EB2-BCA2A7E71991}"/>
                    </a:ext>
                  </a:extLst>
                </p:cNvPr>
                <p:cNvCxnSpPr>
                  <a:cxnSpLocks/>
                </p:cNvCxnSpPr>
                <p:nvPr/>
              </p:nvCxnSpPr>
              <p:spPr>
                <a:xfrm flipV="1">
                  <a:off x="6069496" y="624114"/>
                  <a:ext cx="0" cy="2757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2E33CB1-8142-4D7F-83E7-4A4765C9A874}"/>
                    </a:ext>
                  </a:extLst>
                </p:cNvPr>
                <p:cNvSpPr txBox="1"/>
                <p:nvPr/>
              </p:nvSpPr>
              <p:spPr>
                <a:xfrm>
                  <a:off x="3476045" y="1008841"/>
                  <a:ext cx="1248355"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Past</a:t>
                  </a:r>
                </a:p>
              </p:txBody>
            </p:sp>
            <p:sp>
              <p:nvSpPr>
                <p:cNvPr id="36" name="TextBox 35">
                  <a:extLst>
                    <a:ext uri="{FF2B5EF4-FFF2-40B4-BE49-F238E27FC236}">
                      <a16:creationId xmlns:a16="http://schemas.microsoft.com/office/drawing/2014/main" id="{461E84A0-997A-45B5-89FD-37788AA9F3F9}"/>
                    </a:ext>
                  </a:extLst>
                </p:cNvPr>
                <p:cNvSpPr txBox="1"/>
                <p:nvPr/>
              </p:nvSpPr>
              <p:spPr>
                <a:xfrm>
                  <a:off x="5657102" y="1008841"/>
                  <a:ext cx="1248355"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Present</a:t>
                  </a:r>
                </a:p>
              </p:txBody>
            </p:sp>
            <p:sp>
              <p:nvSpPr>
                <p:cNvPr id="37" name="TextBox 36">
                  <a:extLst>
                    <a:ext uri="{FF2B5EF4-FFF2-40B4-BE49-F238E27FC236}">
                      <a16:creationId xmlns:a16="http://schemas.microsoft.com/office/drawing/2014/main" id="{D5E94867-C581-4237-A767-F1F93126C59E}"/>
                    </a:ext>
                  </a:extLst>
                </p:cNvPr>
                <p:cNvSpPr txBox="1"/>
                <p:nvPr/>
              </p:nvSpPr>
              <p:spPr>
                <a:xfrm>
                  <a:off x="7976483" y="1008841"/>
                  <a:ext cx="1248355"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Future</a:t>
                  </a:r>
                </a:p>
              </p:txBody>
            </p:sp>
          </p:grpSp>
          <p:sp>
            <p:nvSpPr>
              <p:cNvPr id="32" name="TextBox 31">
                <a:extLst>
                  <a:ext uri="{FF2B5EF4-FFF2-40B4-BE49-F238E27FC236}">
                    <a16:creationId xmlns:a16="http://schemas.microsoft.com/office/drawing/2014/main" id="{3AEE8AFA-ABB6-4066-BE43-2BF199A875C5}"/>
                  </a:ext>
                </a:extLst>
              </p:cNvPr>
              <p:cNvSpPr txBox="1"/>
              <p:nvPr/>
            </p:nvSpPr>
            <p:spPr>
              <a:xfrm>
                <a:off x="5713249" y="200164"/>
                <a:ext cx="1248355"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Now</a:t>
                </a:r>
              </a:p>
            </p:txBody>
          </p:sp>
        </p:grpSp>
        <p:sp>
          <p:nvSpPr>
            <p:cNvPr id="29" name="Multiplication Sign 28">
              <a:extLst>
                <a:ext uri="{FF2B5EF4-FFF2-40B4-BE49-F238E27FC236}">
                  <a16:creationId xmlns:a16="http://schemas.microsoft.com/office/drawing/2014/main" id="{568341D2-4F67-4357-BFDF-AD2495E191D0}"/>
                </a:ext>
              </a:extLst>
            </p:cNvPr>
            <p:cNvSpPr/>
            <p:nvPr/>
          </p:nvSpPr>
          <p:spPr>
            <a:xfrm>
              <a:off x="3838528" y="662667"/>
              <a:ext cx="521368" cy="47828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A9D41ACB-815E-48AA-BFA5-2207EF629B6F}"/>
                </a:ext>
              </a:extLst>
            </p:cNvPr>
            <p:cNvSpPr/>
            <p:nvPr/>
          </p:nvSpPr>
          <p:spPr>
            <a:xfrm>
              <a:off x="4363834" y="605223"/>
              <a:ext cx="889956" cy="258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Multiplication Sign 37">
            <a:extLst>
              <a:ext uri="{FF2B5EF4-FFF2-40B4-BE49-F238E27FC236}">
                <a16:creationId xmlns:a16="http://schemas.microsoft.com/office/drawing/2014/main" id="{B6C14565-294F-456D-BAAF-FD9338D7E69A}"/>
              </a:ext>
            </a:extLst>
          </p:cNvPr>
          <p:cNvSpPr/>
          <p:nvPr/>
        </p:nvSpPr>
        <p:spPr>
          <a:xfrm>
            <a:off x="5119692" y="706623"/>
            <a:ext cx="521368" cy="47828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22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8DD2B8-3521-9B41-BE1A-1727FB2E03DB}"/>
              </a:ext>
            </a:extLst>
          </p:cNvPr>
          <p:cNvSpPr txBox="1"/>
          <p:nvPr/>
        </p:nvSpPr>
        <p:spPr>
          <a:xfrm>
            <a:off x="6330167" y="3811269"/>
            <a:ext cx="5861833" cy="2154436"/>
          </a:xfrm>
          <a:prstGeom prst="rect">
            <a:avLst/>
          </a:prstGeom>
          <a:noFill/>
        </p:spPr>
        <p:txBody>
          <a:bodyPr wrap="square" rtlCol="0">
            <a:spAutoFit/>
          </a:bodyPr>
          <a:lstStyle/>
          <a:p>
            <a:pPr defTabSz="914217">
              <a:defRPr/>
            </a:pPr>
            <a:r>
              <a:rPr lang="en-GB" sz="4000" b="1" kern="0" dirty="0">
                <a:latin typeface="Arial"/>
                <a:cs typeface="Arial"/>
                <a:sym typeface="Arial"/>
              </a:rPr>
              <a:t>Part 3: Mini - research Task</a:t>
            </a:r>
          </a:p>
          <a:p>
            <a:pPr defTabSz="914217">
              <a:defRPr/>
            </a:pPr>
            <a:endParaRPr lang="en-GB" sz="1400" b="1" kern="0" dirty="0">
              <a:latin typeface="Arial"/>
              <a:cs typeface="Arial"/>
              <a:sym typeface="Arial"/>
            </a:endParaRPr>
          </a:p>
          <a:p>
            <a:pPr defTabSz="914217">
              <a:defRPr/>
            </a:pPr>
            <a:endParaRPr lang="en-GB" sz="4000" b="1" kern="0" dirty="0">
              <a:latin typeface="Arial"/>
              <a:cs typeface="Arial"/>
              <a:sym typeface="Arial"/>
            </a:endParaRPr>
          </a:p>
        </p:txBody>
      </p:sp>
    </p:spTree>
    <p:extLst>
      <p:ext uri="{BB962C8B-B14F-4D97-AF65-F5344CB8AC3E}">
        <p14:creationId xmlns:p14="http://schemas.microsoft.com/office/powerpoint/2010/main" val="122032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606CE2-659D-C64B-9C00-5CF1F5E9F759}"/>
              </a:ext>
            </a:extLst>
          </p:cNvPr>
          <p:cNvSpPr>
            <a:spLocks noGrp="1"/>
          </p:cNvSpPr>
          <p:nvPr>
            <p:ph type="sldNum" sz="quarter" idx="12"/>
          </p:nvPr>
        </p:nvSpPr>
        <p:spPr/>
        <p:txBody>
          <a:bodyPr/>
          <a:lstStyle/>
          <a:p>
            <a:fld id="{C5A5AB9B-F023-8B4A-BE34-5ADCF95463FD}" type="slidenum">
              <a:rPr lang="en-US" smtClean="0"/>
              <a:pPr/>
              <a:t>23</a:t>
            </a:fld>
            <a:endParaRPr lang="en-US" dirty="0"/>
          </a:p>
        </p:txBody>
      </p:sp>
      <p:sp>
        <p:nvSpPr>
          <p:cNvPr id="3" name="Rectangle 2">
            <a:extLst>
              <a:ext uri="{FF2B5EF4-FFF2-40B4-BE49-F238E27FC236}">
                <a16:creationId xmlns:a16="http://schemas.microsoft.com/office/drawing/2014/main" id="{0EC7194A-1A61-3741-BB85-8A78017EC53F}"/>
              </a:ext>
            </a:extLst>
          </p:cNvPr>
          <p:cNvSpPr/>
          <p:nvPr/>
        </p:nvSpPr>
        <p:spPr>
          <a:xfrm>
            <a:off x="2953297" y="926804"/>
            <a:ext cx="2793124" cy="800219"/>
          </a:xfrm>
          <a:prstGeom prst="rect">
            <a:avLst/>
          </a:prstGeom>
        </p:spPr>
        <p:txBody>
          <a:bodyPr wrap="square">
            <a:spAutoFit/>
          </a:bodyPr>
          <a:lstStyle/>
          <a:p>
            <a:pPr defTabSz="914217">
              <a:defRPr/>
            </a:pPr>
            <a:r>
              <a:rPr lang="en-GB" sz="2800" b="1" kern="0" dirty="0">
                <a:latin typeface="Arial"/>
                <a:cs typeface="Arial"/>
                <a:sym typeface="Arial"/>
              </a:rPr>
              <a:t>Research it</a:t>
            </a:r>
          </a:p>
          <a:p>
            <a:pPr defTabSz="914217">
              <a:defRPr/>
            </a:pPr>
            <a:endParaRPr lang="en-GB" b="1" u="sng" kern="0" dirty="0">
              <a:solidFill>
                <a:schemeClr val="accent4">
                  <a:lumMod val="75000"/>
                </a:schemeClr>
              </a:solidFill>
              <a:latin typeface="Arial"/>
              <a:cs typeface="Arial"/>
              <a:sym typeface="Arial"/>
            </a:endParaRPr>
          </a:p>
        </p:txBody>
      </p:sp>
      <p:sp>
        <p:nvSpPr>
          <p:cNvPr id="5" name="TextBox 4">
            <a:extLst>
              <a:ext uri="{FF2B5EF4-FFF2-40B4-BE49-F238E27FC236}">
                <a16:creationId xmlns:a16="http://schemas.microsoft.com/office/drawing/2014/main" id="{397108D7-8742-B640-9AC1-C75BFF357B5C}"/>
              </a:ext>
            </a:extLst>
          </p:cNvPr>
          <p:cNvSpPr txBox="1"/>
          <p:nvPr/>
        </p:nvSpPr>
        <p:spPr>
          <a:xfrm>
            <a:off x="7842142" y="19224"/>
            <a:ext cx="3223648" cy="738664"/>
          </a:xfrm>
          <a:prstGeom prst="rect">
            <a:avLst/>
          </a:prstGeom>
          <a:noFill/>
        </p:spPr>
        <p:txBody>
          <a:bodyPr wrap="square" rtlCol="0">
            <a:spAutoFit/>
          </a:bodyPr>
          <a:lstStyle/>
          <a:p>
            <a:endParaRPr lang="en-AE" sz="1400" dirty="0">
              <a:highlight>
                <a:srgbClr val="FFFF00"/>
              </a:highlight>
            </a:endParaRPr>
          </a:p>
          <a:p>
            <a:endParaRPr lang="en-AE" sz="1400" dirty="0">
              <a:highlight>
                <a:srgbClr val="FFFF00"/>
              </a:highlight>
            </a:endParaRPr>
          </a:p>
          <a:p>
            <a:endParaRPr lang="en-AE" sz="1400" dirty="0">
              <a:highlight>
                <a:srgbClr val="FFFF00"/>
              </a:highlight>
            </a:endParaRPr>
          </a:p>
        </p:txBody>
      </p:sp>
      <p:sp>
        <p:nvSpPr>
          <p:cNvPr id="6" name="TextBox 5">
            <a:extLst>
              <a:ext uri="{FF2B5EF4-FFF2-40B4-BE49-F238E27FC236}">
                <a16:creationId xmlns:a16="http://schemas.microsoft.com/office/drawing/2014/main" id="{28A56A7C-AE1E-084D-A251-E9AF2D6FC72C}"/>
              </a:ext>
            </a:extLst>
          </p:cNvPr>
          <p:cNvSpPr txBox="1"/>
          <p:nvPr/>
        </p:nvSpPr>
        <p:spPr>
          <a:xfrm>
            <a:off x="1576552" y="2254469"/>
            <a:ext cx="8765627" cy="3046988"/>
          </a:xfrm>
          <a:prstGeom prst="rect">
            <a:avLst/>
          </a:prstGeom>
          <a:noFill/>
        </p:spPr>
        <p:txBody>
          <a:bodyPr wrap="square" rtlCol="0">
            <a:spAutoFit/>
          </a:bodyPr>
          <a:lstStyle/>
          <a:p>
            <a:r>
              <a:rPr lang="en-AE" sz="3200" dirty="0">
                <a:latin typeface="Helvetica" pitchFamily="2" charset="0"/>
              </a:rPr>
              <a:t>Find out </a:t>
            </a:r>
            <a:r>
              <a:rPr lang="en-AE" sz="3200">
                <a:latin typeface="Helvetica" pitchFamily="2" charset="0"/>
              </a:rPr>
              <a:t>about </a:t>
            </a:r>
            <a:r>
              <a:rPr lang="en-US" sz="3200" dirty="0">
                <a:latin typeface="Helvetica" pitchFamily="2" charset="0"/>
              </a:rPr>
              <a:t>a celebration or festival in another country</a:t>
            </a:r>
            <a:endParaRPr lang="en-AE" sz="3200" dirty="0">
              <a:latin typeface="Helvetica" pitchFamily="2" charset="0"/>
            </a:endParaRPr>
          </a:p>
          <a:p>
            <a:endParaRPr lang="en-AE" sz="3200" dirty="0">
              <a:latin typeface="Helvetica" pitchFamily="2" charset="0"/>
            </a:endParaRPr>
          </a:p>
          <a:p>
            <a:r>
              <a:rPr lang="en-AE" sz="3200">
                <a:latin typeface="Helvetica" pitchFamily="2" charset="0"/>
              </a:rPr>
              <a:t>Summari</a:t>
            </a:r>
            <a:r>
              <a:rPr lang="en-GB" sz="3200" dirty="0">
                <a:latin typeface="Helvetica" pitchFamily="2" charset="0"/>
              </a:rPr>
              <a:t>s</a:t>
            </a:r>
            <a:r>
              <a:rPr lang="en-AE" sz="3200">
                <a:latin typeface="Helvetica" pitchFamily="2" charset="0"/>
              </a:rPr>
              <a:t>e </a:t>
            </a:r>
            <a:r>
              <a:rPr lang="en-AE" sz="3200" dirty="0">
                <a:latin typeface="Helvetica" pitchFamily="2" charset="0"/>
              </a:rPr>
              <a:t>the information in your own words.</a:t>
            </a:r>
          </a:p>
          <a:p>
            <a:endParaRPr lang="en-AE" sz="3200" dirty="0">
              <a:latin typeface="Helvetica" pitchFamily="2" charset="0"/>
            </a:endParaRPr>
          </a:p>
          <a:p>
            <a:r>
              <a:rPr lang="en-AE" sz="3200" dirty="0">
                <a:latin typeface="Helvetica" pitchFamily="2" charset="0"/>
              </a:rPr>
              <a:t>Then talk about it with 1 or 2 classmates.</a:t>
            </a:r>
          </a:p>
        </p:txBody>
      </p:sp>
    </p:spTree>
    <p:extLst>
      <p:ext uri="{BB962C8B-B14F-4D97-AF65-F5344CB8AC3E}">
        <p14:creationId xmlns:p14="http://schemas.microsoft.com/office/powerpoint/2010/main" val="1020029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606CE2-659D-C64B-9C00-5CF1F5E9F759}"/>
              </a:ext>
            </a:extLst>
          </p:cNvPr>
          <p:cNvSpPr>
            <a:spLocks noGrp="1"/>
          </p:cNvSpPr>
          <p:nvPr>
            <p:ph type="sldNum" sz="quarter" idx="12"/>
          </p:nvPr>
        </p:nvSpPr>
        <p:spPr/>
        <p:txBody>
          <a:bodyPr/>
          <a:lstStyle/>
          <a:p>
            <a:fld id="{C5A5AB9B-F023-8B4A-BE34-5ADCF95463FD}" type="slidenum">
              <a:rPr lang="en-US" smtClean="0"/>
              <a:pPr/>
              <a:t>24</a:t>
            </a:fld>
            <a:endParaRPr lang="en-US" dirty="0"/>
          </a:p>
        </p:txBody>
      </p:sp>
      <p:sp>
        <p:nvSpPr>
          <p:cNvPr id="3" name="Rectangle 2">
            <a:extLst>
              <a:ext uri="{FF2B5EF4-FFF2-40B4-BE49-F238E27FC236}">
                <a16:creationId xmlns:a16="http://schemas.microsoft.com/office/drawing/2014/main" id="{0EC7194A-1A61-3741-BB85-8A78017EC53F}"/>
              </a:ext>
            </a:extLst>
          </p:cNvPr>
          <p:cNvSpPr/>
          <p:nvPr/>
        </p:nvSpPr>
        <p:spPr>
          <a:xfrm>
            <a:off x="3465786" y="866137"/>
            <a:ext cx="2793124" cy="800219"/>
          </a:xfrm>
          <a:prstGeom prst="rect">
            <a:avLst/>
          </a:prstGeom>
        </p:spPr>
        <p:txBody>
          <a:bodyPr wrap="square">
            <a:spAutoFit/>
          </a:bodyPr>
          <a:lstStyle/>
          <a:p>
            <a:pPr defTabSz="914217">
              <a:defRPr/>
            </a:pPr>
            <a:r>
              <a:rPr lang="en-GB" sz="2800" b="1" kern="0" dirty="0">
                <a:latin typeface="Arial"/>
                <a:cs typeface="Arial"/>
                <a:sym typeface="Arial"/>
              </a:rPr>
              <a:t>Talk about it</a:t>
            </a:r>
          </a:p>
          <a:p>
            <a:pPr defTabSz="914217">
              <a:defRPr/>
            </a:pPr>
            <a:endParaRPr lang="en-GB" b="1" u="sng" kern="0" dirty="0">
              <a:solidFill>
                <a:schemeClr val="accent4">
                  <a:lumMod val="75000"/>
                </a:schemeClr>
              </a:solidFill>
              <a:latin typeface="Arial"/>
              <a:cs typeface="Arial"/>
              <a:sym typeface="Arial"/>
            </a:endParaRPr>
          </a:p>
        </p:txBody>
      </p:sp>
      <p:pic>
        <p:nvPicPr>
          <p:cNvPr id="8" name="Graphic 7" descr="Meeting outline">
            <a:extLst>
              <a:ext uri="{FF2B5EF4-FFF2-40B4-BE49-F238E27FC236}">
                <a16:creationId xmlns:a16="http://schemas.microsoft.com/office/drawing/2014/main" id="{0EFE83EF-8AFE-874A-B215-4E041D3629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6446" y="19224"/>
            <a:ext cx="1693826" cy="1693826"/>
          </a:xfrm>
          <a:prstGeom prst="rect">
            <a:avLst/>
          </a:prstGeom>
        </p:spPr>
      </p:pic>
      <p:graphicFrame>
        <p:nvGraphicFramePr>
          <p:cNvPr id="4" name="Table 4">
            <a:extLst>
              <a:ext uri="{FF2B5EF4-FFF2-40B4-BE49-F238E27FC236}">
                <a16:creationId xmlns:a16="http://schemas.microsoft.com/office/drawing/2014/main" id="{982857C4-5B7C-E444-90EA-5DF5AB2E27A6}"/>
              </a:ext>
            </a:extLst>
          </p:cNvPr>
          <p:cNvGraphicFramePr>
            <a:graphicFrameLocks noGrp="1"/>
          </p:cNvGraphicFramePr>
          <p:nvPr>
            <p:extLst>
              <p:ext uri="{D42A27DB-BD31-4B8C-83A1-F6EECF244321}">
                <p14:modId xmlns:p14="http://schemas.microsoft.com/office/powerpoint/2010/main" val="412814304"/>
              </p:ext>
            </p:extLst>
          </p:nvPr>
        </p:nvGraphicFramePr>
        <p:xfrm>
          <a:off x="787474" y="1666356"/>
          <a:ext cx="10357944" cy="4462294"/>
        </p:xfrm>
        <a:graphic>
          <a:graphicData uri="http://schemas.openxmlformats.org/drawingml/2006/table">
            <a:tbl>
              <a:tblPr firstRow="1" bandRow="1">
                <a:tableStyleId>{00A15C55-8517-42AA-B614-E9B94910E393}</a:tableStyleId>
              </a:tblPr>
              <a:tblGrid>
                <a:gridCol w="3452648">
                  <a:extLst>
                    <a:ext uri="{9D8B030D-6E8A-4147-A177-3AD203B41FA5}">
                      <a16:colId xmlns:a16="http://schemas.microsoft.com/office/drawing/2014/main" val="554431305"/>
                    </a:ext>
                  </a:extLst>
                </a:gridCol>
                <a:gridCol w="3452648">
                  <a:extLst>
                    <a:ext uri="{9D8B030D-6E8A-4147-A177-3AD203B41FA5}">
                      <a16:colId xmlns:a16="http://schemas.microsoft.com/office/drawing/2014/main" val="159717611"/>
                    </a:ext>
                  </a:extLst>
                </a:gridCol>
                <a:gridCol w="3452648">
                  <a:extLst>
                    <a:ext uri="{9D8B030D-6E8A-4147-A177-3AD203B41FA5}">
                      <a16:colId xmlns:a16="http://schemas.microsoft.com/office/drawing/2014/main" val="3080301315"/>
                    </a:ext>
                  </a:extLst>
                </a:gridCol>
              </a:tblGrid>
              <a:tr h="71338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0" dirty="0">
                          <a:solidFill>
                            <a:schemeClr val="tx1"/>
                          </a:solidFill>
                          <a:sym typeface="Arial"/>
                        </a:rPr>
                        <a:t>Talk about celebrations/festivals.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0" dirty="0">
                          <a:solidFill>
                            <a:schemeClr val="tx1"/>
                          </a:solidFill>
                          <a:sym typeface="Arial"/>
                        </a:rPr>
                        <a:t>Ask these questions to two of your classmates or family members. Record their answers.</a:t>
                      </a:r>
                      <a:endParaRPr lang="en-GB" sz="1800" b="0" kern="0" dirty="0">
                        <a:solidFill>
                          <a:schemeClr val="tx1"/>
                        </a:solidFill>
                        <a:sym typeface="Aria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hMerge="1">
                  <a:txBody>
                    <a:bodyPr/>
                    <a:lstStyle/>
                    <a:p>
                      <a:endParaRPr lang="en-AE"/>
                    </a:p>
                  </a:txBody>
                  <a:tcPr/>
                </a:tc>
                <a:tc hMerge="1">
                  <a:txBody>
                    <a:bodyPr/>
                    <a:lstStyle/>
                    <a:p>
                      <a:endParaRPr lang="en-AE" dirty="0"/>
                    </a:p>
                  </a:txBody>
                  <a:tcPr/>
                </a:tc>
                <a:extLst>
                  <a:ext uri="{0D108BD9-81ED-4DB2-BD59-A6C34878D82A}">
                    <a16:rowId xmlns:a16="http://schemas.microsoft.com/office/drawing/2014/main" val="1046150954"/>
                  </a:ext>
                </a:extLst>
              </a:tr>
              <a:tr h="413310">
                <a:tc>
                  <a:txBody>
                    <a:bodyPr/>
                    <a:lstStyle/>
                    <a:p>
                      <a:endParaRPr lang="en-AE"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r>
                        <a:rPr lang="en-AE" b="1" dirty="0">
                          <a:solidFill>
                            <a:schemeClr val="tx1"/>
                          </a:solidFill>
                        </a:rPr>
                        <a:t>Person 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AE" b="1" dirty="0">
                          <a:solidFill>
                            <a:schemeClr val="tx1"/>
                          </a:solidFill>
                        </a:rPr>
                        <a:t>Person 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0473310"/>
                  </a:ext>
                </a:extLst>
              </a:tr>
              <a:tr h="1019120">
                <a:tc>
                  <a:txBody>
                    <a:bodyPr/>
                    <a:lstStyle/>
                    <a:p>
                      <a:r>
                        <a:rPr lang="en-US" dirty="0">
                          <a:solidFill>
                            <a:schemeClr val="tx1"/>
                          </a:solidFill>
                        </a:rPr>
                        <a:t>Where is the celebration/festival? What does it involve? </a:t>
                      </a:r>
                      <a:endParaRPr lang="en-AE"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endParaRPr lang="en-AE"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AE"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57898350"/>
                  </a:ext>
                </a:extLst>
              </a:tr>
              <a:tr h="713384">
                <a:tc>
                  <a:txBody>
                    <a:bodyPr/>
                    <a:lstStyle/>
                    <a:p>
                      <a:r>
                        <a:rPr lang="en-AE" dirty="0">
                          <a:solidFill>
                            <a:schemeClr val="tx1"/>
                          </a:solidFill>
                        </a:rPr>
                        <a:t>Wh</a:t>
                      </a:r>
                      <a:r>
                        <a:rPr lang="en-US" dirty="0">
                          <a:solidFill>
                            <a:schemeClr val="tx1"/>
                          </a:solidFill>
                        </a:rPr>
                        <a:t>y is this celebration/festival important? </a:t>
                      </a:r>
                      <a:endParaRPr lang="en-AE"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endParaRPr lang="en-AE" dirty="0">
                        <a:solidFill>
                          <a:schemeClr val="tx1"/>
                        </a:solidFill>
                      </a:endParaRPr>
                    </a:p>
                    <a:p>
                      <a:endParaRPr lang="en-AE"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AE"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25206657"/>
                  </a:ext>
                </a:extLst>
              </a:tr>
              <a:tr h="252915">
                <a:tc>
                  <a:txBody>
                    <a:bodyPr/>
                    <a:lstStyle/>
                    <a:p>
                      <a:r>
                        <a:rPr lang="en-AE" dirty="0">
                          <a:solidFill>
                            <a:schemeClr val="tx1"/>
                          </a:solidFill>
                        </a:rPr>
                        <a:t>W</a:t>
                      </a:r>
                      <a:r>
                        <a:rPr lang="en-US" dirty="0">
                          <a:solidFill>
                            <a:schemeClr val="tx1"/>
                          </a:solidFill>
                        </a:rPr>
                        <a:t>o</a:t>
                      </a:r>
                      <a:r>
                        <a:rPr lang="en-AE" dirty="0">
                          <a:solidFill>
                            <a:schemeClr val="tx1"/>
                          </a:solidFill>
                        </a:rPr>
                        <a:t>uld you like</a:t>
                      </a:r>
                      <a:r>
                        <a:rPr lang="en-US" dirty="0">
                          <a:solidFill>
                            <a:schemeClr val="tx1"/>
                          </a:solidFill>
                        </a:rPr>
                        <a:t> to attend this celebration/festival</a:t>
                      </a:r>
                      <a:r>
                        <a:rPr lang="en-AE">
                          <a:solidFill>
                            <a:schemeClr val="tx1"/>
                          </a:solidFill>
                        </a:rPr>
                        <a:t>? </a:t>
                      </a:r>
                      <a:r>
                        <a:rPr lang="en-AE" dirty="0">
                          <a:solidFill>
                            <a:schemeClr val="tx1"/>
                          </a:solidFill>
                        </a:rPr>
                        <a:t>Why? Or why not?</a:t>
                      </a:r>
                      <a:r>
                        <a:rPr lang="en-US" dirty="0">
                          <a:solidFill>
                            <a:schemeClr val="tx1"/>
                          </a:solidFill>
                        </a:rPr>
                        <a:t> </a:t>
                      </a:r>
                      <a:endParaRPr lang="en-AE"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endParaRPr lang="en-AE" dirty="0">
                        <a:solidFill>
                          <a:schemeClr val="tx1"/>
                        </a:solidFill>
                      </a:endParaRPr>
                    </a:p>
                    <a:p>
                      <a:endParaRPr lang="en-AE" dirty="0">
                        <a:solidFill>
                          <a:schemeClr val="tx1"/>
                        </a:solidFill>
                      </a:endParaRPr>
                    </a:p>
                    <a:p>
                      <a:endParaRPr lang="en-AE"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AE"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6451344"/>
                  </a:ext>
                </a:extLst>
              </a:tr>
              <a:tr h="574706">
                <a:tc>
                  <a:txBody>
                    <a:bodyPr/>
                    <a:lstStyle/>
                    <a:p>
                      <a:r>
                        <a:rPr lang="en-AE" dirty="0">
                          <a:solidFill>
                            <a:schemeClr val="tx1"/>
                          </a:solidFill>
                        </a:rPr>
                        <a:t>Ask your own question </a:t>
                      </a:r>
                      <a:r>
                        <a:rPr lang="en-AE">
                          <a:solidFill>
                            <a:schemeClr val="tx1"/>
                          </a:solidFill>
                        </a:rPr>
                        <a:t>about </a:t>
                      </a:r>
                      <a:r>
                        <a:rPr lang="en-US" dirty="0">
                          <a:solidFill>
                            <a:schemeClr val="tx1"/>
                          </a:solidFill>
                        </a:rPr>
                        <a:t>celebrations/festivals.</a:t>
                      </a:r>
                      <a:endParaRPr lang="en-AE"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endParaRPr lang="en-AE"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AE"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0536438"/>
                  </a:ext>
                </a:extLst>
              </a:tr>
            </a:tbl>
          </a:graphicData>
        </a:graphic>
      </p:graphicFrame>
    </p:spTree>
    <p:extLst>
      <p:ext uri="{BB962C8B-B14F-4D97-AF65-F5344CB8AC3E}">
        <p14:creationId xmlns:p14="http://schemas.microsoft.com/office/powerpoint/2010/main" val="1546298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2F05BF-FB47-CB44-9638-5A98AEFD7664}"/>
              </a:ext>
            </a:extLst>
          </p:cNvPr>
          <p:cNvSpPr txBox="1"/>
          <p:nvPr/>
        </p:nvSpPr>
        <p:spPr>
          <a:xfrm>
            <a:off x="6565298" y="3811269"/>
            <a:ext cx="5861833" cy="1538883"/>
          </a:xfrm>
          <a:prstGeom prst="rect">
            <a:avLst/>
          </a:prstGeom>
          <a:noFill/>
        </p:spPr>
        <p:txBody>
          <a:bodyPr wrap="square" rtlCol="0">
            <a:spAutoFit/>
          </a:bodyPr>
          <a:lstStyle/>
          <a:p>
            <a:pPr defTabSz="914217">
              <a:defRPr/>
            </a:pPr>
            <a:r>
              <a:rPr lang="en-GB" sz="4000" b="1" kern="0" dirty="0">
                <a:latin typeface="Arial"/>
                <a:cs typeface="Arial"/>
                <a:sym typeface="Arial"/>
              </a:rPr>
              <a:t>Part 4: Top tips</a:t>
            </a:r>
          </a:p>
          <a:p>
            <a:pPr defTabSz="914217">
              <a:defRPr/>
            </a:pPr>
            <a:endParaRPr lang="en-GB" sz="1400" b="1" kern="0" dirty="0">
              <a:latin typeface="Arial"/>
              <a:cs typeface="Arial"/>
              <a:sym typeface="Arial"/>
            </a:endParaRPr>
          </a:p>
          <a:p>
            <a:pPr defTabSz="914217">
              <a:defRPr/>
            </a:pPr>
            <a:endParaRPr lang="en-GB" sz="4000" b="1" kern="0" dirty="0">
              <a:latin typeface="Arial"/>
              <a:cs typeface="Arial"/>
              <a:sym typeface="Arial"/>
            </a:endParaRPr>
          </a:p>
        </p:txBody>
      </p:sp>
    </p:spTree>
    <p:extLst>
      <p:ext uri="{BB962C8B-B14F-4D97-AF65-F5344CB8AC3E}">
        <p14:creationId xmlns:p14="http://schemas.microsoft.com/office/powerpoint/2010/main" val="122640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606CE2-659D-C64B-9C00-5CF1F5E9F759}"/>
              </a:ext>
            </a:extLst>
          </p:cNvPr>
          <p:cNvSpPr>
            <a:spLocks noGrp="1"/>
          </p:cNvSpPr>
          <p:nvPr>
            <p:ph type="sldNum" sz="quarter" idx="12"/>
          </p:nvPr>
        </p:nvSpPr>
        <p:spPr/>
        <p:txBody>
          <a:bodyPr/>
          <a:lstStyle/>
          <a:p>
            <a:fld id="{C5A5AB9B-F023-8B4A-BE34-5ADCF95463FD}" type="slidenum">
              <a:rPr lang="en-US" smtClean="0"/>
              <a:pPr/>
              <a:t>26</a:t>
            </a:fld>
            <a:endParaRPr lang="en-US" dirty="0"/>
          </a:p>
        </p:txBody>
      </p:sp>
      <p:sp>
        <p:nvSpPr>
          <p:cNvPr id="3" name="Rectangle 2">
            <a:extLst>
              <a:ext uri="{FF2B5EF4-FFF2-40B4-BE49-F238E27FC236}">
                <a16:creationId xmlns:a16="http://schemas.microsoft.com/office/drawing/2014/main" id="{0EC7194A-1A61-3741-BB85-8A78017EC53F}"/>
              </a:ext>
            </a:extLst>
          </p:cNvPr>
          <p:cNvSpPr/>
          <p:nvPr/>
        </p:nvSpPr>
        <p:spPr>
          <a:xfrm>
            <a:off x="639795" y="525373"/>
            <a:ext cx="10711377" cy="5047536"/>
          </a:xfrm>
          <a:prstGeom prst="rect">
            <a:avLst/>
          </a:prstGeom>
        </p:spPr>
        <p:txBody>
          <a:bodyPr wrap="square">
            <a:spAutoFit/>
          </a:bodyPr>
          <a:lstStyle/>
          <a:p>
            <a:pPr defTabSz="914217">
              <a:defRPr/>
            </a:pPr>
            <a:endParaRPr lang="en-GB" sz="2800" b="1" kern="0" dirty="0">
              <a:solidFill>
                <a:schemeClr val="accent4">
                  <a:lumMod val="75000"/>
                </a:schemeClr>
              </a:solidFill>
              <a:latin typeface="Helvetica" pitchFamily="2" charset="0"/>
              <a:cs typeface="Arial"/>
              <a:sym typeface="Arial"/>
            </a:endParaRPr>
          </a:p>
          <a:p>
            <a:pPr algn="ctr" defTabSz="914217">
              <a:defRPr/>
            </a:pPr>
            <a:r>
              <a:rPr lang="en-GB" sz="2800" b="1" u="sng" kern="0" dirty="0">
                <a:latin typeface="Helvetica" pitchFamily="2" charset="0"/>
                <a:cs typeface="Arial"/>
                <a:sym typeface="Arial"/>
              </a:rPr>
              <a:t>Top tips</a:t>
            </a:r>
          </a:p>
          <a:p>
            <a:pPr defTabSz="914217">
              <a:defRPr/>
            </a:pPr>
            <a:endParaRPr lang="en-GB" sz="2400" b="1" kern="0" dirty="0">
              <a:latin typeface="Helvetica" pitchFamily="2" charset="0"/>
              <a:cs typeface="Arial"/>
              <a:sym typeface="Arial"/>
            </a:endParaRPr>
          </a:p>
          <a:p>
            <a:pPr defTabSz="914217">
              <a:defRPr/>
            </a:pPr>
            <a:r>
              <a:rPr lang="en-GB" sz="2400" kern="0" dirty="0">
                <a:latin typeface="Helvetica" pitchFamily="2" charset="0"/>
                <a:cs typeface="Arial"/>
                <a:sym typeface="Arial"/>
              </a:rPr>
              <a:t>The Skills Check is made up of three sections.</a:t>
            </a:r>
          </a:p>
          <a:p>
            <a:pPr defTabSz="914217">
              <a:defRPr/>
            </a:pPr>
            <a:endParaRPr lang="en-GB" sz="2400" kern="0" dirty="0">
              <a:latin typeface="Helvetica" pitchFamily="2" charset="0"/>
              <a:cs typeface="Arial"/>
              <a:sym typeface="Arial"/>
            </a:endParaRPr>
          </a:p>
          <a:p>
            <a:pPr defTabSz="914217">
              <a:defRPr/>
            </a:pPr>
            <a:r>
              <a:rPr lang="en-GB" sz="2400" u="sng" kern="0" dirty="0">
                <a:latin typeface="Helvetica" pitchFamily="2" charset="0"/>
                <a:cs typeface="Arial"/>
                <a:sym typeface="Arial"/>
              </a:rPr>
              <a:t>Part 1 – Reading passage </a:t>
            </a:r>
          </a:p>
          <a:p>
            <a:pPr defTabSz="914217">
              <a:defRPr/>
            </a:pPr>
            <a:r>
              <a:rPr lang="en-GB" sz="2400" kern="0" dirty="0">
                <a:latin typeface="Helvetica" pitchFamily="2" charset="0"/>
                <a:cs typeface="Arial"/>
                <a:sym typeface="Arial"/>
              </a:rPr>
              <a:t>- 6 multiple choice questions</a:t>
            </a:r>
          </a:p>
          <a:p>
            <a:pPr algn="just" defTabSz="914217">
              <a:defRPr/>
            </a:pPr>
            <a:r>
              <a:rPr lang="en-GB" sz="2400" b="1" kern="0" dirty="0">
                <a:latin typeface="Helvetica" pitchFamily="2" charset="0"/>
                <a:cs typeface="Arial"/>
                <a:sym typeface="Arial"/>
              </a:rPr>
              <a:t>- Question 7 </a:t>
            </a:r>
            <a:r>
              <a:rPr lang="en-GB" sz="2400" kern="0" dirty="0">
                <a:latin typeface="Helvetica" pitchFamily="2" charset="0"/>
                <a:cs typeface="Arial"/>
                <a:sym typeface="Arial"/>
              </a:rPr>
              <a:t>is a reflection question which requires a written response. Justify your answer to the inference reading question by discussing other possible relevant answers, using evidence from the text or by explaining why you chose the answer that you did.</a:t>
            </a:r>
          </a:p>
          <a:p>
            <a:pPr defTabSz="914217">
              <a:defRPr/>
            </a:pPr>
            <a:endParaRPr lang="en-GB" kern="0" dirty="0">
              <a:solidFill>
                <a:schemeClr val="accent4">
                  <a:lumMod val="75000"/>
                </a:schemeClr>
              </a:solidFill>
              <a:latin typeface="Helvetica" pitchFamily="2" charset="0"/>
              <a:cs typeface="Arial"/>
              <a:sym typeface="Arial"/>
            </a:endParaRPr>
          </a:p>
          <a:p>
            <a:pPr defTabSz="914217">
              <a:defRPr/>
            </a:pPr>
            <a:br>
              <a:rPr lang="en-GB" kern="0" dirty="0">
                <a:solidFill>
                  <a:srgbClr val="B68A35"/>
                </a:solidFill>
                <a:latin typeface="Arial"/>
                <a:cs typeface="Arial"/>
                <a:sym typeface="Arial"/>
              </a:rPr>
            </a:br>
            <a:endParaRPr lang="en-GB" sz="1400" kern="0" dirty="0">
              <a:solidFill>
                <a:srgbClr val="BCBDC0"/>
              </a:solidFill>
              <a:latin typeface="Arial"/>
              <a:cs typeface="Arial"/>
            </a:endParaRPr>
          </a:p>
        </p:txBody>
      </p:sp>
      <p:pic>
        <p:nvPicPr>
          <p:cNvPr id="5" name="Picture 4" descr="Table&#10;&#10;Description automatically generated">
            <a:extLst>
              <a:ext uri="{FF2B5EF4-FFF2-40B4-BE49-F238E27FC236}">
                <a16:creationId xmlns:a16="http://schemas.microsoft.com/office/drawing/2014/main" id="{E9455957-2C6D-404B-A164-9FE171B16DE7}"/>
              </a:ext>
            </a:extLst>
          </p:cNvPr>
          <p:cNvPicPr>
            <a:picLocks noChangeAspect="1"/>
          </p:cNvPicPr>
          <p:nvPr/>
        </p:nvPicPr>
        <p:blipFill>
          <a:blip r:embed="rId4"/>
          <a:stretch>
            <a:fillRect/>
          </a:stretch>
        </p:blipFill>
        <p:spPr>
          <a:xfrm>
            <a:off x="756746" y="4986374"/>
            <a:ext cx="9916510" cy="1660439"/>
          </a:xfrm>
          <a:prstGeom prst="rect">
            <a:avLst/>
          </a:prstGeom>
          <a:ln w="38100">
            <a:solidFill>
              <a:schemeClr val="accent1"/>
            </a:solidFill>
          </a:ln>
        </p:spPr>
      </p:pic>
    </p:spTree>
    <p:extLst>
      <p:ext uri="{BB962C8B-B14F-4D97-AF65-F5344CB8AC3E}">
        <p14:creationId xmlns:p14="http://schemas.microsoft.com/office/powerpoint/2010/main" val="3766228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606CE2-659D-C64B-9C00-5CF1F5E9F759}"/>
              </a:ext>
            </a:extLst>
          </p:cNvPr>
          <p:cNvSpPr>
            <a:spLocks noGrp="1"/>
          </p:cNvSpPr>
          <p:nvPr>
            <p:ph type="sldNum" sz="quarter" idx="12"/>
          </p:nvPr>
        </p:nvSpPr>
        <p:spPr/>
        <p:txBody>
          <a:bodyPr/>
          <a:lstStyle/>
          <a:p>
            <a:fld id="{C5A5AB9B-F023-8B4A-BE34-5ADCF95463FD}" type="slidenum">
              <a:rPr lang="en-US" smtClean="0"/>
              <a:pPr/>
              <a:t>27</a:t>
            </a:fld>
            <a:endParaRPr lang="en-US" dirty="0"/>
          </a:p>
        </p:txBody>
      </p:sp>
      <p:sp>
        <p:nvSpPr>
          <p:cNvPr id="3" name="Rectangle 2">
            <a:extLst>
              <a:ext uri="{FF2B5EF4-FFF2-40B4-BE49-F238E27FC236}">
                <a16:creationId xmlns:a16="http://schemas.microsoft.com/office/drawing/2014/main" id="{0EC7194A-1A61-3741-BB85-8A78017EC53F}"/>
              </a:ext>
            </a:extLst>
          </p:cNvPr>
          <p:cNvSpPr/>
          <p:nvPr/>
        </p:nvSpPr>
        <p:spPr>
          <a:xfrm>
            <a:off x="639795" y="1380752"/>
            <a:ext cx="10912409" cy="4339650"/>
          </a:xfrm>
          <a:prstGeom prst="rect">
            <a:avLst/>
          </a:prstGeom>
        </p:spPr>
        <p:txBody>
          <a:bodyPr wrap="square">
            <a:spAutoFit/>
          </a:bodyPr>
          <a:lstStyle/>
          <a:p>
            <a:pPr algn="ctr" defTabSz="914217">
              <a:defRPr/>
            </a:pPr>
            <a:r>
              <a:rPr lang="en-GB" sz="2800" b="1" kern="0" dirty="0">
                <a:latin typeface="Helvetica" pitchFamily="2" charset="0"/>
                <a:cs typeface="Arial"/>
                <a:sym typeface="Arial"/>
              </a:rPr>
              <a:t>Top tips</a:t>
            </a:r>
          </a:p>
          <a:p>
            <a:pPr defTabSz="914217">
              <a:defRPr/>
            </a:pPr>
            <a:r>
              <a:rPr lang="en-GB" sz="2400" u="sng" kern="0" dirty="0">
                <a:latin typeface="Helvetica" pitchFamily="2" charset="0"/>
                <a:cs typeface="Arial"/>
                <a:sym typeface="Arial"/>
              </a:rPr>
              <a:t>Part 2 – MAZE</a:t>
            </a:r>
          </a:p>
          <a:p>
            <a:pPr defTabSz="914217">
              <a:defRPr/>
            </a:pPr>
            <a:endParaRPr lang="en-GB" sz="2400" kern="0" dirty="0">
              <a:latin typeface="Helvetica" pitchFamily="2" charset="0"/>
              <a:cs typeface="Arial"/>
              <a:sym typeface="Arial"/>
            </a:endParaRPr>
          </a:p>
          <a:p>
            <a:pPr algn="just" defTabSz="914217">
              <a:defRPr/>
            </a:pPr>
            <a:r>
              <a:rPr lang="en-GB" sz="2400" dirty="0">
                <a:latin typeface="Helvetica" pitchFamily="2" charset="0"/>
              </a:rPr>
              <a:t>This assessment type is called a MAZE because it is a textual maze. Complete a short text by selecting the correct word or words. You may need to make connections between different parts of a text </a:t>
            </a:r>
            <a:r>
              <a:rPr lang="en-US" sz="2400" dirty="0">
                <a:latin typeface="Helvetica" pitchFamily="2" charset="0"/>
              </a:rPr>
              <a:t>to be able to choose the correct answer.</a:t>
            </a:r>
            <a:endParaRPr lang="en-GB" kern="0" dirty="0">
              <a:solidFill>
                <a:srgbClr val="B68A35"/>
              </a:solidFill>
              <a:latin typeface="Arial"/>
              <a:cs typeface="Arial"/>
              <a:sym typeface="Arial"/>
            </a:endParaRPr>
          </a:p>
          <a:p>
            <a:pPr defTabSz="914217">
              <a:defRPr/>
            </a:pPr>
            <a:endParaRPr lang="en-GB" kern="0" dirty="0">
              <a:solidFill>
                <a:srgbClr val="B68A35"/>
              </a:solidFill>
              <a:latin typeface="Arial"/>
              <a:cs typeface="Arial"/>
              <a:sym typeface="Arial"/>
            </a:endParaRPr>
          </a:p>
          <a:p>
            <a:pPr defTabSz="914217">
              <a:defRPr/>
            </a:pPr>
            <a:endParaRPr lang="en-GB" kern="0" dirty="0">
              <a:solidFill>
                <a:srgbClr val="B68A35"/>
              </a:solidFill>
              <a:latin typeface="Arial"/>
              <a:cs typeface="Arial"/>
              <a:sym typeface="Arial"/>
            </a:endParaRPr>
          </a:p>
          <a:p>
            <a:pPr defTabSz="914217">
              <a:defRPr/>
            </a:pPr>
            <a:endParaRPr lang="en-GB" kern="0" dirty="0">
              <a:solidFill>
                <a:srgbClr val="B68A35"/>
              </a:solidFill>
              <a:latin typeface="Arial"/>
              <a:cs typeface="Arial"/>
              <a:sym typeface="Arial"/>
            </a:endParaRPr>
          </a:p>
          <a:p>
            <a:pPr defTabSz="914217">
              <a:defRPr/>
            </a:pPr>
            <a:endParaRPr lang="en-GB" kern="0" dirty="0">
              <a:solidFill>
                <a:srgbClr val="B68A35"/>
              </a:solidFill>
              <a:latin typeface="Arial"/>
              <a:cs typeface="Arial"/>
              <a:sym typeface="Arial"/>
            </a:endParaRPr>
          </a:p>
          <a:p>
            <a:pPr defTabSz="914217">
              <a:defRPr/>
            </a:pPr>
            <a:br>
              <a:rPr lang="en-GB" kern="0" dirty="0">
                <a:solidFill>
                  <a:srgbClr val="B68A35"/>
                </a:solidFill>
                <a:latin typeface="Arial"/>
                <a:cs typeface="Arial"/>
                <a:sym typeface="Arial"/>
              </a:rPr>
            </a:br>
            <a:endParaRPr lang="en-GB" sz="1400" kern="0" dirty="0">
              <a:solidFill>
                <a:srgbClr val="BCBDC0"/>
              </a:solidFill>
              <a:latin typeface="Arial"/>
              <a:cs typeface="Arial"/>
            </a:endParaRPr>
          </a:p>
        </p:txBody>
      </p:sp>
      <p:pic>
        <p:nvPicPr>
          <p:cNvPr id="5" name="Picture 4" descr="Text&#10;&#10;Description automatically generated">
            <a:extLst>
              <a:ext uri="{FF2B5EF4-FFF2-40B4-BE49-F238E27FC236}">
                <a16:creationId xmlns:a16="http://schemas.microsoft.com/office/drawing/2014/main" id="{1B0E631A-D8B0-7647-858B-119947F5DF12}"/>
              </a:ext>
            </a:extLst>
          </p:cNvPr>
          <p:cNvPicPr>
            <a:picLocks noChangeAspect="1"/>
          </p:cNvPicPr>
          <p:nvPr/>
        </p:nvPicPr>
        <p:blipFill>
          <a:blip r:embed="rId4"/>
          <a:stretch>
            <a:fillRect/>
          </a:stretch>
        </p:blipFill>
        <p:spPr>
          <a:xfrm>
            <a:off x="639795" y="4238623"/>
            <a:ext cx="10427598" cy="1977242"/>
          </a:xfrm>
          <a:prstGeom prst="rect">
            <a:avLst/>
          </a:prstGeom>
          <a:ln w="38100">
            <a:solidFill>
              <a:schemeClr val="accent1"/>
            </a:solidFill>
          </a:ln>
        </p:spPr>
      </p:pic>
    </p:spTree>
    <p:extLst>
      <p:ext uri="{BB962C8B-B14F-4D97-AF65-F5344CB8AC3E}">
        <p14:creationId xmlns:p14="http://schemas.microsoft.com/office/powerpoint/2010/main" val="1993909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606CE2-659D-C64B-9C00-5CF1F5E9F759}"/>
              </a:ext>
            </a:extLst>
          </p:cNvPr>
          <p:cNvSpPr>
            <a:spLocks noGrp="1"/>
          </p:cNvSpPr>
          <p:nvPr>
            <p:ph type="sldNum" sz="quarter" idx="12"/>
          </p:nvPr>
        </p:nvSpPr>
        <p:spPr/>
        <p:txBody>
          <a:bodyPr/>
          <a:lstStyle/>
          <a:p>
            <a:fld id="{C5A5AB9B-F023-8B4A-BE34-5ADCF95463FD}" type="slidenum">
              <a:rPr lang="en-US" smtClean="0"/>
              <a:pPr/>
              <a:t>28</a:t>
            </a:fld>
            <a:endParaRPr lang="en-US" dirty="0"/>
          </a:p>
        </p:txBody>
      </p:sp>
      <p:sp>
        <p:nvSpPr>
          <p:cNvPr id="3" name="Rectangle 2">
            <a:extLst>
              <a:ext uri="{FF2B5EF4-FFF2-40B4-BE49-F238E27FC236}">
                <a16:creationId xmlns:a16="http://schemas.microsoft.com/office/drawing/2014/main" id="{0EC7194A-1A61-3741-BB85-8A78017EC53F}"/>
              </a:ext>
            </a:extLst>
          </p:cNvPr>
          <p:cNvSpPr/>
          <p:nvPr/>
        </p:nvSpPr>
        <p:spPr>
          <a:xfrm>
            <a:off x="639795" y="1380752"/>
            <a:ext cx="11184343" cy="4801314"/>
          </a:xfrm>
          <a:prstGeom prst="rect">
            <a:avLst/>
          </a:prstGeom>
        </p:spPr>
        <p:txBody>
          <a:bodyPr wrap="square">
            <a:spAutoFit/>
          </a:bodyPr>
          <a:lstStyle/>
          <a:p>
            <a:pPr algn="ctr" defTabSz="914217">
              <a:defRPr/>
            </a:pPr>
            <a:r>
              <a:rPr lang="en-GB" sz="2800" b="1" kern="0" dirty="0">
                <a:latin typeface="Helvetica" pitchFamily="2" charset="0"/>
                <a:cs typeface="Arial"/>
                <a:sym typeface="Arial"/>
              </a:rPr>
              <a:t>Top tips</a:t>
            </a:r>
          </a:p>
          <a:p>
            <a:pPr defTabSz="914217">
              <a:defRPr/>
            </a:pPr>
            <a:endParaRPr lang="en-GB" sz="2400" kern="0" dirty="0">
              <a:latin typeface="Helvetica" pitchFamily="2" charset="0"/>
              <a:cs typeface="Arial"/>
              <a:sym typeface="Arial"/>
            </a:endParaRPr>
          </a:p>
          <a:p>
            <a:r>
              <a:rPr lang="en-GB" sz="2400" u="sng" kern="0" dirty="0">
                <a:latin typeface="Helvetica" pitchFamily="2" charset="0"/>
                <a:cs typeface="Arial"/>
                <a:sym typeface="Arial"/>
              </a:rPr>
              <a:t>Part 3 - </a:t>
            </a:r>
            <a:r>
              <a:rPr lang="en-GB" sz="2400" u="sng" dirty="0">
                <a:latin typeface="Helvetica" pitchFamily="2" charset="0"/>
              </a:rPr>
              <a:t>Writing </a:t>
            </a:r>
          </a:p>
          <a:p>
            <a:endParaRPr lang="en-AE" u="sng" dirty="0">
              <a:latin typeface="Helvetica" pitchFamily="2" charset="0"/>
            </a:endParaRPr>
          </a:p>
          <a:p>
            <a:pPr lvl="0" algn="just"/>
            <a:r>
              <a:rPr lang="en-GB" dirty="0">
                <a:latin typeface="Helvetica" pitchFamily="2" charset="0"/>
              </a:rPr>
              <a:t>Short writing prompt </a:t>
            </a:r>
          </a:p>
          <a:p>
            <a:pPr lvl="0" algn="just"/>
            <a:r>
              <a:rPr lang="en-US" dirty="0">
                <a:latin typeface="Helvetica" pitchFamily="2" charset="0"/>
              </a:rPr>
              <a:t>Write a paragraph in your own words.</a:t>
            </a:r>
            <a:endParaRPr lang="en-AE" dirty="0">
              <a:latin typeface="Helvetica" pitchFamily="2" charset="0"/>
            </a:endParaRPr>
          </a:p>
          <a:p>
            <a:pPr algn="just" defTabSz="914217">
              <a:defRPr/>
            </a:pPr>
            <a:endParaRPr lang="en-GB" kern="0" dirty="0">
              <a:latin typeface="Helvetica" pitchFamily="2" charset="0"/>
              <a:cs typeface="Arial"/>
              <a:sym typeface="Arial"/>
            </a:endParaRPr>
          </a:p>
          <a:p>
            <a:pPr algn="just" defTabSz="914217">
              <a:defRPr/>
            </a:pPr>
            <a:r>
              <a:rPr lang="en-GB" kern="0" dirty="0">
                <a:latin typeface="Helvetica" pitchFamily="2" charset="0"/>
                <a:cs typeface="Arial"/>
                <a:sym typeface="Arial"/>
              </a:rPr>
              <a:t>You will get marks for: </a:t>
            </a:r>
            <a:endParaRPr lang="en-GB" kern="0" dirty="0">
              <a:highlight>
                <a:srgbClr val="FFFF00"/>
              </a:highlight>
              <a:latin typeface="Helvetica" pitchFamily="2" charset="0"/>
              <a:cs typeface="Arial"/>
              <a:sym typeface="Arial"/>
            </a:endParaRPr>
          </a:p>
          <a:p>
            <a:pPr algn="just" defTabSz="914217">
              <a:defRPr/>
            </a:pPr>
            <a:endParaRPr lang="en-GB" kern="0" dirty="0">
              <a:latin typeface="Helvetica" pitchFamily="2" charset="0"/>
              <a:cs typeface="Arial"/>
              <a:sym typeface="Arial"/>
            </a:endParaRPr>
          </a:p>
          <a:p>
            <a:pPr marL="285750" indent="-285750" algn="just" defTabSz="914217">
              <a:buFontTx/>
              <a:buChar char="-"/>
              <a:defRPr/>
            </a:pPr>
            <a:r>
              <a:rPr lang="en-GB" kern="0" dirty="0">
                <a:latin typeface="Helvetica" pitchFamily="2" charset="0"/>
                <a:cs typeface="Arial"/>
                <a:sym typeface="Arial"/>
              </a:rPr>
              <a:t>writing something about each of the bullet points</a:t>
            </a:r>
          </a:p>
          <a:p>
            <a:pPr marL="285750" indent="-285750" algn="just" defTabSz="914217">
              <a:buFontTx/>
              <a:buChar char="-"/>
              <a:defRPr/>
            </a:pPr>
            <a:r>
              <a:rPr lang="en-GB" kern="0" dirty="0">
                <a:latin typeface="Helvetica" pitchFamily="2" charset="0"/>
                <a:cs typeface="Arial"/>
                <a:sym typeface="Arial"/>
              </a:rPr>
              <a:t>using a paragraph that is structured the way your teacher has taught you</a:t>
            </a:r>
          </a:p>
          <a:p>
            <a:pPr marL="285750" indent="-285750" algn="just" defTabSz="914217">
              <a:buFontTx/>
              <a:buChar char="-"/>
              <a:defRPr/>
            </a:pPr>
            <a:r>
              <a:rPr lang="en-GB" kern="0" dirty="0">
                <a:latin typeface="Helvetica" pitchFamily="2" charset="0"/>
                <a:cs typeface="Arial"/>
                <a:sym typeface="Arial"/>
              </a:rPr>
              <a:t>using vocabulary that is appropriate for the topic</a:t>
            </a:r>
          </a:p>
          <a:p>
            <a:pPr marL="285750" indent="-285750" algn="just" defTabSz="914217">
              <a:buFontTx/>
              <a:buChar char="-"/>
              <a:defRPr/>
            </a:pPr>
            <a:r>
              <a:rPr lang="en-GB" kern="0" dirty="0">
                <a:latin typeface="Helvetica" pitchFamily="2" charset="0"/>
                <a:cs typeface="Arial"/>
                <a:sym typeface="Arial"/>
              </a:rPr>
              <a:t>using simple and complex sentences</a:t>
            </a:r>
          </a:p>
          <a:p>
            <a:pPr defTabSz="914217">
              <a:defRPr/>
            </a:pPr>
            <a:r>
              <a:rPr lang="en-GB" kern="0" dirty="0">
                <a:latin typeface="Helvetica" pitchFamily="2" charset="0"/>
                <a:cs typeface="Arial"/>
                <a:sym typeface="Arial"/>
              </a:rPr>
              <a:t>-   writing that contains very few errors in spelling </a:t>
            </a:r>
          </a:p>
          <a:p>
            <a:pPr defTabSz="914217">
              <a:defRPr/>
            </a:pPr>
            <a:r>
              <a:rPr lang="en-GB" kern="0" dirty="0">
                <a:latin typeface="Helvetica" pitchFamily="2" charset="0"/>
                <a:cs typeface="Arial"/>
                <a:sym typeface="Arial"/>
              </a:rPr>
              <a:t>-   writing that fulfils or goes beyond the require number of words  </a:t>
            </a:r>
          </a:p>
          <a:p>
            <a:pPr defTabSz="914217">
              <a:defRPr/>
            </a:pPr>
            <a:endParaRPr lang="en-GB" sz="1400" kern="0" dirty="0">
              <a:solidFill>
                <a:srgbClr val="B68A35"/>
              </a:solidFill>
              <a:latin typeface="Arial"/>
              <a:cs typeface="Arial"/>
              <a:sym typeface="Arial"/>
            </a:endParaRPr>
          </a:p>
        </p:txBody>
      </p:sp>
      <p:pic>
        <p:nvPicPr>
          <p:cNvPr id="5" name="Graphic 4" descr="Scribble with solid fill">
            <a:extLst>
              <a:ext uri="{FF2B5EF4-FFF2-40B4-BE49-F238E27FC236}">
                <a16:creationId xmlns:a16="http://schemas.microsoft.com/office/drawing/2014/main" id="{48D1FFF7-5603-F040-8ED4-68F1D3674A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7048" y="1206469"/>
            <a:ext cx="1960179" cy="1960179"/>
          </a:xfrm>
          <a:prstGeom prst="rect">
            <a:avLst/>
          </a:prstGeom>
        </p:spPr>
      </p:pic>
    </p:spTree>
    <p:extLst>
      <p:ext uri="{BB962C8B-B14F-4D97-AF65-F5344CB8AC3E}">
        <p14:creationId xmlns:p14="http://schemas.microsoft.com/office/powerpoint/2010/main" val="1282292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55B804-A1F8-7348-9030-9EB33A8939AE}"/>
              </a:ext>
            </a:extLst>
          </p:cNvPr>
          <p:cNvSpPr txBox="1"/>
          <p:nvPr/>
        </p:nvSpPr>
        <p:spPr>
          <a:xfrm>
            <a:off x="5297213" y="2738483"/>
            <a:ext cx="1597573" cy="477054"/>
          </a:xfrm>
          <a:prstGeom prst="rect">
            <a:avLst/>
          </a:prstGeom>
          <a:noFill/>
        </p:spPr>
        <p:txBody>
          <a:bodyPr wrap="square" rtlCol="0">
            <a:spAutoFit/>
          </a:bodyPr>
          <a:lstStyle/>
          <a:p>
            <a:pPr marL="0" algn="ctr" defTabSz="914400" rtl="1" eaLnBrk="1" latinLnBrk="0" hangingPunct="1"/>
            <a:r>
              <a:rPr lang="en-US" sz="2500" dirty="0">
                <a:solidFill>
                  <a:schemeClr val="tx1">
                    <a:lumMod val="65000"/>
                    <a:lumOff val="35000"/>
                  </a:schemeClr>
                </a:solidFill>
                <a:latin typeface="Helvetica" pitchFamily="2" charset="0"/>
                <a:ea typeface="AppleMyungjo" pitchFamily="2" charset="-127"/>
                <a:cs typeface="PF Din Text Universal Light" panose="02000506000000020004" pitchFamily="2" charset="0"/>
              </a:rPr>
              <a:t>Follow us</a:t>
            </a:r>
          </a:p>
        </p:txBody>
      </p:sp>
      <p:pic>
        <p:nvPicPr>
          <p:cNvPr id="3" name="Picture 2" descr="Icon&#10;&#10;Description automatically generated">
            <a:hlinkClick r:id="rId3"/>
            <a:extLst>
              <a:ext uri="{FF2B5EF4-FFF2-40B4-BE49-F238E27FC236}">
                <a16:creationId xmlns:a16="http://schemas.microsoft.com/office/drawing/2014/main" id="{B27F16B9-7136-E740-8386-2974AACCDE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5966" y="3917713"/>
            <a:ext cx="827980" cy="829092"/>
          </a:xfrm>
          <a:prstGeom prst="rect">
            <a:avLst/>
          </a:prstGeom>
        </p:spPr>
      </p:pic>
      <p:pic>
        <p:nvPicPr>
          <p:cNvPr id="4" name="Picture 3" descr="Icon&#10;&#10;Description automatically generated">
            <a:hlinkClick r:id="rId5"/>
            <a:extLst>
              <a:ext uri="{FF2B5EF4-FFF2-40B4-BE49-F238E27FC236}">
                <a16:creationId xmlns:a16="http://schemas.microsoft.com/office/drawing/2014/main" id="{D400EE94-5AF4-2B41-B57D-EB34CF5E3C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34129" y="3917712"/>
            <a:ext cx="827980" cy="829092"/>
          </a:xfrm>
          <a:prstGeom prst="rect">
            <a:avLst/>
          </a:prstGeom>
        </p:spPr>
      </p:pic>
      <p:sp>
        <p:nvSpPr>
          <p:cNvPr id="5" name="TextBox 4">
            <a:extLst>
              <a:ext uri="{FF2B5EF4-FFF2-40B4-BE49-F238E27FC236}">
                <a16:creationId xmlns:a16="http://schemas.microsoft.com/office/drawing/2014/main" id="{AADF2641-0447-3447-8D95-0C1287FB95B7}"/>
              </a:ext>
            </a:extLst>
          </p:cNvPr>
          <p:cNvSpPr txBox="1"/>
          <p:nvPr/>
        </p:nvSpPr>
        <p:spPr>
          <a:xfrm>
            <a:off x="4811226" y="4742095"/>
            <a:ext cx="742736" cy="276999"/>
          </a:xfrm>
          <a:prstGeom prst="rect">
            <a:avLst/>
          </a:prstGeom>
          <a:noFill/>
        </p:spPr>
        <p:txBody>
          <a:bodyPr wrap="square" rtlCol="0">
            <a:spAutoFit/>
          </a:bodyPr>
          <a:lstStyle/>
          <a:p>
            <a:pPr marL="0" algn="ctr" defTabSz="914400" rtl="1" eaLnBrk="1" latinLnBrk="0" hangingPunct="1"/>
            <a:r>
              <a:rPr lang="en-US" sz="1200" dirty="0" err="1">
                <a:solidFill>
                  <a:schemeClr val="tx1">
                    <a:lumMod val="65000"/>
                    <a:lumOff val="35000"/>
                  </a:schemeClr>
                </a:solidFill>
                <a:latin typeface="Helvetica" pitchFamily="2" charset="0"/>
                <a:ea typeface="AppleMyungjo" pitchFamily="2" charset="-127"/>
                <a:cs typeface="PF Din Text Universal Light" panose="02000506000000020004" pitchFamily="2" charset="0"/>
              </a:rPr>
              <a:t>ese.ae</a:t>
            </a:r>
            <a:endParaRPr lang="en-US" sz="1200" dirty="0">
              <a:solidFill>
                <a:schemeClr val="tx1">
                  <a:lumMod val="65000"/>
                  <a:lumOff val="35000"/>
                </a:schemeClr>
              </a:solidFill>
              <a:latin typeface="Helvetica" pitchFamily="2" charset="0"/>
              <a:ea typeface="AppleMyungjo" pitchFamily="2" charset="-127"/>
              <a:cs typeface="PF Din Text Universal Light" panose="02000506000000020004" pitchFamily="2" charset="0"/>
            </a:endParaRPr>
          </a:p>
        </p:txBody>
      </p:sp>
      <p:sp>
        <p:nvSpPr>
          <p:cNvPr id="6" name="TextBox 5">
            <a:extLst>
              <a:ext uri="{FF2B5EF4-FFF2-40B4-BE49-F238E27FC236}">
                <a16:creationId xmlns:a16="http://schemas.microsoft.com/office/drawing/2014/main" id="{B18F9E1A-1AD9-2240-BCC7-0C8F9CF9F85D}"/>
              </a:ext>
            </a:extLst>
          </p:cNvPr>
          <p:cNvSpPr txBox="1"/>
          <p:nvPr/>
        </p:nvSpPr>
        <p:spPr>
          <a:xfrm>
            <a:off x="6436352" y="4742095"/>
            <a:ext cx="827979" cy="276999"/>
          </a:xfrm>
          <a:prstGeom prst="rect">
            <a:avLst/>
          </a:prstGeom>
          <a:noFill/>
        </p:spPr>
        <p:txBody>
          <a:bodyPr wrap="square" rtlCol="0">
            <a:spAutoFit/>
          </a:bodyPr>
          <a:lstStyle/>
          <a:p>
            <a:pPr marL="0" algn="ctr" defTabSz="914400" rtl="1" eaLnBrk="1" latinLnBrk="0" hangingPunct="1"/>
            <a:r>
              <a:rPr lang="en-US" sz="1200" dirty="0" err="1">
                <a:solidFill>
                  <a:schemeClr val="tx1">
                    <a:lumMod val="65000"/>
                    <a:lumOff val="35000"/>
                  </a:schemeClr>
                </a:solidFill>
                <a:latin typeface="Helvetica" pitchFamily="2" charset="0"/>
                <a:ea typeface="AppleMyungjo" pitchFamily="2" charset="-127"/>
                <a:cs typeface="PF Din Text Universal Light" panose="02000506000000020004" pitchFamily="2" charset="0"/>
              </a:rPr>
              <a:t>Ese_ae</a:t>
            </a:r>
            <a:endParaRPr lang="en-US" sz="1200" dirty="0">
              <a:solidFill>
                <a:schemeClr val="tx1">
                  <a:lumMod val="65000"/>
                  <a:lumOff val="35000"/>
                </a:schemeClr>
              </a:solidFill>
              <a:latin typeface="Helvetica" pitchFamily="2" charset="0"/>
              <a:ea typeface="AppleMyungjo" pitchFamily="2" charset="-127"/>
              <a:cs typeface="PF Din Text Universal Light" panose="02000506000000020004" pitchFamily="2" charset="0"/>
            </a:endParaRPr>
          </a:p>
        </p:txBody>
      </p:sp>
    </p:spTree>
    <p:extLst>
      <p:ext uri="{BB962C8B-B14F-4D97-AF65-F5344CB8AC3E}">
        <p14:creationId xmlns:p14="http://schemas.microsoft.com/office/powerpoint/2010/main" val="124247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3C3D6-E4E9-494F-BAA1-4754BA5BAAA0}"/>
              </a:ext>
            </a:extLst>
          </p:cNvPr>
          <p:cNvSpPr txBox="1"/>
          <p:nvPr/>
        </p:nvSpPr>
        <p:spPr>
          <a:xfrm>
            <a:off x="6284686" y="3806372"/>
            <a:ext cx="5528878" cy="2431435"/>
          </a:xfrm>
          <a:prstGeom prst="rect">
            <a:avLst/>
          </a:prstGeom>
          <a:noFill/>
        </p:spPr>
        <p:txBody>
          <a:bodyPr wrap="square" rtlCol="0">
            <a:spAutoFit/>
          </a:bodyPr>
          <a:lstStyle/>
          <a:p>
            <a:pPr defTabSz="914217">
              <a:defRPr/>
            </a:pPr>
            <a:r>
              <a:rPr lang="en-GB" sz="4000" b="1" kern="0" dirty="0">
                <a:latin typeface="Helvetica" pitchFamily="2" charset="0"/>
                <a:cs typeface="Arial"/>
                <a:sym typeface="Arial"/>
              </a:rPr>
              <a:t>Part 1: Preparation – 		Vocabulary.</a:t>
            </a:r>
          </a:p>
          <a:p>
            <a:pPr defTabSz="914217">
              <a:defRPr/>
            </a:pPr>
            <a:r>
              <a:rPr lang="en-GB" sz="2400" b="1" kern="0" dirty="0">
                <a:latin typeface="Helvetica" pitchFamily="2" charset="0"/>
                <a:cs typeface="Arial"/>
                <a:sym typeface="Arial"/>
              </a:rPr>
              <a:t>		</a:t>
            </a:r>
          </a:p>
          <a:p>
            <a:pPr defTabSz="914217">
              <a:defRPr/>
            </a:pPr>
            <a:r>
              <a:rPr lang="en-GB" sz="2400" b="1" kern="0" dirty="0">
                <a:latin typeface="Helvetica" pitchFamily="2" charset="0"/>
                <a:cs typeface="Arial"/>
                <a:sym typeface="Arial"/>
              </a:rPr>
              <a:t>		Learn these words for 		the skills check.</a:t>
            </a:r>
          </a:p>
        </p:txBody>
      </p:sp>
    </p:spTree>
    <p:extLst>
      <p:ext uri="{BB962C8B-B14F-4D97-AF65-F5344CB8AC3E}">
        <p14:creationId xmlns:p14="http://schemas.microsoft.com/office/powerpoint/2010/main" val="128523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8DA83C8-4D74-844A-952F-C4DCFCC4B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329" y="513044"/>
            <a:ext cx="8516341" cy="311911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4</a:t>
            </a:fld>
            <a:endParaRPr lang="en-US" dirty="0"/>
          </a:p>
        </p:txBody>
      </p:sp>
      <p:sp>
        <p:nvSpPr>
          <p:cNvPr id="7" name="Rectangle 6">
            <a:extLst>
              <a:ext uri="{FF2B5EF4-FFF2-40B4-BE49-F238E27FC236}">
                <a16:creationId xmlns:a16="http://schemas.microsoft.com/office/drawing/2014/main" id="{CDC17F59-7BDC-7F4F-BE9D-E2A4BD913B9D}"/>
              </a:ext>
            </a:extLst>
          </p:cNvPr>
          <p:cNvSpPr/>
          <p:nvPr/>
        </p:nvSpPr>
        <p:spPr>
          <a:xfrm>
            <a:off x="5957318" y="3802829"/>
            <a:ext cx="5865404" cy="2614980"/>
          </a:xfrm>
          <a:prstGeom prst="rect">
            <a:avLst/>
          </a:prstGeom>
          <a:solidFill>
            <a:schemeClr val="bg1">
              <a:lumMod val="85000"/>
            </a:schemeClr>
          </a:solidFill>
          <a:ln>
            <a:solidFill>
              <a:srgbClr val="FFD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Helvetica" pitchFamily="2" charset="0"/>
                <a:cs typeface="Arial" panose="020B0604020202020204" pitchFamily="34" charset="0"/>
              </a:rPr>
              <a:t>performer</a:t>
            </a:r>
          </a:p>
          <a:p>
            <a:endParaRPr lang="en-US" sz="2000" b="1" dirty="0">
              <a:solidFill>
                <a:schemeClr val="tx1"/>
              </a:solidFill>
              <a:latin typeface="Helvetica" pitchFamily="2" charset="0"/>
              <a:cs typeface="Arial" panose="020B0604020202020204" pitchFamily="34" charset="0"/>
            </a:endParaRPr>
          </a:p>
          <a:p>
            <a:r>
              <a:rPr lang="en-US" dirty="0">
                <a:solidFill>
                  <a:schemeClr val="tx1"/>
                </a:solidFill>
                <a:latin typeface="Helvetica" pitchFamily="2" charset="0"/>
                <a:cs typeface="Arial" panose="020B0604020202020204" pitchFamily="34" charset="0"/>
              </a:rPr>
              <a:t>a person who entertains other people  </a:t>
            </a:r>
            <a:endParaRPr lang="en-US" dirty="0">
              <a:solidFill>
                <a:schemeClr val="tx1"/>
              </a:solidFill>
              <a:latin typeface="Helvetica" pitchFamily="2" charset="0"/>
            </a:endParaRPr>
          </a:p>
        </p:txBody>
      </p:sp>
      <p:sp>
        <p:nvSpPr>
          <p:cNvPr id="4" name="TextBox 3">
            <a:extLst>
              <a:ext uri="{FF2B5EF4-FFF2-40B4-BE49-F238E27FC236}">
                <a16:creationId xmlns:a16="http://schemas.microsoft.com/office/drawing/2014/main" id="{CAFD1114-B650-459B-8CAA-9A494D4DC910}"/>
              </a:ext>
            </a:extLst>
          </p:cNvPr>
          <p:cNvSpPr txBox="1"/>
          <p:nvPr/>
        </p:nvSpPr>
        <p:spPr>
          <a:xfrm>
            <a:off x="2356966" y="3586274"/>
            <a:ext cx="1722725" cy="215444"/>
          </a:xfrm>
          <a:prstGeom prst="rect">
            <a:avLst/>
          </a:prstGeom>
          <a:noFill/>
        </p:spPr>
        <p:txBody>
          <a:bodyPr wrap="square" rtlCol="0">
            <a:spAutoFit/>
          </a:bodyPr>
          <a:lstStyle/>
          <a:p>
            <a:r>
              <a:rPr lang="en-US" sz="800" dirty="0">
                <a:hlinkClick r:id="rId5">
                  <a:extLst>
                    <a:ext uri="{A12FA001-AC4F-418D-AE19-62706E023703}">
                      <ahyp:hlinkClr xmlns:ahyp="http://schemas.microsoft.com/office/drawing/2018/hyperlinkcolor" val="tx"/>
                    </a:ext>
                  </a:extLst>
                </a:hlinkClick>
              </a:rPr>
              <a:t>Performers</a:t>
            </a:r>
            <a:r>
              <a:rPr lang="en-US" sz="800" dirty="0"/>
              <a:t>, </a:t>
            </a:r>
            <a:r>
              <a:rPr lang="en-US" sz="800" dirty="0" err="1"/>
              <a:t>Chumari</a:t>
            </a:r>
            <a:r>
              <a:rPr lang="en-US" sz="800" dirty="0"/>
              <a:t>, 2009, </a:t>
            </a:r>
            <a:r>
              <a:rPr lang="en-US" sz="800" dirty="0">
                <a:hlinkClick r:id="rId6">
                  <a:extLst>
                    <a:ext uri="{A12FA001-AC4F-418D-AE19-62706E023703}">
                      <ahyp:hlinkClr xmlns:ahyp="http://schemas.microsoft.com/office/drawing/2018/hyperlinkcolor" val="tx"/>
                    </a:ext>
                  </a:extLst>
                </a:hlinkClick>
              </a:rPr>
              <a:t>CCBY3.0</a:t>
            </a:r>
            <a:endParaRPr lang="en-US" sz="800" dirty="0"/>
          </a:p>
        </p:txBody>
      </p:sp>
      <p:pic>
        <p:nvPicPr>
          <p:cNvPr id="3" name="Picture 2" descr="Musician, Guitarist, Streets, People, Music">
            <a:extLst>
              <a:ext uri="{FF2B5EF4-FFF2-40B4-BE49-F238E27FC236}">
                <a16:creationId xmlns:a16="http://schemas.microsoft.com/office/drawing/2014/main" id="{4C9BEA36-4371-4F61-9D00-586F6824EC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19" y="3802829"/>
            <a:ext cx="5085820" cy="2614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851235-B028-4019-9501-C632BB3866B0}"/>
              </a:ext>
            </a:extLst>
          </p:cNvPr>
          <p:cNvSpPr txBox="1"/>
          <p:nvPr/>
        </p:nvSpPr>
        <p:spPr>
          <a:xfrm>
            <a:off x="624538" y="6431189"/>
            <a:ext cx="1831791" cy="215444"/>
          </a:xfrm>
          <a:prstGeom prst="rect">
            <a:avLst/>
          </a:prstGeom>
          <a:noFill/>
        </p:spPr>
        <p:txBody>
          <a:bodyPr wrap="square" rtlCol="0">
            <a:spAutoFit/>
          </a:bodyPr>
          <a:lstStyle/>
          <a:p>
            <a:r>
              <a:rPr lang="en-US" sz="800" dirty="0">
                <a:hlinkClick r:id="rId8"/>
              </a:rPr>
              <a:t>Musician</a:t>
            </a:r>
            <a:r>
              <a:rPr lang="en-US" sz="800" dirty="0"/>
              <a:t>, </a:t>
            </a:r>
            <a:r>
              <a:rPr lang="en-US" sz="800" dirty="0" err="1"/>
              <a:t>Pexels</a:t>
            </a:r>
            <a:r>
              <a:rPr lang="en-US" sz="800" dirty="0"/>
              <a:t>, 2012, from </a:t>
            </a:r>
            <a:r>
              <a:rPr lang="en-US" sz="800" dirty="0" err="1"/>
              <a:t>Pixabay</a:t>
            </a:r>
            <a:r>
              <a:rPr lang="en-US" sz="800" dirty="0"/>
              <a:t>.</a:t>
            </a:r>
          </a:p>
        </p:txBody>
      </p:sp>
    </p:spTree>
    <p:extLst>
      <p:ext uri="{BB962C8B-B14F-4D97-AF65-F5344CB8AC3E}">
        <p14:creationId xmlns:p14="http://schemas.microsoft.com/office/powerpoint/2010/main" val="316747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5</a:t>
            </a:fld>
            <a:endParaRPr lang="en-US" dirty="0"/>
          </a:p>
        </p:txBody>
      </p:sp>
      <p:graphicFrame>
        <p:nvGraphicFramePr>
          <p:cNvPr id="9" name="Table 5">
            <a:extLst>
              <a:ext uri="{FF2B5EF4-FFF2-40B4-BE49-F238E27FC236}">
                <a16:creationId xmlns:a16="http://schemas.microsoft.com/office/drawing/2014/main" id="{34168ED7-A39A-4A49-92AC-B73A2DC2E45D}"/>
              </a:ext>
            </a:extLst>
          </p:cNvPr>
          <p:cNvGraphicFramePr>
            <a:graphicFrameLocks noGrp="1"/>
          </p:cNvGraphicFramePr>
          <p:nvPr>
            <p:extLst>
              <p:ext uri="{D42A27DB-BD31-4B8C-83A1-F6EECF244321}">
                <p14:modId xmlns:p14="http://schemas.microsoft.com/office/powerpoint/2010/main" val="2360581030"/>
              </p:ext>
            </p:extLst>
          </p:nvPr>
        </p:nvGraphicFramePr>
        <p:xfrm>
          <a:off x="886576" y="2585545"/>
          <a:ext cx="10891814" cy="2073300"/>
        </p:xfrm>
        <a:graphic>
          <a:graphicData uri="http://schemas.openxmlformats.org/drawingml/2006/table">
            <a:tbl>
              <a:tblPr firstRow="1" bandRow="1">
                <a:tableStyleId>{EB9631B5-78F2-41C9-869B-9F39066F8104}</a:tableStyleId>
              </a:tblPr>
              <a:tblGrid>
                <a:gridCol w="2351904">
                  <a:extLst>
                    <a:ext uri="{9D8B030D-6E8A-4147-A177-3AD203B41FA5}">
                      <a16:colId xmlns:a16="http://schemas.microsoft.com/office/drawing/2014/main" val="1840574432"/>
                    </a:ext>
                  </a:extLst>
                </a:gridCol>
                <a:gridCol w="2014500">
                  <a:extLst>
                    <a:ext uri="{9D8B030D-6E8A-4147-A177-3AD203B41FA5}">
                      <a16:colId xmlns:a16="http://schemas.microsoft.com/office/drawing/2014/main" val="3850848906"/>
                    </a:ext>
                  </a:extLst>
                </a:gridCol>
                <a:gridCol w="3092727">
                  <a:extLst>
                    <a:ext uri="{9D8B030D-6E8A-4147-A177-3AD203B41FA5}">
                      <a16:colId xmlns:a16="http://schemas.microsoft.com/office/drawing/2014/main" val="550140513"/>
                    </a:ext>
                  </a:extLst>
                </a:gridCol>
                <a:gridCol w="3432683">
                  <a:extLst>
                    <a:ext uri="{9D8B030D-6E8A-4147-A177-3AD203B41FA5}">
                      <a16:colId xmlns:a16="http://schemas.microsoft.com/office/drawing/2014/main" val="1690617751"/>
                    </a:ext>
                  </a:extLst>
                </a:gridCol>
              </a:tblGrid>
              <a:tr h="815149">
                <a:tc>
                  <a:txBody>
                    <a:bodyPr/>
                    <a:lstStyle/>
                    <a:p>
                      <a:pPr algn="ctr"/>
                      <a:r>
                        <a:rPr lang="en-AE" sz="3600" dirty="0">
                          <a:solidFill>
                            <a:schemeClr val="tx1"/>
                          </a:solidFill>
                          <a:latin typeface="Helvetica" pitchFamily="2" charset="0"/>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600" dirty="0">
                          <a:solidFill>
                            <a:schemeClr val="tx1"/>
                          </a:solidFill>
                          <a:latin typeface="Helvetica" pitchFamily="2" charset="0"/>
                        </a:rPr>
                        <a:t>class</a:t>
                      </a:r>
                      <a:endParaRPr lang="en-AE" sz="3600"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600" dirty="0">
                          <a:solidFill>
                            <a:schemeClr val="tx1"/>
                          </a:solidFill>
                          <a:latin typeface="Helvetica" pitchFamily="2" charset="0"/>
                        </a:rPr>
                        <a:t>s</a:t>
                      </a:r>
                      <a:r>
                        <a:rPr lang="en-AE" sz="3600">
                          <a:solidFill>
                            <a:schemeClr val="tx1"/>
                          </a:solidFill>
                          <a:latin typeface="Helvetica" pitchFamily="2" charset="0"/>
                        </a:rPr>
                        <a:t>entence</a:t>
                      </a:r>
                      <a:endParaRPr lang="en-AE" sz="3600"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52883245"/>
                  </a:ext>
                </a:extLst>
              </a:tr>
              <a:tr h="1258151">
                <a:tc>
                  <a:txBody>
                    <a:bodyPr/>
                    <a:lstStyle/>
                    <a:p>
                      <a:pPr algn="ctr"/>
                      <a:r>
                        <a:rPr lang="en-US" dirty="0">
                          <a:latin typeface="Helvetica" pitchFamily="2" charset="0"/>
                        </a:rPr>
                        <a:t>performer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E" dirty="0">
                          <a:latin typeface="Helvetica" pitchFamily="2" charset="0"/>
                        </a:rPr>
                        <a:t>noun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Helvetica" pitchFamily="2" charset="0"/>
                        </a:rPr>
                        <a:t>a</a:t>
                      </a:r>
                      <a:r>
                        <a:rPr lang="en-AE" dirty="0">
                          <a:latin typeface="Helvetica" pitchFamily="2" charset="0"/>
                        </a:rPr>
                        <a:t> person who </a:t>
                      </a:r>
                      <a:r>
                        <a:rPr lang="en-US" dirty="0">
                          <a:latin typeface="Helvetica" pitchFamily="2" charset="0"/>
                        </a:rPr>
                        <a:t>entertains other people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Helvetica" pitchFamily="2" charset="0"/>
                        </a:rPr>
                        <a:t>Mariam is an experienced concert performer.</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650420"/>
                  </a:ext>
                </a:extLst>
              </a:tr>
            </a:tbl>
          </a:graphicData>
        </a:graphic>
      </p:graphicFrame>
    </p:spTree>
    <p:extLst>
      <p:ext uri="{BB962C8B-B14F-4D97-AF65-F5344CB8AC3E}">
        <p14:creationId xmlns:p14="http://schemas.microsoft.com/office/powerpoint/2010/main" val="354815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6</a:t>
            </a:fld>
            <a:endParaRPr lang="en-US" dirty="0"/>
          </a:p>
        </p:txBody>
      </p:sp>
      <p:sp>
        <p:nvSpPr>
          <p:cNvPr id="7" name="Rectangle 6">
            <a:extLst>
              <a:ext uri="{FF2B5EF4-FFF2-40B4-BE49-F238E27FC236}">
                <a16:creationId xmlns:a16="http://schemas.microsoft.com/office/drawing/2014/main" id="{CDC17F59-7BDC-7F4F-BE9D-E2A4BD913B9D}"/>
              </a:ext>
            </a:extLst>
          </p:cNvPr>
          <p:cNvSpPr/>
          <p:nvPr/>
        </p:nvSpPr>
        <p:spPr>
          <a:xfrm>
            <a:off x="5866993" y="3737162"/>
            <a:ext cx="5865404" cy="2614980"/>
          </a:xfrm>
          <a:prstGeom prst="rect">
            <a:avLst/>
          </a:prstGeom>
          <a:solidFill>
            <a:schemeClr val="bg1">
              <a:lumMod val="85000"/>
            </a:schemeClr>
          </a:solidFill>
          <a:ln>
            <a:solidFill>
              <a:srgbClr val="FFD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Helvetica" pitchFamily="2" charset="0"/>
              </a:rPr>
              <a:t>genre </a:t>
            </a:r>
          </a:p>
          <a:p>
            <a:endParaRPr lang="en-US" b="1" dirty="0">
              <a:solidFill>
                <a:schemeClr val="tx1"/>
              </a:solidFill>
              <a:latin typeface="Helvetica" pitchFamily="2" charset="0"/>
            </a:endParaRPr>
          </a:p>
          <a:p>
            <a:r>
              <a:rPr lang="en-US" dirty="0">
                <a:solidFill>
                  <a:schemeClr val="tx1"/>
                </a:solidFill>
                <a:latin typeface="Helvetica" pitchFamily="2" charset="0"/>
              </a:rPr>
              <a:t>a style of art, music, or literature</a:t>
            </a:r>
          </a:p>
        </p:txBody>
      </p:sp>
      <p:pic>
        <p:nvPicPr>
          <p:cNvPr id="2050" name="Picture 2">
            <a:extLst>
              <a:ext uri="{FF2B5EF4-FFF2-40B4-BE49-F238E27FC236}">
                <a16:creationId xmlns:a16="http://schemas.microsoft.com/office/drawing/2014/main" id="{1E885D71-103C-433B-BAF2-DFC3513CF7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549"/>
          <a:stretch/>
        </p:blipFill>
        <p:spPr bwMode="auto">
          <a:xfrm>
            <a:off x="5866993" y="531399"/>
            <a:ext cx="4281055" cy="2897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CBC8C3-D4B7-400C-9D8D-851D8D527480}"/>
              </a:ext>
            </a:extLst>
          </p:cNvPr>
          <p:cNvSpPr txBox="1"/>
          <p:nvPr/>
        </p:nvSpPr>
        <p:spPr>
          <a:xfrm>
            <a:off x="5866993" y="3215660"/>
            <a:ext cx="2185214" cy="215444"/>
          </a:xfrm>
          <a:prstGeom prst="rect">
            <a:avLst/>
          </a:prstGeom>
          <a:noFill/>
        </p:spPr>
        <p:txBody>
          <a:bodyPr wrap="none" rtlCol="0">
            <a:spAutoFit/>
          </a:bodyPr>
          <a:lstStyle/>
          <a:p>
            <a:r>
              <a:rPr lang="en-US" sz="800" dirty="0">
                <a:solidFill>
                  <a:schemeClr val="bg1"/>
                </a:solidFill>
                <a:hlinkClick r:id="rId5">
                  <a:extLst>
                    <a:ext uri="{A12FA001-AC4F-418D-AE19-62706E023703}">
                      <ahyp:hlinkClr xmlns:ahyp="http://schemas.microsoft.com/office/drawing/2018/hyperlinkcolor" val="tx"/>
                    </a:ext>
                  </a:extLst>
                </a:hlinkClick>
              </a:rPr>
              <a:t>Books Somaliland</a:t>
            </a:r>
            <a:r>
              <a:rPr lang="en-US" sz="800" dirty="0">
                <a:solidFill>
                  <a:schemeClr val="bg1"/>
                </a:solidFill>
              </a:rPr>
              <a:t>, </a:t>
            </a:r>
            <a:r>
              <a:rPr lang="en-US" sz="800" dirty="0" err="1">
                <a:solidFill>
                  <a:schemeClr val="bg1"/>
                </a:solidFill>
              </a:rPr>
              <a:t>Vysotsky</a:t>
            </a:r>
            <a:r>
              <a:rPr lang="en-US" sz="800" dirty="0">
                <a:solidFill>
                  <a:schemeClr val="bg1"/>
                </a:solidFill>
              </a:rPr>
              <a:t>, 2019, </a:t>
            </a:r>
            <a:r>
              <a:rPr lang="en-US" sz="800" dirty="0">
                <a:solidFill>
                  <a:schemeClr val="bg1"/>
                </a:solidFill>
                <a:hlinkClick r:id="rId6">
                  <a:extLst>
                    <a:ext uri="{A12FA001-AC4F-418D-AE19-62706E023703}">
                      <ahyp:hlinkClr xmlns:ahyp="http://schemas.microsoft.com/office/drawing/2018/hyperlinkcolor" val="tx"/>
                    </a:ext>
                  </a:extLst>
                </a:hlinkClick>
              </a:rPr>
              <a:t>CC BY-SA 4.0 </a:t>
            </a:r>
            <a:endParaRPr lang="en-US" sz="800" dirty="0">
              <a:solidFill>
                <a:schemeClr val="bg1"/>
              </a:solidFill>
            </a:endParaRPr>
          </a:p>
        </p:txBody>
      </p:sp>
      <p:pic>
        <p:nvPicPr>
          <p:cNvPr id="8" name="Picture 7">
            <a:extLst>
              <a:ext uri="{FF2B5EF4-FFF2-40B4-BE49-F238E27FC236}">
                <a16:creationId xmlns:a16="http://schemas.microsoft.com/office/drawing/2014/main" id="{341D2BB4-3AF3-D041-ACCE-5EFB0CB314ED}"/>
              </a:ext>
            </a:extLst>
          </p:cNvPr>
          <p:cNvPicPr>
            <a:picLocks noChangeAspect="1"/>
          </p:cNvPicPr>
          <p:nvPr/>
        </p:nvPicPr>
        <p:blipFill rotWithShape="1">
          <a:blip r:embed="rId7"/>
          <a:srcRect l="4938"/>
          <a:stretch/>
        </p:blipFill>
        <p:spPr>
          <a:xfrm>
            <a:off x="2428141" y="668152"/>
            <a:ext cx="3394362" cy="5521695"/>
          </a:xfrm>
          <a:prstGeom prst="rect">
            <a:avLst/>
          </a:prstGeom>
        </p:spPr>
      </p:pic>
      <p:sp>
        <p:nvSpPr>
          <p:cNvPr id="9" name="TextBox 8">
            <a:extLst>
              <a:ext uri="{FF2B5EF4-FFF2-40B4-BE49-F238E27FC236}">
                <a16:creationId xmlns:a16="http://schemas.microsoft.com/office/drawing/2014/main" id="{A27F9CED-4DCE-CA4E-BCE6-0B68CB67501F}"/>
              </a:ext>
            </a:extLst>
          </p:cNvPr>
          <p:cNvSpPr txBox="1"/>
          <p:nvPr/>
        </p:nvSpPr>
        <p:spPr>
          <a:xfrm>
            <a:off x="2428141" y="6155044"/>
            <a:ext cx="2999102" cy="246221"/>
          </a:xfrm>
          <a:prstGeom prst="rect">
            <a:avLst/>
          </a:prstGeom>
          <a:noFill/>
        </p:spPr>
        <p:txBody>
          <a:bodyPr wrap="square" rtlCol="0">
            <a:spAutoFit/>
          </a:bodyPr>
          <a:lstStyle/>
          <a:p>
            <a:r>
              <a:rPr lang="en-GB" sz="1000" dirty="0">
                <a:latin typeface="Helvetica" pitchFamily="2" charset="0"/>
                <a:hlinkClick r:id="rId8"/>
              </a:rPr>
              <a:t>Mystery Genre Poster</a:t>
            </a:r>
            <a:r>
              <a:rPr lang="en-GB" sz="1000" dirty="0">
                <a:latin typeface="Helvetica" pitchFamily="2" charset="0"/>
              </a:rPr>
              <a:t>, Nick Lee, 2011, </a:t>
            </a:r>
            <a:r>
              <a:rPr lang="en-GB" sz="1000" dirty="0">
                <a:latin typeface="Helvetica" pitchFamily="2" charset="0"/>
                <a:hlinkClick r:id="rId9"/>
              </a:rPr>
              <a:t>CC BY 2.0</a:t>
            </a:r>
            <a:endParaRPr lang="en-GB" sz="1000" dirty="0">
              <a:latin typeface="Helvetica" pitchFamily="2" charset="0"/>
            </a:endParaRPr>
          </a:p>
        </p:txBody>
      </p:sp>
    </p:spTree>
    <p:extLst>
      <p:ext uri="{BB962C8B-B14F-4D97-AF65-F5344CB8AC3E}">
        <p14:creationId xmlns:p14="http://schemas.microsoft.com/office/powerpoint/2010/main" val="256807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7</a:t>
            </a:fld>
            <a:endParaRPr lang="en-US" dirty="0"/>
          </a:p>
        </p:txBody>
      </p:sp>
      <p:graphicFrame>
        <p:nvGraphicFramePr>
          <p:cNvPr id="9" name="Table 5">
            <a:extLst>
              <a:ext uri="{FF2B5EF4-FFF2-40B4-BE49-F238E27FC236}">
                <a16:creationId xmlns:a16="http://schemas.microsoft.com/office/drawing/2014/main" id="{34168ED7-A39A-4A49-92AC-B73A2DC2E45D}"/>
              </a:ext>
            </a:extLst>
          </p:cNvPr>
          <p:cNvGraphicFramePr>
            <a:graphicFrameLocks noGrp="1"/>
          </p:cNvGraphicFramePr>
          <p:nvPr>
            <p:extLst>
              <p:ext uri="{D42A27DB-BD31-4B8C-83A1-F6EECF244321}">
                <p14:modId xmlns:p14="http://schemas.microsoft.com/office/powerpoint/2010/main" val="353829048"/>
              </p:ext>
            </p:extLst>
          </p:nvPr>
        </p:nvGraphicFramePr>
        <p:xfrm>
          <a:off x="764780" y="2310182"/>
          <a:ext cx="10907313" cy="2237636"/>
        </p:xfrm>
        <a:graphic>
          <a:graphicData uri="http://schemas.openxmlformats.org/drawingml/2006/table">
            <a:tbl>
              <a:tblPr firstRow="1" bandRow="1">
                <a:tableStyleId>{EB9631B5-78F2-41C9-869B-9F39066F8104}</a:tableStyleId>
              </a:tblPr>
              <a:tblGrid>
                <a:gridCol w="2643272">
                  <a:extLst>
                    <a:ext uri="{9D8B030D-6E8A-4147-A177-3AD203B41FA5}">
                      <a16:colId xmlns:a16="http://schemas.microsoft.com/office/drawing/2014/main" val="1840574432"/>
                    </a:ext>
                  </a:extLst>
                </a:gridCol>
                <a:gridCol w="1729345">
                  <a:extLst>
                    <a:ext uri="{9D8B030D-6E8A-4147-A177-3AD203B41FA5}">
                      <a16:colId xmlns:a16="http://schemas.microsoft.com/office/drawing/2014/main" val="3850848906"/>
                    </a:ext>
                  </a:extLst>
                </a:gridCol>
                <a:gridCol w="3097128">
                  <a:extLst>
                    <a:ext uri="{9D8B030D-6E8A-4147-A177-3AD203B41FA5}">
                      <a16:colId xmlns:a16="http://schemas.microsoft.com/office/drawing/2014/main" val="550140513"/>
                    </a:ext>
                  </a:extLst>
                </a:gridCol>
                <a:gridCol w="3437568">
                  <a:extLst>
                    <a:ext uri="{9D8B030D-6E8A-4147-A177-3AD203B41FA5}">
                      <a16:colId xmlns:a16="http://schemas.microsoft.com/office/drawing/2014/main" val="1690617751"/>
                    </a:ext>
                  </a:extLst>
                </a:gridCol>
              </a:tblGrid>
              <a:tr h="972430">
                <a:tc>
                  <a:txBody>
                    <a:bodyPr/>
                    <a:lstStyle/>
                    <a:p>
                      <a:pPr algn="ctr"/>
                      <a:r>
                        <a:rPr lang="en-AE" sz="3600" dirty="0">
                          <a:solidFill>
                            <a:schemeClr val="tx1"/>
                          </a:solidFill>
                          <a:latin typeface="Helvetica" pitchFamily="2" charset="0"/>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600" dirty="0">
                          <a:solidFill>
                            <a:schemeClr val="tx1"/>
                          </a:solidFill>
                          <a:latin typeface="Helvetica" pitchFamily="2" charset="0"/>
                        </a:rPr>
                        <a:t>class</a:t>
                      </a:r>
                      <a:endParaRPr lang="en-AE" sz="3600"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sentence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52883245"/>
                  </a:ext>
                </a:extLst>
              </a:tr>
              <a:tr h="1265206">
                <a:tc>
                  <a:txBody>
                    <a:bodyPr/>
                    <a:lstStyle/>
                    <a:p>
                      <a:pPr algn="ctr"/>
                      <a:r>
                        <a:rPr lang="en-US" dirty="0">
                          <a:latin typeface="Helvetica" pitchFamily="2" charset="0"/>
                        </a:rPr>
                        <a:t>genre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Helvetica" pitchFamily="2" charset="0"/>
                        </a:rPr>
                        <a:t>noun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Helvetica" pitchFamily="2" charset="0"/>
                        </a:rPr>
                        <a:t>a style of art, music, or literature.</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Helvetica" pitchFamily="2" charset="0"/>
                        </a:rPr>
                        <a:t>I enjoy many different genres of literature. I often read mystery, non-fiction and poetry.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650420"/>
                  </a:ext>
                </a:extLst>
              </a:tr>
            </a:tbl>
          </a:graphicData>
        </a:graphic>
      </p:graphicFrame>
    </p:spTree>
    <p:extLst>
      <p:ext uri="{BB962C8B-B14F-4D97-AF65-F5344CB8AC3E}">
        <p14:creationId xmlns:p14="http://schemas.microsoft.com/office/powerpoint/2010/main" val="1804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8</a:t>
            </a:fld>
            <a:endParaRPr lang="en-US" dirty="0"/>
          </a:p>
        </p:txBody>
      </p:sp>
      <p:sp>
        <p:nvSpPr>
          <p:cNvPr id="7" name="Rectangle 6">
            <a:extLst>
              <a:ext uri="{FF2B5EF4-FFF2-40B4-BE49-F238E27FC236}">
                <a16:creationId xmlns:a16="http://schemas.microsoft.com/office/drawing/2014/main" id="{CDC17F59-7BDC-7F4F-BE9D-E2A4BD913B9D}"/>
              </a:ext>
            </a:extLst>
          </p:cNvPr>
          <p:cNvSpPr/>
          <p:nvPr/>
        </p:nvSpPr>
        <p:spPr>
          <a:xfrm>
            <a:off x="5112788" y="3574806"/>
            <a:ext cx="5865404" cy="2614980"/>
          </a:xfrm>
          <a:prstGeom prst="rect">
            <a:avLst/>
          </a:prstGeom>
          <a:solidFill>
            <a:schemeClr val="bg1">
              <a:lumMod val="85000"/>
            </a:schemeClr>
          </a:solidFill>
          <a:ln>
            <a:solidFill>
              <a:srgbClr val="FFD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Helvetica" pitchFamily="2" charset="0"/>
              </a:rPr>
              <a:t>fiction</a:t>
            </a:r>
          </a:p>
          <a:p>
            <a:endParaRPr lang="en-US" dirty="0">
              <a:solidFill>
                <a:schemeClr val="tx1"/>
              </a:solidFill>
              <a:latin typeface="Helvetica" pitchFamily="2" charset="0"/>
            </a:endParaRPr>
          </a:p>
          <a:p>
            <a:r>
              <a:rPr lang="en-US" dirty="0">
                <a:solidFill>
                  <a:schemeClr val="tx1"/>
                </a:solidFill>
                <a:latin typeface="Helvetica" pitchFamily="2" charset="0"/>
              </a:rPr>
              <a:t>texts that describe imaginary events and people </a:t>
            </a:r>
          </a:p>
          <a:p>
            <a:endParaRPr lang="en-US" dirty="0">
              <a:solidFill>
                <a:schemeClr val="tx1"/>
              </a:solidFill>
              <a:latin typeface="Helvetica" pitchFamily="2" charset="0"/>
            </a:endParaRPr>
          </a:p>
          <a:p>
            <a:endParaRPr lang="en-US" dirty="0">
              <a:solidFill>
                <a:schemeClr val="tx1"/>
              </a:solidFill>
              <a:latin typeface="Helvetica" pitchFamily="2" charset="0"/>
            </a:endParaRPr>
          </a:p>
        </p:txBody>
      </p:sp>
      <p:pic>
        <p:nvPicPr>
          <p:cNvPr id="2050" name="Picture 2" descr="Once Upon A Time, Writer, Author, Story, Short Story">
            <a:extLst>
              <a:ext uri="{FF2B5EF4-FFF2-40B4-BE49-F238E27FC236}">
                <a16:creationId xmlns:a16="http://schemas.microsoft.com/office/drawing/2014/main" id="{C34B48EC-BACD-4030-A5D3-69D39ED76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47" y="1572370"/>
            <a:ext cx="4466491" cy="4617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4C8047-9833-4E8D-AC9F-C1C34A408AC0}"/>
              </a:ext>
            </a:extLst>
          </p:cNvPr>
          <p:cNvSpPr txBox="1"/>
          <p:nvPr/>
        </p:nvSpPr>
        <p:spPr>
          <a:xfrm>
            <a:off x="404447" y="5975371"/>
            <a:ext cx="437856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hlinkClick r:id="rId5"/>
              </a:rPr>
              <a:t>Untitled</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Ramdlon</a:t>
            </a:r>
            <a:r>
              <a:rPr lang="en-US" sz="1000" dirty="0">
                <a:latin typeface="Arial" panose="020B0604020202020204" pitchFamily="34" charset="0"/>
                <a:cs typeface="Arial" panose="020B0604020202020204" pitchFamily="34" charset="0"/>
              </a:rPr>
              <a:t>, January 20,2015, from </a:t>
            </a:r>
            <a:r>
              <a:rPr lang="en-US" sz="1000" dirty="0" err="1">
                <a:latin typeface="Arial" panose="020B0604020202020204" pitchFamily="34" charset="0"/>
                <a:cs typeface="Arial" panose="020B0604020202020204" pitchFamily="34" charset="0"/>
              </a:rPr>
              <a:t>Pixabay</a:t>
            </a:r>
            <a:r>
              <a:rPr lang="en-US" sz="1000"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E4D55E6E-6112-A442-BF7B-0350905BAA4E}"/>
              </a:ext>
            </a:extLst>
          </p:cNvPr>
          <p:cNvPicPr>
            <a:picLocks noChangeAspect="1"/>
          </p:cNvPicPr>
          <p:nvPr/>
        </p:nvPicPr>
        <p:blipFill>
          <a:blip r:embed="rId6"/>
          <a:stretch>
            <a:fillRect/>
          </a:stretch>
        </p:blipFill>
        <p:spPr>
          <a:xfrm>
            <a:off x="6096000" y="62525"/>
            <a:ext cx="3857625" cy="3429000"/>
          </a:xfrm>
          <a:prstGeom prst="rect">
            <a:avLst/>
          </a:prstGeom>
        </p:spPr>
      </p:pic>
      <p:sp>
        <p:nvSpPr>
          <p:cNvPr id="8" name="TextBox 7">
            <a:extLst>
              <a:ext uri="{FF2B5EF4-FFF2-40B4-BE49-F238E27FC236}">
                <a16:creationId xmlns:a16="http://schemas.microsoft.com/office/drawing/2014/main" id="{D8552345-9468-7C4D-9787-A6CEC89679D0}"/>
              </a:ext>
            </a:extLst>
          </p:cNvPr>
          <p:cNvSpPr txBox="1"/>
          <p:nvPr/>
        </p:nvSpPr>
        <p:spPr>
          <a:xfrm>
            <a:off x="6369194" y="3260560"/>
            <a:ext cx="3218151"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hlinkClick r:id="rId7"/>
              </a:rPr>
              <a:t>Fairy tale castle</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Macrovector</a:t>
            </a:r>
            <a:r>
              <a:rPr lang="en-GB" sz="1000" dirty="0">
                <a:latin typeface="Arial" panose="020B0604020202020204" pitchFamily="34" charset="0"/>
                <a:cs typeface="Arial" panose="020B0604020202020204" pitchFamily="34" charset="0"/>
              </a:rPr>
              <a:t>, 2019, from </a:t>
            </a:r>
            <a:r>
              <a:rPr lang="en-GB" sz="1000" dirty="0" err="1">
                <a:latin typeface="Arial" panose="020B0604020202020204" pitchFamily="34" charset="0"/>
                <a:cs typeface="Arial" panose="020B0604020202020204" pitchFamily="34" charset="0"/>
              </a:rPr>
              <a:t>freepik</a:t>
            </a:r>
            <a:r>
              <a:rPr lang="en-GB" sz="1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5358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42A9B-94E1-3541-82D0-78B6348BBF76}"/>
              </a:ext>
            </a:extLst>
          </p:cNvPr>
          <p:cNvSpPr>
            <a:spLocks noGrp="1"/>
          </p:cNvSpPr>
          <p:nvPr>
            <p:ph type="sldNum" sz="quarter" idx="12"/>
          </p:nvPr>
        </p:nvSpPr>
        <p:spPr/>
        <p:txBody>
          <a:bodyPr/>
          <a:lstStyle/>
          <a:p>
            <a:fld id="{C5A5AB9B-F023-8B4A-BE34-5ADCF95463FD}" type="slidenum">
              <a:rPr lang="en-US" smtClean="0"/>
              <a:pPr/>
              <a:t>9</a:t>
            </a:fld>
            <a:endParaRPr lang="en-US" dirty="0"/>
          </a:p>
        </p:txBody>
      </p:sp>
      <p:graphicFrame>
        <p:nvGraphicFramePr>
          <p:cNvPr id="9" name="Table 5">
            <a:extLst>
              <a:ext uri="{FF2B5EF4-FFF2-40B4-BE49-F238E27FC236}">
                <a16:creationId xmlns:a16="http://schemas.microsoft.com/office/drawing/2014/main" id="{34168ED7-A39A-4A49-92AC-B73A2DC2E45D}"/>
              </a:ext>
            </a:extLst>
          </p:cNvPr>
          <p:cNvGraphicFramePr>
            <a:graphicFrameLocks noGrp="1"/>
          </p:cNvGraphicFramePr>
          <p:nvPr>
            <p:extLst>
              <p:ext uri="{D42A27DB-BD31-4B8C-83A1-F6EECF244321}">
                <p14:modId xmlns:p14="http://schemas.microsoft.com/office/powerpoint/2010/main" val="4118813286"/>
              </p:ext>
            </p:extLst>
          </p:nvPr>
        </p:nvGraphicFramePr>
        <p:xfrm>
          <a:off x="764780" y="2310182"/>
          <a:ext cx="10907313" cy="2237636"/>
        </p:xfrm>
        <a:graphic>
          <a:graphicData uri="http://schemas.openxmlformats.org/drawingml/2006/table">
            <a:tbl>
              <a:tblPr firstRow="1" bandRow="1">
                <a:tableStyleId>{EB9631B5-78F2-41C9-869B-9F39066F8104}</a:tableStyleId>
              </a:tblPr>
              <a:tblGrid>
                <a:gridCol w="2643272">
                  <a:extLst>
                    <a:ext uri="{9D8B030D-6E8A-4147-A177-3AD203B41FA5}">
                      <a16:colId xmlns:a16="http://schemas.microsoft.com/office/drawing/2014/main" val="1840574432"/>
                    </a:ext>
                  </a:extLst>
                </a:gridCol>
                <a:gridCol w="1729345">
                  <a:extLst>
                    <a:ext uri="{9D8B030D-6E8A-4147-A177-3AD203B41FA5}">
                      <a16:colId xmlns:a16="http://schemas.microsoft.com/office/drawing/2014/main" val="3850848906"/>
                    </a:ext>
                  </a:extLst>
                </a:gridCol>
                <a:gridCol w="3097128">
                  <a:extLst>
                    <a:ext uri="{9D8B030D-6E8A-4147-A177-3AD203B41FA5}">
                      <a16:colId xmlns:a16="http://schemas.microsoft.com/office/drawing/2014/main" val="550140513"/>
                    </a:ext>
                  </a:extLst>
                </a:gridCol>
                <a:gridCol w="3437568">
                  <a:extLst>
                    <a:ext uri="{9D8B030D-6E8A-4147-A177-3AD203B41FA5}">
                      <a16:colId xmlns:a16="http://schemas.microsoft.com/office/drawing/2014/main" val="1690617751"/>
                    </a:ext>
                  </a:extLst>
                </a:gridCol>
              </a:tblGrid>
              <a:tr h="972430">
                <a:tc>
                  <a:txBody>
                    <a:bodyPr/>
                    <a:lstStyle/>
                    <a:p>
                      <a:pPr algn="ctr"/>
                      <a:r>
                        <a:rPr lang="en-AE" sz="3600" dirty="0">
                          <a:solidFill>
                            <a:schemeClr val="tx1"/>
                          </a:solidFill>
                          <a:latin typeface="Helvetica" pitchFamily="2" charset="0"/>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600" dirty="0">
                          <a:solidFill>
                            <a:schemeClr val="tx1"/>
                          </a:solidFill>
                          <a:latin typeface="Helvetica" pitchFamily="2" charset="0"/>
                        </a:rPr>
                        <a:t>class</a:t>
                      </a:r>
                      <a:endParaRPr lang="en-AE" sz="3600"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AE" sz="3600" dirty="0">
                          <a:solidFill>
                            <a:schemeClr val="tx1"/>
                          </a:solidFill>
                          <a:latin typeface="Helvetica" pitchFamily="2" charset="0"/>
                        </a:rPr>
                        <a:t>sentence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52883245"/>
                  </a:ext>
                </a:extLst>
              </a:tr>
              <a:tr h="1265206">
                <a:tc>
                  <a:txBody>
                    <a:bodyPr/>
                    <a:lstStyle/>
                    <a:p>
                      <a:pPr algn="ctr"/>
                      <a:r>
                        <a:rPr lang="en-US" dirty="0">
                          <a:latin typeface="Helvetica" pitchFamily="2" charset="0"/>
                        </a:rPr>
                        <a:t>fiction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Helvetica" pitchFamily="2" charset="0"/>
                        </a:rPr>
                        <a:t>noun </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dirty="0">
                          <a:solidFill>
                            <a:schemeClr val="dk1"/>
                          </a:solidFill>
                          <a:effectLst/>
                          <a:latin typeface="+mn-lt"/>
                          <a:ea typeface="+mn-ea"/>
                          <a:cs typeface="+mn-cs"/>
                        </a:rPr>
                        <a:t>texts that describe imaginary events and people</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Helvetica" pitchFamily="2" charset="0"/>
                        </a:rPr>
                        <a:t>The writer has a great imagination. He has written over twenty works of fiction.</a:t>
                      </a:r>
                      <a:endParaRPr lang="en-AE"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650420"/>
                  </a:ext>
                </a:extLst>
              </a:tr>
            </a:tbl>
          </a:graphicData>
        </a:graphic>
      </p:graphicFrame>
    </p:spTree>
    <p:extLst>
      <p:ext uri="{BB962C8B-B14F-4D97-AF65-F5344CB8AC3E}">
        <p14:creationId xmlns:p14="http://schemas.microsoft.com/office/powerpoint/2010/main" val="3222660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