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4" r:id="rId2"/>
    <p:sldId id="387" r:id="rId3"/>
    <p:sldId id="376" r:id="rId4"/>
    <p:sldId id="388" r:id="rId5"/>
    <p:sldId id="379" r:id="rId6"/>
    <p:sldId id="381" r:id="rId7"/>
    <p:sldId id="382" r:id="rId8"/>
    <p:sldId id="389" r:id="rId9"/>
    <p:sldId id="390" r:id="rId10"/>
    <p:sldId id="268" r:id="rId11"/>
    <p:sldId id="28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148" autoAdjust="0"/>
  </p:normalViewPr>
  <p:slideViewPr>
    <p:cSldViewPr>
      <p:cViewPr varScale="1">
        <p:scale>
          <a:sx n="68" d="100"/>
          <a:sy n="68" d="100"/>
        </p:scale>
        <p:origin x="136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0B68A-5B0F-4E22-B119-EE81060F68E3}" type="datetimeFigureOut">
              <a:rPr lang="en-US" smtClean="0"/>
              <a:t>11/1/2020</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65ABB-362C-477E-93A4-CF3AE0E1D6AA}" type="slidenum">
              <a:rPr lang="en-US" smtClean="0"/>
              <a:t>‹#›</a:t>
            </a:fld>
            <a:endParaRPr lang="en-US"/>
          </a:p>
        </p:txBody>
      </p:sp>
    </p:spTree>
    <p:extLst>
      <p:ext uri="{BB962C8B-B14F-4D97-AF65-F5344CB8AC3E}">
        <p14:creationId xmlns:p14="http://schemas.microsoft.com/office/powerpoint/2010/main" val="340452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76357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162728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81734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0456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29410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122626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17394F2A-EED8-4894-9B89-730D335AF98E}" type="datetimeFigureOut">
              <a:rPr lang="en-US" smtClean="0"/>
              <a:t>11/1/2020</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80433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17394F2A-EED8-4894-9B89-730D335AF98E}" type="datetimeFigureOut">
              <a:rPr lang="en-US" smtClean="0"/>
              <a:t>11/1/2020</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393640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7394F2A-EED8-4894-9B89-730D335AF98E}" type="datetimeFigureOut">
              <a:rPr lang="en-US" smtClean="0"/>
              <a:t>11/1/2020</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87749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63021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7394F2A-EED8-4894-9B89-730D335AF98E}" type="datetimeFigureOut">
              <a:rPr lang="en-US" smtClean="0"/>
              <a:t>11/1/2020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ABBF678-FA57-4DC1-99AB-4E1F4EE6A50B}" type="slidenum">
              <a:rPr lang="en-US" smtClean="0"/>
              <a:t>‹#›</a:t>
            </a:fld>
            <a:endParaRPr lang="en-US"/>
          </a:p>
        </p:txBody>
      </p:sp>
    </p:spTree>
    <p:extLst>
      <p:ext uri="{BB962C8B-B14F-4D97-AF65-F5344CB8AC3E}">
        <p14:creationId xmlns:p14="http://schemas.microsoft.com/office/powerpoint/2010/main" val="205783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4F2A-EED8-4894-9B89-730D335AF98E}" type="datetimeFigureOut">
              <a:rPr lang="en-US" smtClean="0"/>
              <a:t>11/1/2020</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BF678-FA57-4DC1-99AB-4E1F4EE6A50B}" type="slidenum">
              <a:rPr lang="en-US" smtClean="0"/>
              <a:t>‹#›</a:t>
            </a:fld>
            <a:endParaRPr lang="en-US"/>
          </a:p>
        </p:txBody>
      </p:sp>
    </p:spTree>
    <p:extLst>
      <p:ext uri="{BB962C8B-B14F-4D97-AF65-F5344CB8AC3E}">
        <p14:creationId xmlns:p14="http://schemas.microsoft.com/office/powerpoint/2010/main" val="141201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tmp"/><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tm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peech Bubble PNG Image | PNG All"/>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54854"/>
            <a:ext cx="5537685" cy="465041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مجموعة 18"/>
          <p:cNvGrpSpPr/>
          <p:nvPr/>
        </p:nvGrpSpPr>
        <p:grpSpPr>
          <a:xfrm>
            <a:off x="5508104" y="332656"/>
            <a:ext cx="3561928" cy="6423226"/>
            <a:chOff x="5508104" y="332656"/>
            <a:chExt cx="3561928" cy="6423226"/>
          </a:xfrm>
        </p:grpSpPr>
        <p:pic>
          <p:nvPicPr>
            <p:cNvPr id="20" name="Picture 7" descr="Email Symbol clipart - Iphone, Email, Telephone, transparent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332656"/>
              <a:ext cx="3561928" cy="6423226"/>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مستدير الزوايا 20"/>
            <p:cNvSpPr/>
            <p:nvPr/>
          </p:nvSpPr>
          <p:spPr>
            <a:xfrm>
              <a:off x="5792866" y="1454674"/>
              <a:ext cx="3024336" cy="259228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chemeClr val="tx1">
                      <a:lumMod val="95000"/>
                      <a:lumOff val="5000"/>
                    </a:schemeClr>
                  </a:solidFill>
                  <a:latin typeface="Sakkal Majalla" pitchFamily="2" charset="-78"/>
                  <a:cs typeface="Sakkal Majalla" pitchFamily="2" charset="-78"/>
                </a:rPr>
                <a:t>اتصل بالرقم للتوصل إلى الكلمة المطلوبة </a:t>
              </a:r>
              <a:endParaRPr lang="en-US" sz="3200" b="1" dirty="0">
                <a:solidFill>
                  <a:schemeClr val="tx1">
                    <a:lumMod val="95000"/>
                    <a:lumOff val="5000"/>
                  </a:schemeClr>
                </a:solidFill>
                <a:latin typeface="Sakkal Majalla" pitchFamily="2" charset="-78"/>
                <a:cs typeface="Sakkal Majalla" pitchFamily="2" charset="-78"/>
              </a:endParaRPr>
            </a:p>
          </p:txBody>
        </p:sp>
        <p:sp>
          <p:nvSpPr>
            <p:cNvPr id="22" name="مستطيل مستدير الزوايا 21"/>
            <p:cNvSpPr/>
            <p:nvPr/>
          </p:nvSpPr>
          <p:spPr>
            <a:xfrm>
              <a:off x="7953106" y="4157464"/>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latin typeface="Sakkal Majalla" pitchFamily="2" charset="-78"/>
                  <a:cs typeface="Sakkal Majalla" pitchFamily="2" charset="-78"/>
                </a:rPr>
                <a:t>3</a:t>
              </a:r>
              <a:r>
                <a:rPr lang="ar-AE" sz="2200" b="1" dirty="0">
                  <a:solidFill>
                    <a:schemeClr val="tx1">
                      <a:lumMod val="95000"/>
                      <a:lumOff val="5000"/>
                    </a:schemeClr>
                  </a:solidFill>
                  <a:latin typeface="Sakkal Majalla" pitchFamily="2" charset="-78"/>
                  <a:cs typeface="Sakkal Majalla" pitchFamily="2" charset="-78"/>
                </a:rPr>
                <a:t>  (ك) </a:t>
              </a:r>
              <a:endParaRPr lang="en-US" sz="2200" b="1" dirty="0">
                <a:solidFill>
                  <a:schemeClr val="tx1">
                    <a:lumMod val="95000"/>
                    <a:lumOff val="5000"/>
                  </a:schemeClr>
                </a:solidFill>
                <a:latin typeface="Sakkal Majalla" pitchFamily="2" charset="-78"/>
                <a:cs typeface="Sakkal Majalla" pitchFamily="2" charset="-78"/>
              </a:endParaRPr>
            </a:p>
          </p:txBody>
        </p:sp>
        <p:sp>
          <p:nvSpPr>
            <p:cNvPr id="23" name="مستطيل مستدير الزوايا 22"/>
            <p:cNvSpPr/>
            <p:nvPr/>
          </p:nvSpPr>
          <p:spPr>
            <a:xfrm>
              <a:off x="6881370" y="4149080"/>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Sakkal Majalla" pitchFamily="2" charset="-78"/>
                  <a:cs typeface="Sakkal Majalla" pitchFamily="2" charset="-78"/>
                </a:rPr>
                <a:t>2</a:t>
              </a:r>
              <a:r>
                <a:rPr lang="ar-AE" sz="2400" b="1" dirty="0">
                  <a:solidFill>
                    <a:schemeClr val="tx1">
                      <a:lumMod val="95000"/>
                      <a:lumOff val="5000"/>
                    </a:schemeClr>
                  </a:solidFill>
                  <a:latin typeface="Sakkal Majalla" pitchFamily="2" charset="-78"/>
                  <a:cs typeface="Sakkal Majalla" pitchFamily="2" charset="-78"/>
                </a:rPr>
                <a:t>(ال)</a:t>
              </a:r>
              <a:endParaRPr lang="en-US" sz="2400" b="1" dirty="0">
                <a:solidFill>
                  <a:schemeClr val="tx1">
                    <a:lumMod val="95000"/>
                    <a:lumOff val="5000"/>
                  </a:schemeClr>
                </a:solidFill>
                <a:latin typeface="Sakkal Majalla" pitchFamily="2" charset="-78"/>
                <a:cs typeface="Sakkal Majalla" pitchFamily="2" charset="-78"/>
              </a:endParaRPr>
            </a:p>
          </p:txBody>
        </p:sp>
        <p:sp>
          <p:nvSpPr>
            <p:cNvPr id="25" name="مستطيل مستدير الزوايا 24"/>
            <p:cNvSpPr/>
            <p:nvPr/>
          </p:nvSpPr>
          <p:spPr>
            <a:xfrm>
              <a:off x="5873258" y="4157464"/>
              <a:ext cx="783704" cy="6232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latin typeface="Sakkal Majalla" pitchFamily="2" charset="-78"/>
                  <a:cs typeface="Sakkal Majalla" pitchFamily="2" charset="-78"/>
                </a:rPr>
                <a:t>1</a:t>
              </a:r>
              <a:r>
                <a:rPr lang="ar-AE" sz="2200" b="1" dirty="0">
                  <a:solidFill>
                    <a:schemeClr val="tx1">
                      <a:lumMod val="95000"/>
                      <a:lumOff val="5000"/>
                    </a:schemeClr>
                  </a:solidFill>
                  <a:latin typeface="Sakkal Majalla" pitchFamily="2" charset="-78"/>
                  <a:cs typeface="Sakkal Majalla" pitchFamily="2" charset="-78"/>
                </a:rPr>
                <a:t>(ع)</a:t>
              </a:r>
              <a:endParaRPr lang="en-US" sz="2200" b="1" dirty="0">
                <a:solidFill>
                  <a:schemeClr val="tx1">
                    <a:lumMod val="95000"/>
                    <a:lumOff val="5000"/>
                  </a:schemeClr>
                </a:solidFill>
                <a:latin typeface="Sakkal Majalla" pitchFamily="2" charset="-78"/>
                <a:cs typeface="Sakkal Majalla" pitchFamily="2" charset="-78"/>
              </a:endParaRPr>
            </a:p>
          </p:txBody>
        </p:sp>
        <p:sp>
          <p:nvSpPr>
            <p:cNvPr id="26" name="مستطيل مستدير الزوايا 25"/>
            <p:cNvSpPr/>
            <p:nvPr/>
          </p:nvSpPr>
          <p:spPr>
            <a:xfrm>
              <a:off x="5864874"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latin typeface="Sakkal Majalla" pitchFamily="2" charset="-78"/>
                  <a:cs typeface="Sakkal Majalla" pitchFamily="2" charset="-78"/>
                </a:rPr>
                <a:t>4</a:t>
              </a:r>
              <a:r>
                <a:rPr lang="ar-AE" sz="2200" b="1" dirty="0">
                  <a:solidFill>
                    <a:schemeClr val="tx1">
                      <a:lumMod val="95000"/>
                      <a:lumOff val="5000"/>
                    </a:schemeClr>
                  </a:solidFill>
                  <a:latin typeface="Sakkal Majalla" pitchFamily="2" charset="-78"/>
                  <a:cs typeface="Sakkal Majalla" pitchFamily="2" charset="-78"/>
                </a:rPr>
                <a:t>(</a:t>
              </a:r>
              <a:r>
                <a:rPr lang="ar-AE" sz="2200" b="1" dirty="0" err="1">
                  <a:solidFill>
                    <a:schemeClr val="tx1">
                      <a:lumMod val="95000"/>
                      <a:lumOff val="5000"/>
                    </a:schemeClr>
                  </a:solidFill>
                  <a:latin typeface="Sakkal Majalla" pitchFamily="2" charset="-78"/>
                  <a:cs typeface="Sakkal Majalla" pitchFamily="2" charset="-78"/>
                </a:rPr>
                <a:t>مو</a:t>
              </a:r>
              <a:r>
                <a:rPr lang="ar-AE" sz="2200" b="1" dirty="0">
                  <a:solidFill>
                    <a:schemeClr val="tx1">
                      <a:lumMod val="95000"/>
                      <a:lumOff val="5000"/>
                    </a:schemeClr>
                  </a:solidFill>
                  <a:latin typeface="Sakkal Majalla" pitchFamily="2" charset="-78"/>
                  <a:cs typeface="Sakkal Majalla" pitchFamily="2" charset="-78"/>
                </a:rPr>
                <a:t>)</a:t>
              </a:r>
              <a:r>
                <a:rPr lang="en-US" sz="2200" b="1" dirty="0">
                  <a:solidFill>
                    <a:schemeClr val="tx1">
                      <a:lumMod val="95000"/>
                      <a:lumOff val="5000"/>
                    </a:schemeClr>
                  </a:solidFill>
                  <a:latin typeface="Sakkal Majalla" pitchFamily="2" charset="-78"/>
                  <a:cs typeface="Sakkal Majalla" pitchFamily="2" charset="-78"/>
                </a:rPr>
                <a:t> </a:t>
              </a:r>
            </a:p>
          </p:txBody>
        </p:sp>
        <p:sp>
          <p:nvSpPr>
            <p:cNvPr id="27" name="مستطيل مستدير الزوايا 26"/>
            <p:cNvSpPr/>
            <p:nvPr/>
          </p:nvSpPr>
          <p:spPr>
            <a:xfrm>
              <a:off x="6872986"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Sakkal Majalla" pitchFamily="2" charset="-78"/>
                  <a:cs typeface="Sakkal Majalla" pitchFamily="2" charset="-78"/>
                </a:rPr>
                <a:t>5</a:t>
              </a:r>
              <a:r>
                <a:rPr lang="ar-AE" sz="2000" b="1" dirty="0">
                  <a:solidFill>
                    <a:schemeClr val="tx1">
                      <a:lumMod val="95000"/>
                      <a:lumOff val="5000"/>
                    </a:schemeClr>
                  </a:solidFill>
                  <a:latin typeface="Sakkal Majalla" pitchFamily="2" charset="-78"/>
                  <a:cs typeface="Sakkal Majalla" pitchFamily="2" charset="-78"/>
                </a:rPr>
                <a:t> (</a:t>
              </a:r>
              <a:r>
                <a:rPr lang="ar-EG" sz="2000" b="1" dirty="0">
                  <a:solidFill>
                    <a:schemeClr val="tx1">
                      <a:lumMod val="95000"/>
                      <a:lumOff val="5000"/>
                    </a:schemeClr>
                  </a:solidFill>
                  <a:latin typeface="Sakkal Majalla" pitchFamily="2" charset="-78"/>
                  <a:cs typeface="Sakkal Majalla" pitchFamily="2" charset="-78"/>
                </a:rPr>
                <a:t>ج</a:t>
              </a:r>
              <a:r>
                <a:rPr lang="ar-AE" sz="2000" b="1" dirty="0">
                  <a:solidFill>
                    <a:schemeClr val="tx1">
                      <a:lumMod val="95000"/>
                      <a:lumOff val="5000"/>
                    </a:schemeClr>
                  </a:solidFill>
                  <a:latin typeface="Sakkal Majalla" pitchFamily="2" charset="-78"/>
                  <a:cs typeface="Sakkal Majalla" pitchFamily="2" charset="-78"/>
                </a:rPr>
                <a:t>د) </a:t>
              </a:r>
              <a:endParaRPr lang="en-US" sz="2000" b="1" dirty="0">
                <a:solidFill>
                  <a:schemeClr val="tx1">
                    <a:lumMod val="95000"/>
                    <a:lumOff val="5000"/>
                  </a:schemeClr>
                </a:solidFill>
                <a:latin typeface="Sakkal Majalla" pitchFamily="2" charset="-78"/>
                <a:cs typeface="Sakkal Majalla" pitchFamily="2" charset="-78"/>
              </a:endParaRPr>
            </a:p>
          </p:txBody>
        </p:sp>
        <p:sp>
          <p:nvSpPr>
            <p:cNvPr id="30" name="مستطيل مستدير الزوايا 29"/>
            <p:cNvSpPr/>
            <p:nvPr/>
          </p:nvSpPr>
          <p:spPr>
            <a:xfrm>
              <a:off x="7961490" y="4983066"/>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Sakkal Majalla" pitchFamily="2" charset="-78"/>
                  <a:cs typeface="Sakkal Majalla" pitchFamily="2" charset="-78"/>
                </a:rPr>
                <a:t>6</a:t>
              </a:r>
              <a:r>
                <a:rPr lang="ar-AE" sz="2400" b="1" dirty="0">
                  <a:solidFill>
                    <a:schemeClr val="tx1">
                      <a:lumMod val="95000"/>
                      <a:lumOff val="5000"/>
                    </a:schemeClr>
                  </a:solidFill>
                  <a:latin typeface="Sakkal Majalla" pitchFamily="2" charset="-78"/>
                  <a:cs typeface="Sakkal Majalla" pitchFamily="2" charset="-78"/>
                </a:rPr>
                <a:t>(ب)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1" name="مستطيل مستدير الزوايا 30"/>
            <p:cNvSpPr/>
            <p:nvPr/>
          </p:nvSpPr>
          <p:spPr>
            <a:xfrm>
              <a:off x="7953106"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Sakkal Majalla" pitchFamily="2" charset="-78"/>
                  <a:cs typeface="Sakkal Majalla" pitchFamily="2" charset="-78"/>
                </a:rPr>
                <a:t>9</a:t>
              </a:r>
              <a:r>
                <a:rPr lang="ar-EG" sz="2400" b="1" dirty="0">
                  <a:solidFill>
                    <a:schemeClr val="tx1">
                      <a:lumMod val="95000"/>
                      <a:lumOff val="5000"/>
                    </a:schemeClr>
                  </a:solidFill>
                  <a:latin typeface="Sakkal Majalla" pitchFamily="2" charset="-78"/>
                  <a:cs typeface="Sakkal Majalla" pitchFamily="2" charset="-78"/>
                </a:rPr>
                <a:t>(م)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2" name="مستطيل مستدير الزوايا 31"/>
            <p:cNvSpPr/>
            <p:nvPr/>
          </p:nvSpPr>
          <p:spPr>
            <a:xfrm>
              <a:off x="6872986"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Sakkal Majalla" pitchFamily="2" charset="-78"/>
                  <a:cs typeface="Sakkal Majalla" pitchFamily="2" charset="-78"/>
                </a:rPr>
                <a:t>8</a:t>
              </a:r>
              <a:r>
                <a:rPr lang="ar-AE" sz="2400" b="1" dirty="0">
                  <a:solidFill>
                    <a:schemeClr val="tx1">
                      <a:lumMod val="95000"/>
                      <a:lumOff val="5000"/>
                    </a:schemeClr>
                  </a:solidFill>
                  <a:latin typeface="Sakkal Majalla" pitchFamily="2" charset="-78"/>
                  <a:cs typeface="Sakkal Majalla" pitchFamily="2" charset="-78"/>
                </a:rPr>
                <a:t>(ا) </a:t>
              </a:r>
              <a:endParaRPr lang="en-US" sz="2400" b="1" dirty="0">
                <a:solidFill>
                  <a:schemeClr val="tx1">
                    <a:lumMod val="95000"/>
                    <a:lumOff val="5000"/>
                  </a:schemeClr>
                </a:solidFill>
                <a:latin typeface="Sakkal Majalla" pitchFamily="2" charset="-78"/>
                <a:cs typeface="Sakkal Majalla" pitchFamily="2" charset="-78"/>
              </a:endParaRPr>
            </a:p>
          </p:txBody>
        </p:sp>
        <p:sp>
          <p:nvSpPr>
            <p:cNvPr id="33" name="مستطيل مستدير الزوايا 32"/>
            <p:cNvSpPr/>
            <p:nvPr/>
          </p:nvSpPr>
          <p:spPr>
            <a:xfrm>
              <a:off x="5864874" y="5775154"/>
              <a:ext cx="783704"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Sakkal Majalla" pitchFamily="2" charset="-78"/>
                  <a:cs typeface="Sakkal Majalla" pitchFamily="2" charset="-78"/>
                </a:rPr>
                <a:t>7</a:t>
              </a:r>
              <a:r>
                <a:rPr lang="ar-AE" sz="2400" b="1" dirty="0">
                  <a:solidFill>
                    <a:schemeClr val="tx1">
                      <a:lumMod val="95000"/>
                      <a:lumOff val="5000"/>
                    </a:schemeClr>
                  </a:solidFill>
                  <a:latin typeface="Sakkal Majalla" pitchFamily="2" charset="-78"/>
                  <a:cs typeface="Sakkal Majalla" pitchFamily="2" charset="-78"/>
                </a:rPr>
                <a:t>(ه) </a:t>
              </a:r>
              <a:endParaRPr lang="en-US" sz="2400" b="1" dirty="0">
                <a:solidFill>
                  <a:schemeClr val="tx1">
                    <a:lumMod val="95000"/>
                    <a:lumOff val="5000"/>
                  </a:schemeClr>
                </a:solidFill>
                <a:latin typeface="Sakkal Majalla" pitchFamily="2" charset="-78"/>
                <a:cs typeface="Sakkal Majalla" pitchFamily="2" charset="-78"/>
              </a:endParaRPr>
            </a:p>
          </p:txBody>
        </p:sp>
      </p:grpSp>
      <p:sp>
        <p:nvSpPr>
          <p:cNvPr id="34" name="مستطيل 33"/>
          <p:cNvSpPr/>
          <p:nvPr/>
        </p:nvSpPr>
        <p:spPr>
          <a:xfrm>
            <a:off x="1331640" y="0"/>
            <a:ext cx="6480720" cy="9807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lumMod val="95000"/>
                    <a:lumOff val="5000"/>
                  </a:schemeClr>
                </a:solidFill>
                <a:latin typeface="Sakkal Majalla" pitchFamily="2" charset="-78"/>
                <a:cs typeface="Sakkal Majalla" pitchFamily="2" charset="-78"/>
              </a:rPr>
              <a:t>التهيئة الحافزة ( </a:t>
            </a:r>
            <a:r>
              <a:rPr lang="ar-AE" sz="4000" b="1" dirty="0">
                <a:solidFill>
                  <a:srgbClr val="FF0000"/>
                </a:solidFill>
                <a:latin typeface="Sakkal Majalla" pitchFamily="2" charset="-78"/>
                <a:cs typeface="Sakkal Majalla" pitchFamily="2" charset="-78"/>
              </a:rPr>
              <a:t>استراتيجية اتصل لتصل </a:t>
            </a:r>
            <a:r>
              <a:rPr lang="ar-AE" sz="4000" b="1" dirty="0">
                <a:solidFill>
                  <a:schemeClr val="tx1">
                    <a:lumMod val="95000"/>
                    <a:lumOff val="5000"/>
                  </a:schemeClr>
                </a:solidFill>
                <a:latin typeface="Sakkal Majalla" pitchFamily="2" charset="-78"/>
                <a:cs typeface="Sakkal Majalla" pitchFamily="2" charset="-78"/>
              </a:rPr>
              <a:t>)</a:t>
            </a:r>
            <a:endParaRPr lang="en-US" sz="4000" b="1" dirty="0">
              <a:solidFill>
                <a:schemeClr val="tx1">
                  <a:lumMod val="95000"/>
                  <a:lumOff val="5000"/>
                </a:schemeClr>
              </a:solidFill>
              <a:latin typeface="Sakkal Majalla" pitchFamily="2" charset="-78"/>
              <a:cs typeface="Sakkal Majalla" pitchFamily="2" charset="-78"/>
            </a:endParaRPr>
          </a:p>
        </p:txBody>
      </p:sp>
      <p:sp>
        <p:nvSpPr>
          <p:cNvPr id="35" name="مستطيل 34"/>
          <p:cNvSpPr/>
          <p:nvPr/>
        </p:nvSpPr>
        <p:spPr>
          <a:xfrm>
            <a:off x="6152906" y="3254874"/>
            <a:ext cx="2448272" cy="6480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95000"/>
                    <a:lumOff val="5000"/>
                  </a:schemeClr>
                </a:solidFill>
              </a:rPr>
              <a:t>4 8 3 6 2</a:t>
            </a:r>
            <a:r>
              <a:rPr lang="ar-AE" sz="3200" dirty="0">
                <a:solidFill>
                  <a:schemeClr val="tx1">
                    <a:lumMod val="95000"/>
                    <a:lumOff val="5000"/>
                  </a:schemeClr>
                </a:solidFill>
              </a:rPr>
              <a:t> </a:t>
            </a:r>
            <a:r>
              <a:rPr lang="en-US" sz="3200" dirty="0">
                <a:solidFill>
                  <a:schemeClr val="tx1">
                    <a:lumMod val="95000"/>
                    <a:lumOff val="5000"/>
                  </a:schemeClr>
                </a:solidFill>
              </a:rPr>
              <a:t>9</a:t>
            </a:r>
            <a:r>
              <a:rPr lang="ar-EG" sz="3200" dirty="0">
                <a:solidFill>
                  <a:schemeClr val="tx1">
                    <a:lumMod val="95000"/>
                    <a:lumOff val="5000"/>
                  </a:schemeClr>
                </a:solidFill>
              </a:rPr>
              <a:t> </a:t>
            </a:r>
            <a:r>
              <a:rPr lang="en-US" sz="3200" dirty="0">
                <a:solidFill>
                  <a:schemeClr val="tx1">
                    <a:lumMod val="95000"/>
                    <a:lumOff val="5000"/>
                  </a:schemeClr>
                </a:solidFill>
              </a:rPr>
              <a:t>5</a:t>
            </a:r>
            <a:r>
              <a:rPr lang="ar-AE" sz="3200" dirty="0">
                <a:solidFill>
                  <a:schemeClr val="tx1">
                    <a:lumMod val="95000"/>
                    <a:lumOff val="5000"/>
                  </a:schemeClr>
                </a:solidFill>
              </a:rPr>
              <a:t> </a:t>
            </a:r>
            <a:r>
              <a:rPr lang="en-US" sz="3200" dirty="0">
                <a:solidFill>
                  <a:schemeClr val="tx1">
                    <a:lumMod val="95000"/>
                    <a:lumOff val="5000"/>
                  </a:schemeClr>
                </a:solidFill>
              </a:rPr>
              <a:t> </a:t>
            </a:r>
          </a:p>
        </p:txBody>
      </p:sp>
      <p:sp>
        <p:nvSpPr>
          <p:cNvPr id="37" name="مستطيل 36"/>
          <p:cNvSpPr/>
          <p:nvPr/>
        </p:nvSpPr>
        <p:spPr>
          <a:xfrm>
            <a:off x="611560" y="1753652"/>
            <a:ext cx="4526643" cy="646331"/>
          </a:xfrm>
          <a:prstGeom prst="rect">
            <a:avLst/>
          </a:prstGeom>
        </p:spPr>
        <p:txBody>
          <a:bodyPr wrap="square">
            <a:spAutoFit/>
          </a:bodyPr>
          <a:lstStyle/>
          <a:p>
            <a:pPr algn="ctr"/>
            <a:r>
              <a:rPr lang="ar-AE" sz="3600" b="1" dirty="0">
                <a:latin typeface="Sakkal Majalla" pitchFamily="2" charset="-78"/>
                <a:cs typeface="Sakkal Majalla" pitchFamily="2" charset="-78"/>
              </a:rPr>
              <a:t>الكلمـة المطلوبة هــــي : </a:t>
            </a:r>
            <a:endParaRPr lang="en-US" sz="3600" b="1" dirty="0">
              <a:latin typeface="Sakkal Majalla" pitchFamily="2" charset="-78"/>
              <a:cs typeface="Sakkal Majalla" pitchFamily="2" charset="-78"/>
            </a:endParaRPr>
          </a:p>
        </p:txBody>
      </p:sp>
      <p:sp>
        <p:nvSpPr>
          <p:cNvPr id="38" name="مستطيل مستدير الزوايا 37"/>
          <p:cNvSpPr/>
          <p:nvPr/>
        </p:nvSpPr>
        <p:spPr>
          <a:xfrm>
            <a:off x="460749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err="1">
                <a:solidFill>
                  <a:schemeClr val="tx1">
                    <a:lumMod val="95000"/>
                    <a:lumOff val="5000"/>
                  </a:schemeClr>
                </a:solidFill>
                <a:latin typeface="Sakkal Majalla" pitchFamily="2" charset="-78"/>
                <a:cs typeface="Sakkal Majalla" pitchFamily="2" charset="-78"/>
              </a:rPr>
              <a:t>مو</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4" name="مستطيل مستدير الزوايا 43"/>
          <p:cNvSpPr/>
          <p:nvPr/>
        </p:nvSpPr>
        <p:spPr>
          <a:xfrm>
            <a:off x="388741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ا</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5" name="مستطيل مستدير الزوايا 44"/>
          <p:cNvSpPr/>
          <p:nvPr/>
        </p:nvSpPr>
        <p:spPr>
          <a:xfrm>
            <a:off x="316733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ك</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6" name="مستطيل مستدير الزوايا 45"/>
          <p:cNvSpPr/>
          <p:nvPr/>
        </p:nvSpPr>
        <p:spPr>
          <a:xfrm>
            <a:off x="244725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ب</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7" name="مستطيل مستدير الزوايا 46"/>
          <p:cNvSpPr/>
          <p:nvPr/>
        </p:nvSpPr>
        <p:spPr>
          <a:xfrm>
            <a:off x="172717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ال</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8" name="مستطيل مستدير الزوايا 47"/>
          <p:cNvSpPr/>
          <p:nvPr/>
        </p:nvSpPr>
        <p:spPr>
          <a:xfrm>
            <a:off x="100709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lumMod val="95000"/>
                    <a:lumOff val="5000"/>
                  </a:schemeClr>
                </a:solidFill>
                <a:latin typeface="Sakkal Majalla" pitchFamily="2" charset="-78"/>
                <a:cs typeface="Sakkal Majalla" pitchFamily="2" charset="-78"/>
              </a:rPr>
              <a:t>م</a:t>
            </a:r>
            <a:endParaRPr lang="en-US" sz="3600" b="1" dirty="0">
              <a:solidFill>
                <a:schemeClr val="tx1">
                  <a:lumMod val="95000"/>
                  <a:lumOff val="5000"/>
                </a:schemeClr>
              </a:solidFill>
              <a:latin typeface="Sakkal Majalla" pitchFamily="2" charset="-78"/>
              <a:cs typeface="Sakkal Majalla" pitchFamily="2" charset="-78"/>
            </a:endParaRPr>
          </a:p>
        </p:txBody>
      </p:sp>
      <p:sp>
        <p:nvSpPr>
          <p:cNvPr id="49" name="مستطيل مستدير الزوايا 48"/>
          <p:cNvSpPr/>
          <p:nvPr/>
        </p:nvSpPr>
        <p:spPr>
          <a:xfrm>
            <a:off x="287016" y="2564904"/>
            <a:ext cx="648072" cy="576064"/>
          </a:xfrm>
          <a:prstGeom prst="roundRect">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chemeClr val="tx1">
                    <a:lumMod val="95000"/>
                    <a:lumOff val="5000"/>
                  </a:schemeClr>
                </a:solidFill>
                <a:latin typeface="Sakkal Majalla" pitchFamily="2" charset="-78"/>
                <a:cs typeface="Sakkal Majalla" pitchFamily="2" charset="-78"/>
              </a:rPr>
              <a:t>جد</a:t>
            </a:r>
            <a:endParaRPr lang="en-US" sz="3200" b="1" dirty="0">
              <a:solidFill>
                <a:schemeClr val="tx1">
                  <a:lumMod val="95000"/>
                  <a:lumOff val="5000"/>
                </a:schemeClr>
              </a:solidFill>
              <a:latin typeface="Sakkal Majalla" pitchFamily="2" charset="-78"/>
              <a:cs typeface="Sakkal Majalla" pitchFamily="2" charset="-78"/>
            </a:endParaRPr>
          </a:p>
        </p:txBody>
      </p:sp>
      <p:pic>
        <p:nvPicPr>
          <p:cNvPr id="50" name="Picture 20" descr="A person wearing a mask&#10;&#10;Description automatically generated">
            <a:extLst>
              <a:ext uri="{FF2B5EF4-FFF2-40B4-BE49-F238E27FC236}">
                <a16:creationId xmlns:a16="http://schemas.microsoft.com/office/drawing/2014/main" id="{3538ADA5-88A6-4966-BDC0-62890E31E79E}"/>
              </a:ext>
            </a:extLst>
          </p:cNvPr>
          <p:cNvPicPr>
            <a:picLocks noChangeAspect="1"/>
          </p:cNvPicPr>
          <p:nvPr/>
        </p:nvPicPr>
        <p:blipFill rotWithShape="1">
          <a:blip r:embed="rId5">
            <a:extLst>
              <a:ext uri="{28A0092B-C50C-407E-A947-70E740481C1C}">
                <a14:useLocalDpi xmlns:a14="http://schemas.microsoft.com/office/drawing/2010/main" val="0"/>
              </a:ext>
            </a:extLst>
          </a:blip>
          <a:srcRect l="29581" r="28175" b="50000"/>
          <a:stretch/>
        </p:blipFill>
        <p:spPr>
          <a:xfrm>
            <a:off x="1647506" y="3140968"/>
            <a:ext cx="3490697" cy="3617823"/>
          </a:xfrm>
          <a:prstGeom prst="rect">
            <a:avLst/>
          </a:prstGeom>
        </p:spPr>
      </p:pic>
      <p:pic>
        <p:nvPicPr>
          <p:cNvPr id="11" name="Picture 7" descr="Address Apartment Casa Home Homepage House Local Svg Png Icon Free Download  (#440180) - OnlineWebFonts.COM">
            <a:hlinkClick r:id="rId6" action="ppaction://hlinksldjump"/>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370" y="6070984"/>
            <a:ext cx="578425"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rawn Vector Arrow Hand Free Png Hq - รูป วาด ลูก ศร , Transparent Cartoon,  Free Cliparts &amp; Silhouettes - Net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95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hone Ringing Sound Effect.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44" grpId="0" animBg="1"/>
      <p:bldP spid="45" grpId="0" animBg="1"/>
      <p:bldP spid="46" grpId="0" animBg="1"/>
      <p:bldP spid="47" grpId="0" animBg="1"/>
      <p:bldP spid="48" grpId="0" animBg="1"/>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p:cNvSpPr/>
          <p:nvPr/>
        </p:nvSpPr>
        <p:spPr>
          <a:xfrm>
            <a:off x="0" y="6309320"/>
            <a:ext cx="9144000" cy="5760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3" name="Picture 7" descr="Exit Tickets - No paper requir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3407"/>
            <a:ext cx="2719377" cy="2719378"/>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2915816" y="0"/>
            <a:ext cx="3816424" cy="9807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6000" b="1" dirty="0">
                <a:solidFill>
                  <a:schemeClr val="tx1">
                    <a:lumMod val="95000"/>
                    <a:lumOff val="5000"/>
                  </a:schemeClr>
                </a:solidFill>
                <a:latin typeface="Sakkal Majalla" pitchFamily="2" charset="-78"/>
                <a:cs typeface="Sakkal Majalla" pitchFamily="2" charset="-78"/>
              </a:rPr>
              <a:t>غلق الدرس</a:t>
            </a:r>
            <a:endParaRPr lang="en-US" sz="6000" b="1" dirty="0">
              <a:solidFill>
                <a:schemeClr val="tx1">
                  <a:lumMod val="95000"/>
                  <a:lumOff val="5000"/>
                </a:schemeClr>
              </a:solidFill>
              <a:latin typeface="Sakkal Majalla" pitchFamily="2" charset="-78"/>
              <a:cs typeface="Sakkal Majalla" pitchFamily="2" charset="-78"/>
            </a:endParaRPr>
          </a:p>
        </p:txBody>
      </p:sp>
      <p:pic>
        <p:nvPicPr>
          <p:cNvPr id="2" name="صورة 1" descr="لقطة الشاشة"/>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12339"/>
            <a:ext cx="7092280" cy="3369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669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826"/>
            <a:ext cx="9144000" cy="685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playback (1).mp4">
            <a:hlinkClick r:id="" action="ppaction://media"/>
          </p:cNvPr>
          <p:cNvPicPr>
            <a:picLocks noChangeAspect="1"/>
          </p:cNvPicPr>
          <p:nvPr>
            <a:videoFile r:link="rId1"/>
            <p:extLst>
              <p:ext uri="{DAA4B4D4-6D71-4841-9C94-3DE7FCFB9230}">
                <p14:media xmlns:p14="http://schemas.microsoft.com/office/powerpoint/2010/main" r:embed="rId2">
                  <p14:trim st="31405.92"/>
                </p14:media>
              </p:ext>
            </p:extLst>
          </p:nvPr>
        </p:nvPicPr>
        <p:blipFill>
          <a:blip r:embed="rId5">
            <a:duotone>
              <a:schemeClr val="bg2">
                <a:shade val="45000"/>
                <a:satMod val="135000"/>
              </a:schemeClr>
              <a:prstClr val="white"/>
            </a:duotone>
            <a:lum bright="40000" contrast="-40000"/>
          </a:blip>
          <a:stretch>
            <a:fillRect/>
          </a:stretch>
        </p:blipFill>
        <p:spPr>
          <a:xfrm>
            <a:off x="242568" y="5517232"/>
            <a:ext cx="1280142" cy="720080"/>
          </a:xfrm>
          <a:prstGeom prst="ellipse">
            <a:avLst/>
          </a:prstGeom>
          <a:noFill/>
          <a:ln>
            <a:noFill/>
          </a:ln>
        </p:spPr>
      </p:pic>
    </p:spTree>
    <p:extLst>
      <p:ext uri="{BB962C8B-B14F-4D97-AF65-F5344CB8AC3E}">
        <p14:creationId xmlns:p14="http://schemas.microsoft.com/office/powerpoint/2010/main" val="279667028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05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8222" fill="hold"/>
                                        <p:tgtEl>
                                          <p:spTgt spid="2"/>
                                        </p:tgtEl>
                                      </p:cBhvr>
                                    </p:cmd>
                                  </p:childTnLst>
                                </p:cTn>
                              </p:par>
                            </p:childTnLst>
                          </p:cTn>
                        </p:par>
                      </p:childTnLst>
                    </p:cTn>
                  </p:par>
                </p:childTnLst>
              </p:cTn>
              <p:nextCondLst>
                <p:cond evt="onClick" delay="0">
                  <p:tgtEl>
                    <p:spTgt spid="205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سورة البقرة - الآيات ( ١٥٣ - ١٥٤ - ١٥٥ ) القارئ الشيخ - أحمد العجمي.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bg2">
                <a:shade val="45000"/>
                <a:satMod val="135000"/>
              </a:schemeClr>
              <a:prstClr val="white"/>
            </a:duotone>
          </a:blip>
          <a:stretch>
            <a:fillRect/>
          </a:stretch>
        </p:blipFill>
        <p:spPr>
          <a:xfrm>
            <a:off x="107504" y="188640"/>
            <a:ext cx="8928992" cy="5832648"/>
          </a:xfrm>
          <a:prstGeom prst="rect">
            <a:avLst/>
          </a:prstGeom>
        </p:spPr>
      </p:pic>
      <p:grpSp>
        <p:nvGrpSpPr>
          <p:cNvPr id="5" name="مجموعة 4"/>
          <p:cNvGrpSpPr/>
          <p:nvPr/>
        </p:nvGrpSpPr>
        <p:grpSpPr>
          <a:xfrm>
            <a:off x="113860" y="116632"/>
            <a:ext cx="3576967" cy="2664296"/>
            <a:chOff x="-661151" y="-37394"/>
            <a:chExt cx="3576967" cy="2664296"/>
          </a:xfrm>
        </p:grpSpPr>
        <p:grpSp>
          <p:nvGrpSpPr>
            <p:cNvPr id="6" name="مجموعة 5"/>
            <p:cNvGrpSpPr/>
            <p:nvPr/>
          </p:nvGrpSpPr>
          <p:grpSpPr>
            <a:xfrm>
              <a:off x="-661151" y="71202"/>
              <a:ext cx="3576967" cy="2555700"/>
              <a:chOff x="-661151" y="71202"/>
              <a:chExt cx="3576967" cy="2555700"/>
            </a:xfrm>
          </p:grpSpPr>
          <p:pic>
            <p:nvPicPr>
              <p:cNvPr id="9" name="Picture 2" descr="Speech Bubble PNG Image | PNG All"/>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61151" y="71202"/>
                <a:ext cx="3109423" cy="2555700"/>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258370" y="1035893"/>
                <a:ext cx="2657446" cy="523220"/>
              </a:xfrm>
              <a:prstGeom prst="rect">
                <a:avLst/>
              </a:prstGeom>
              <a:noFill/>
            </p:spPr>
            <p:txBody>
              <a:bodyPr wrap="square" rtlCol="0">
                <a:spAutoFit/>
              </a:bodyPr>
              <a:lstStyle/>
              <a:p>
                <a:pPr algn="ctr"/>
                <a:endParaRPr lang="en-US" sz="2800" b="1" dirty="0">
                  <a:solidFill>
                    <a:schemeClr val="tx1">
                      <a:lumMod val="95000"/>
                      <a:lumOff val="5000"/>
                    </a:schemeClr>
                  </a:solidFill>
                  <a:latin typeface="Sakkal Majalla" pitchFamily="2" charset="-78"/>
                  <a:cs typeface="Sakkal Majalla" pitchFamily="2" charset="-78"/>
                </a:endParaRPr>
              </a:p>
            </p:txBody>
          </p:sp>
        </p:grpSp>
        <p:pic>
          <p:nvPicPr>
            <p:cNvPr id="7" name="Picture 13">
              <a:extLst>
                <a:ext uri="{FF2B5EF4-FFF2-40B4-BE49-F238E27FC236}">
                  <a16:creationId xmlns:a16="http://schemas.microsoft.com/office/drawing/2014/main" id="{E515A985-B896-4AF5-8F4F-7827E4F83027}"/>
                </a:ext>
              </a:extLst>
            </p:cNvPr>
            <p:cNvPicPr>
              <a:picLocks noChangeAspect="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l="5373" t="3479" r="4782" b="11305"/>
            <a:stretch/>
          </p:blipFill>
          <p:spPr>
            <a:xfrm>
              <a:off x="1996789" y="-37394"/>
              <a:ext cx="833009" cy="895714"/>
            </a:xfrm>
            <a:prstGeom prst="rect">
              <a:avLst/>
            </a:prstGeom>
          </p:spPr>
        </p:pic>
        <p:sp>
          <p:nvSpPr>
            <p:cNvPr id="8" name="مستطيل 7"/>
            <p:cNvSpPr/>
            <p:nvPr/>
          </p:nvSpPr>
          <p:spPr>
            <a:xfrm>
              <a:off x="-451483" y="274445"/>
              <a:ext cx="2621588" cy="1200329"/>
            </a:xfrm>
            <a:prstGeom prst="rect">
              <a:avLst/>
            </a:prstGeom>
          </p:spPr>
          <p:txBody>
            <a:bodyPr wrap="square">
              <a:spAutoFit/>
            </a:bodyPr>
            <a:lstStyle/>
            <a:p>
              <a:pPr algn="ctr"/>
              <a:r>
                <a:rPr lang="ar-AE" sz="2400" b="1" dirty="0">
                  <a:solidFill>
                    <a:schemeClr val="tx1">
                      <a:lumMod val="95000"/>
                      <a:lumOff val="5000"/>
                    </a:schemeClr>
                  </a:solidFill>
                  <a:latin typeface="Sakkal Majalla" pitchFamily="2" charset="-78"/>
                  <a:cs typeface="Sakkal Majalla" pitchFamily="2" charset="-78"/>
                </a:rPr>
                <a:t>استمع للآية القرآنية ثم أحدد عن ماذا سنتحدث في حصة اليوم ؟</a:t>
              </a:r>
              <a:endParaRPr lang="en-US" sz="2400" dirty="0">
                <a:solidFill>
                  <a:schemeClr val="tx1">
                    <a:lumMod val="95000"/>
                    <a:lumOff val="5000"/>
                  </a:schemeClr>
                </a:solidFill>
                <a:latin typeface="Sakkal Majalla" pitchFamily="2" charset="-78"/>
                <a:cs typeface="Sakkal Majalla" pitchFamily="2" charset="-78"/>
              </a:endParaRPr>
            </a:p>
          </p:txBody>
        </p:sp>
      </p:gr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مجموعة 10"/>
          <p:cNvGrpSpPr/>
          <p:nvPr/>
        </p:nvGrpSpPr>
        <p:grpSpPr>
          <a:xfrm>
            <a:off x="3758452" y="2276872"/>
            <a:ext cx="5147259" cy="3871258"/>
            <a:chOff x="3758452" y="2276872"/>
            <a:chExt cx="5147259" cy="3871258"/>
          </a:xfrm>
        </p:grpSpPr>
        <p:pic>
          <p:nvPicPr>
            <p:cNvPr id="15" name="Picture 6"/>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3758452" y="2276872"/>
              <a:ext cx="5147259" cy="3871258"/>
            </a:xfrm>
            <a:prstGeom prst="rect">
              <a:avLst/>
            </a:prstGeom>
          </p:spPr>
        </p:pic>
        <p:sp>
          <p:nvSpPr>
            <p:cNvPr id="16" name="TextBox 8"/>
            <p:cNvSpPr txBox="1"/>
            <p:nvPr/>
          </p:nvSpPr>
          <p:spPr>
            <a:xfrm>
              <a:off x="4553744" y="3212976"/>
              <a:ext cx="3618656" cy="2308324"/>
            </a:xfrm>
            <a:prstGeom prst="rect">
              <a:avLst/>
            </a:prstGeom>
            <a:noFill/>
          </p:spPr>
          <p:txBody>
            <a:bodyPr wrap="square" rtlCol="0">
              <a:spAutoFit/>
            </a:bodyPr>
            <a:lstStyle/>
            <a:p>
              <a:pPr algn="ctr"/>
              <a:r>
                <a:rPr lang="ar-AE" sz="2400" b="1" dirty="0">
                  <a:solidFill>
                    <a:srgbClr val="FF0000"/>
                  </a:solidFill>
                  <a:latin typeface="Sakkal Majalla" pitchFamily="2" charset="-78"/>
                  <a:cs typeface="Sakkal Majalla" pitchFamily="2" charset="-78"/>
                </a:rPr>
                <a:t>يوم الشهيد </a:t>
              </a:r>
              <a:r>
                <a:rPr lang="ar-EG" sz="2000" dirty="0">
                  <a:latin typeface="Sakkal Majalla" pitchFamily="2" charset="-78"/>
                  <a:cs typeface="Sakkal Majalla" pitchFamily="2" charset="-78"/>
                </a:rPr>
                <a:t>ال</a:t>
              </a:r>
              <a:r>
                <a:rPr lang="ar-AE" sz="2000" dirty="0">
                  <a:latin typeface="Sakkal Majalla" pitchFamily="2" charset="-78"/>
                  <a:cs typeface="Sakkal Majalla" pitchFamily="2" charset="-78"/>
                </a:rPr>
                <a:t>ذي </a:t>
              </a:r>
              <a:r>
                <a:rPr lang="ar-EG" sz="2000" dirty="0">
                  <a:latin typeface="Sakkal Majalla" pitchFamily="2" charset="-78"/>
                  <a:cs typeface="Sakkal Majalla" pitchFamily="2" charset="-78"/>
                </a:rPr>
                <a:t>أصدر</a:t>
              </a:r>
              <a:r>
                <a:rPr lang="ar-AE" sz="2000" dirty="0">
                  <a:latin typeface="Sakkal Majalla" pitchFamily="2" charset="-78"/>
                  <a:cs typeface="Sakkal Majalla" pitchFamily="2" charset="-78"/>
                </a:rPr>
                <a:t>ه </a:t>
              </a:r>
              <a:r>
                <a:rPr lang="ar-EG" sz="2000" dirty="0">
                  <a:latin typeface="Sakkal Majalla" pitchFamily="2" charset="-78"/>
                  <a:cs typeface="Sakkal Majalla" pitchFamily="2" charset="-78"/>
                </a:rPr>
                <a:t> رئيس الدولة، في 2015 بأن يكون يوم 30 نوفمبر من كل عام "يوم الشهيد</a:t>
              </a:r>
              <a:r>
                <a:rPr lang="ar-AE" sz="2000" dirty="0">
                  <a:latin typeface="Sakkal Majalla" pitchFamily="2" charset="-78"/>
                  <a:cs typeface="Sakkal Majalla" pitchFamily="2" charset="-78"/>
                </a:rPr>
                <a:t> </a:t>
              </a:r>
              <a:r>
                <a:rPr lang="ar-EG" sz="2000" dirty="0">
                  <a:latin typeface="Sakkal Majalla" pitchFamily="2" charset="-78"/>
                  <a:cs typeface="Sakkal Majalla" pitchFamily="2" charset="-78"/>
                </a:rPr>
                <a:t>وذلك تخليدا ووفاء وعرفانا بتضحيات وعطاء وبذل شهداء الوطن وأبنائه البررة الذين وهبوا أرواحهم لتظل راية دولة الإمارات العربية المتحدة خفاقة عالية وهم يؤدون مهامهم وواجباتهم الوطنية داخل الوطن وخارجه</a:t>
              </a:r>
              <a:r>
                <a:rPr lang="ar-AE" sz="2000" dirty="0">
                  <a:latin typeface="Sakkal Majalla" pitchFamily="2" charset="-78"/>
                  <a:cs typeface="Sakkal Majalla" pitchFamily="2" charset="-78"/>
                </a:rPr>
                <a:t> </a:t>
              </a:r>
              <a:endParaRPr lang="en-GB" sz="2000" b="1" dirty="0">
                <a:latin typeface="Sakkal Majalla" pitchFamily="2" charset="-78"/>
                <a:cs typeface="Sakkal Majalla" pitchFamily="2" charset="-78"/>
              </a:endParaRPr>
            </a:p>
          </p:txBody>
        </p:sp>
      </p:grpSp>
    </p:spTree>
    <p:extLst>
      <p:ext uri="{BB962C8B-B14F-4D97-AF65-F5344CB8AC3E}">
        <p14:creationId xmlns:p14="http://schemas.microsoft.com/office/powerpoint/2010/main" val="306752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Effect transition="in" filter="randombar(horizontal)">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4572000" y="3179477"/>
            <a:ext cx="4608512" cy="3363453"/>
            <a:chOff x="4283968" y="0"/>
            <a:chExt cx="4860032" cy="3655234"/>
          </a:xfrm>
        </p:grpSpPr>
        <p:pic>
          <p:nvPicPr>
            <p:cNvPr id="7" name="Picture 6"/>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4283968" y="0"/>
              <a:ext cx="4860032" cy="3655234"/>
            </a:xfrm>
            <a:prstGeom prst="rect">
              <a:avLst/>
            </a:prstGeom>
          </p:spPr>
        </p:pic>
        <p:sp>
          <p:nvSpPr>
            <p:cNvPr id="8" name="TextBox 8"/>
            <p:cNvSpPr txBox="1"/>
            <p:nvPr/>
          </p:nvSpPr>
          <p:spPr>
            <a:xfrm>
              <a:off x="5043348" y="901340"/>
              <a:ext cx="3436779" cy="1036876"/>
            </a:xfrm>
            <a:prstGeom prst="rect">
              <a:avLst/>
            </a:prstGeom>
            <a:noFill/>
          </p:spPr>
          <p:txBody>
            <a:bodyPr wrap="square" rtlCol="0">
              <a:spAutoFit/>
            </a:bodyPr>
            <a:lstStyle/>
            <a:p>
              <a:pPr algn="ctr"/>
              <a:r>
                <a:rPr lang="ar-EG" sz="2800" b="1" dirty="0">
                  <a:solidFill>
                    <a:srgbClr val="FF0000"/>
                  </a:solidFill>
                  <a:latin typeface="Sakkal Majalla" pitchFamily="2" charset="-78"/>
                  <a:cs typeface="Sakkal Majalla" pitchFamily="2" charset="-78"/>
                </a:rPr>
                <a:t>من الفق</a:t>
              </a:r>
              <a:r>
                <a:rPr lang="ar-AE" sz="2800" b="1" dirty="0" err="1">
                  <a:solidFill>
                    <a:srgbClr val="FF0000"/>
                  </a:solidFill>
                  <a:latin typeface="Sakkal Majalla" pitchFamily="2" charset="-78"/>
                  <a:cs typeface="Sakkal Majalla" pitchFamily="2" charset="-78"/>
                </a:rPr>
                <a:t>رة</a:t>
              </a:r>
              <a:r>
                <a:rPr lang="ar-AE" sz="2800" b="1" dirty="0">
                  <a:solidFill>
                    <a:srgbClr val="FF0000"/>
                  </a:solidFill>
                  <a:latin typeface="Sakkal Majalla" pitchFamily="2" charset="-78"/>
                  <a:cs typeface="Sakkal Majalla" pitchFamily="2" charset="-78"/>
                </a:rPr>
                <a:t> السابقة استخرج مفهوم يوم الشهيد ؟</a:t>
              </a:r>
              <a:endParaRPr lang="en-GB" sz="2800" b="1" dirty="0">
                <a:latin typeface="Sakkal Majalla" pitchFamily="2" charset="-78"/>
                <a:cs typeface="Sakkal Majalla" pitchFamily="2" charset="-78"/>
              </a:endParaRPr>
            </a:p>
          </p:txBody>
        </p:sp>
      </p:grpSp>
      <p:grpSp>
        <p:nvGrpSpPr>
          <p:cNvPr id="17" name="مجموعة 16"/>
          <p:cNvGrpSpPr/>
          <p:nvPr/>
        </p:nvGrpSpPr>
        <p:grpSpPr>
          <a:xfrm>
            <a:off x="1902483" y="3179477"/>
            <a:ext cx="3631629" cy="2913818"/>
            <a:chOff x="841265" y="4663457"/>
            <a:chExt cx="3503608" cy="2194543"/>
          </a:xfrm>
        </p:grpSpPr>
        <p:pic>
          <p:nvPicPr>
            <p:cNvPr id="13" name="Picture 6"/>
            <p:cNvPicPr>
              <a:picLocks noChangeAspect="1"/>
            </p:cNvPicPr>
            <p:nvPr/>
          </p:nvPicPr>
          <p:blipFill>
            <a:blip r:embed="rId2" cstate="print">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flipH="1">
              <a:off x="841265" y="4663457"/>
              <a:ext cx="3503608" cy="2194543"/>
            </a:xfrm>
            <a:prstGeom prst="rect">
              <a:avLst/>
            </a:prstGeom>
          </p:spPr>
        </p:pic>
        <p:sp>
          <p:nvSpPr>
            <p:cNvPr id="14" name="TextBox 8"/>
            <p:cNvSpPr txBox="1"/>
            <p:nvPr/>
          </p:nvSpPr>
          <p:spPr>
            <a:xfrm>
              <a:off x="1471528" y="5176782"/>
              <a:ext cx="2292497" cy="764947"/>
            </a:xfrm>
            <a:prstGeom prst="rect">
              <a:avLst/>
            </a:prstGeom>
            <a:noFill/>
          </p:spPr>
          <p:txBody>
            <a:bodyPr wrap="square" rtlCol="0">
              <a:spAutoFit/>
            </a:bodyPr>
            <a:lstStyle/>
            <a:p>
              <a:pPr algn="ctr"/>
              <a:r>
                <a:rPr lang="ar-AE" sz="2000" b="1" dirty="0">
                  <a:solidFill>
                    <a:srgbClr val="FF0000"/>
                  </a:solidFill>
                  <a:latin typeface="Sakkal Majalla" pitchFamily="2" charset="-78"/>
                  <a:cs typeface="Sakkal Majalla" pitchFamily="2" charset="-78"/>
                </a:rPr>
                <a:t>لماذا أمر الشيخ خليفة أن يكون يوم الشهيد في 30 نوفمبر من كل عام ؟</a:t>
              </a:r>
              <a:endParaRPr lang="en-GB" sz="2000" b="1" dirty="0">
                <a:latin typeface="Sakkal Majalla" pitchFamily="2" charset="-78"/>
                <a:cs typeface="Sakkal Majalla" pitchFamily="2" charset="-78"/>
              </a:endParaRPr>
            </a:p>
          </p:txBody>
        </p:sp>
      </p:grpSp>
      <p:pic>
        <p:nvPicPr>
          <p:cNvPr id="18" name="Picture 13"/>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19415848" flipH="1" flipV="1">
            <a:off x="7543247" y="4891296"/>
            <a:ext cx="1471329" cy="55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5436096" y="4872062"/>
            <a:ext cx="2242581" cy="1077218"/>
          </a:xfrm>
          <a:prstGeom prst="rect">
            <a:avLst/>
          </a:prstGeom>
          <a:noFill/>
        </p:spPr>
        <p:txBody>
          <a:bodyPr wrap="square" rtlCol="0">
            <a:spAutoFit/>
          </a:bodyPr>
          <a:lstStyle/>
          <a:p>
            <a:pPr algn="ctr"/>
            <a:r>
              <a:rPr lang="ar-AE" sz="1600" b="1" dirty="0">
                <a:latin typeface="Sakkal Majalla" pitchFamily="2" charset="-78"/>
                <a:cs typeface="Sakkal Majalla" pitchFamily="2" charset="-78"/>
              </a:rPr>
              <a:t>هو يوم وطني تعبر فيه دولة الإمارات العربية المتحدة عن تقديرها لتضحيات شهدائها الذين ضحوا بأرواحهم دفاعاً ع</a:t>
            </a:r>
            <a:r>
              <a:rPr lang="ar-EG" sz="1600" b="1" dirty="0">
                <a:latin typeface="Sakkal Majalla" pitchFamily="2" charset="-78"/>
                <a:cs typeface="Sakkal Majalla" pitchFamily="2" charset="-78"/>
              </a:rPr>
              <a:t>ن </a:t>
            </a:r>
            <a:r>
              <a:rPr lang="ar-AE" sz="1600" b="1" dirty="0">
                <a:latin typeface="Sakkal Majalla" pitchFamily="2" charset="-78"/>
                <a:cs typeface="Sakkal Majalla" pitchFamily="2" charset="-78"/>
              </a:rPr>
              <a:t>الوطن</a:t>
            </a:r>
            <a:endParaRPr lang="en-US" sz="1600" b="1" dirty="0">
              <a:latin typeface="Sakkal Majalla" pitchFamily="2" charset="-78"/>
              <a:cs typeface="Sakkal Majalla" pitchFamily="2" charset="-78"/>
            </a:endParaRPr>
          </a:p>
        </p:txBody>
      </p:sp>
      <p:pic>
        <p:nvPicPr>
          <p:cNvPr id="19" name="Picture 13"/>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21316457" flipH="1" flipV="1">
            <a:off x="2008393" y="5516443"/>
            <a:ext cx="2061390" cy="78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2555776" y="4725144"/>
            <a:ext cx="2314589" cy="954107"/>
          </a:xfrm>
          <a:prstGeom prst="rect">
            <a:avLst/>
          </a:prstGeom>
          <a:noFill/>
        </p:spPr>
        <p:txBody>
          <a:bodyPr wrap="square" rtlCol="0">
            <a:spAutoFit/>
          </a:bodyPr>
          <a:lstStyle/>
          <a:p>
            <a:pPr algn="ctr"/>
            <a:r>
              <a:rPr lang="ar-AE" sz="1400" b="1" dirty="0">
                <a:latin typeface="Sakkal Majalla" pitchFamily="2" charset="-78"/>
                <a:cs typeface="Sakkal Majalla" pitchFamily="2" charset="-78"/>
              </a:rPr>
              <a:t>لأنه ذكرى </a:t>
            </a:r>
            <a:r>
              <a:rPr lang="ar-EG" sz="1400" b="1" dirty="0">
                <a:latin typeface="Sakkal Majalla" pitchFamily="2" charset="-78"/>
                <a:cs typeface="Sakkal Majalla" pitchFamily="2" charset="-78"/>
              </a:rPr>
              <a:t>استشــهاد أول جندي إماراتي ويدعى "ســالم سهيل بن خميــس" في الثلاثيــن مــن نوفمبر عام 1971، في معركة طنب الكبرى ضد القوات الإيرانية </a:t>
            </a:r>
            <a:endParaRPr lang="en-US" sz="1400" b="1" dirty="0">
              <a:latin typeface="Sakkal Majalla" pitchFamily="2" charset="-78"/>
              <a:cs typeface="Sakkal Majalla" pitchFamily="2" charset="-78"/>
            </a:endParaRPr>
          </a:p>
        </p:txBody>
      </p:sp>
      <p:pic>
        <p:nvPicPr>
          <p:cNvPr id="24" name="Picture 2" descr="Arab+uae Stock Illustrations, Images &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l="7684" t="7446" r="6023" b="14675"/>
          <a:stretch/>
        </p:blipFill>
        <p:spPr bwMode="auto">
          <a:xfrm>
            <a:off x="251520" y="2861912"/>
            <a:ext cx="1616793" cy="15136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400038"/>
            <a:ext cx="1833212" cy="1981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مجموعة 2"/>
          <p:cNvGrpSpPr/>
          <p:nvPr/>
        </p:nvGrpSpPr>
        <p:grpSpPr>
          <a:xfrm>
            <a:off x="179512" y="15007"/>
            <a:ext cx="8784976" cy="2837929"/>
            <a:chOff x="179512" y="15007"/>
            <a:chExt cx="8784976" cy="2837929"/>
          </a:xfrm>
        </p:grpSpPr>
        <p:sp>
          <p:nvSpPr>
            <p:cNvPr id="5" name="TextBox 1">
              <a:extLst>
                <a:ext uri="{FF2B5EF4-FFF2-40B4-BE49-F238E27FC236}">
                  <a16:creationId xmlns:a16="http://schemas.microsoft.com/office/drawing/2014/main" id="{F777C711-5DEC-4B7C-A1A9-62CF479FD835}"/>
                </a:ext>
              </a:extLst>
            </p:cNvPr>
            <p:cNvSpPr txBox="1"/>
            <p:nvPr/>
          </p:nvSpPr>
          <p:spPr>
            <a:xfrm>
              <a:off x="179512" y="483056"/>
              <a:ext cx="8784976" cy="2369880"/>
            </a:xfrm>
            <a:custGeom>
              <a:avLst/>
              <a:gdLst>
                <a:gd name="connsiteX0" fmla="*/ 0 w 8784976"/>
                <a:gd name="connsiteY0" fmla="*/ 0 h 2369880"/>
                <a:gd name="connsiteX1" fmla="*/ 500068 w 8784976"/>
                <a:gd name="connsiteY1" fmla="*/ 0 h 2369880"/>
                <a:gd name="connsiteX2" fmla="*/ 1351535 w 8784976"/>
                <a:gd name="connsiteY2" fmla="*/ 0 h 2369880"/>
                <a:gd name="connsiteX3" fmla="*/ 2115152 w 8784976"/>
                <a:gd name="connsiteY3" fmla="*/ 0 h 2369880"/>
                <a:gd name="connsiteX4" fmla="*/ 2527370 w 8784976"/>
                <a:gd name="connsiteY4" fmla="*/ 0 h 2369880"/>
                <a:gd name="connsiteX5" fmla="*/ 3203137 w 8784976"/>
                <a:gd name="connsiteY5" fmla="*/ 0 h 2369880"/>
                <a:gd name="connsiteX6" fmla="*/ 4054604 w 8784976"/>
                <a:gd name="connsiteY6" fmla="*/ 0 h 2369880"/>
                <a:gd name="connsiteX7" fmla="*/ 4466822 w 8784976"/>
                <a:gd name="connsiteY7" fmla="*/ 0 h 2369880"/>
                <a:gd name="connsiteX8" fmla="*/ 5142590 w 8784976"/>
                <a:gd name="connsiteY8" fmla="*/ 0 h 2369880"/>
                <a:gd name="connsiteX9" fmla="*/ 5554808 w 8784976"/>
                <a:gd name="connsiteY9" fmla="*/ 0 h 2369880"/>
                <a:gd name="connsiteX10" fmla="*/ 6406275 w 8784976"/>
                <a:gd name="connsiteY10" fmla="*/ 0 h 2369880"/>
                <a:gd name="connsiteX11" fmla="*/ 6818493 w 8784976"/>
                <a:gd name="connsiteY11" fmla="*/ 0 h 2369880"/>
                <a:gd name="connsiteX12" fmla="*/ 7582110 w 8784976"/>
                <a:gd name="connsiteY12" fmla="*/ 0 h 2369880"/>
                <a:gd name="connsiteX13" fmla="*/ 8784976 w 8784976"/>
                <a:gd name="connsiteY13" fmla="*/ 0 h 2369880"/>
                <a:gd name="connsiteX14" fmla="*/ 8784976 w 8784976"/>
                <a:gd name="connsiteY14" fmla="*/ 568771 h 2369880"/>
                <a:gd name="connsiteX15" fmla="*/ 8784976 w 8784976"/>
                <a:gd name="connsiteY15" fmla="*/ 1090145 h 2369880"/>
                <a:gd name="connsiteX16" fmla="*/ 8784976 w 8784976"/>
                <a:gd name="connsiteY16" fmla="*/ 1706314 h 2369880"/>
                <a:gd name="connsiteX17" fmla="*/ 8784976 w 8784976"/>
                <a:gd name="connsiteY17" fmla="*/ 2369880 h 2369880"/>
                <a:gd name="connsiteX18" fmla="*/ 8021359 w 8784976"/>
                <a:gd name="connsiteY18" fmla="*/ 2369880 h 2369880"/>
                <a:gd name="connsiteX19" fmla="*/ 7609141 w 8784976"/>
                <a:gd name="connsiteY19" fmla="*/ 2369880 h 2369880"/>
                <a:gd name="connsiteX20" fmla="*/ 6757674 w 8784976"/>
                <a:gd name="connsiteY20" fmla="*/ 2369880 h 2369880"/>
                <a:gd name="connsiteX21" fmla="*/ 6169756 w 8784976"/>
                <a:gd name="connsiteY21" fmla="*/ 2369880 h 2369880"/>
                <a:gd name="connsiteX22" fmla="*/ 5406139 w 8784976"/>
                <a:gd name="connsiteY22" fmla="*/ 2369880 h 2369880"/>
                <a:gd name="connsiteX23" fmla="*/ 4554672 w 8784976"/>
                <a:gd name="connsiteY23" fmla="*/ 2369880 h 2369880"/>
                <a:gd name="connsiteX24" fmla="*/ 3878905 w 8784976"/>
                <a:gd name="connsiteY24" fmla="*/ 2369880 h 2369880"/>
                <a:gd name="connsiteX25" fmla="*/ 3027438 w 8784976"/>
                <a:gd name="connsiteY25" fmla="*/ 2369880 h 2369880"/>
                <a:gd name="connsiteX26" fmla="*/ 2175971 w 8784976"/>
                <a:gd name="connsiteY26" fmla="*/ 2369880 h 2369880"/>
                <a:gd name="connsiteX27" fmla="*/ 1324504 w 8784976"/>
                <a:gd name="connsiteY27" fmla="*/ 2369880 h 2369880"/>
                <a:gd name="connsiteX28" fmla="*/ 648737 w 8784976"/>
                <a:gd name="connsiteY28" fmla="*/ 2369880 h 2369880"/>
                <a:gd name="connsiteX29" fmla="*/ 0 w 8784976"/>
                <a:gd name="connsiteY29" fmla="*/ 2369880 h 2369880"/>
                <a:gd name="connsiteX30" fmla="*/ 0 w 8784976"/>
                <a:gd name="connsiteY30" fmla="*/ 1824808 h 2369880"/>
                <a:gd name="connsiteX31" fmla="*/ 0 w 8784976"/>
                <a:gd name="connsiteY31" fmla="*/ 1303434 h 2369880"/>
                <a:gd name="connsiteX32" fmla="*/ 0 w 8784976"/>
                <a:gd name="connsiteY32" fmla="*/ 782060 h 2369880"/>
                <a:gd name="connsiteX33" fmla="*/ 0 w 8784976"/>
                <a:gd name="connsiteY33"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4976" h="2369880" fill="none" extrusionOk="0">
                  <a:moveTo>
                    <a:pt x="0" y="0"/>
                  </a:moveTo>
                  <a:cubicBezTo>
                    <a:pt x="197495" y="718"/>
                    <a:pt x="256308" y="10359"/>
                    <a:pt x="500068" y="0"/>
                  </a:cubicBezTo>
                  <a:cubicBezTo>
                    <a:pt x="743828" y="-10359"/>
                    <a:pt x="1003000" y="-670"/>
                    <a:pt x="1351535" y="0"/>
                  </a:cubicBezTo>
                  <a:cubicBezTo>
                    <a:pt x="1700070" y="670"/>
                    <a:pt x="1742993" y="33587"/>
                    <a:pt x="2115152" y="0"/>
                  </a:cubicBezTo>
                  <a:cubicBezTo>
                    <a:pt x="2487311" y="-33587"/>
                    <a:pt x="2326486" y="-5512"/>
                    <a:pt x="2527370" y="0"/>
                  </a:cubicBezTo>
                  <a:cubicBezTo>
                    <a:pt x="2728254" y="5512"/>
                    <a:pt x="2993097" y="-25811"/>
                    <a:pt x="3203137" y="0"/>
                  </a:cubicBezTo>
                  <a:cubicBezTo>
                    <a:pt x="3413177" y="25811"/>
                    <a:pt x="3715293" y="32813"/>
                    <a:pt x="4054604" y="0"/>
                  </a:cubicBezTo>
                  <a:cubicBezTo>
                    <a:pt x="4393915" y="-32813"/>
                    <a:pt x="4367424" y="-9984"/>
                    <a:pt x="4466822" y="0"/>
                  </a:cubicBezTo>
                  <a:cubicBezTo>
                    <a:pt x="4566220" y="9984"/>
                    <a:pt x="4823786" y="13539"/>
                    <a:pt x="5142590" y="0"/>
                  </a:cubicBezTo>
                  <a:cubicBezTo>
                    <a:pt x="5461394" y="-13539"/>
                    <a:pt x="5450542" y="-6957"/>
                    <a:pt x="5554808" y="0"/>
                  </a:cubicBezTo>
                  <a:cubicBezTo>
                    <a:pt x="5659074" y="6957"/>
                    <a:pt x="6126845" y="-40434"/>
                    <a:pt x="6406275" y="0"/>
                  </a:cubicBezTo>
                  <a:cubicBezTo>
                    <a:pt x="6685705" y="40434"/>
                    <a:pt x="6659547" y="-6423"/>
                    <a:pt x="6818493" y="0"/>
                  </a:cubicBezTo>
                  <a:cubicBezTo>
                    <a:pt x="6977439" y="6423"/>
                    <a:pt x="7294423" y="-35752"/>
                    <a:pt x="7582110" y="0"/>
                  </a:cubicBezTo>
                  <a:cubicBezTo>
                    <a:pt x="7869797" y="35752"/>
                    <a:pt x="8505590" y="-6001"/>
                    <a:pt x="8784976" y="0"/>
                  </a:cubicBezTo>
                  <a:cubicBezTo>
                    <a:pt x="8796527" y="243369"/>
                    <a:pt x="8773985" y="346357"/>
                    <a:pt x="8784976" y="568771"/>
                  </a:cubicBezTo>
                  <a:cubicBezTo>
                    <a:pt x="8795967" y="791185"/>
                    <a:pt x="8764943" y="832536"/>
                    <a:pt x="8784976" y="1090145"/>
                  </a:cubicBezTo>
                  <a:cubicBezTo>
                    <a:pt x="8805009" y="1347754"/>
                    <a:pt x="8814019" y="1508243"/>
                    <a:pt x="8784976" y="1706314"/>
                  </a:cubicBezTo>
                  <a:cubicBezTo>
                    <a:pt x="8755933" y="1904385"/>
                    <a:pt x="8804606" y="2121763"/>
                    <a:pt x="8784976" y="2369880"/>
                  </a:cubicBezTo>
                  <a:cubicBezTo>
                    <a:pt x="8488094" y="2343779"/>
                    <a:pt x="8359964" y="2390840"/>
                    <a:pt x="8021359" y="2369880"/>
                  </a:cubicBezTo>
                  <a:cubicBezTo>
                    <a:pt x="7682754" y="2348920"/>
                    <a:pt x="7810417" y="2349918"/>
                    <a:pt x="7609141" y="2369880"/>
                  </a:cubicBezTo>
                  <a:cubicBezTo>
                    <a:pt x="7407865" y="2389842"/>
                    <a:pt x="7015963" y="2403759"/>
                    <a:pt x="6757674" y="2369880"/>
                  </a:cubicBezTo>
                  <a:cubicBezTo>
                    <a:pt x="6499385" y="2336001"/>
                    <a:pt x="6311411" y="2385545"/>
                    <a:pt x="6169756" y="2369880"/>
                  </a:cubicBezTo>
                  <a:cubicBezTo>
                    <a:pt x="6028101" y="2354215"/>
                    <a:pt x="5596001" y="2342559"/>
                    <a:pt x="5406139" y="2369880"/>
                  </a:cubicBezTo>
                  <a:cubicBezTo>
                    <a:pt x="5216277" y="2397201"/>
                    <a:pt x="4941530" y="2347640"/>
                    <a:pt x="4554672" y="2369880"/>
                  </a:cubicBezTo>
                  <a:cubicBezTo>
                    <a:pt x="4167814" y="2392120"/>
                    <a:pt x="4148015" y="2385249"/>
                    <a:pt x="3878905" y="2369880"/>
                  </a:cubicBezTo>
                  <a:cubicBezTo>
                    <a:pt x="3609795" y="2354511"/>
                    <a:pt x="3266709" y="2361761"/>
                    <a:pt x="3027438" y="2369880"/>
                  </a:cubicBezTo>
                  <a:cubicBezTo>
                    <a:pt x="2788167" y="2377999"/>
                    <a:pt x="2360152" y="2356651"/>
                    <a:pt x="2175971" y="2369880"/>
                  </a:cubicBezTo>
                  <a:cubicBezTo>
                    <a:pt x="1991790" y="2383109"/>
                    <a:pt x="1569488" y="2409969"/>
                    <a:pt x="1324504" y="2369880"/>
                  </a:cubicBezTo>
                  <a:cubicBezTo>
                    <a:pt x="1079520" y="2329791"/>
                    <a:pt x="964538" y="2385468"/>
                    <a:pt x="648737" y="2369880"/>
                  </a:cubicBezTo>
                  <a:cubicBezTo>
                    <a:pt x="332936" y="2354292"/>
                    <a:pt x="266762" y="2382861"/>
                    <a:pt x="0" y="2369880"/>
                  </a:cubicBezTo>
                  <a:cubicBezTo>
                    <a:pt x="13516" y="2176752"/>
                    <a:pt x="14963" y="2085254"/>
                    <a:pt x="0" y="1824808"/>
                  </a:cubicBezTo>
                  <a:cubicBezTo>
                    <a:pt x="-14963" y="1564362"/>
                    <a:pt x="23993" y="1444407"/>
                    <a:pt x="0" y="1303434"/>
                  </a:cubicBezTo>
                  <a:cubicBezTo>
                    <a:pt x="-23993" y="1162461"/>
                    <a:pt x="-24869" y="980045"/>
                    <a:pt x="0" y="782060"/>
                  </a:cubicBezTo>
                  <a:cubicBezTo>
                    <a:pt x="24869" y="584075"/>
                    <a:pt x="20846" y="235442"/>
                    <a:pt x="0" y="0"/>
                  </a:cubicBezTo>
                  <a:close/>
                </a:path>
                <a:path w="8784976" h="2369880" stroke="0" extrusionOk="0">
                  <a:moveTo>
                    <a:pt x="0" y="0"/>
                  </a:moveTo>
                  <a:cubicBezTo>
                    <a:pt x="226138" y="13442"/>
                    <a:pt x="310835" y="3331"/>
                    <a:pt x="500068" y="0"/>
                  </a:cubicBezTo>
                  <a:cubicBezTo>
                    <a:pt x="689301" y="-3331"/>
                    <a:pt x="806460" y="11123"/>
                    <a:pt x="912286" y="0"/>
                  </a:cubicBezTo>
                  <a:cubicBezTo>
                    <a:pt x="1018112" y="-11123"/>
                    <a:pt x="1235640" y="12478"/>
                    <a:pt x="1412354" y="0"/>
                  </a:cubicBezTo>
                  <a:cubicBezTo>
                    <a:pt x="1589068" y="-12478"/>
                    <a:pt x="1926938" y="-8258"/>
                    <a:pt x="2263821" y="0"/>
                  </a:cubicBezTo>
                  <a:cubicBezTo>
                    <a:pt x="2600704" y="8258"/>
                    <a:pt x="2831430" y="5163"/>
                    <a:pt x="3115288" y="0"/>
                  </a:cubicBezTo>
                  <a:cubicBezTo>
                    <a:pt x="3399146" y="-5163"/>
                    <a:pt x="3422700" y="-5640"/>
                    <a:pt x="3615356" y="0"/>
                  </a:cubicBezTo>
                  <a:cubicBezTo>
                    <a:pt x="3808012" y="5640"/>
                    <a:pt x="4011981" y="24697"/>
                    <a:pt x="4291123" y="0"/>
                  </a:cubicBezTo>
                  <a:cubicBezTo>
                    <a:pt x="4570265" y="-24697"/>
                    <a:pt x="4681056" y="-21825"/>
                    <a:pt x="4879041" y="0"/>
                  </a:cubicBezTo>
                  <a:cubicBezTo>
                    <a:pt x="5077026" y="21825"/>
                    <a:pt x="5458242" y="14040"/>
                    <a:pt x="5642658" y="0"/>
                  </a:cubicBezTo>
                  <a:cubicBezTo>
                    <a:pt x="5827074" y="-14040"/>
                    <a:pt x="6014129" y="22915"/>
                    <a:pt x="6142726" y="0"/>
                  </a:cubicBezTo>
                  <a:cubicBezTo>
                    <a:pt x="6271323" y="-22915"/>
                    <a:pt x="6360972" y="18663"/>
                    <a:pt x="6554944" y="0"/>
                  </a:cubicBezTo>
                  <a:cubicBezTo>
                    <a:pt x="6748916" y="-18663"/>
                    <a:pt x="6804542" y="7202"/>
                    <a:pt x="6967162" y="0"/>
                  </a:cubicBezTo>
                  <a:cubicBezTo>
                    <a:pt x="7129782" y="-7202"/>
                    <a:pt x="7248213" y="13549"/>
                    <a:pt x="7379380" y="0"/>
                  </a:cubicBezTo>
                  <a:cubicBezTo>
                    <a:pt x="7510547" y="-13549"/>
                    <a:pt x="8375729" y="-44910"/>
                    <a:pt x="8784976" y="0"/>
                  </a:cubicBezTo>
                  <a:cubicBezTo>
                    <a:pt x="8773264" y="184440"/>
                    <a:pt x="8814140" y="348269"/>
                    <a:pt x="8784976" y="639868"/>
                  </a:cubicBezTo>
                  <a:cubicBezTo>
                    <a:pt x="8755812" y="931467"/>
                    <a:pt x="8768457" y="1002019"/>
                    <a:pt x="8784976" y="1184940"/>
                  </a:cubicBezTo>
                  <a:cubicBezTo>
                    <a:pt x="8801495" y="1367861"/>
                    <a:pt x="8786971" y="1544132"/>
                    <a:pt x="8784976" y="1753711"/>
                  </a:cubicBezTo>
                  <a:cubicBezTo>
                    <a:pt x="8782981" y="1963290"/>
                    <a:pt x="8764577" y="2069985"/>
                    <a:pt x="8784976" y="2369880"/>
                  </a:cubicBezTo>
                  <a:cubicBezTo>
                    <a:pt x="8632025" y="2375211"/>
                    <a:pt x="8544955" y="2389861"/>
                    <a:pt x="8372758" y="2369880"/>
                  </a:cubicBezTo>
                  <a:cubicBezTo>
                    <a:pt x="8200561" y="2349899"/>
                    <a:pt x="8103976" y="2385248"/>
                    <a:pt x="7960540" y="2369880"/>
                  </a:cubicBezTo>
                  <a:cubicBezTo>
                    <a:pt x="7817104" y="2354512"/>
                    <a:pt x="7541408" y="2384812"/>
                    <a:pt x="7196923" y="2369880"/>
                  </a:cubicBezTo>
                  <a:cubicBezTo>
                    <a:pt x="6852438" y="2354948"/>
                    <a:pt x="6744612" y="2380364"/>
                    <a:pt x="6433306" y="2369880"/>
                  </a:cubicBezTo>
                  <a:cubicBezTo>
                    <a:pt x="6122000" y="2359396"/>
                    <a:pt x="6172951" y="2368157"/>
                    <a:pt x="5933238" y="2369880"/>
                  </a:cubicBezTo>
                  <a:cubicBezTo>
                    <a:pt x="5693525" y="2371603"/>
                    <a:pt x="5554320" y="2348235"/>
                    <a:pt x="5433170" y="2369880"/>
                  </a:cubicBezTo>
                  <a:cubicBezTo>
                    <a:pt x="5312020" y="2391525"/>
                    <a:pt x="4854214" y="2404263"/>
                    <a:pt x="4581703" y="2369880"/>
                  </a:cubicBezTo>
                  <a:cubicBezTo>
                    <a:pt x="4309192" y="2335497"/>
                    <a:pt x="4092791" y="2373717"/>
                    <a:pt x="3730236" y="2369880"/>
                  </a:cubicBezTo>
                  <a:cubicBezTo>
                    <a:pt x="3367681" y="2366043"/>
                    <a:pt x="3221469" y="2394586"/>
                    <a:pt x="3054469" y="2369880"/>
                  </a:cubicBezTo>
                  <a:cubicBezTo>
                    <a:pt x="2887469" y="2345174"/>
                    <a:pt x="2709784" y="2394445"/>
                    <a:pt x="2554401" y="2369880"/>
                  </a:cubicBezTo>
                  <a:cubicBezTo>
                    <a:pt x="2399018" y="2345315"/>
                    <a:pt x="2031017" y="2391661"/>
                    <a:pt x="1878633" y="2369880"/>
                  </a:cubicBezTo>
                  <a:cubicBezTo>
                    <a:pt x="1726249" y="2348099"/>
                    <a:pt x="1614266" y="2353013"/>
                    <a:pt x="1378565" y="2369880"/>
                  </a:cubicBezTo>
                  <a:cubicBezTo>
                    <a:pt x="1142864" y="2386747"/>
                    <a:pt x="1112585" y="2376732"/>
                    <a:pt x="878498" y="2369880"/>
                  </a:cubicBezTo>
                  <a:cubicBezTo>
                    <a:pt x="644411" y="2363028"/>
                    <a:pt x="437558" y="2327820"/>
                    <a:pt x="0" y="2369880"/>
                  </a:cubicBezTo>
                  <a:cubicBezTo>
                    <a:pt x="-8516" y="2097566"/>
                    <a:pt x="25532" y="1949709"/>
                    <a:pt x="0" y="1824808"/>
                  </a:cubicBezTo>
                  <a:cubicBezTo>
                    <a:pt x="-25532" y="1699907"/>
                    <a:pt x="21055" y="1480731"/>
                    <a:pt x="0" y="1232338"/>
                  </a:cubicBezTo>
                  <a:cubicBezTo>
                    <a:pt x="-21055" y="983945"/>
                    <a:pt x="13785" y="875133"/>
                    <a:pt x="0" y="592470"/>
                  </a:cubicBezTo>
                  <a:cubicBezTo>
                    <a:pt x="-13785" y="309807"/>
                    <a:pt x="19606" y="280510"/>
                    <a:pt x="0" y="0"/>
                  </a:cubicBezTo>
                  <a:close/>
                </a:path>
              </a:pathLst>
            </a:custGeom>
            <a:solidFill>
              <a:schemeClr val="accent3">
                <a:lumMod val="40000"/>
                <a:lumOff val="60000"/>
              </a:schemeClr>
            </a:solidFill>
            <a:ln>
              <a:solidFill>
                <a:srgbClr val="00B050"/>
              </a:solidFill>
              <a:extLst>
                <a:ext uri="{C807C97D-BFC1-408E-A445-0C87EB9F89A2}">
                  <ask:lineSketchStyleProps xmlns:ask="http://schemas.microsoft.com/office/drawing/2018/sketchyshapes" sd="3533852772">
                    <a:prstGeom prst="rect">
                      <a:avLst/>
                    </a:prstGeom>
                    <ask:type>
                      <ask:lineSketchFreehand/>
                    </ask:type>
                  </ask:lineSketchStyleProps>
                </a:ext>
              </a:extLst>
            </a:ln>
          </p:spPr>
          <p:txBody>
            <a:bodyPr wrap="square" rtlCol="0">
              <a:spAutoFit/>
            </a:bodyPr>
            <a:lstStyle/>
            <a:p>
              <a:pPr algn="ctr"/>
              <a:r>
                <a:rPr lang="ar-AE" sz="2400" b="1" dirty="0">
                  <a:solidFill>
                    <a:srgbClr val="C00000"/>
                  </a:solidFill>
                  <a:latin typeface="Sakkal Majalla" pitchFamily="2" charset="-78"/>
                  <a:cs typeface="Sakkal Majalla" pitchFamily="2" charset="-78"/>
                </a:rPr>
                <a:t>يوم الشهيد </a:t>
              </a:r>
              <a:r>
                <a:rPr lang="ar-AE" sz="2000" b="1" dirty="0">
                  <a:latin typeface="Sakkal Majalla" pitchFamily="2" charset="-78"/>
                  <a:cs typeface="Sakkal Majalla" pitchFamily="2" charset="-78"/>
                </a:rPr>
                <a:t>هو يوم وطني تعبر فيه دولة الإمارات العربية المتحدة عن تقديرها لتضحيات شهدائها الذين ضحوا بأرواحهم دفاعاً ع</a:t>
              </a:r>
              <a:r>
                <a:rPr lang="ar-EG" sz="2000" b="1" dirty="0">
                  <a:latin typeface="Sakkal Majalla" pitchFamily="2" charset="-78"/>
                  <a:cs typeface="Sakkal Majalla" pitchFamily="2" charset="-78"/>
                </a:rPr>
                <a:t>ن </a:t>
              </a:r>
              <a:r>
                <a:rPr lang="ar-AE" sz="2000" b="1" dirty="0">
                  <a:latin typeface="Sakkal Majalla" pitchFamily="2" charset="-78"/>
                  <a:cs typeface="Sakkal Majalla" pitchFamily="2" charset="-78"/>
                </a:rPr>
                <a:t>الوطن  وهو بمثابة ردّ للجميل وفرصة للتعبير عن الترابط الحقيقي بين الوطن و القيادة و الشعب  وقد أمر صاحب السمو الشيخ خليفة بن زايد أن يكون </a:t>
              </a:r>
              <a:r>
                <a:rPr lang="ar-AE" sz="2400" b="1" dirty="0">
                  <a:solidFill>
                    <a:srgbClr val="C00000"/>
                  </a:solidFill>
                  <a:latin typeface="Sakkal Majalla" pitchFamily="2" charset="-78"/>
                  <a:cs typeface="Sakkal Majalla" pitchFamily="2" charset="-78"/>
                </a:rPr>
                <a:t>يوم 30 نوفمبر من كل عام يوماً للشهيد</a:t>
              </a:r>
              <a:r>
                <a:rPr lang="ar-AE" sz="2000" b="1" dirty="0">
                  <a:solidFill>
                    <a:srgbClr val="FF0000"/>
                  </a:solidFill>
                  <a:latin typeface="Sakkal Majalla" pitchFamily="2" charset="-78"/>
                  <a:cs typeface="Sakkal Majalla" pitchFamily="2" charset="-78"/>
                </a:rPr>
                <a:t> </a:t>
              </a:r>
              <a:r>
                <a:rPr lang="ar-AE" sz="2000" b="1" dirty="0">
                  <a:latin typeface="Sakkal Majalla" pitchFamily="2" charset="-78"/>
                  <a:cs typeface="Sakkal Majalla" pitchFamily="2" charset="-78"/>
                </a:rPr>
                <a:t>، </a:t>
              </a:r>
              <a:r>
                <a:rPr lang="ar-AE" sz="2000" b="1" u="sng" dirty="0">
                  <a:latin typeface="Sakkal Majalla" pitchFamily="2" charset="-78"/>
                  <a:cs typeface="Sakkal Majalla" pitchFamily="2" charset="-78"/>
                </a:rPr>
                <a:t>تخليداً ووفاء وعرفاناً بتضحيات و عطاء و بذل شهداء الوطن </a:t>
              </a:r>
              <a:r>
                <a:rPr lang="ar-EG" sz="2000" b="1" u="sng" dirty="0">
                  <a:latin typeface="Sakkal Majalla" pitchFamily="2" charset="-78"/>
                  <a:cs typeface="Sakkal Majalla" pitchFamily="2" charset="-78"/>
                </a:rPr>
                <a:t> </a:t>
              </a:r>
              <a:r>
                <a:rPr lang="ar-EG" sz="2000" b="1" dirty="0">
                  <a:latin typeface="Sakkal Majalla" pitchFamily="2" charset="-78"/>
                  <a:cs typeface="Sakkal Majalla" pitchFamily="2" charset="-78"/>
                </a:rPr>
                <a:t>ويتزامن يوم الشـهيد الذي أمر الشــيخ خليفة بن زايد آل نهيان رئيــس الدولة، أن يكون في الـــ 30 مــن نوفمبــر كل عام مــع تاريخ استشــهاد أول جندي إماراتي ويدعى "ســالم سهيل بن خميــس" في الثلاثيــن مــن نوفمبر عام 1971، في معركة طنب الكبرى ضد القوات الإيرانية وكان يتبع الإدارة العامة لشرطة رأس الخيمة وهو أول شــهداء الإمارات عسكري من رأس الخيمة. </a:t>
              </a:r>
              <a:endParaRPr lang="en-US" sz="2000" b="1" dirty="0">
                <a:latin typeface="Sakkal Majalla" pitchFamily="2" charset="-78"/>
                <a:cs typeface="Sakkal Majalla" pitchFamily="2" charset="-78"/>
              </a:endParaRPr>
            </a:p>
          </p:txBody>
        </p:sp>
        <p:sp>
          <p:nvSpPr>
            <p:cNvPr id="25" name="TextBox 1">
              <a:extLst>
                <a:ext uri="{FF2B5EF4-FFF2-40B4-BE49-F238E27FC236}">
                  <a16:creationId xmlns:a16="http://schemas.microsoft.com/office/drawing/2014/main" id="{F777C711-5DEC-4B7C-A1A9-62CF479FD835}"/>
                </a:ext>
              </a:extLst>
            </p:cNvPr>
            <p:cNvSpPr txBox="1"/>
            <p:nvPr/>
          </p:nvSpPr>
          <p:spPr>
            <a:xfrm>
              <a:off x="179512" y="15007"/>
              <a:ext cx="8784976" cy="461665"/>
            </a:xfrm>
            <a:custGeom>
              <a:avLst/>
              <a:gdLst>
                <a:gd name="connsiteX0" fmla="*/ 0 w 8784976"/>
                <a:gd name="connsiteY0" fmla="*/ 0 h 461665"/>
                <a:gd name="connsiteX1" fmla="*/ 675767 w 8784976"/>
                <a:gd name="connsiteY1" fmla="*/ 0 h 461665"/>
                <a:gd name="connsiteX2" fmla="*/ 1175835 w 8784976"/>
                <a:gd name="connsiteY2" fmla="*/ 0 h 461665"/>
                <a:gd name="connsiteX3" fmla="*/ 1939452 w 8784976"/>
                <a:gd name="connsiteY3" fmla="*/ 0 h 461665"/>
                <a:gd name="connsiteX4" fmla="*/ 2439520 w 8784976"/>
                <a:gd name="connsiteY4" fmla="*/ 0 h 461665"/>
                <a:gd name="connsiteX5" fmla="*/ 3290987 w 8784976"/>
                <a:gd name="connsiteY5" fmla="*/ 0 h 461665"/>
                <a:gd name="connsiteX6" fmla="*/ 3878905 w 8784976"/>
                <a:gd name="connsiteY6" fmla="*/ 0 h 461665"/>
                <a:gd name="connsiteX7" fmla="*/ 4730372 w 8784976"/>
                <a:gd name="connsiteY7" fmla="*/ 0 h 461665"/>
                <a:gd name="connsiteX8" fmla="*/ 5142590 w 8784976"/>
                <a:gd name="connsiteY8" fmla="*/ 0 h 461665"/>
                <a:gd name="connsiteX9" fmla="*/ 5994057 w 8784976"/>
                <a:gd name="connsiteY9" fmla="*/ 0 h 461665"/>
                <a:gd name="connsiteX10" fmla="*/ 6757674 w 8784976"/>
                <a:gd name="connsiteY10" fmla="*/ 0 h 461665"/>
                <a:gd name="connsiteX11" fmla="*/ 7169892 w 8784976"/>
                <a:gd name="connsiteY11" fmla="*/ 0 h 461665"/>
                <a:gd name="connsiteX12" fmla="*/ 7845659 w 8784976"/>
                <a:gd name="connsiteY12" fmla="*/ 0 h 461665"/>
                <a:gd name="connsiteX13" fmla="*/ 8784976 w 8784976"/>
                <a:gd name="connsiteY13" fmla="*/ 0 h 461665"/>
                <a:gd name="connsiteX14" fmla="*/ 8784976 w 8784976"/>
                <a:gd name="connsiteY14" fmla="*/ 461665 h 461665"/>
                <a:gd name="connsiteX15" fmla="*/ 8109209 w 8784976"/>
                <a:gd name="connsiteY15" fmla="*/ 461665 h 461665"/>
                <a:gd name="connsiteX16" fmla="*/ 7257742 w 8784976"/>
                <a:gd name="connsiteY16" fmla="*/ 461665 h 461665"/>
                <a:gd name="connsiteX17" fmla="*/ 6845524 w 8784976"/>
                <a:gd name="connsiteY17" fmla="*/ 461665 h 461665"/>
                <a:gd name="connsiteX18" fmla="*/ 6081906 w 8784976"/>
                <a:gd name="connsiteY18" fmla="*/ 461665 h 461665"/>
                <a:gd name="connsiteX19" fmla="*/ 5669688 w 8784976"/>
                <a:gd name="connsiteY19" fmla="*/ 461665 h 461665"/>
                <a:gd name="connsiteX20" fmla="*/ 4818221 w 8784976"/>
                <a:gd name="connsiteY20" fmla="*/ 461665 h 461665"/>
                <a:gd name="connsiteX21" fmla="*/ 4406003 w 8784976"/>
                <a:gd name="connsiteY21" fmla="*/ 461665 h 461665"/>
                <a:gd name="connsiteX22" fmla="*/ 3818086 w 8784976"/>
                <a:gd name="connsiteY22" fmla="*/ 461665 h 461665"/>
                <a:gd name="connsiteX23" fmla="*/ 3230168 w 8784976"/>
                <a:gd name="connsiteY23" fmla="*/ 461665 h 461665"/>
                <a:gd name="connsiteX24" fmla="*/ 2642250 w 8784976"/>
                <a:gd name="connsiteY24" fmla="*/ 461665 h 461665"/>
                <a:gd name="connsiteX25" fmla="*/ 1790784 w 8784976"/>
                <a:gd name="connsiteY25" fmla="*/ 461665 h 461665"/>
                <a:gd name="connsiteX26" fmla="*/ 1378565 w 8784976"/>
                <a:gd name="connsiteY26" fmla="*/ 461665 h 461665"/>
                <a:gd name="connsiteX27" fmla="*/ 0 w 8784976"/>
                <a:gd name="connsiteY27" fmla="*/ 461665 h 461665"/>
                <a:gd name="connsiteX28" fmla="*/ 0 w 8784976"/>
                <a:gd name="connsiteY2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84976" h="461665" fill="none" extrusionOk="0">
                  <a:moveTo>
                    <a:pt x="0" y="0"/>
                  </a:moveTo>
                  <a:cubicBezTo>
                    <a:pt x="162884" y="9961"/>
                    <a:pt x="386358" y="-30963"/>
                    <a:pt x="675767" y="0"/>
                  </a:cubicBezTo>
                  <a:cubicBezTo>
                    <a:pt x="965176" y="30963"/>
                    <a:pt x="948607" y="-5703"/>
                    <a:pt x="1175835" y="0"/>
                  </a:cubicBezTo>
                  <a:cubicBezTo>
                    <a:pt x="1403063" y="5703"/>
                    <a:pt x="1644741" y="7434"/>
                    <a:pt x="1939452" y="0"/>
                  </a:cubicBezTo>
                  <a:cubicBezTo>
                    <a:pt x="2234163" y="-7434"/>
                    <a:pt x="2295361" y="-8614"/>
                    <a:pt x="2439520" y="0"/>
                  </a:cubicBezTo>
                  <a:cubicBezTo>
                    <a:pt x="2583679" y="8614"/>
                    <a:pt x="3037266" y="-23971"/>
                    <a:pt x="3290987" y="0"/>
                  </a:cubicBezTo>
                  <a:cubicBezTo>
                    <a:pt x="3544708" y="23971"/>
                    <a:pt x="3718000" y="-16022"/>
                    <a:pt x="3878905" y="0"/>
                  </a:cubicBezTo>
                  <a:cubicBezTo>
                    <a:pt x="4039810" y="16022"/>
                    <a:pt x="4488758" y="-25769"/>
                    <a:pt x="4730372" y="0"/>
                  </a:cubicBezTo>
                  <a:cubicBezTo>
                    <a:pt x="4971986" y="25769"/>
                    <a:pt x="5059464" y="6880"/>
                    <a:pt x="5142590" y="0"/>
                  </a:cubicBezTo>
                  <a:cubicBezTo>
                    <a:pt x="5225716" y="-6880"/>
                    <a:pt x="5645522" y="-670"/>
                    <a:pt x="5994057" y="0"/>
                  </a:cubicBezTo>
                  <a:cubicBezTo>
                    <a:pt x="6342592" y="670"/>
                    <a:pt x="6385515" y="33587"/>
                    <a:pt x="6757674" y="0"/>
                  </a:cubicBezTo>
                  <a:cubicBezTo>
                    <a:pt x="7129833" y="-33587"/>
                    <a:pt x="6969008" y="-5512"/>
                    <a:pt x="7169892" y="0"/>
                  </a:cubicBezTo>
                  <a:cubicBezTo>
                    <a:pt x="7370776" y="5512"/>
                    <a:pt x="7635619" y="-25811"/>
                    <a:pt x="7845659" y="0"/>
                  </a:cubicBezTo>
                  <a:cubicBezTo>
                    <a:pt x="8055699" y="25811"/>
                    <a:pt x="8389945" y="-28555"/>
                    <a:pt x="8784976" y="0"/>
                  </a:cubicBezTo>
                  <a:cubicBezTo>
                    <a:pt x="8779436" y="123503"/>
                    <a:pt x="8786671" y="246473"/>
                    <a:pt x="8784976" y="461665"/>
                  </a:cubicBezTo>
                  <a:cubicBezTo>
                    <a:pt x="8464102" y="492925"/>
                    <a:pt x="8341365" y="472156"/>
                    <a:pt x="8109209" y="461665"/>
                  </a:cubicBezTo>
                  <a:cubicBezTo>
                    <a:pt x="7877053" y="451174"/>
                    <a:pt x="7606917" y="488753"/>
                    <a:pt x="7257742" y="461665"/>
                  </a:cubicBezTo>
                  <a:cubicBezTo>
                    <a:pt x="6908567" y="434577"/>
                    <a:pt x="6973976" y="464153"/>
                    <a:pt x="6845524" y="461665"/>
                  </a:cubicBezTo>
                  <a:cubicBezTo>
                    <a:pt x="6717072" y="459177"/>
                    <a:pt x="6386696" y="431180"/>
                    <a:pt x="6081906" y="461665"/>
                  </a:cubicBezTo>
                  <a:cubicBezTo>
                    <a:pt x="5777116" y="492150"/>
                    <a:pt x="5793955" y="441725"/>
                    <a:pt x="5669688" y="461665"/>
                  </a:cubicBezTo>
                  <a:cubicBezTo>
                    <a:pt x="5545421" y="481605"/>
                    <a:pt x="5216702" y="499834"/>
                    <a:pt x="4818221" y="461665"/>
                  </a:cubicBezTo>
                  <a:cubicBezTo>
                    <a:pt x="4419740" y="423496"/>
                    <a:pt x="4518312" y="454025"/>
                    <a:pt x="4406003" y="461665"/>
                  </a:cubicBezTo>
                  <a:cubicBezTo>
                    <a:pt x="4293694" y="469305"/>
                    <a:pt x="4038970" y="483302"/>
                    <a:pt x="3818086" y="461665"/>
                  </a:cubicBezTo>
                  <a:cubicBezTo>
                    <a:pt x="3597202" y="440028"/>
                    <a:pt x="3415815" y="459580"/>
                    <a:pt x="3230168" y="461665"/>
                  </a:cubicBezTo>
                  <a:cubicBezTo>
                    <a:pt x="3044521" y="463750"/>
                    <a:pt x="2908011" y="490372"/>
                    <a:pt x="2642250" y="461665"/>
                  </a:cubicBezTo>
                  <a:cubicBezTo>
                    <a:pt x="2376489" y="432958"/>
                    <a:pt x="2058757" y="424165"/>
                    <a:pt x="1790784" y="461665"/>
                  </a:cubicBezTo>
                  <a:cubicBezTo>
                    <a:pt x="1522811" y="499165"/>
                    <a:pt x="1583453" y="445557"/>
                    <a:pt x="1378565" y="461665"/>
                  </a:cubicBezTo>
                  <a:cubicBezTo>
                    <a:pt x="1173677" y="477773"/>
                    <a:pt x="312357" y="513224"/>
                    <a:pt x="0" y="461665"/>
                  </a:cubicBezTo>
                  <a:cubicBezTo>
                    <a:pt x="-7622" y="250896"/>
                    <a:pt x="-5677" y="123980"/>
                    <a:pt x="0" y="0"/>
                  </a:cubicBezTo>
                  <a:close/>
                </a:path>
                <a:path w="8784976" h="461665" stroke="0" extrusionOk="0">
                  <a:moveTo>
                    <a:pt x="0" y="0"/>
                  </a:moveTo>
                  <a:cubicBezTo>
                    <a:pt x="226138" y="13442"/>
                    <a:pt x="310835" y="3331"/>
                    <a:pt x="500068" y="0"/>
                  </a:cubicBezTo>
                  <a:cubicBezTo>
                    <a:pt x="689301" y="-3331"/>
                    <a:pt x="806460" y="11123"/>
                    <a:pt x="912286" y="0"/>
                  </a:cubicBezTo>
                  <a:cubicBezTo>
                    <a:pt x="1018112" y="-11123"/>
                    <a:pt x="1235640" y="12478"/>
                    <a:pt x="1412354" y="0"/>
                  </a:cubicBezTo>
                  <a:cubicBezTo>
                    <a:pt x="1589068" y="-12478"/>
                    <a:pt x="1926938" y="-8258"/>
                    <a:pt x="2263821" y="0"/>
                  </a:cubicBezTo>
                  <a:cubicBezTo>
                    <a:pt x="2600704" y="8258"/>
                    <a:pt x="2831430" y="5163"/>
                    <a:pt x="3115288" y="0"/>
                  </a:cubicBezTo>
                  <a:cubicBezTo>
                    <a:pt x="3399146" y="-5163"/>
                    <a:pt x="3422700" y="-5640"/>
                    <a:pt x="3615356" y="0"/>
                  </a:cubicBezTo>
                  <a:cubicBezTo>
                    <a:pt x="3808012" y="5640"/>
                    <a:pt x="4011981" y="24697"/>
                    <a:pt x="4291123" y="0"/>
                  </a:cubicBezTo>
                  <a:cubicBezTo>
                    <a:pt x="4570265" y="-24697"/>
                    <a:pt x="4681056" y="-21825"/>
                    <a:pt x="4879041" y="0"/>
                  </a:cubicBezTo>
                  <a:cubicBezTo>
                    <a:pt x="5077026" y="21825"/>
                    <a:pt x="5458242" y="14040"/>
                    <a:pt x="5642658" y="0"/>
                  </a:cubicBezTo>
                  <a:cubicBezTo>
                    <a:pt x="5827074" y="-14040"/>
                    <a:pt x="6014129" y="22915"/>
                    <a:pt x="6142726" y="0"/>
                  </a:cubicBezTo>
                  <a:cubicBezTo>
                    <a:pt x="6271323" y="-22915"/>
                    <a:pt x="6360972" y="18663"/>
                    <a:pt x="6554944" y="0"/>
                  </a:cubicBezTo>
                  <a:cubicBezTo>
                    <a:pt x="6748916" y="-18663"/>
                    <a:pt x="6804542" y="7202"/>
                    <a:pt x="6967162" y="0"/>
                  </a:cubicBezTo>
                  <a:cubicBezTo>
                    <a:pt x="7129782" y="-7202"/>
                    <a:pt x="7248213" y="13549"/>
                    <a:pt x="7379380" y="0"/>
                  </a:cubicBezTo>
                  <a:cubicBezTo>
                    <a:pt x="7510547" y="-13549"/>
                    <a:pt x="8375729" y="-44910"/>
                    <a:pt x="8784976" y="0"/>
                  </a:cubicBezTo>
                  <a:cubicBezTo>
                    <a:pt x="8785275" y="141312"/>
                    <a:pt x="8763942" y="300100"/>
                    <a:pt x="8784976" y="461665"/>
                  </a:cubicBezTo>
                  <a:cubicBezTo>
                    <a:pt x="8600617" y="474842"/>
                    <a:pt x="8505342" y="443479"/>
                    <a:pt x="8284908" y="461665"/>
                  </a:cubicBezTo>
                  <a:cubicBezTo>
                    <a:pt x="8064474" y="479851"/>
                    <a:pt x="7737085" y="454727"/>
                    <a:pt x="7521291" y="461665"/>
                  </a:cubicBezTo>
                  <a:cubicBezTo>
                    <a:pt x="7305497" y="468603"/>
                    <a:pt x="7112224" y="429803"/>
                    <a:pt x="6845524" y="461665"/>
                  </a:cubicBezTo>
                  <a:cubicBezTo>
                    <a:pt x="6578824" y="493527"/>
                    <a:pt x="6482398" y="467319"/>
                    <a:pt x="6345456" y="461665"/>
                  </a:cubicBezTo>
                  <a:cubicBezTo>
                    <a:pt x="6208514" y="456011"/>
                    <a:pt x="6076674" y="477033"/>
                    <a:pt x="5933238" y="461665"/>
                  </a:cubicBezTo>
                  <a:cubicBezTo>
                    <a:pt x="5789802" y="446297"/>
                    <a:pt x="5514794" y="480219"/>
                    <a:pt x="5169620" y="461665"/>
                  </a:cubicBezTo>
                  <a:cubicBezTo>
                    <a:pt x="4824446" y="443111"/>
                    <a:pt x="4717309" y="472149"/>
                    <a:pt x="4406003" y="461665"/>
                  </a:cubicBezTo>
                  <a:cubicBezTo>
                    <a:pt x="4094697" y="451181"/>
                    <a:pt x="4145648" y="459942"/>
                    <a:pt x="3905935" y="461665"/>
                  </a:cubicBezTo>
                  <a:cubicBezTo>
                    <a:pt x="3666222" y="463388"/>
                    <a:pt x="3524194" y="483710"/>
                    <a:pt x="3405868" y="461665"/>
                  </a:cubicBezTo>
                  <a:cubicBezTo>
                    <a:pt x="3287542" y="439620"/>
                    <a:pt x="2826912" y="496048"/>
                    <a:pt x="2554401" y="461665"/>
                  </a:cubicBezTo>
                  <a:cubicBezTo>
                    <a:pt x="2281890" y="427282"/>
                    <a:pt x="2065489" y="465502"/>
                    <a:pt x="1702934" y="461665"/>
                  </a:cubicBezTo>
                  <a:cubicBezTo>
                    <a:pt x="1340379" y="457828"/>
                    <a:pt x="1199481" y="489244"/>
                    <a:pt x="1027166" y="461665"/>
                  </a:cubicBezTo>
                  <a:cubicBezTo>
                    <a:pt x="854851" y="434086"/>
                    <a:pt x="343064" y="512987"/>
                    <a:pt x="0" y="461665"/>
                  </a:cubicBezTo>
                  <a:cubicBezTo>
                    <a:pt x="798" y="320070"/>
                    <a:pt x="-948" y="94583"/>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sd="3533852772">
                    <a:prstGeom prst="rect">
                      <a:avLst/>
                    </a:prstGeom>
                    <ask:type>
                      <ask:lineSketchFreehand/>
                    </ask:type>
                  </ask:lineSketchStyleProps>
                </a:ext>
              </a:extLst>
            </a:ln>
          </p:spPr>
          <p:txBody>
            <a:bodyPr wrap="square" rtlCol="0">
              <a:spAutoFit/>
            </a:bodyPr>
            <a:lstStyle/>
            <a:p>
              <a:pPr algn="ctr" rtl="1">
                <a:defRPr/>
              </a:pPr>
              <a:r>
                <a:rPr lang="ar-AE" sz="2400" dirty="0">
                  <a:latin typeface="Sakkal Majalla" pitchFamily="2" charset="-78"/>
                  <a:cs typeface="Sakkal Majalla" pitchFamily="2" charset="-78"/>
                </a:rPr>
                <a:t>اقرأ ثم أجب عن ما يليه من أسئلة :</a:t>
              </a:r>
              <a:endParaRPr lang="en-US" sz="2400" dirty="0">
                <a:solidFill>
                  <a:srgbClr val="FF0000"/>
                </a:solidFill>
                <a:latin typeface="Sakkal Majalla" pitchFamily="2" charset="-78"/>
                <a:cs typeface="Sakkal Majalla" pitchFamily="2" charset="-78"/>
              </a:endParaRPr>
            </a:p>
          </p:txBody>
        </p:sp>
      </p:grpSp>
    </p:spTree>
    <p:extLst>
      <p:ext uri="{BB962C8B-B14F-4D97-AF65-F5344CB8AC3E}">
        <p14:creationId xmlns:p14="http://schemas.microsoft.com/office/powerpoint/2010/main" val="12156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fade">
                                      <p:cBhvr>
                                        <p:cTn id="3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videoplayback (2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8514" b="8158"/>
          <a:stretch/>
        </p:blipFill>
        <p:spPr>
          <a:xfrm>
            <a:off x="172616" y="1052736"/>
            <a:ext cx="8791872" cy="5256585"/>
          </a:xfrm>
          <a:prstGeom prst="rect">
            <a:avLst/>
          </a:prstGeom>
          <a:ln w="88900" cap="sq" cmpd="thickThin">
            <a:solidFill>
              <a:schemeClr val="bg1"/>
            </a:solidFill>
            <a:prstDash val="solid"/>
            <a:miter lim="800000"/>
          </a:ln>
          <a:effectLst>
            <a:innerShdw blurRad="76200">
              <a:srgbClr val="000000"/>
            </a:innerShdw>
          </a:effectLst>
        </p:spPr>
      </p:pic>
      <p:grpSp>
        <p:nvGrpSpPr>
          <p:cNvPr id="20" name="مجموعة 19"/>
          <p:cNvGrpSpPr/>
          <p:nvPr/>
        </p:nvGrpSpPr>
        <p:grpSpPr>
          <a:xfrm>
            <a:off x="118622" y="28259"/>
            <a:ext cx="8845866" cy="949096"/>
            <a:chOff x="118622" y="28259"/>
            <a:chExt cx="8845866" cy="949096"/>
          </a:xfrm>
        </p:grpSpPr>
        <p:grpSp>
          <p:nvGrpSpPr>
            <p:cNvPr id="19" name="مجموعة 18"/>
            <p:cNvGrpSpPr/>
            <p:nvPr/>
          </p:nvGrpSpPr>
          <p:grpSpPr>
            <a:xfrm>
              <a:off x="2260341" y="46258"/>
              <a:ext cx="4616591" cy="820673"/>
              <a:chOff x="2555776" y="88047"/>
              <a:chExt cx="4616591" cy="820673"/>
            </a:xfrm>
          </p:grpSpPr>
          <p:sp>
            <p:nvSpPr>
              <p:cNvPr id="6" name="TextBox 8">
                <a:extLst>
                  <a:ext uri="{FF2B5EF4-FFF2-40B4-BE49-F238E27FC236}">
                    <a16:creationId xmlns:a16="http://schemas.microsoft.com/office/drawing/2014/main" id="{029E3E9D-5E32-4E8D-9DF5-AD2D06F70AC5}"/>
                  </a:ext>
                </a:extLst>
              </p:cNvPr>
              <p:cNvSpPr txBox="1"/>
              <p:nvPr/>
            </p:nvSpPr>
            <p:spPr>
              <a:xfrm>
                <a:off x="3402293" y="343711"/>
                <a:ext cx="2332688" cy="523220"/>
              </a:xfrm>
              <a:prstGeom prst="rect">
                <a:avLst/>
              </a:prstGeom>
              <a:solidFill>
                <a:schemeClr val="accent3">
                  <a:lumMod val="40000"/>
                  <a:lumOff val="60000"/>
                </a:schemeClr>
              </a:solidFill>
              <a:ln w="3175">
                <a:solidFill>
                  <a:srgbClr val="00B050"/>
                </a:solidFill>
              </a:ln>
            </p:spPr>
            <p:txBody>
              <a:bodyPr wrap="square" rtlCol="0">
                <a:spAutoFit/>
              </a:bodyPr>
              <a:lstStyle/>
              <a:p>
                <a:pPr algn="r"/>
                <a:r>
                  <a:rPr lang="ar-AE" sz="2800" b="1" dirty="0">
                    <a:solidFill>
                      <a:schemeClr val="tx1">
                        <a:lumMod val="95000"/>
                        <a:lumOff val="5000"/>
                      </a:schemeClr>
                    </a:solidFill>
                    <a:latin typeface="Sakkal Majalla" pitchFamily="2" charset="-78"/>
                    <a:cs typeface="Sakkal Majalla" pitchFamily="2" charset="-78"/>
                  </a:rPr>
                  <a:t>استراتيجية الفيديو</a:t>
                </a:r>
                <a:endParaRPr lang="en-US" sz="2800" b="1" dirty="0">
                  <a:solidFill>
                    <a:schemeClr val="tx1">
                      <a:lumMod val="95000"/>
                      <a:lumOff val="5000"/>
                    </a:schemeClr>
                  </a:solidFill>
                  <a:latin typeface="Sakkal Majalla" pitchFamily="2" charset="-78"/>
                  <a:cs typeface="Sakkal Majalla" pitchFamily="2" charset="-78"/>
                </a:endParaRPr>
              </a:p>
            </p:txBody>
          </p:sp>
          <p:pic>
            <p:nvPicPr>
              <p:cNvPr id="7" name="Picture 5" descr="Film Strip Clipart | Free download on ClipArtM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8777" y="157923"/>
                <a:ext cx="1343590" cy="7309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levision clipart old fashioned, Television old fashioned Transparent FREE  for download on WebStockReview 20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88047"/>
                <a:ext cx="761364" cy="82067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5" descr="Film Strip Clipart | Free download on ClipArtMa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2280" y="46258"/>
              <a:ext cx="671795" cy="3654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Film Strip Clipart | Free download on ClipArtMa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7383" y="566678"/>
              <a:ext cx="671795" cy="365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elevision clipart old fashioned, Television old fashioned Transparent FREE  for download on WebStockReview 2020"/>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1640" y="46258"/>
              <a:ext cx="510946" cy="5507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levision clipart old fashioned, Television old fashioned Transparent FREE  for download on WebStockReview 2020"/>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536" y="426607"/>
              <a:ext cx="510946" cy="5507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Film Strip Clipart | Free download on ClipArtMa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622" y="103670"/>
              <a:ext cx="420930" cy="2289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levision clipart old fashioned, Television old fashioned Transparent FREE  for download on WebStockReview 2020"/>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94928" y="28259"/>
              <a:ext cx="369560" cy="3983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74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05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مجموعة 13"/>
          <p:cNvGrpSpPr/>
          <p:nvPr/>
        </p:nvGrpSpPr>
        <p:grpSpPr>
          <a:xfrm>
            <a:off x="3851920" y="-66272"/>
            <a:ext cx="5076056" cy="3202168"/>
            <a:chOff x="3851920" y="-66272"/>
            <a:chExt cx="5076056" cy="3202168"/>
          </a:xfrm>
        </p:grpSpPr>
        <p:grpSp>
          <p:nvGrpSpPr>
            <p:cNvPr id="6" name="مجموعة 5"/>
            <p:cNvGrpSpPr/>
            <p:nvPr/>
          </p:nvGrpSpPr>
          <p:grpSpPr>
            <a:xfrm>
              <a:off x="5076056" y="260648"/>
              <a:ext cx="3851920" cy="2875248"/>
              <a:chOff x="216024" y="2209936"/>
              <a:chExt cx="3851920" cy="2875248"/>
            </a:xfrm>
          </p:grpSpPr>
          <p:pic>
            <p:nvPicPr>
              <p:cNvPr id="7" name="Picture 4"/>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16024" y="2209936"/>
                <a:ext cx="3851920" cy="2875248"/>
              </a:xfrm>
              <a:prstGeom prst="rect">
                <a:avLst/>
              </a:prstGeom>
            </p:spPr>
          </p:pic>
          <p:sp>
            <p:nvSpPr>
              <p:cNvPr id="8" name="TextBox 8"/>
              <p:cNvSpPr txBox="1"/>
              <p:nvPr/>
            </p:nvSpPr>
            <p:spPr>
              <a:xfrm>
                <a:off x="539552" y="2569976"/>
                <a:ext cx="3185116" cy="1877437"/>
              </a:xfrm>
              <a:prstGeom prst="rect">
                <a:avLst/>
              </a:prstGeom>
              <a:noFill/>
            </p:spPr>
            <p:txBody>
              <a:bodyPr wrap="square" rtlCol="0">
                <a:spAutoFit/>
              </a:bodyPr>
              <a:lstStyle/>
              <a:p>
                <a:pPr algn="ctr" rtl="1"/>
                <a:r>
                  <a:rPr lang="ar-AE" sz="3200" b="1" dirty="0">
                    <a:solidFill>
                      <a:schemeClr val="tx1">
                        <a:lumMod val="95000"/>
                        <a:lumOff val="5000"/>
                      </a:schemeClr>
                    </a:solidFill>
                    <a:latin typeface="Sakkal Majalla" pitchFamily="2" charset="-78"/>
                    <a:cs typeface="Sakkal Majalla" pitchFamily="2" charset="-78"/>
                  </a:rPr>
                  <a:t>مناقشة الفيديو السابق : </a:t>
                </a:r>
                <a:br>
                  <a:rPr lang="ar-AE" sz="2800" b="1" dirty="0">
                    <a:solidFill>
                      <a:srgbClr val="FF0000"/>
                    </a:solidFill>
                    <a:latin typeface="Sakkal Majalla" pitchFamily="2" charset="-78"/>
                    <a:cs typeface="Sakkal Majalla" pitchFamily="2" charset="-78"/>
                  </a:rPr>
                </a:br>
                <a:r>
                  <a:rPr lang="ar-AE" sz="2800" b="1" dirty="0">
                    <a:solidFill>
                      <a:srgbClr val="FF0000"/>
                    </a:solidFill>
                    <a:latin typeface="Sakkal Majalla" pitchFamily="2" charset="-78"/>
                    <a:cs typeface="Sakkal Majalla" pitchFamily="2" charset="-78"/>
                  </a:rPr>
                  <a:t>من هو بطل القصة السابق ؟ ومتى استشهد ؟ وماذا فعل لوطنه الغالي ؟ </a:t>
                </a:r>
              </a:p>
            </p:txBody>
          </p:sp>
        </p:grpSp>
        <p:pic>
          <p:nvPicPr>
            <p:cNvPr id="11" name="Picture 12" descr="microsoft-team-2019 - Information Technolo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1665" y="2009845"/>
              <a:ext cx="1126051" cy="1126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Of Magnifying Glass Free Download Clip Art - WebComicms.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66272"/>
              <a:ext cx="2119491" cy="2119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مجموعة 15"/>
          <p:cNvGrpSpPr/>
          <p:nvPr/>
        </p:nvGrpSpPr>
        <p:grpSpPr>
          <a:xfrm>
            <a:off x="5220072" y="1364977"/>
            <a:ext cx="3764295" cy="4951314"/>
            <a:chOff x="5220072" y="1364977"/>
            <a:chExt cx="3764295" cy="4951314"/>
          </a:xfrm>
        </p:grpSpPr>
        <p:sp>
          <p:nvSpPr>
            <p:cNvPr id="15" name="TextBox 1">
              <a:extLst>
                <a:ext uri="{FF2B5EF4-FFF2-40B4-BE49-F238E27FC236}">
                  <a16:creationId xmlns:a16="http://schemas.microsoft.com/office/drawing/2014/main" id="{F777C711-5DEC-4B7C-A1A9-62CF479FD835}"/>
                </a:ext>
              </a:extLst>
            </p:cNvPr>
            <p:cNvSpPr txBox="1"/>
            <p:nvPr/>
          </p:nvSpPr>
          <p:spPr>
            <a:xfrm>
              <a:off x="5220072" y="3515524"/>
              <a:ext cx="3764295" cy="2800767"/>
            </a:xfrm>
            <a:custGeom>
              <a:avLst/>
              <a:gdLst>
                <a:gd name="connsiteX0" fmla="*/ 0 w 3764295"/>
                <a:gd name="connsiteY0" fmla="*/ 0 h 2800767"/>
                <a:gd name="connsiteX1" fmla="*/ 589740 w 3764295"/>
                <a:gd name="connsiteY1" fmla="*/ 0 h 2800767"/>
                <a:gd name="connsiteX2" fmla="*/ 1292408 w 3764295"/>
                <a:gd name="connsiteY2" fmla="*/ 0 h 2800767"/>
                <a:gd name="connsiteX3" fmla="*/ 1957433 w 3764295"/>
                <a:gd name="connsiteY3" fmla="*/ 0 h 2800767"/>
                <a:gd name="connsiteX4" fmla="*/ 2660102 w 3764295"/>
                <a:gd name="connsiteY4" fmla="*/ 0 h 2800767"/>
                <a:gd name="connsiteX5" fmla="*/ 3174555 w 3764295"/>
                <a:gd name="connsiteY5" fmla="*/ 0 h 2800767"/>
                <a:gd name="connsiteX6" fmla="*/ 3764295 w 3764295"/>
                <a:gd name="connsiteY6" fmla="*/ 0 h 2800767"/>
                <a:gd name="connsiteX7" fmla="*/ 3764295 w 3764295"/>
                <a:gd name="connsiteY7" fmla="*/ 588161 h 2800767"/>
                <a:gd name="connsiteX8" fmla="*/ 3764295 w 3764295"/>
                <a:gd name="connsiteY8" fmla="*/ 1204330 h 2800767"/>
                <a:gd name="connsiteX9" fmla="*/ 3764295 w 3764295"/>
                <a:gd name="connsiteY9" fmla="*/ 1708468 h 2800767"/>
                <a:gd name="connsiteX10" fmla="*/ 3764295 w 3764295"/>
                <a:gd name="connsiteY10" fmla="*/ 2268621 h 2800767"/>
                <a:gd name="connsiteX11" fmla="*/ 3764295 w 3764295"/>
                <a:gd name="connsiteY11" fmla="*/ 2800767 h 2800767"/>
                <a:gd name="connsiteX12" fmla="*/ 3136913 w 3764295"/>
                <a:gd name="connsiteY12" fmla="*/ 2800767 h 2800767"/>
                <a:gd name="connsiteX13" fmla="*/ 2584816 w 3764295"/>
                <a:gd name="connsiteY13" fmla="*/ 2800767 h 2800767"/>
                <a:gd name="connsiteX14" fmla="*/ 1957433 w 3764295"/>
                <a:gd name="connsiteY14" fmla="*/ 2800767 h 2800767"/>
                <a:gd name="connsiteX15" fmla="*/ 1442980 w 3764295"/>
                <a:gd name="connsiteY15" fmla="*/ 2800767 h 2800767"/>
                <a:gd name="connsiteX16" fmla="*/ 815597 w 3764295"/>
                <a:gd name="connsiteY16" fmla="*/ 2800767 h 2800767"/>
                <a:gd name="connsiteX17" fmla="*/ 0 w 3764295"/>
                <a:gd name="connsiteY17" fmla="*/ 2800767 h 2800767"/>
                <a:gd name="connsiteX18" fmla="*/ 0 w 3764295"/>
                <a:gd name="connsiteY18" fmla="*/ 2324637 h 2800767"/>
                <a:gd name="connsiteX19" fmla="*/ 0 w 3764295"/>
                <a:gd name="connsiteY19" fmla="*/ 1848506 h 2800767"/>
                <a:gd name="connsiteX20" fmla="*/ 0 w 3764295"/>
                <a:gd name="connsiteY20" fmla="*/ 1288353 h 2800767"/>
                <a:gd name="connsiteX21" fmla="*/ 0 w 3764295"/>
                <a:gd name="connsiteY21" fmla="*/ 812222 h 2800767"/>
                <a:gd name="connsiteX22" fmla="*/ 0 w 3764295"/>
                <a:gd name="connsiteY22"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64295" h="2800767" fill="none" extrusionOk="0">
                  <a:moveTo>
                    <a:pt x="0" y="0"/>
                  </a:moveTo>
                  <a:cubicBezTo>
                    <a:pt x="157607" y="457"/>
                    <a:pt x="360916" y="2480"/>
                    <a:pt x="589740" y="0"/>
                  </a:cubicBezTo>
                  <a:cubicBezTo>
                    <a:pt x="818564" y="-2480"/>
                    <a:pt x="1147808" y="20250"/>
                    <a:pt x="1292408" y="0"/>
                  </a:cubicBezTo>
                  <a:cubicBezTo>
                    <a:pt x="1437008" y="-20250"/>
                    <a:pt x="1788517" y="-16268"/>
                    <a:pt x="1957433" y="0"/>
                  </a:cubicBezTo>
                  <a:cubicBezTo>
                    <a:pt x="2126349" y="16268"/>
                    <a:pt x="2312784" y="-25903"/>
                    <a:pt x="2660102" y="0"/>
                  </a:cubicBezTo>
                  <a:cubicBezTo>
                    <a:pt x="3007420" y="25903"/>
                    <a:pt x="3011087" y="-23281"/>
                    <a:pt x="3174555" y="0"/>
                  </a:cubicBezTo>
                  <a:cubicBezTo>
                    <a:pt x="3338023" y="23281"/>
                    <a:pt x="3573503" y="28744"/>
                    <a:pt x="3764295" y="0"/>
                  </a:cubicBezTo>
                  <a:cubicBezTo>
                    <a:pt x="3756743" y="229562"/>
                    <a:pt x="3781840" y="296420"/>
                    <a:pt x="3764295" y="588161"/>
                  </a:cubicBezTo>
                  <a:cubicBezTo>
                    <a:pt x="3746750" y="879902"/>
                    <a:pt x="3771769" y="970469"/>
                    <a:pt x="3764295" y="1204330"/>
                  </a:cubicBezTo>
                  <a:cubicBezTo>
                    <a:pt x="3756821" y="1438191"/>
                    <a:pt x="3747993" y="1527995"/>
                    <a:pt x="3764295" y="1708468"/>
                  </a:cubicBezTo>
                  <a:cubicBezTo>
                    <a:pt x="3780597" y="1888941"/>
                    <a:pt x="3788774" y="2014167"/>
                    <a:pt x="3764295" y="2268621"/>
                  </a:cubicBezTo>
                  <a:cubicBezTo>
                    <a:pt x="3739816" y="2523075"/>
                    <a:pt x="3749887" y="2542672"/>
                    <a:pt x="3764295" y="2800767"/>
                  </a:cubicBezTo>
                  <a:cubicBezTo>
                    <a:pt x="3593333" y="2796356"/>
                    <a:pt x="3269440" y="2810368"/>
                    <a:pt x="3136913" y="2800767"/>
                  </a:cubicBezTo>
                  <a:cubicBezTo>
                    <a:pt x="3004386" y="2791166"/>
                    <a:pt x="2808674" y="2825954"/>
                    <a:pt x="2584816" y="2800767"/>
                  </a:cubicBezTo>
                  <a:cubicBezTo>
                    <a:pt x="2360958" y="2775580"/>
                    <a:pt x="2248857" y="2778510"/>
                    <a:pt x="1957433" y="2800767"/>
                  </a:cubicBezTo>
                  <a:cubicBezTo>
                    <a:pt x="1666009" y="2823024"/>
                    <a:pt x="1655609" y="2811551"/>
                    <a:pt x="1442980" y="2800767"/>
                  </a:cubicBezTo>
                  <a:cubicBezTo>
                    <a:pt x="1230351" y="2789983"/>
                    <a:pt x="1006831" y="2807729"/>
                    <a:pt x="815597" y="2800767"/>
                  </a:cubicBezTo>
                  <a:cubicBezTo>
                    <a:pt x="624363" y="2793805"/>
                    <a:pt x="237706" y="2776289"/>
                    <a:pt x="0" y="2800767"/>
                  </a:cubicBezTo>
                  <a:cubicBezTo>
                    <a:pt x="9787" y="2691344"/>
                    <a:pt x="6824" y="2535468"/>
                    <a:pt x="0" y="2324637"/>
                  </a:cubicBezTo>
                  <a:cubicBezTo>
                    <a:pt x="-6824" y="2113806"/>
                    <a:pt x="-18439" y="2034916"/>
                    <a:pt x="0" y="1848506"/>
                  </a:cubicBezTo>
                  <a:cubicBezTo>
                    <a:pt x="18439" y="1662096"/>
                    <a:pt x="-20845" y="1449374"/>
                    <a:pt x="0" y="1288353"/>
                  </a:cubicBezTo>
                  <a:cubicBezTo>
                    <a:pt x="20845" y="1127332"/>
                    <a:pt x="6468" y="1040245"/>
                    <a:pt x="0" y="812222"/>
                  </a:cubicBezTo>
                  <a:cubicBezTo>
                    <a:pt x="-6468" y="584199"/>
                    <a:pt x="-28960" y="358722"/>
                    <a:pt x="0" y="0"/>
                  </a:cubicBezTo>
                  <a:close/>
                </a:path>
                <a:path w="3764295" h="2800767" stroke="0" extrusionOk="0">
                  <a:moveTo>
                    <a:pt x="0" y="0"/>
                  </a:moveTo>
                  <a:cubicBezTo>
                    <a:pt x="221902" y="-6016"/>
                    <a:pt x="312833" y="6828"/>
                    <a:pt x="552097" y="0"/>
                  </a:cubicBezTo>
                  <a:cubicBezTo>
                    <a:pt x="791361" y="-6828"/>
                    <a:pt x="904590" y="3741"/>
                    <a:pt x="1066550" y="0"/>
                  </a:cubicBezTo>
                  <a:cubicBezTo>
                    <a:pt x="1228510" y="-3741"/>
                    <a:pt x="1391968" y="11070"/>
                    <a:pt x="1618647" y="0"/>
                  </a:cubicBezTo>
                  <a:cubicBezTo>
                    <a:pt x="1845326" y="-11070"/>
                    <a:pt x="2000340" y="-13647"/>
                    <a:pt x="2321315" y="0"/>
                  </a:cubicBezTo>
                  <a:cubicBezTo>
                    <a:pt x="2642290" y="13647"/>
                    <a:pt x="2739074" y="26922"/>
                    <a:pt x="3023984" y="0"/>
                  </a:cubicBezTo>
                  <a:cubicBezTo>
                    <a:pt x="3308894" y="-26922"/>
                    <a:pt x="3601623" y="-13577"/>
                    <a:pt x="3764295" y="0"/>
                  </a:cubicBezTo>
                  <a:cubicBezTo>
                    <a:pt x="3749274" y="246276"/>
                    <a:pt x="3757514" y="402983"/>
                    <a:pt x="3764295" y="560153"/>
                  </a:cubicBezTo>
                  <a:cubicBezTo>
                    <a:pt x="3771076" y="717323"/>
                    <a:pt x="3780926" y="886278"/>
                    <a:pt x="3764295" y="1120307"/>
                  </a:cubicBezTo>
                  <a:cubicBezTo>
                    <a:pt x="3747664" y="1354336"/>
                    <a:pt x="3788636" y="1464931"/>
                    <a:pt x="3764295" y="1652453"/>
                  </a:cubicBezTo>
                  <a:cubicBezTo>
                    <a:pt x="3739954" y="1839975"/>
                    <a:pt x="3737080" y="2032848"/>
                    <a:pt x="3764295" y="2268621"/>
                  </a:cubicBezTo>
                  <a:cubicBezTo>
                    <a:pt x="3791510" y="2504394"/>
                    <a:pt x="3764230" y="2549326"/>
                    <a:pt x="3764295" y="2800767"/>
                  </a:cubicBezTo>
                  <a:cubicBezTo>
                    <a:pt x="3598435" y="2807386"/>
                    <a:pt x="3310099" y="2814595"/>
                    <a:pt x="3174555" y="2800767"/>
                  </a:cubicBezTo>
                  <a:cubicBezTo>
                    <a:pt x="3039011" y="2786939"/>
                    <a:pt x="2751901" y="2772157"/>
                    <a:pt x="2584816" y="2800767"/>
                  </a:cubicBezTo>
                  <a:cubicBezTo>
                    <a:pt x="2417731" y="2829377"/>
                    <a:pt x="2164259" y="2793700"/>
                    <a:pt x="1957433" y="2800767"/>
                  </a:cubicBezTo>
                  <a:cubicBezTo>
                    <a:pt x="1750607" y="2807834"/>
                    <a:pt x="1542525" y="2778190"/>
                    <a:pt x="1405337" y="2800767"/>
                  </a:cubicBezTo>
                  <a:cubicBezTo>
                    <a:pt x="1268149" y="2823344"/>
                    <a:pt x="978418" y="2780293"/>
                    <a:pt x="853240" y="2800767"/>
                  </a:cubicBezTo>
                  <a:cubicBezTo>
                    <a:pt x="728062" y="2821241"/>
                    <a:pt x="247119" y="2823063"/>
                    <a:pt x="0" y="2800767"/>
                  </a:cubicBezTo>
                  <a:cubicBezTo>
                    <a:pt x="-5816" y="2523772"/>
                    <a:pt x="-17604" y="2517464"/>
                    <a:pt x="0" y="2240614"/>
                  </a:cubicBezTo>
                  <a:cubicBezTo>
                    <a:pt x="17604" y="1963764"/>
                    <a:pt x="-1448" y="1887359"/>
                    <a:pt x="0" y="1708468"/>
                  </a:cubicBezTo>
                  <a:cubicBezTo>
                    <a:pt x="1448" y="1529577"/>
                    <a:pt x="-23787" y="1440201"/>
                    <a:pt x="0" y="1204330"/>
                  </a:cubicBezTo>
                  <a:cubicBezTo>
                    <a:pt x="23787" y="968459"/>
                    <a:pt x="-21884" y="806133"/>
                    <a:pt x="0" y="700192"/>
                  </a:cubicBezTo>
                  <a:cubicBezTo>
                    <a:pt x="21884" y="594251"/>
                    <a:pt x="7044" y="181535"/>
                    <a:pt x="0" y="0"/>
                  </a:cubicBezTo>
                  <a:close/>
                </a:path>
              </a:pathLst>
            </a:custGeom>
            <a:solidFill>
              <a:schemeClr val="accent3">
                <a:lumMod val="40000"/>
                <a:lumOff val="60000"/>
              </a:schemeClr>
            </a:solidFill>
            <a:ln>
              <a:solidFill>
                <a:srgbClr val="00B050"/>
              </a:solidFill>
              <a:extLst>
                <a:ext uri="{C807C97D-BFC1-408E-A445-0C87EB9F89A2}">
                  <ask:lineSketchStyleProps xmlns:ask="http://schemas.microsoft.com/office/drawing/2018/sketchyshapes" sd="3533852772">
                    <a:prstGeom prst="rect">
                      <a:avLst/>
                    </a:prstGeom>
                    <ask:type>
                      <ask:lineSketchFreehand/>
                    </ask:type>
                  </ask:lineSketchStyleProps>
                </a:ext>
              </a:extLst>
            </a:ln>
          </p:spPr>
          <p:txBody>
            <a:bodyPr wrap="square" rtlCol="0">
              <a:spAutoFit/>
            </a:bodyPr>
            <a:lstStyle/>
            <a:p>
              <a:pPr algn="ctr" rtl="1">
                <a:defRPr/>
              </a:pPr>
              <a:r>
                <a:rPr lang="ar-AE" sz="2200" b="1" dirty="0">
                  <a:latin typeface="Sakkal Majalla" pitchFamily="2" charset="-78"/>
                  <a:cs typeface="Sakkal Majalla" pitchFamily="2" charset="-78"/>
                </a:rPr>
                <a:t>هو سالم سهيل خميس أول شهيد في دولة الإمارات وهـو أحد منتسبي شرطة رأس الخيمة المكلف بحراسة جزيرة طنب الكبرى التابعة لإمارة رأس الخيمة استشهد على يد قوات الجيش الإمبراطوري الإيراني خلال الهجوم الذي أدى إلى احتلال الجزيرة في يوم الثلاثاء الموافق 30\11\1971م وهو اليوم الذي قدم روحه في سبيل الدفاع عن أرض الوطن !</a:t>
              </a:r>
              <a:endParaRPr lang="en-US" sz="2200" b="1" dirty="0">
                <a:solidFill>
                  <a:srgbClr val="FF0000"/>
                </a:solidFill>
                <a:latin typeface="Sakkal Majalla" pitchFamily="2" charset="-78"/>
                <a:cs typeface="Sakkal Majalla" pitchFamily="2" charset="-78"/>
              </a:endParaRPr>
            </a:p>
          </p:txBody>
        </p:sp>
        <p:pic>
          <p:nvPicPr>
            <p:cNvPr id="12" name="Picture 13"/>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3159" t="8159" r="19692" b="72161"/>
            <a:stretch/>
          </p:blipFill>
          <p:spPr bwMode="auto">
            <a:xfrm rot="17985145" flipH="1" flipV="1">
              <a:off x="6915715" y="2261306"/>
              <a:ext cx="2573955" cy="78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252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قطة الشاشة"/>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5" y="3645025"/>
            <a:ext cx="6264696" cy="1080120"/>
          </a:xfrm>
          <a:prstGeom prst="rect">
            <a:avLst/>
          </a:prstGeom>
          <a:ln>
            <a:solidFill>
              <a:srgbClr val="92D050"/>
            </a:solidFill>
            <a:prstDash val="lgDashDotDot"/>
          </a:ln>
        </p:spPr>
      </p:pic>
      <p:sp>
        <p:nvSpPr>
          <p:cNvPr id="5" name="مستطيل 4"/>
          <p:cNvSpPr/>
          <p:nvPr/>
        </p:nvSpPr>
        <p:spPr>
          <a:xfrm>
            <a:off x="395536" y="44624"/>
            <a:ext cx="8352928" cy="720080"/>
          </a:xfrm>
          <a:prstGeom prst="rect">
            <a:avLst/>
          </a:prstGeom>
          <a:solidFill>
            <a:schemeClr val="accent3">
              <a:lumMod val="20000"/>
              <a:lumOff val="80000"/>
            </a:schemeClr>
          </a:solidFill>
          <a:ln w="3175">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lumMod val="95000"/>
                    <a:lumOff val="5000"/>
                  </a:schemeClr>
                </a:solidFill>
                <a:latin typeface="Sakkal Majalla" pitchFamily="2" charset="-78"/>
                <a:cs typeface="Sakkal Majalla" pitchFamily="2" charset="-78"/>
              </a:rPr>
              <a:t>التقويم البنائي لاختبر معلوماتــــي </a:t>
            </a:r>
            <a:endParaRPr lang="en-US" sz="4000" b="1" dirty="0">
              <a:solidFill>
                <a:schemeClr val="tx1">
                  <a:lumMod val="95000"/>
                  <a:lumOff val="5000"/>
                </a:schemeClr>
              </a:solidFill>
              <a:latin typeface="Sakkal Majalla" pitchFamily="2" charset="-78"/>
              <a:cs typeface="Sakkal Majalla" pitchFamily="2" charset="-78"/>
            </a:endParaRPr>
          </a:p>
        </p:txBody>
      </p:sp>
      <p:pic>
        <p:nvPicPr>
          <p:cNvPr id="4" name="Picture 13"/>
          <p:cNvPicPr>
            <a:picLocks noChangeAspect="1" noChangeArrowheads="1"/>
          </p:cNvPicPr>
          <p:nvPr/>
        </p:nvPicPr>
        <p:blipFill rotWithShape="1">
          <a:blip r:embed="rId3" cstate="print">
            <a:clrChange>
              <a:clrFrom>
                <a:srgbClr val="F5F5F5"/>
              </a:clrFrom>
              <a:clrTo>
                <a:srgbClr val="F5F5F5">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3159" t="8159" r="19692" b="72161"/>
          <a:stretch/>
        </p:blipFill>
        <p:spPr bwMode="auto">
          <a:xfrm rot="12227541" flipH="1" flipV="1">
            <a:off x="7330689" y="126359"/>
            <a:ext cx="188043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1712" y="518844"/>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ستطيل 13"/>
          <p:cNvSpPr/>
          <p:nvPr/>
        </p:nvSpPr>
        <p:spPr>
          <a:xfrm>
            <a:off x="467544" y="1052736"/>
            <a:ext cx="6264696" cy="1800200"/>
          </a:xfrm>
          <a:prstGeom prst="rect">
            <a:avLst/>
          </a:prstGeom>
          <a:gradFill flip="none" rotWithShape="1">
            <a:gsLst>
              <a:gs pos="0">
                <a:schemeClr val="accent3">
                  <a:lumMod val="20000"/>
                  <a:lumOff val="80000"/>
                  <a:shade val="30000"/>
                  <a:satMod val="115000"/>
                </a:schemeClr>
              </a:gs>
              <a:gs pos="13000">
                <a:schemeClr val="accent3">
                  <a:lumMod val="20000"/>
                  <a:lumOff val="80000"/>
                  <a:shade val="67500"/>
                  <a:satMod val="115000"/>
                </a:schemeClr>
              </a:gs>
              <a:gs pos="100000">
                <a:schemeClr val="accent3">
                  <a:lumMod val="20000"/>
                  <a:lumOff val="80000"/>
                  <a:shade val="100000"/>
                  <a:satMod val="115000"/>
                </a:schemeClr>
              </a:gs>
            </a:gsLst>
            <a:lin ang="16200000" scaled="1"/>
            <a:tileRect/>
          </a:gradFill>
          <a:ln w="31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b="1" dirty="0">
                <a:solidFill>
                  <a:schemeClr val="tx1">
                    <a:lumMod val="95000"/>
                    <a:lumOff val="5000"/>
                  </a:schemeClr>
                </a:solidFill>
                <a:latin typeface="Sakkal Majalla" pitchFamily="2" charset="-78"/>
                <a:cs typeface="Sakkal Majalla" pitchFamily="2" charset="-78"/>
              </a:rPr>
              <a:t>انتقل الآن إلى بـوابة التعلم الذكي لحل النشاط</a:t>
            </a:r>
            <a:endParaRPr lang="en-US" sz="5400" b="1" dirty="0">
              <a:solidFill>
                <a:schemeClr val="tx1">
                  <a:lumMod val="95000"/>
                  <a:lumOff val="5000"/>
                </a:schemeClr>
              </a:solidFill>
              <a:latin typeface="Sakkal Majalla" pitchFamily="2" charset="-78"/>
              <a:cs typeface="Sakkal Majalla" pitchFamily="2" charset="-78"/>
            </a:endParaRPr>
          </a:p>
        </p:txBody>
      </p:sp>
      <p:pic>
        <p:nvPicPr>
          <p:cNvPr id="2" name="صورة 1" descr="لقطة الشاشة"/>
          <p:cNvPicPr>
            <a:picLocks noChangeAspect="1"/>
          </p:cNvPicPr>
          <p:nvPr/>
        </p:nvPicPr>
        <p:blipFill rotWithShape="1">
          <a:blip r:embed="rId5">
            <a:extLst>
              <a:ext uri="{28A0092B-C50C-407E-A947-70E740481C1C}">
                <a14:useLocalDpi xmlns:a14="http://schemas.microsoft.com/office/drawing/2010/main" val="0"/>
              </a:ext>
            </a:extLst>
          </a:blip>
          <a:srcRect t="21076"/>
          <a:stretch/>
        </p:blipFill>
        <p:spPr>
          <a:xfrm>
            <a:off x="467545" y="3091825"/>
            <a:ext cx="6264696" cy="481191"/>
          </a:xfrm>
          <a:prstGeom prst="rect">
            <a:avLst/>
          </a:prstGeom>
          <a:ln>
            <a:solidFill>
              <a:srgbClr val="92D050"/>
            </a:solidFill>
          </a:ln>
        </p:spPr>
      </p:pic>
      <p:pic>
        <p:nvPicPr>
          <p:cNvPr id="7180" name="Picture 12" descr="Image result for 3 minute timer | Vehicle logos, Audi logo, Timer"/>
          <p:cNvPicPr>
            <a:picLocks noChangeAspect="1" noChangeArrowheads="1" noCrop="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4247" y="3068960"/>
            <a:ext cx="2213993" cy="165618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Deporte Ganador Sticker by Universidad de Sevilla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437112"/>
            <a:ext cx="2962300" cy="29623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Deporte Ganador Sticker by Universidad de Sevilla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76214" y="4437112"/>
            <a:ext cx="2962300" cy="29623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Deporte Ganador Sticker by Universidad de Sevilla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56223" y="4437112"/>
            <a:ext cx="2962300" cy="29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3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نشيد عن الشهيد">
            <a:hlinkClick r:id="" action="ppaction://media"/>
            <a:extLst>
              <a:ext uri="{FF2B5EF4-FFF2-40B4-BE49-F238E27FC236}">
                <a16:creationId xmlns:a16="http://schemas.microsoft.com/office/drawing/2014/main" id="{0784CEF7-E6B3-4A26-90FD-CE3B3D5EB7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36" y="0"/>
            <a:ext cx="9159335" cy="6237312"/>
          </a:xfrm>
          <a:prstGeom prst="rect">
            <a:avLst/>
          </a:prstGeom>
        </p:spPr>
      </p:pic>
    </p:spTree>
    <p:extLst>
      <p:ext uri="{BB962C8B-B14F-4D97-AF65-F5344CB8AC3E}">
        <p14:creationId xmlns:p14="http://schemas.microsoft.com/office/powerpoint/2010/main" val="20327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395536" y="44624"/>
            <a:ext cx="8352928" cy="720080"/>
          </a:xfrm>
          <a:prstGeom prst="rect">
            <a:avLst/>
          </a:prstGeom>
          <a:solidFill>
            <a:schemeClr val="accent3">
              <a:lumMod val="20000"/>
              <a:lumOff val="80000"/>
            </a:schemeClr>
          </a:solidFill>
          <a:ln w="3175">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lumMod val="95000"/>
                    <a:lumOff val="5000"/>
                  </a:schemeClr>
                </a:solidFill>
                <a:latin typeface="Sakkal Majalla" pitchFamily="2" charset="-78"/>
                <a:cs typeface="Sakkal Majalla" pitchFamily="2" charset="-78"/>
              </a:rPr>
              <a:t>مهارات القرن 21 ( التعبير عن الرأي ) </a:t>
            </a:r>
            <a:endParaRPr lang="en-US" sz="4000" b="1" dirty="0">
              <a:solidFill>
                <a:schemeClr val="tx1">
                  <a:lumMod val="95000"/>
                  <a:lumOff val="5000"/>
                </a:schemeClr>
              </a:solidFill>
              <a:latin typeface="Sakkal Majalla" pitchFamily="2" charset="-78"/>
              <a:cs typeface="Sakkal Majalla" pitchFamily="2" charset="-78"/>
            </a:endParaRPr>
          </a:p>
        </p:txBody>
      </p:sp>
      <p:pic>
        <p:nvPicPr>
          <p:cNvPr id="9" name="Picture 13"/>
          <p:cNvPicPr>
            <a:picLocks noChangeAspect="1" noChangeArrowheads="1"/>
          </p:cNvPicPr>
          <p:nvPr/>
        </p:nvPicPr>
        <p:blipFill rotWithShape="1">
          <a:blip r:embed="rId2" cstate="print">
            <a:clrChange>
              <a:clrFrom>
                <a:srgbClr val="F5F5F5"/>
              </a:clrFrom>
              <a:clrTo>
                <a:srgbClr val="F5F5F5">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3159" t="8159" r="19692" b="72161"/>
          <a:stretch/>
        </p:blipFill>
        <p:spPr bwMode="auto">
          <a:xfrm rot="12227541" flipH="1" flipV="1">
            <a:off x="7330689" y="126359"/>
            <a:ext cx="188043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2">
            <a:extLst>
              <a:ext uri="{FF2B5EF4-FFF2-40B4-BE49-F238E27FC236}">
                <a16:creationId xmlns:a16="http://schemas.microsoft.com/office/drawing/2014/main" id="{5096B1AB-D95A-45AC-8784-C738C44B8694}"/>
              </a:ext>
            </a:extLst>
          </p:cNvPr>
          <p:cNvSpPr txBox="1"/>
          <p:nvPr/>
        </p:nvSpPr>
        <p:spPr>
          <a:xfrm>
            <a:off x="2411760" y="2204864"/>
            <a:ext cx="6336704" cy="1938992"/>
          </a:xfrm>
          <a:custGeom>
            <a:avLst/>
            <a:gdLst>
              <a:gd name="connsiteX0" fmla="*/ 0 w 6336704"/>
              <a:gd name="connsiteY0" fmla="*/ 0 h 1938992"/>
              <a:gd name="connsiteX1" fmla="*/ 702798 w 6336704"/>
              <a:gd name="connsiteY1" fmla="*/ 0 h 1938992"/>
              <a:gd name="connsiteX2" fmla="*/ 1215495 w 6336704"/>
              <a:gd name="connsiteY2" fmla="*/ 0 h 1938992"/>
              <a:gd name="connsiteX3" fmla="*/ 1601458 w 6336704"/>
              <a:gd name="connsiteY3" fmla="*/ 0 h 1938992"/>
              <a:gd name="connsiteX4" fmla="*/ 2240889 w 6336704"/>
              <a:gd name="connsiteY4" fmla="*/ 0 h 1938992"/>
              <a:gd name="connsiteX5" fmla="*/ 2880320 w 6336704"/>
              <a:gd name="connsiteY5" fmla="*/ 0 h 1938992"/>
              <a:gd name="connsiteX6" fmla="*/ 3583118 w 6336704"/>
              <a:gd name="connsiteY6" fmla="*/ 0 h 1938992"/>
              <a:gd name="connsiteX7" fmla="*/ 4032448 w 6336704"/>
              <a:gd name="connsiteY7" fmla="*/ 0 h 1938992"/>
              <a:gd name="connsiteX8" fmla="*/ 4481778 w 6336704"/>
              <a:gd name="connsiteY8" fmla="*/ 0 h 1938992"/>
              <a:gd name="connsiteX9" fmla="*/ 5184576 w 6336704"/>
              <a:gd name="connsiteY9" fmla="*/ 0 h 1938992"/>
              <a:gd name="connsiteX10" fmla="*/ 5633906 w 6336704"/>
              <a:gd name="connsiteY10" fmla="*/ 0 h 1938992"/>
              <a:gd name="connsiteX11" fmla="*/ 6336704 w 6336704"/>
              <a:gd name="connsiteY11" fmla="*/ 0 h 1938992"/>
              <a:gd name="connsiteX12" fmla="*/ 6336704 w 6336704"/>
              <a:gd name="connsiteY12" fmla="*/ 484748 h 1938992"/>
              <a:gd name="connsiteX13" fmla="*/ 6336704 w 6336704"/>
              <a:gd name="connsiteY13" fmla="*/ 969496 h 1938992"/>
              <a:gd name="connsiteX14" fmla="*/ 6336704 w 6336704"/>
              <a:gd name="connsiteY14" fmla="*/ 1493024 h 1938992"/>
              <a:gd name="connsiteX15" fmla="*/ 6336704 w 6336704"/>
              <a:gd name="connsiteY15" fmla="*/ 1938992 h 1938992"/>
              <a:gd name="connsiteX16" fmla="*/ 5950741 w 6336704"/>
              <a:gd name="connsiteY16" fmla="*/ 1938992 h 1938992"/>
              <a:gd name="connsiteX17" fmla="*/ 5564778 w 6336704"/>
              <a:gd name="connsiteY17" fmla="*/ 1938992 h 1938992"/>
              <a:gd name="connsiteX18" fmla="*/ 4925347 w 6336704"/>
              <a:gd name="connsiteY18" fmla="*/ 1938992 h 1938992"/>
              <a:gd name="connsiteX19" fmla="*/ 4285916 w 6336704"/>
              <a:gd name="connsiteY19" fmla="*/ 1938992 h 1938992"/>
              <a:gd name="connsiteX20" fmla="*/ 3709852 w 6336704"/>
              <a:gd name="connsiteY20" fmla="*/ 1938992 h 1938992"/>
              <a:gd name="connsiteX21" fmla="*/ 3260522 w 6336704"/>
              <a:gd name="connsiteY21" fmla="*/ 1938992 h 1938992"/>
              <a:gd name="connsiteX22" fmla="*/ 2874559 w 6336704"/>
              <a:gd name="connsiteY22" fmla="*/ 1938992 h 1938992"/>
              <a:gd name="connsiteX23" fmla="*/ 2361862 w 6336704"/>
              <a:gd name="connsiteY23" fmla="*/ 1938992 h 1938992"/>
              <a:gd name="connsiteX24" fmla="*/ 1659064 w 6336704"/>
              <a:gd name="connsiteY24" fmla="*/ 1938992 h 1938992"/>
              <a:gd name="connsiteX25" fmla="*/ 1019633 w 6336704"/>
              <a:gd name="connsiteY25" fmla="*/ 1938992 h 1938992"/>
              <a:gd name="connsiteX26" fmla="*/ 506936 w 6336704"/>
              <a:gd name="connsiteY26" fmla="*/ 1938992 h 1938992"/>
              <a:gd name="connsiteX27" fmla="*/ 0 w 6336704"/>
              <a:gd name="connsiteY27" fmla="*/ 1938992 h 1938992"/>
              <a:gd name="connsiteX28" fmla="*/ 0 w 6336704"/>
              <a:gd name="connsiteY28" fmla="*/ 1493024 h 1938992"/>
              <a:gd name="connsiteX29" fmla="*/ 0 w 6336704"/>
              <a:gd name="connsiteY29" fmla="*/ 988886 h 1938992"/>
              <a:gd name="connsiteX30" fmla="*/ 0 w 6336704"/>
              <a:gd name="connsiteY30" fmla="*/ 484748 h 1938992"/>
              <a:gd name="connsiteX31" fmla="*/ 0 w 6336704"/>
              <a:gd name="connsiteY31"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6704" h="1938992" fill="none" extrusionOk="0">
                <a:moveTo>
                  <a:pt x="0" y="0"/>
                </a:moveTo>
                <a:cubicBezTo>
                  <a:pt x="276161" y="-50528"/>
                  <a:pt x="437959" y="21338"/>
                  <a:pt x="702798" y="0"/>
                </a:cubicBezTo>
                <a:cubicBezTo>
                  <a:pt x="967637" y="-21338"/>
                  <a:pt x="1059984" y="25190"/>
                  <a:pt x="1215495" y="0"/>
                </a:cubicBezTo>
                <a:cubicBezTo>
                  <a:pt x="1371006" y="-25190"/>
                  <a:pt x="1448800" y="4674"/>
                  <a:pt x="1601458" y="0"/>
                </a:cubicBezTo>
                <a:cubicBezTo>
                  <a:pt x="1754116" y="-4674"/>
                  <a:pt x="1976378" y="58926"/>
                  <a:pt x="2240889" y="0"/>
                </a:cubicBezTo>
                <a:cubicBezTo>
                  <a:pt x="2505400" y="-58926"/>
                  <a:pt x="2752352" y="54042"/>
                  <a:pt x="2880320" y="0"/>
                </a:cubicBezTo>
                <a:cubicBezTo>
                  <a:pt x="3008288" y="-54042"/>
                  <a:pt x="3286559" y="6617"/>
                  <a:pt x="3583118" y="0"/>
                </a:cubicBezTo>
                <a:cubicBezTo>
                  <a:pt x="3879677" y="-6617"/>
                  <a:pt x="3910154" y="33120"/>
                  <a:pt x="4032448" y="0"/>
                </a:cubicBezTo>
                <a:cubicBezTo>
                  <a:pt x="4154742" y="-33120"/>
                  <a:pt x="4280740" y="11332"/>
                  <a:pt x="4481778" y="0"/>
                </a:cubicBezTo>
                <a:cubicBezTo>
                  <a:pt x="4682816" y="-11332"/>
                  <a:pt x="5041082" y="70786"/>
                  <a:pt x="5184576" y="0"/>
                </a:cubicBezTo>
                <a:cubicBezTo>
                  <a:pt x="5328070" y="-70786"/>
                  <a:pt x="5471083" y="28185"/>
                  <a:pt x="5633906" y="0"/>
                </a:cubicBezTo>
                <a:cubicBezTo>
                  <a:pt x="5796729" y="-28185"/>
                  <a:pt x="6067403" y="61701"/>
                  <a:pt x="6336704" y="0"/>
                </a:cubicBezTo>
                <a:cubicBezTo>
                  <a:pt x="6371487" y="193832"/>
                  <a:pt x="6315606" y="336417"/>
                  <a:pt x="6336704" y="484748"/>
                </a:cubicBezTo>
                <a:cubicBezTo>
                  <a:pt x="6357802" y="633079"/>
                  <a:pt x="6292040" y="743001"/>
                  <a:pt x="6336704" y="969496"/>
                </a:cubicBezTo>
                <a:cubicBezTo>
                  <a:pt x="6381368" y="1195991"/>
                  <a:pt x="6325935" y="1238348"/>
                  <a:pt x="6336704" y="1493024"/>
                </a:cubicBezTo>
                <a:cubicBezTo>
                  <a:pt x="6347473" y="1747700"/>
                  <a:pt x="6304050" y="1849424"/>
                  <a:pt x="6336704" y="1938992"/>
                </a:cubicBezTo>
                <a:cubicBezTo>
                  <a:pt x="6186248" y="1981776"/>
                  <a:pt x="6066344" y="1915390"/>
                  <a:pt x="5950741" y="1938992"/>
                </a:cubicBezTo>
                <a:cubicBezTo>
                  <a:pt x="5835138" y="1962594"/>
                  <a:pt x="5663130" y="1922222"/>
                  <a:pt x="5564778" y="1938992"/>
                </a:cubicBezTo>
                <a:cubicBezTo>
                  <a:pt x="5466426" y="1955762"/>
                  <a:pt x="5132537" y="1901303"/>
                  <a:pt x="4925347" y="1938992"/>
                </a:cubicBezTo>
                <a:cubicBezTo>
                  <a:pt x="4718157" y="1976681"/>
                  <a:pt x="4593781" y="1892046"/>
                  <a:pt x="4285916" y="1938992"/>
                </a:cubicBezTo>
                <a:cubicBezTo>
                  <a:pt x="3978051" y="1985938"/>
                  <a:pt x="3884582" y="1927141"/>
                  <a:pt x="3709852" y="1938992"/>
                </a:cubicBezTo>
                <a:cubicBezTo>
                  <a:pt x="3535122" y="1950843"/>
                  <a:pt x="3364622" y="1887356"/>
                  <a:pt x="3260522" y="1938992"/>
                </a:cubicBezTo>
                <a:cubicBezTo>
                  <a:pt x="3156422" y="1990628"/>
                  <a:pt x="2960383" y="1924343"/>
                  <a:pt x="2874559" y="1938992"/>
                </a:cubicBezTo>
                <a:cubicBezTo>
                  <a:pt x="2788735" y="1953641"/>
                  <a:pt x="2560941" y="1902398"/>
                  <a:pt x="2361862" y="1938992"/>
                </a:cubicBezTo>
                <a:cubicBezTo>
                  <a:pt x="2162783" y="1975586"/>
                  <a:pt x="1945976" y="1910086"/>
                  <a:pt x="1659064" y="1938992"/>
                </a:cubicBezTo>
                <a:cubicBezTo>
                  <a:pt x="1372152" y="1967898"/>
                  <a:pt x="1162649" y="1912726"/>
                  <a:pt x="1019633" y="1938992"/>
                </a:cubicBezTo>
                <a:cubicBezTo>
                  <a:pt x="876617" y="1965258"/>
                  <a:pt x="626647" y="1898853"/>
                  <a:pt x="506936" y="1938992"/>
                </a:cubicBezTo>
                <a:cubicBezTo>
                  <a:pt x="387225" y="1979131"/>
                  <a:pt x="103643" y="1916435"/>
                  <a:pt x="0" y="1938992"/>
                </a:cubicBezTo>
                <a:cubicBezTo>
                  <a:pt x="-3786" y="1844258"/>
                  <a:pt x="23149" y="1588860"/>
                  <a:pt x="0" y="1493024"/>
                </a:cubicBezTo>
                <a:cubicBezTo>
                  <a:pt x="-23149" y="1397188"/>
                  <a:pt x="21608" y="1169785"/>
                  <a:pt x="0" y="988886"/>
                </a:cubicBezTo>
                <a:cubicBezTo>
                  <a:pt x="-21608" y="807987"/>
                  <a:pt x="16050" y="687986"/>
                  <a:pt x="0" y="484748"/>
                </a:cubicBezTo>
                <a:cubicBezTo>
                  <a:pt x="-16050" y="281510"/>
                  <a:pt x="31517" y="144973"/>
                  <a:pt x="0" y="0"/>
                </a:cubicBezTo>
                <a:close/>
              </a:path>
              <a:path w="6336704" h="1938992" stroke="0" extrusionOk="0">
                <a:moveTo>
                  <a:pt x="0" y="0"/>
                </a:moveTo>
                <a:cubicBezTo>
                  <a:pt x="203953" y="-63672"/>
                  <a:pt x="439223" y="39375"/>
                  <a:pt x="639431" y="0"/>
                </a:cubicBezTo>
                <a:cubicBezTo>
                  <a:pt x="839639" y="-39375"/>
                  <a:pt x="1150496" y="15722"/>
                  <a:pt x="1342229" y="0"/>
                </a:cubicBezTo>
                <a:cubicBezTo>
                  <a:pt x="1533962" y="-15722"/>
                  <a:pt x="1701067" y="60429"/>
                  <a:pt x="1981660" y="0"/>
                </a:cubicBezTo>
                <a:cubicBezTo>
                  <a:pt x="2262253" y="-60429"/>
                  <a:pt x="2236279" y="37857"/>
                  <a:pt x="2367623" y="0"/>
                </a:cubicBezTo>
                <a:cubicBezTo>
                  <a:pt x="2498967" y="-37857"/>
                  <a:pt x="2680955" y="9932"/>
                  <a:pt x="2943687" y="0"/>
                </a:cubicBezTo>
                <a:cubicBezTo>
                  <a:pt x="3206419" y="-9932"/>
                  <a:pt x="3298484" y="1132"/>
                  <a:pt x="3393017" y="0"/>
                </a:cubicBezTo>
                <a:cubicBezTo>
                  <a:pt x="3487550" y="-1132"/>
                  <a:pt x="3898971" y="46307"/>
                  <a:pt x="4032448" y="0"/>
                </a:cubicBezTo>
                <a:cubicBezTo>
                  <a:pt x="4165925" y="-46307"/>
                  <a:pt x="4344358" y="55542"/>
                  <a:pt x="4545145" y="0"/>
                </a:cubicBezTo>
                <a:cubicBezTo>
                  <a:pt x="4745932" y="-55542"/>
                  <a:pt x="4933178" y="42737"/>
                  <a:pt x="5247943" y="0"/>
                </a:cubicBezTo>
                <a:cubicBezTo>
                  <a:pt x="5562708" y="-42737"/>
                  <a:pt x="5949541" y="17627"/>
                  <a:pt x="6336704" y="0"/>
                </a:cubicBezTo>
                <a:cubicBezTo>
                  <a:pt x="6390639" y="120726"/>
                  <a:pt x="6301160" y="378392"/>
                  <a:pt x="6336704" y="523528"/>
                </a:cubicBezTo>
                <a:cubicBezTo>
                  <a:pt x="6372248" y="668664"/>
                  <a:pt x="6310946" y="869915"/>
                  <a:pt x="6336704" y="1008276"/>
                </a:cubicBezTo>
                <a:cubicBezTo>
                  <a:pt x="6362462" y="1146637"/>
                  <a:pt x="6302058" y="1284981"/>
                  <a:pt x="6336704" y="1434854"/>
                </a:cubicBezTo>
                <a:cubicBezTo>
                  <a:pt x="6371350" y="1584727"/>
                  <a:pt x="6303847" y="1742523"/>
                  <a:pt x="6336704" y="1938992"/>
                </a:cubicBezTo>
                <a:cubicBezTo>
                  <a:pt x="6187577" y="2016491"/>
                  <a:pt x="5871528" y="1933591"/>
                  <a:pt x="5633906" y="1938992"/>
                </a:cubicBezTo>
                <a:cubicBezTo>
                  <a:pt x="5396284" y="1944393"/>
                  <a:pt x="5279205" y="1922650"/>
                  <a:pt x="5184576" y="1938992"/>
                </a:cubicBezTo>
                <a:cubicBezTo>
                  <a:pt x="5089947" y="1955334"/>
                  <a:pt x="4706383" y="1890932"/>
                  <a:pt x="4481778" y="1938992"/>
                </a:cubicBezTo>
                <a:cubicBezTo>
                  <a:pt x="4257173" y="1987052"/>
                  <a:pt x="4229360" y="1900719"/>
                  <a:pt x="4095815" y="1938992"/>
                </a:cubicBezTo>
                <a:cubicBezTo>
                  <a:pt x="3962270" y="1977265"/>
                  <a:pt x="3837467" y="1931908"/>
                  <a:pt x="3709852" y="1938992"/>
                </a:cubicBezTo>
                <a:cubicBezTo>
                  <a:pt x="3582237" y="1946076"/>
                  <a:pt x="3215221" y="1892264"/>
                  <a:pt x="3070421" y="1938992"/>
                </a:cubicBezTo>
                <a:cubicBezTo>
                  <a:pt x="2925621" y="1985720"/>
                  <a:pt x="2781718" y="1890167"/>
                  <a:pt x="2621091" y="1938992"/>
                </a:cubicBezTo>
                <a:cubicBezTo>
                  <a:pt x="2460464" y="1987817"/>
                  <a:pt x="2324147" y="1903317"/>
                  <a:pt x="2171761" y="1938992"/>
                </a:cubicBezTo>
                <a:cubicBezTo>
                  <a:pt x="2019375" y="1974667"/>
                  <a:pt x="1879469" y="1919030"/>
                  <a:pt x="1785798" y="1938992"/>
                </a:cubicBezTo>
                <a:cubicBezTo>
                  <a:pt x="1692127" y="1958954"/>
                  <a:pt x="1357660" y="1908734"/>
                  <a:pt x="1146367" y="1938992"/>
                </a:cubicBezTo>
                <a:cubicBezTo>
                  <a:pt x="935074" y="1969250"/>
                  <a:pt x="521471" y="1817309"/>
                  <a:pt x="0" y="1938992"/>
                </a:cubicBezTo>
                <a:cubicBezTo>
                  <a:pt x="-37888" y="1725542"/>
                  <a:pt x="10807" y="1632606"/>
                  <a:pt x="0" y="1434854"/>
                </a:cubicBezTo>
                <a:cubicBezTo>
                  <a:pt x="-10807" y="1237102"/>
                  <a:pt x="27907" y="1040526"/>
                  <a:pt x="0" y="911326"/>
                </a:cubicBezTo>
                <a:cubicBezTo>
                  <a:pt x="-27907" y="782126"/>
                  <a:pt x="25249" y="614719"/>
                  <a:pt x="0" y="484748"/>
                </a:cubicBezTo>
                <a:cubicBezTo>
                  <a:pt x="-25249" y="354777"/>
                  <a:pt x="28947" y="110886"/>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593280711">
                  <a:prstGeom prst="rect">
                    <a:avLst/>
                  </a:prstGeom>
                  <ask:type>
                    <ask:lineSketchScribble/>
                  </ask:type>
                </ask:lineSketchStyleProps>
              </a:ext>
            </a:extLst>
          </a:ln>
          <a:effectLst>
            <a:glow rad="139700">
              <a:schemeClr val="accent6">
                <a:satMod val="175000"/>
                <a:alpha val="40000"/>
              </a:schemeClr>
            </a:glow>
          </a:effectLst>
        </p:spPr>
        <p:txBody>
          <a:bodyPr wrap="square" rtlCol="0">
            <a:spAutoFit/>
          </a:bodyPr>
          <a:lstStyle/>
          <a:p>
            <a:pPr algn="ctr"/>
            <a:r>
              <a:rPr lang="ar-AE" sz="6000" b="1" dirty="0">
                <a:solidFill>
                  <a:schemeClr val="tx1">
                    <a:lumMod val="95000"/>
                    <a:lumOff val="5000"/>
                  </a:schemeClr>
                </a:solidFill>
                <a:latin typeface="Sakkal Majalla" pitchFamily="2" charset="-78"/>
                <a:cs typeface="Sakkal Majalla" pitchFamily="2" charset="-78"/>
              </a:rPr>
              <a:t>ما هو واجبك</a:t>
            </a:r>
            <a:r>
              <a:rPr lang="ar-EG" sz="6000" b="1" dirty="0">
                <a:solidFill>
                  <a:schemeClr val="tx1">
                    <a:lumMod val="95000"/>
                    <a:lumOff val="5000"/>
                  </a:schemeClr>
                </a:solidFill>
                <a:latin typeface="Sakkal Majalla" pitchFamily="2" charset="-78"/>
                <a:cs typeface="Sakkal Majalla" pitchFamily="2" charset="-78"/>
              </a:rPr>
              <a:t> </a:t>
            </a:r>
            <a:r>
              <a:rPr lang="ar-AE" sz="6000" b="1" dirty="0">
                <a:solidFill>
                  <a:schemeClr val="tx1">
                    <a:lumMod val="95000"/>
                    <a:lumOff val="5000"/>
                  </a:schemeClr>
                </a:solidFill>
                <a:latin typeface="Sakkal Majalla" pitchFamily="2" charset="-78"/>
                <a:cs typeface="Sakkal Majalla" pitchFamily="2" charset="-78"/>
              </a:rPr>
              <a:t>اتجاه وطنك وأنت </a:t>
            </a:r>
            <a:r>
              <a:rPr lang="ar-EG" sz="6000" b="1" dirty="0">
                <a:solidFill>
                  <a:schemeClr val="tx1">
                    <a:lumMod val="95000"/>
                    <a:lumOff val="5000"/>
                  </a:schemeClr>
                </a:solidFill>
                <a:latin typeface="Sakkal Majalla" pitchFamily="2" charset="-78"/>
                <a:cs typeface="Sakkal Majalla" pitchFamily="2" charset="-78"/>
              </a:rPr>
              <a:t> </a:t>
            </a:r>
            <a:r>
              <a:rPr lang="ar-AE" sz="6000" b="1" dirty="0">
                <a:solidFill>
                  <a:schemeClr val="tx1">
                    <a:lumMod val="95000"/>
                    <a:lumOff val="5000"/>
                  </a:schemeClr>
                </a:solidFill>
                <a:latin typeface="Sakkal Majalla" pitchFamily="2" charset="-78"/>
                <a:cs typeface="Sakkal Majalla" pitchFamily="2" charset="-78"/>
              </a:rPr>
              <a:t>طالب الآن</a:t>
            </a:r>
            <a:r>
              <a:rPr lang="ar-EG" sz="6000" b="1" dirty="0">
                <a:solidFill>
                  <a:schemeClr val="tx1">
                    <a:lumMod val="95000"/>
                    <a:lumOff val="5000"/>
                  </a:schemeClr>
                </a:solidFill>
                <a:latin typeface="Sakkal Majalla" pitchFamily="2" charset="-78"/>
                <a:cs typeface="Sakkal Majalla" pitchFamily="2" charset="-78"/>
              </a:rPr>
              <a:t> ؟</a:t>
            </a:r>
            <a:endParaRPr lang="ar-AE" sz="6000" b="1" dirty="0">
              <a:solidFill>
                <a:schemeClr val="tx1">
                  <a:lumMod val="95000"/>
                  <a:lumOff val="5000"/>
                </a:schemeClr>
              </a:solidFill>
              <a:latin typeface="Sakkal Majalla" pitchFamily="2" charset="-78"/>
              <a:cs typeface="Sakkal Majalla" pitchFamily="2" charset="-78"/>
            </a:endParaRPr>
          </a:p>
        </p:txBody>
      </p:sp>
      <p:grpSp>
        <p:nvGrpSpPr>
          <p:cNvPr id="12" name="مجموعة 11"/>
          <p:cNvGrpSpPr/>
          <p:nvPr/>
        </p:nvGrpSpPr>
        <p:grpSpPr>
          <a:xfrm>
            <a:off x="1150789" y="2204864"/>
            <a:ext cx="1765027" cy="2963178"/>
            <a:chOff x="6372200" y="3933056"/>
            <a:chExt cx="2079598" cy="3098952"/>
          </a:xfrm>
        </p:grpSpPr>
        <p:pic>
          <p:nvPicPr>
            <p:cNvPr id="6" name="Picture 2">
              <a:extLst>
                <a:ext uri="{FF2B5EF4-FFF2-40B4-BE49-F238E27FC236}">
                  <a16:creationId xmlns:a16="http://schemas.microsoft.com/office/drawing/2014/main" id="{8CA135E9-C708-4B2A-9F49-7D75DF3E97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39" b="57544" l="0" r="30351"/>
                      </a14:imgEffect>
                    </a14:imgLayer>
                  </a14:imgProps>
                </a:ext>
                <a:ext uri="{28A0092B-C50C-407E-A947-70E740481C1C}">
                  <a14:useLocalDpi xmlns:a14="http://schemas.microsoft.com/office/drawing/2010/main" val="0"/>
                </a:ext>
              </a:extLst>
            </a:blip>
            <a:srcRect l="3891" r="68775" b="41372"/>
            <a:stretch/>
          </p:blipFill>
          <p:spPr bwMode="auto">
            <a:xfrm>
              <a:off x="6372200" y="4365934"/>
              <a:ext cx="1224136" cy="266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CA135E9-C708-4B2A-9F49-7D75DF3E97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39" b="57544" l="0" r="30351"/>
                      </a14:imgEffect>
                    </a14:imgLayer>
                  </a14:imgProps>
                </a:ext>
                <a:ext uri="{28A0092B-C50C-407E-A947-70E740481C1C}">
                  <a14:useLocalDpi xmlns:a14="http://schemas.microsoft.com/office/drawing/2010/main" val="0"/>
                </a:ext>
              </a:extLst>
            </a:blip>
            <a:srcRect l="3891" r="68775" b="41372"/>
            <a:stretch/>
          </p:blipFill>
          <p:spPr bwMode="auto">
            <a:xfrm>
              <a:off x="7028905" y="3933056"/>
              <a:ext cx="1422893" cy="309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مجموعة 12"/>
          <p:cNvGrpSpPr/>
          <p:nvPr/>
        </p:nvGrpSpPr>
        <p:grpSpPr>
          <a:xfrm>
            <a:off x="22297" y="1052736"/>
            <a:ext cx="1813400" cy="5616624"/>
            <a:chOff x="22296" y="154948"/>
            <a:chExt cx="2248746" cy="6420747"/>
          </a:xfrm>
        </p:grpSpPr>
        <p:pic>
          <p:nvPicPr>
            <p:cNvPr id="1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179511" y="154948"/>
              <a:ext cx="16573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348880"/>
              <a:ext cx="12001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22296" y="3857570"/>
              <a:ext cx="809985" cy="13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07661">
              <a:off x="1461057" y="5225720"/>
              <a:ext cx="809985" cy="13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723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425" y="1088740"/>
            <a:ext cx="6192688" cy="4128459"/>
          </a:xfrm>
          <a:prstGeom prst="rect">
            <a:avLst/>
          </a:prstGeom>
        </p:spPr>
      </p:pic>
      <p:sp>
        <p:nvSpPr>
          <p:cNvPr id="5" name="مستطيل 4"/>
          <p:cNvSpPr/>
          <p:nvPr/>
        </p:nvSpPr>
        <p:spPr>
          <a:xfrm>
            <a:off x="0" y="5661248"/>
            <a:ext cx="9144000" cy="119675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مستطيل 9"/>
          <p:cNvSpPr/>
          <p:nvPr/>
        </p:nvSpPr>
        <p:spPr>
          <a:xfrm>
            <a:off x="395536" y="44624"/>
            <a:ext cx="8352928" cy="720080"/>
          </a:xfrm>
          <a:prstGeom prst="rect">
            <a:avLst/>
          </a:prstGeom>
          <a:solidFill>
            <a:schemeClr val="accent3">
              <a:lumMod val="20000"/>
              <a:lumOff val="80000"/>
            </a:schemeClr>
          </a:solidFill>
          <a:ln w="3175">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lumMod val="95000"/>
                    <a:lumOff val="5000"/>
                  </a:schemeClr>
                </a:solidFill>
                <a:latin typeface="Sakkal Majalla" pitchFamily="2" charset="-78"/>
                <a:cs typeface="Sakkal Majalla" pitchFamily="2" charset="-78"/>
              </a:rPr>
              <a:t>الدعــاء للجنود وشهداء الوطـــــــــــــــــــــن</a:t>
            </a:r>
            <a:endParaRPr lang="en-US" sz="4000" b="1" dirty="0">
              <a:solidFill>
                <a:schemeClr val="tx1">
                  <a:lumMod val="95000"/>
                  <a:lumOff val="5000"/>
                </a:schemeClr>
              </a:solidFill>
              <a:latin typeface="Sakkal Majalla" pitchFamily="2" charset="-78"/>
              <a:cs typeface="Sakkal Majalla" pitchFamily="2" charset="-78"/>
            </a:endParaRPr>
          </a:p>
        </p:txBody>
      </p:sp>
      <p:grpSp>
        <p:nvGrpSpPr>
          <p:cNvPr id="8" name="مجموعة 7"/>
          <p:cNvGrpSpPr/>
          <p:nvPr/>
        </p:nvGrpSpPr>
        <p:grpSpPr>
          <a:xfrm>
            <a:off x="6228184" y="768518"/>
            <a:ext cx="2915816" cy="4892730"/>
            <a:chOff x="6228184" y="768518"/>
            <a:chExt cx="2915816" cy="4892730"/>
          </a:xfrm>
        </p:grpSpPr>
        <p:pic>
          <p:nvPicPr>
            <p:cNvPr id="8194" name="Picture 2" descr="دعاء لكل مناسبة (أدعية دينية) APKs | Android AP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52"/>
            <a:stretch/>
          </p:blipFill>
          <p:spPr bwMode="auto">
            <a:xfrm>
              <a:off x="7619296" y="4728327"/>
              <a:ext cx="1057160" cy="932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346113" y="1556792"/>
              <a:ext cx="2797887" cy="2592288"/>
            </a:xfrm>
            <a:prstGeom prst="rect">
              <a:avLst/>
            </a:prstGeom>
          </p:spPr>
        </p:pic>
        <p:sp>
          <p:nvSpPr>
            <p:cNvPr id="7" name="TextBox 8"/>
            <p:cNvSpPr txBox="1"/>
            <p:nvPr/>
          </p:nvSpPr>
          <p:spPr>
            <a:xfrm>
              <a:off x="6645849" y="1798945"/>
              <a:ext cx="2313547" cy="2062103"/>
            </a:xfrm>
            <a:prstGeom prst="rect">
              <a:avLst/>
            </a:prstGeom>
            <a:noFill/>
          </p:spPr>
          <p:txBody>
            <a:bodyPr wrap="square" rtlCol="0">
              <a:spAutoFit/>
            </a:bodyPr>
            <a:lstStyle/>
            <a:p>
              <a:pPr algn="ctr" rtl="1"/>
              <a:r>
                <a:rPr lang="ar-AE" sz="3200" b="1" dirty="0">
                  <a:solidFill>
                    <a:schemeClr val="tx1">
                      <a:lumMod val="95000"/>
                      <a:lumOff val="5000"/>
                    </a:schemeClr>
                  </a:solidFill>
                  <a:latin typeface="Sakkal Majalla" pitchFamily="2" charset="-78"/>
                  <a:cs typeface="Sakkal Majalla" pitchFamily="2" charset="-78"/>
                </a:rPr>
                <a:t>دعاء للشهداء الذين ضحوا أرواحهم في سبيل الدفاع عن الوطن </a:t>
              </a:r>
              <a:endParaRPr lang="ar-AE" sz="2800" b="1" dirty="0">
                <a:solidFill>
                  <a:srgbClr val="FF0000"/>
                </a:solidFill>
                <a:latin typeface="Sakkal Majalla" pitchFamily="2" charset="-78"/>
                <a:cs typeface="Sakkal Majalla" pitchFamily="2" charset="-78"/>
              </a:endParaRPr>
            </a:p>
          </p:txBody>
        </p:sp>
        <p:pic>
          <p:nvPicPr>
            <p:cNvPr id="8196" name="Picture 4" descr="Pray clipart devotion, Picture #1948215 pray clipart devo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3861048"/>
              <a:ext cx="2088232"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287527" y="4294687"/>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7715280" y="3986894"/>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دعاء لكل مناسبة (أدعية دينية) APKs | Android AP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752"/>
            <a:stretch/>
          </p:blipFill>
          <p:spPr bwMode="auto">
            <a:xfrm>
              <a:off x="6588224" y="855509"/>
              <a:ext cx="794673" cy="7012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دعاء لكل مناسبة (أدعية دينية) APKs | Android APK"/>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7458119" y="1052736"/>
              <a:ext cx="642273" cy="566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دعاء لكل مناسبة (أدعية دينية) APKs | Android APK"/>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048041" y="768518"/>
              <a:ext cx="528580" cy="4664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دعاء لكل مناسبة (أدعية دينية) APKs | Android APK"/>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t="11752"/>
            <a:stretch/>
          </p:blipFill>
          <p:spPr bwMode="auto">
            <a:xfrm>
              <a:off x="8529789" y="1196752"/>
              <a:ext cx="429608" cy="379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2355</TotalTime>
  <Words>465</Words>
  <Application>Microsoft Office PowerPoint</Application>
  <PresentationFormat>On-screen Show (4:3)</PresentationFormat>
  <Paragraphs>38</Paragraphs>
  <Slides>11</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Sakkal Majalla</vt:lpstr>
      <vt:lpstr>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SUPER</dc:creator>
  <cp:lastModifiedBy>Mahmoud Gomaa abulateef</cp:lastModifiedBy>
  <cp:revision>178</cp:revision>
  <dcterms:created xsi:type="dcterms:W3CDTF">2020-08-31T07:41:18Z</dcterms:created>
  <dcterms:modified xsi:type="dcterms:W3CDTF">2020-11-01T08:31:25Z</dcterms:modified>
</cp:coreProperties>
</file>