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5" r:id="rId24"/>
    <p:sldId id="277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Helvetica Neue" panose="02000503000000020004" pitchFamily="2" charset="0"/>
      <p:regular r:id="rId37"/>
      <p:bold r:id="rId38"/>
      <p:italic r:id="rId39"/>
      <p:boldItalic r:id="rId40"/>
    </p:embeddedFont>
    <p:embeddedFont>
      <p:font typeface="Helvetica Neue Light" panose="02000403000000020004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1wcCMUcANrKw+6NCI8LhFTHFiR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ienne Sarah Morton" initials="VSM" lastIdx="17" clrIdx="0">
    <p:extLst>
      <p:ext uri="{19B8F6BF-5375-455C-9EA6-DF929625EA0E}">
        <p15:presenceInfo xmlns:p15="http://schemas.microsoft.com/office/powerpoint/2012/main" userId="S::vivienne.morton@moe.gov.ae::87114de3-2862-451b-b145-c07c55cb39e4" providerId="AD"/>
      </p:ext>
    </p:extLst>
  </p:cmAuthor>
  <p:cmAuthor id="2" name="ليلى المرزوقي" initials="ليلى" lastIdx="5" clrIdx="1">
    <p:extLst>
      <p:ext uri="{19B8F6BF-5375-455C-9EA6-DF929625EA0E}">
        <p15:presenceInfo xmlns:p15="http://schemas.microsoft.com/office/powerpoint/2012/main" userId="S::layla345385@moe.ae::507dc95c-17a0-4a36-b510-698df1182b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0E18AD-B548-4ED1-BF12-7CC151A016D0}">
  <a:tblStyle styleId="{8A0E18AD-B548-4ED1-BF12-7CC151A016D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6E6E6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6E6E6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BCE0279-5537-43FC-94E7-D5DD77A4F07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0027F41-441B-451D-8780-957C731AAAF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 b="off" i="off"/>
      <a:tcStyle>
        <a:tcBdr/>
        <a:fill>
          <a:solidFill>
            <a:srgbClr val="FFE8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E8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4"/>
  </p:normalViewPr>
  <p:slideViewPr>
    <p:cSldViewPr snapToGrid="0" snapToObjects="1">
      <p:cViewPr varScale="1">
        <p:scale>
          <a:sx n="76" d="100"/>
          <a:sy n="76" d="100"/>
        </p:scale>
        <p:origin x="21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customschemas.google.com/relationships/presentationmetadata" Target="metadata"/><Relationship Id="rId53" Type="http://schemas.openxmlformats.org/officeDocument/2006/relationships/customXml" Target="../customXml/item3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52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customXml" Target="../customXml/item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915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8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6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6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8" name="Google Shape;118;p6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" name="Google Shape;119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6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6" name="Google Shape;126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cdn.pixabay.com/photo/2014/04/02/14/09/world-map-306338_960_720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hyperlink" Target="https://cdn.pixabay.com/photo/2012/04/26/14/31/world-map-42641_960_720.png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cdn.pixabay.com/photo/2016/11/22/04/19/snow-1848346_960_720.p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dn.pixabay.com/photo/2019/03/10/16/38/vorarlberg-4046557_960_720.jp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cdn.pixabay.com/photo/2018/04/27/21/39/earth-3355931_960_720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dn.pixabay.com/photo/2014/03/05/21/12/desert-279862_960_720.jpg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dn.pixabay.com/photo/2012/04/01/19/33/vacuum-24229_960_720.png" TargetMode="External"/><Relationship Id="rId5" Type="http://schemas.openxmlformats.org/officeDocument/2006/relationships/hyperlink" Target="https://cdn.pixabay.com/photo/2016/01/19/16/49/laptop-1149412_960_720.jpg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s://cdn.pixabay.com/photo/2015/11/17/21/46/navigation-1048294_960_720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s://cdn.pixabay.com/photo/2014/04/02/11/01/house-305236_960_720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dn.pixabay.com/photo/2018/05/28/12/09/time-3435879_960_720.jpg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dn.pixabay.com/photo/2018/05/28/12/09/time-3435879_960_720.jpg" TargetMode="Externa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ese_ae?s=09" TargetMode="External"/><Relationship Id="rId5" Type="http://schemas.openxmlformats.org/officeDocument/2006/relationships/image" Target="../media/image32.jpg"/><Relationship Id="rId4" Type="http://schemas.openxmlformats.org/officeDocument/2006/relationships/hyperlink" Target="https://www.instagram.com/ese.ae/?hl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cdn.pixabay.com/photo/2018/08/01/11/37/plastic-3577044_960_720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dn.pixabay.com/photo/2021/09/19/17/57/teacher-6638698_960_720.png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cdn.pixabay.com/photo/2016/11/22/22/50/river-1851031_960_720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hyperlink" Target="https://cdn.pixabay.com/photo/2014/10/08/23/12/nature-conservation-480985_960_720.jpg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cdn.pixabay.com/photo/2012/04/12/19/36/man-30322_960_720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dn.pixabay.com/photo/2017/03/19/11/31/trash-2156305_960_720.pn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/>
          <p:nvPr/>
        </p:nvSpPr>
        <p:spPr>
          <a:xfrm>
            <a:off x="7393260" y="4592586"/>
            <a:ext cx="43394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1683657" y="3075057"/>
            <a:ext cx="57096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English Skills Check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3804746" y="3780739"/>
            <a:ext cx="3588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Level 3.2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5749076" y="4344161"/>
            <a:ext cx="164418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Term 1 2021-2022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3048000" y="6463994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E770E"/>
                </a:solidFill>
                <a:latin typeface="Arial"/>
                <a:ea typeface="Arial"/>
                <a:cs typeface="Arial"/>
                <a:sym typeface="Arial"/>
              </a:rPr>
              <a:t>Federal Entity </a:t>
            </a:r>
            <a:r>
              <a:rPr lang="en-US" sz="1200" b="0" i="0" u="none" strike="noStrike" cap="none">
                <a:solidFill>
                  <a:srgbClr val="9E770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lang="en-US" sz="1200" b="0" i="0" u="none" strike="noStrike" cap="none">
                <a:solidFill>
                  <a:srgbClr val="9E770E"/>
                </a:solidFill>
                <a:latin typeface="Arial"/>
                <a:ea typeface="Arial"/>
                <a:cs typeface="Arial"/>
                <a:sym typeface="Arial"/>
              </a:rPr>
              <a:t>هيئة اتحادية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8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8"/>
          <p:cNvSpPr/>
          <p:nvPr/>
        </p:nvSpPr>
        <p:spPr>
          <a:xfrm>
            <a:off x="5358972" y="3741369"/>
            <a:ext cx="5865404" cy="261498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FFDD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of the seven main areas of land on the Earth, such as Asia, Africa, or Europe</a:t>
            </a: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6" name="Google Shape;226;p48" descr="World Map, Robinson Projection, Globe, Latitu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969" y="1856096"/>
            <a:ext cx="4716093" cy="390594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8"/>
          <p:cNvSpPr/>
          <p:nvPr/>
        </p:nvSpPr>
        <p:spPr>
          <a:xfrm>
            <a:off x="1021412" y="5762043"/>
            <a:ext cx="3042902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Continents of the world </a:t>
            </a: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Clker-Free-Vector-Images - April 26, 2012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48" descr="World Map, Earth, Global, Continents, Blu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5062" y="523610"/>
            <a:ext cx="6096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8"/>
          <p:cNvSpPr/>
          <p:nvPr/>
        </p:nvSpPr>
        <p:spPr>
          <a:xfrm>
            <a:off x="6997924" y="3147063"/>
            <a:ext cx="25875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continents</a:t>
            </a: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Clker-Free-Vector-Images - </a:t>
            </a: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 7, 2014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6" name="Google Shape;236;p49"/>
          <p:cNvGraphicFramePr/>
          <p:nvPr/>
        </p:nvGraphicFramePr>
        <p:xfrm>
          <a:off x="886576" y="2585545"/>
          <a:ext cx="10891800" cy="2073300"/>
        </p:xfrm>
        <a:graphic>
          <a:graphicData uri="http://schemas.openxmlformats.org/drawingml/2006/table">
            <a:tbl>
              <a:tblPr firstRow="1" bandRow="1">
                <a:noFill/>
                <a:tableStyleId>{8A0E18AD-B548-4ED1-BF12-7CC151A016D0}</a:tableStyleId>
              </a:tblPr>
              <a:tblGrid>
                <a:gridCol w="23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word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class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definition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sentence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continent</a:t>
                      </a:r>
                      <a:endParaRPr sz="1800" b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noun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one of the seven main areas of land on the Earth, such as Asia, Africa, or Europe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Asia and Africa are the two biggest </a:t>
                      </a: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continents</a:t>
                      </a:r>
                      <a:r>
                        <a:rPr lang="en-US" sz="18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</a:t>
                      </a:r>
                      <a:endParaRPr sz="18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0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50"/>
          <p:cNvSpPr/>
          <p:nvPr/>
        </p:nvSpPr>
        <p:spPr>
          <a:xfrm>
            <a:off x="5358972" y="3741369"/>
            <a:ext cx="5865404" cy="261498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FFDD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snow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 white pieces of frozen water that fall from the sky when the weather is cold</a:t>
            </a: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4" name="Google Shape;244;p50" descr="Vorarlberg, Sun Head, Klostertal, Alps, Austr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730" y="1583140"/>
            <a:ext cx="4552955" cy="465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50" descr="Snow, Scene, Trees, Isolated, Cold, Gray, Grey, Sle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5707" y="239516"/>
            <a:ext cx="5008729" cy="3325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50"/>
          <p:cNvSpPr/>
          <p:nvPr/>
        </p:nvSpPr>
        <p:spPr>
          <a:xfrm>
            <a:off x="488731" y="6023139"/>
            <a:ext cx="4235669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snow</a:t>
            </a: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gsibergerin - March 11, 2019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0"/>
          <p:cNvSpPr/>
          <p:nvPr/>
        </p:nvSpPr>
        <p:spPr>
          <a:xfrm>
            <a:off x="8932473" y="3349708"/>
            <a:ext cx="168386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snow</a:t>
            </a: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Wild0ne - Nov. 24, 2016</a:t>
            </a: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1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4" name="Google Shape;254;p51"/>
          <p:cNvGraphicFramePr/>
          <p:nvPr/>
        </p:nvGraphicFramePr>
        <p:xfrm>
          <a:off x="886576" y="2585545"/>
          <a:ext cx="10891800" cy="2073300"/>
        </p:xfrm>
        <a:graphic>
          <a:graphicData uri="http://schemas.openxmlformats.org/drawingml/2006/table">
            <a:tbl>
              <a:tblPr firstRow="1" bandRow="1">
                <a:noFill/>
                <a:tableStyleId>{8A0E18AD-B548-4ED1-BF12-7CC151A016D0}</a:tableStyleId>
              </a:tblPr>
              <a:tblGrid>
                <a:gridCol w="23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word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class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definition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sentence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snow</a:t>
                      </a:r>
                      <a:endParaRPr sz="1800" b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noun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soft white pieces of frozen water that fall from the sky when the weather is cold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Playing in the snow is so much fun.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4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54"/>
          <p:cNvSpPr/>
          <p:nvPr/>
        </p:nvSpPr>
        <p:spPr>
          <a:xfrm>
            <a:off x="5358972" y="3741369"/>
            <a:ext cx="5865404" cy="261498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FFDD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something that does not have water in it or on its surface</a:t>
            </a:r>
            <a:endParaRPr sz="18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2" name="Google Shape;262;p54" descr="Earth, Drought, Floor, Dryness, Dried Out, Crack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2688" y="136527"/>
            <a:ext cx="4895396" cy="347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4" descr="Desert, Drought, Dehydrated, Arid, Badlands, Eros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382" y="1378424"/>
            <a:ext cx="4895396" cy="487298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4"/>
          <p:cNvSpPr txBox="1"/>
          <p:nvPr/>
        </p:nvSpPr>
        <p:spPr>
          <a:xfrm>
            <a:off x="290382" y="6036009"/>
            <a:ext cx="299729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Dry land</a:t>
            </a:r>
            <a:r>
              <a:rPr lang="en-US" sz="8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_Marion, March 5, 2014</a:t>
            </a:r>
            <a:endParaRPr sz="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p54"/>
          <p:cNvSpPr txBox="1"/>
          <p:nvPr/>
        </p:nvSpPr>
        <p:spPr>
          <a:xfrm>
            <a:off x="5872688" y="3376244"/>
            <a:ext cx="2884892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Dry</a:t>
            </a:r>
            <a:r>
              <a:rPr lang="en-US" sz="8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Tama66, April 27, 2018</a:t>
            </a:r>
            <a:endParaRPr sz="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5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2" name="Google Shape;272;p55"/>
          <p:cNvGraphicFramePr/>
          <p:nvPr>
            <p:extLst>
              <p:ext uri="{D42A27DB-BD31-4B8C-83A1-F6EECF244321}">
                <p14:modId xmlns:p14="http://schemas.microsoft.com/office/powerpoint/2010/main" val="4228358086"/>
              </p:ext>
            </p:extLst>
          </p:nvPr>
        </p:nvGraphicFramePr>
        <p:xfrm>
          <a:off x="886576" y="2585545"/>
          <a:ext cx="10891800" cy="2073300"/>
        </p:xfrm>
        <a:graphic>
          <a:graphicData uri="http://schemas.openxmlformats.org/drawingml/2006/table">
            <a:tbl>
              <a:tblPr firstRow="1" bandRow="1">
                <a:noFill/>
                <a:tableStyleId>{8A0E18AD-B548-4ED1-BF12-7CC151A016D0}</a:tableStyleId>
              </a:tblPr>
              <a:tblGrid>
                <a:gridCol w="23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word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class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definition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sentence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dry</a:t>
                      </a:r>
                      <a:endParaRPr sz="1800" b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adjective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something that does not have water in it or on its surface</a:t>
                      </a:r>
                      <a:endParaRPr sz="18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desert is a very </a:t>
                      </a: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dry</a:t>
                      </a:r>
                      <a:r>
                        <a:rPr lang="en-US" sz="18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environment.</a:t>
                      </a:r>
                      <a:endParaRPr sz="18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2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52"/>
          <p:cNvSpPr/>
          <p:nvPr/>
        </p:nvSpPr>
        <p:spPr>
          <a:xfrm>
            <a:off x="5358972" y="3741369"/>
            <a:ext cx="5865404" cy="261498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FFDD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useful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something that helps you do an activity more easily</a:t>
            </a: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0" name="Google Shape;280;p52" descr="A person typing on a computer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2697" y="437483"/>
            <a:ext cx="4817954" cy="316584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2"/>
          <p:cNvSpPr txBox="1"/>
          <p:nvPr/>
        </p:nvSpPr>
        <p:spPr>
          <a:xfrm>
            <a:off x="5882697" y="3394109"/>
            <a:ext cx="1720602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useful</a:t>
            </a:r>
            <a:r>
              <a:rPr lang="en-US"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Free-Photos, Feb. 3, 2016</a:t>
            </a: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52"/>
          <p:cNvSpPr/>
          <p:nvPr/>
        </p:nvSpPr>
        <p:spPr>
          <a:xfrm>
            <a:off x="2319241" y="3174251"/>
            <a:ext cx="2405159" cy="21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Vacuum</a:t>
            </a: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Clker-Free-Vector-Images - </a:t>
            </a: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April 2, 2012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52" descr="Navigation, Car, Drive, Road, Gps, Transport, Trave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5720" y="3523738"/>
            <a:ext cx="4039249" cy="291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2" descr="Vacuum, Cleaner, Cleaning, Work, Tool, Blue, Housewor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65643" y="315803"/>
            <a:ext cx="1816395" cy="291270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2"/>
          <p:cNvSpPr/>
          <p:nvPr/>
        </p:nvSpPr>
        <p:spPr>
          <a:xfrm>
            <a:off x="765720" y="6251816"/>
            <a:ext cx="1699923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sng" strike="noStrike" cap="none">
                <a:solidFill>
                  <a:srgbClr val="954F72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GPS on Phone</a:t>
            </a:r>
            <a:r>
              <a:rPr lang="en-US" sz="6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DariuszSankowski - April 2, 2012</a:t>
            </a:r>
            <a:endParaRPr sz="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3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2" name="Google Shape;292;p53"/>
          <p:cNvGraphicFramePr/>
          <p:nvPr/>
        </p:nvGraphicFramePr>
        <p:xfrm>
          <a:off x="886576" y="2585545"/>
          <a:ext cx="10891800" cy="2073300"/>
        </p:xfrm>
        <a:graphic>
          <a:graphicData uri="http://schemas.openxmlformats.org/drawingml/2006/table">
            <a:tbl>
              <a:tblPr firstRow="1" bandRow="1">
                <a:noFill/>
                <a:tableStyleId>{8A0E18AD-B548-4ED1-BF12-7CC151A016D0}</a:tableStyleId>
              </a:tblPr>
              <a:tblGrid>
                <a:gridCol w="23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word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class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definition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sentence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useful</a:t>
                      </a:r>
                      <a:endParaRPr sz="1800" b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adjective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something that helps you do an activity more easily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Using a vacuum cleaner is useful. It makes cleaning so easy.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"/>
          <p:cNvSpPr txBox="1"/>
          <p:nvPr/>
        </p:nvSpPr>
        <p:spPr>
          <a:xfrm>
            <a:off x="5822796" y="4180121"/>
            <a:ext cx="5965011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 2: Preparation – Grammar</a:t>
            </a:r>
            <a:endParaRPr lang="en-US" sz="4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this grammar for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Skills Check </a:t>
            </a:r>
            <a:endParaRPr sz="24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aphicFrame>
        <p:nvGraphicFramePr>
          <p:cNvPr id="304" name="Google Shape;304;p19"/>
          <p:cNvGraphicFramePr/>
          <p:nvPr>
            <p:extLst>
              <p:ext uri="{D42A27DB-BD31-4B8C-83A1-F6EECF244321}">
                <p14:modId xmlns:p14="http://schemas.microsoft.com/office/powerpoint/2010/main" val="1997077496"/>
              </p:ext>
            </p:extLst>
          </p:nvPr>
        </p:nvGraphicFramePr>
        <p:xfrm>
          <a:off x="677917" y="1529255"/>
          <a:ext cx="10405250" cy="4803300"/>
        </p:xfrm>
        <a:graphic>
          <a:graphicData uri="http://schemas.openxmlformats.org/drawingml/2006/table">
            <a:tbl>
              <a:tblPr firstRow="1" bandRow="1">
                <a:noFill/>
                <a:tableStyleId>{1BCE0279-5537-43FC-94E7-D5DD77A4F078}</a:tableStyleId>
              </a:tblPr>
              <a:tblGrid>
                <a:gridCol w="20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5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Does he go to school?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Yes, he </a:t>
                      </a:r>
                      <a:r>
                        <a:rPr lang="en-US" sz="1800" u="sng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goes</a:t>
                      </a:r>
                      <a:r>
                        <a:rPr lang="en-US" sz="1800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to school every day.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Grammatical structure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Present simple tense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 use the base form of the verb and add 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-s 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or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-es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to the end.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Usage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 can use the present simple to talk about general facts.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Meaning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boy is at school regularly. He was there yesterday, he is there today and he will be there tomorrow.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Other examples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Hind </a:t>
                      </a:r>
                      <a:r>
                        <a:rPr lang="en-US" sz="1800" b="0" i="0" u="sng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brushes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her teeth twice a day.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She </a:t>
                      </a:r>
                      <a:r>
                        <a:rPr lang="en-US" sz="1800" b="0" i="0" u="sng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drinks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tea at breakfast.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Salem </a:t>
                      </a:r>
                      <a:r>
                        <a:rPr lang="en-US" sz="1800" b="0" i="0" u="sng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loves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to read books.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/>
          <p:nvPr/>
        </p:nvSpPr>
        <p:spPr>
          <a:xfrm>
            <a:off x="999852" y="1583494"/>
            <a:ext cx="45472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Contents: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 txBox="1"/>
          <p:nvPr/>
        </p:nvSpPr>
        <p:spPr>
          <a:xfrm>
            <a:off x="1038544" y="1827827"/>
            <a:ext cx="5096148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 1: Preparation - vocabulary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 2: Preparation - grammar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 3: Mini - research task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 4: Top tips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en-US" sz="2400" b="0" i="0" u="none" strike="noStrike" cap="none">
                <a:solidFill>
                  <a:srgbClr val="B68A3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400" b="0" i="0" u="none" strike="noStrike" cap="none">
                <a:solidFill>
                  <a:srgbClr val="BCBD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3.2</a:t>
            </a:r>
            <a:endParaRPr sz="2400" b="0" i="1" u="none" strike="noStrike" cap="none">
              <a:solidFill>
                <a:srgbClr val="BCBD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en-US" sz="2400" b="0" i="0" u="none" strike="noStrike" cap="none">
                <a:solidFill>
                  <a:srgbClr val="B68A3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400" b="0" i="0" u="none" strike="noStrike" cap="none">
                <a:solidFill>
                  <a:srgbClr val="BCBD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 1 Academic Year 2021-2022</a:t>
            </a:r>
            <a:endParaRPr sz="2400" b="0" i="0" u="none" strike="noStrike" cap="none">
              <a:solidFill>
                <a:srgbClr val="BCBD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2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59" name="Google Shape;159;p2" descr="Des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2704" y="1583494"/>
            <a:ext cx="3640308" cy="3691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graphicFrame>
        <p:nvGraphicFramePr>
          <p:cNvPr id="318" name="Google Shape;318;p20"/>
          <p:cNvGraphicFramePr/>
          <p:nvPr>
            <p:extLst>
              <p:ext uri="{D42A27DB-BD31-4B8C-83A1-F6EECF244321}">
                <p14:modId xmlns:p14="http://schemas.microsoft.com/office/powerpoint/2010/main" val="1863501378"/>
              </p:ext>
            </p:extLst>
          </p:nvPr>
        </p:nvGraphicFramePr>
        <p:xfrm>
          <a:off x="677917" y="1529255"/>
          <a:ext cx="10405250" cy="4989480"/>
        </p:xfrm>
        <a:graphic>
          <a:graphicData uri="http://schemas.openxmlformats.org/drawingml/2006/table">
            <a:tbl>
              <a:tblPr firstRow="1" bandRow="1">
                <a:noFill/>
                <a:tableStyleId>{1BCE0279-5537-43FC-94E7-D5DD77A4F078}</a:tableStyleId>
              </a:tblPr>
              <a:tblGrid>
                <a:gridCol w="20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5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i="0" u="none" strike="noStrike" cap="none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Look. That’s a </a:t>
                      </a:r>
                      <a:r>
                        <a:rPr lang="en-US" sz="1800" b="1" i="0" u="sng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big</a:t>
                      </a:r>
                      <a:r>
                        <a:rPr lang="en-US" sz="1800" i="0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house.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Grammatical structure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Adjective + noun (I live in a big house)</a:t>
                      </a:r>
                      <a:endParaRPr i="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Verb to be + adjective (My house is big)</a:t>
                      </a:r>
                      <a:endParaRPr sz="1800" i="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Usage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Adjectives describe nouns.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Adjectives give us more information about a noun.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Adjectives can be placed before a noun or after a noun.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Order of adjectives: </a:t>
                      </a:r>
                      <a:r>
                        <a:rPr lang="en-US" sz="1800" i="1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size – shape – age – color </a:t>
                      </a:r>
                      <a:r>
                        <a:rPr lang="en-US" sz="180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before the noun.</a:t>
                      </a: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Meaning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Is the house small? No, it is big.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Other examples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Reem likes </a:t>
                      </a:r>
                      <a:r>
                        <a:rPr lang="en-US" sz="1800" u="sng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red </a:t>
                      </a: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apples.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car is </a:t>
                      </a:r>
                      <a:r>
                        <a:rPr lang="en-US" sz="1800" u="sng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new</a:t>
                      </a: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She has </a:t>
                      </a:r>
                      <a:r>
                        <a:rPr lang="en-US" sz="1800" u="sng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curly</a:t>
                      </a: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800" u="sng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black</a:t>
                      </a: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hair.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9" name="Google Shape;319;p20"/>
          <p:cNvSpPr txBox="1"/>
          <p:nvPr/>
        </p:nvSpPr>
        <p:spPr>
          <a:xfrm>
            <a:off x="8665944" y="1285750"/>
            <a:ext cx="281485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Big house</a:t>
            </a: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Clker-Free-Vector-Images,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15, 2014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0" descr="House, Home, Neighbours, Roof, Chimney, Door, Windo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3086" y="187797"/>
            <a:ext cx="1233488" cy="1285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graphicFrame>
        <p:nvGraphicFramePr>
          <p:cNvPr id="327" name="Google Shape;327;p21"/>
          <p:cNvGraphicFramePr/>
          <p:nvPr>
            <p:extLst>
              <p:ext uri="{D42A27DB-BD31-4B8C-83A1-F6EECF244321}">
                <p14:modId xmlns:p14="http://schemas.microsoft.com/office/powerpoint/2010/main" val="3749192849"/>
              </p:ext>
            </p:extLst>
          </p:nvPr>
        </p:nvGraphicFramePr>
        <p:xfrm>
          <a:off x="677917" y="1529255"/>
          <a:ext cx="10405250" cy="5175660"/>
        </p:xfrm>
        <a:graphic>
          <a:graphicData uri="http://schemas.openxmlformats.org/drawingml/2006/table">
            <a:tbl>
              <a:tblPr firstRow="1" bandRow="1">
                <a:noFill/>
                <a:tableStyleId>{1BCE0279-5537-43FC-94E7-D5DD77A4F078}</a:tableStyleId>
              </a:tblPr>
              <a:tblGrid>
                <a:gridCol w="20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5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 will visit you </a:t>
                      </a:r>
                      <a:r>
                        <a:rPr lang="en-US" sz="1800" u="sng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</a:t>
                      </a:r>
                      <a:r>
                        <a:rPr lang="en-US" sz="1800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Monday.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Grammatical structure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Prepositions: time 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at, in, and on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Usage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Prepositions: time is used to show a relationship in time.</a:t>
                      </a:r>
                      <a:endParaRPr lang="en-US" sz="18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at: can be used for precise times. 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in: can be used for months, years, decades, centuries, and long period of time.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on: can be used for dates and days.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Meaning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day I chose to visit you is Monday.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Other examples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 have my snack </a:t>
                      </a:r>
                      <a:r>
                        <a:rPr lang="en-US" sz="1800" u="sng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at</a:t>
                      </a: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10:00 am.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National Day is </a:t>
                      </a:r>
                      <a:r>
                        <a:rPr lang="en-US" sz="1800" u="sng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</a:t>
                      </a: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December.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 go to the beach </a:t>
                      </a:r>
                      <a:r>
                        <a:rPr lang="en-US" sz="1800" u="sng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</a:t>
                      </a: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Fridays.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28" name="Google Shape;328;p21" descr="A white clock on a pink wall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38722" t="29910" r="39933" b="34905"/>
          <a:stretch/>
        </p:blipFill>
        <p:spPr>
          <a:xfrm>
            <a:off x="8964246" y="214082"/>
            <a:ext cx="1229621" cy="1233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1"/>
          <p:cNvSpPr txBox="1"/>
          <p:nvPr/>
        </p:nvSpPr>
        <p:spPr>
          <a:xfrm>
            <a:off x="8901619" y="1303875"/>
            <a:ext cx="13548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</a:t>
            </a:r>
            <a:r>
              <a:rPr lang="en-US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Icons8_team, May 28, 2018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graphicFrame>
        <p:nvGraphicFramePr>
          <p:cNvPr id="327" name="Google Shape;327;p21"/>
          <p:cNvGraphicFramePr/>
          <p:nvPr>
            <p:extLst>
              <p:ext uri="{D42A27DB-BD31-4B8C-83A1-F6EECF244321}">
                <p14:modId xmlns:p14="http://schemas.microsoft.com/office/powerpoint/2010/main" val="1509544670"/>
              </p:ext>
            </p:extLst>
          </p:nvPr>
        </p:nvGraphicFramePr>
        <p:xfrm>
          <a:off x="677917" y="1529255"/>
          <a:ext cx="10405250" cy="4803300"/>
        </p:xfrm>
        <a:graphic>
          <a:graphicData uri="http://schemas.openxmlformats.org/drawingml/2006/table">
            <a:tbl>
              <a:tblPr firstRow="1" bandRow="1">
                <a:noFill/>
                <a:tableStyleId>{1BCE0279-5537-43FC-94E7-D5DD77A4F078}</a:tableStyleId>
              </a:tblPr>
              <a:tblGrid>
                <a:gridCol w="20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5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 dirty="0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If</a:t>
                      </a:r>
                      <a:r>
                        <a:rPr lang="en-US" sz="1800" u="none" strike="noStrike" cap="none" dirty="0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babies </a:t>
                      </a:r>
                      <a:r>
                        <a:rPr lang="en-US" sz="1800" u="sng" strike="noStrike" cap="none" dirty="0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are</a:t>
                      </a:r>
                      <a:r>
                        <a:rPr lang="en-US" sz="1800" u="none" strike="noStrike" cap="none" dirty="0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hungry, they </a:t>
                      </a:r>
                      <a:r>
                        <a:rPr lang="en-US" sz="1800" u="sng" strike="noStrike" cap="none" dirty="0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cry</a:t>
                      </a:r>
                      <a:r>
                        <a:rPr lang="en-US" sz="1800" u="none" strike="noStrike" cap="none" dirty="0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</a:t>
                      </a:r>
                      <a:endParaRPr sz="14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Grammatical structure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Calibri"/>
                          <a:cs typeface="Calibri"/>
                          <a:sym typeface="Arial"/>
                        </a:rPr>
                        <a:t>Zero conditional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Helvetica Neue"/>
                          <a:cs typeface="Calibri"/>
                          <a:sym typeface="Arial"/>
                        </a:rPr>
                        <a:t>If + present simple (condition clause), … present simple (result clause).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Usage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Calibri"/>
                          <a:cs typeface="Calibri"/>
                          <a:sym typeface="Arial"/>
                        </a:rPr>
                        <a:t>We use the zero conditional when we want to talk about facts or things that are generally true.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Helvetica" pitchFamily="2" charset="0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Meaning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Helvetica" pitchFamily="2" charset="0"/>
                          <a:ea typeface="Helvetica Neue"/>
                          <a:cs typeface="Helvetica Neue"/>
                          <a:sym typeface="Helvetica Neue"/>
                        </a:rPr>
                        <a:t>Babies cry when they are hungry. That is a fact.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Helvetica" pitchFamily="2" charset="0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Other examples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" pitchFamily="2" charset="0"/>
                          <a:ea typeface="Helvetica Neue"/>
                          <a:cs typeface="Helvetica Neue"/>
                          <a:sym typeface="Helvetica Neue"/>
                        </a:rPr>
                        <a:t>If the weather is cool, we walk in the mountains.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" pitchFamily="2" charset="0"/>
                          <a:ea typeface="Helvetica Neue"/>
                          <a:cs typeface="Helvetica Neue"/>
                          <a:sym typeface="Helvetica Neue"/>
                        </a:rPr>
                        <a:t>Teachers are happy when you do your work well.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" pitchFamily="2" charset="0"/>
                          <a:ea typeface="Helvetica Neue"/>
                          <a:cs typeface="Helvetica Neue"/>
                          <a:sym typeface="Helvetica Neue"/>
                        </a:rPr>
                        <a:t>If it rains, we stay inside.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Helvetica" pitchFamily="2" charset="0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28" name="Google Shape;328;p21" descr="A white clock on a pink wall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38722" t="29910" r="39933" b="34905"/>
          <a:stretch/>
        </p:blipFill>
        <p:spPr>
          <a:xfrm>
            <a:off x="8964246" y="214082"/>
            <a:ext cx="1229621" cy="1233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1"/>
          <p:cNvSpPr txBox="1"/>
          <p:nvPr/>
        </p:nvSpPr>
        <p:spPr>
          <a:xfrm>
            <a:off x="8901619" y="1303875"/>
            <a:ext cx="13548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</a:t>
            </a:r>
            <a:r>
              <a:rPr lang="en-US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Icons8_team, May 28, 2018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0671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/>
          <p:nvPr/>
        </p:nvSpPr>
        <p:spPr>
          <a:xfrm>
            <a:off x="6330167" y="3811269"/>
            <a:ext cx="5861833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 3: Mini - research Task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49" name="Google Shape;349;p24"/>
          <p:cNvSpPr/>
          <p:nvPr/>
        </p:nvSpPr>
        <p:spPr>
          <a:xfrm>
            <a:off x="3465786" y="866137"/>
            <a:ext cx="2793124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Talk about it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24" descr="Meeting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6446" y="19224"/>
            <a:ext cx="1693826" cy="16938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1" name="Google Shape;351;p24"/>
          <p:cNvGraphicFramePr/>
          <p:nvPr/>
        </p:nvGraphicFramePr>
        <p:xfrm>
          <a:off x="787474" y="1666356"/>
          <a:ext cx="10357950" cy="4462310"/>
        </p:xfrm>
        <a:graphic>
          <a:graphicData uri="http://schemas.openxmlformats.org/drawingml/2006/table">
            <a:tbl>
              <a:tblPr firstRow="1" bandRow="1">
                <a:noFill/>
                <a:tableStyleId>{50027F41-441B-451D-8780-957C731AAAFB}</a:tableStyleId>
              </a:tblPr>
              <a:tblGrid>
                <a:gridCol w="34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3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Talk about your five senses. 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Ask these questions to two of your classmates or family members. Record their answers.</a:t>
                      </a:r>
                      <a:endParaRPr sz="14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</a:rPr>
                        <a:t>Person 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</a:rPr>
                        <a:t>Person 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Which sense helps you the most in class? Why?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sense do you use the least? Why?</a:t>
                      </a: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would it be like to not have one of your senses?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Ask your own question about your five senses.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"/>
          <p:cNvSpPr txBox="1"/>
          <p:nvPr/>
        </p:nvSpPr>
        <p:spPr>
          <a:xfrm>
            <a:off x="6565298" y="3811269"/>
            <a:ext cx="5861833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 4: Top tips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sp>
        <p:nvSpPr>
          <p:cNvPr id="363" name="Google Shape;363;p26"/>
          <p:cNvSpPr/>
          <p:nvPr/>
        </p:nvSpPr>
        <p:spPr>
          <a:xfrm>
            <a:off x="639795" y="525373"/>
            <a:ext cx="10711377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BF9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 tips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Skills Check is made up of three parts.</a:t>
            </a:r>
            <a:endParaRPr sz="1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 1 – Reading passage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Char char="-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 multiple choice questions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1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Question 7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 reflection question</a:t>
            </a: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It means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look at the text again and </a:t>
            </a: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the reason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why you chose that answer for question 6.</a:t>
            </a:r>
            <a:endParaRPr sz="1800" b="0" i="0" u="none" strike="noStrike" cap="none" dirty="0">
              <a:solidFill>
                <a:srgbClr val="BF9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 dirty="0">
                <a:solidFill>
                  <a:srgbClr val="B68A35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BCBD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EBBDB-D065-644D-BFF1-0842C9533E67}"/>
              </a:ext>
            </a:extLst>
          </p:cNvPr>
          <p:cNvSpPr txBox="1"/>
          <p:nvPr/>
        </p:nvSpPr>
        <p:spPr>
          <a:xfrm>
            <a:off x="927264" y="4960551"/>
            <a:ext cx="1013643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What did the boy mean when he said he got an A on his test?</a:t>
            </a:r>
          </a:p>
          <a:p>
            <a:pPr marL="457200" indent="-457200">
              <a:buAutoNum type="alphaUcParenR"/>
            </a:pPr>
            <a:r>
              <a:rPr lang="en-US" sz="2000" dirty="0"/>
              <a:t>He took the test and answered all of the questions correctly.</a:t>
            </a:r>
          </a:p>
          <a:p>
            <a:pPr marL="457200" indent="-457200">
              <a:buAutoNum type="alphaUcParenR"/>
            </a:pPr>
            <a:r>
              <a:rPr lang="en-US" sz="2000" dirty="0"/>
              <a:t>He took the test and answered some of the questions correctly.</a:t>
            </a:r>
          </a:p>
          <a:p>
            <a:pPr marL="457200" indent="-457200">
              <a:buAutoNum type="alphaUcParenR"/>
            </a:pPr>
            <a:r>
              <a:rPr lang="en-US" sz="2000" dirty="0"/>
              <a:t>He took the test and did not answer any of the questions correctly.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71" name="Google Shape;371;p27"/>
          <p:cNvSpPr/>
          <p:nvPr/>
        </p:nvSpPr>
        <p:spPr>
          <a:xfrm>
            <a:off x="639795" y="1380752"/>
            <a:ext cx="10912409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 tips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 2 – MAZE</a:t>
            </a:r>
            <a:endParaRPr sz="1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assessment type is called a MAZE because it is a descriptive maze. Complete a short text by selecting the correct word. You may need to make connections between two sentences or </a:t>
            </a: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ideas to be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able to choose the correct answer.</a:t>
            </a:r>
            <a:endParaRPr sz="1800" b="0" i="0" u="none" strike="noStrike" cap="none" dirty="0">
              <a:solidFill>
                <a:srgbClr val="B68A3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B68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B68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B68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B68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 dirty="0">
                <a:solidFill>
                  <a:srgbClr val="B68A35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BCBD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C4D50E0-0F00-674E-82AB-C7105B183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95" y="4238623"/>
            <a:ext cx="10427598" cy="197724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8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379" name="Google Shape;379;p28" descr="Scribbl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7048" y="1206469"/>
            <a:ext cx="1960179" cy="196017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8"/>
          <p:cNvSpPr/>
          <p:nvPr/>
        </p:nvSpPr>
        <p:spPr>
          <a:xfrm>
            <a:off x="639795" y="1380752"/>
            <a:ext cx="11184343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 tips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 3 - Writing </a:t>
            </a: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Picture prompt and 5 questions.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Write 5 sentences in your own words to answer the questions.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will get marks for:</a:t>
            </a: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/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- completing all tasks with simple and compound sentences (using and, but, because)</a:t>
            </a:r>
          </a:p>
          <a:p>
            <a:pPr lvl="0"/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- using basic language structures</a:t>
            </a:r>
          </a:p>
          <a:p>
            <a:pPr lvl="0"/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- using words you studied that are related to the topic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u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sing appropriate spacing and punctuation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spelling words accurately and using punctuation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9"/>
          <p:cNvSpPr txBox="1"/>
          <p:nvPr/>
        </p:nvSpPr>
        <p:spPr>
          <a:xfrm>
            <a:off x="5297213" y="2738483"/>
            <a:ext cx="1597573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29" descr="Icon&#10;&#10;Description automatically generated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5966" y="3917713"/>
            <a:ext cx="827980" cy="82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9" descr="Icon&#10;&#10;Description automatically generated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34129" y="3917712"/>
            <a:ext cx="827980" cy="82909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9"/>
          <p:cNvSpPr txBox="1"/>
          <p:nvPr/>
        </p:nvSpPr>
        <p:spPr>
          <a:xfrm>
            <a:off x="4811226" y="4742095"/>
            <a:ext cx="7427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ese.ae</a:t>
            </a:r>
            <a:endParaRPr sz="1200" b="0" i="0" u="none" strike="noStrike" cap="non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9" name="Google Shape;389;p29"/>
          <p:cNvSpPr txBox="1"/>
          <p:nvPr/>
        </p:nvSpPr>
        <p:spPr>
          <a:xfrm>
            <a:off x="6436352" y="4742095"/>
            <a:ext cx="8279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Ese_ae</a:t>
            </a:r>
            <a:endParaRPr sz="1200" b="0" i="0" u="none" strike="noStrike" cap="non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 txBox="1"/>
          <p:nvPr/>
        </p:nvSpPr>
        <p:spPr>
          <a:xfrm>
            <a:off x="6284686" y="3806372"/>
            <a:ext cx="5528878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 1: Preparation – 		Vocabulary.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Learn these words for 		the skills check.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2"/>
          <p:cNvSpPr txBox="1">
            <a:spLocks noGrp="1"/>
          </p:cNvSpPr>
          <p:nvPr>
            <p:ph type="sldNum" idx="12"/>
          </p:nvPr>
        </p:nvSpPr>
        <p:spPr>
          <a:xfrm>
            <a:off x="4588933" y="647106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2"/>
          <p:cNvSpPr/>
          <p:nvPr/>
        </p:nvSpPr>
        <p:spPr>
          <a:xfrm>
            <a:off x="5358972" y="3741369"/>
            <a:ext cx="5865404" cy="261498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FFDD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recycling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putting paper, glass, plastic, etc. through a process so that it can be used again </a:t>
            </a: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2" name="Google Shape;172;p42" descr="Teacher, Children, Bottles, Recycling, Waste Sort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6211" y="291782"/>
            <a:ext cx="5110926" cy="322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2" descr="A picture containing indoo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7177" y="1719618"/>
            <a:ext cx="4754509" cy="4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2"/>
          <p:cNvSpPr txBox="1"/>
          <p:nvPr/>
        </p:nvSpPr>
        <p:spPr>
          <a:xfrm>
            <a:off x="8648745" y="3297419"/>
            <a:ext cx="23409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Kids recycling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Elf-Moondance, Sept. 21, 2021 </a:t>
            </a:r>
            <a:endParaRPr/>
          </a:p>
        </p:txBody>
      </p:sp>
      <p:sp>
        <p:nvSpPr>
          <p:cNvPr id="175" name="Google Shape;175;p42"/>
          <p:cNvSpPr/>
          <p:nvPr/>
        </p:nvSpPr>
        <p:spPr>
          <a:xfrm>
            <a:off x="287178" y="6030065"/>
            <a:ext cx="1915696" cy="223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recycling</a:t>
            </a: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QuinceCreative - Aug. 2, 2018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3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2" name="Google Shape;182;p43"/>
          <p:cNvGraphicFramePr/>
          <p:nvPr>
            <p:extLst>
              <p:ext uri="{D42A27DB-BD31-4B8C-83A1-F6EECF244321}">
                <p14:modId xmlns:p14="http://schemas.microsoft.com/office/powerpoint/2010/main" val="2729450903"/>
              </p:ext>
            </p:extLst>
          </p:nvPr>
        </p:nvGraphicFramePr>
        <p:xfrm>
          <a:off x="886576" y="2585545"/>
          <a:ext cx="10891800" cy="2073300"/>
        </p:xfrm>
        <a:graphic>
          <a:graphicData uri="http://schemas.openxmlformats.org/drawingml/2006/table">
            <a:tbl>
              <a:tblPr firstRow="1" bandRow="1">
                <a:noFill/>
                <a:tableStyleId>{8A0E18AD-B548-4ED1-BF12-7CC151A016D0}</a:tableStyleId>
              </a:tblPr>
              <a:tblGrid>
                <a:gridCol w="23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word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class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definition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sentence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recycling</a:t>
                      </a:r>
                      <a:endParaRPr sz="1800" b="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noun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putting paper, glass, plastic, etc. through a process so that it can be used again</a:t>
                      </a:r>
                      <a:endParaRPr sz="18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Recycling</a:t>
                      </a:r>
                      <a:r>
                        <a:rPr lang="en-US" sz="18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materials like paper, glass and plastic saves the environment.</a:t>
                      </a:r>
                      <a:endParaRPr sz="18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4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4"/>
          <p:cNvSpPr/>
          <p:nvPr/>
        </p:nvSpPr>
        <p:spPr>
          <a:xfrm>
            <a:off x="5358972" y="3741369"/>
            <a:ext cx="5865404" cy="261498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FFDD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air, land and water where people, animals and plants live</a:t>
            </a:r>
            <a:endParaRPr/>
          </a:p>
        </p:txBody>
      </p:sp>
      <p:pic>
        <p:nvPicPr>
          <p:cNvPr id="190" name="Google Shape;190;p44" descr="Natural Reserve, Responsibility, World, Hands, Clou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343" y="1551010"/>
            <a:ext cx="3987874" cy="450859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4"/>
          <p:cNvSpPr/>
          <p:nvPr/>
        </p:nvSpPr>
        <p:spPr>
          <a:xfrm>
            <a:off x="802343" y="5833269"/>
            <a:ext cx="2078643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</a:t>
            </a: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Mysticsartdesign - Oct. 9, 2014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44" descr="River, Mountains, Trees, Conifers, Coniferou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58691" y="532449"/>
            <a:ext cx="5652653" cy="307602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4"/>
          <p:cNvSpPr/>
          <p:nvPr/>
        </p:nvSpPr>
        <p:spPr>
          <a:xfrm>
            <a:off x="5458691" y="3351818"/>
            <a:ext cx="1873942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</a:t>
            </a: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Pexels - Nov. 22, 2016</a:t>
            </a: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5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0" name="Google Shape;200;p45"/>
          <p:cNvGraphicFramePr/>
          <p:nvPr/>
        </p:nvGraphicFramePr>
        <p:xfrm>
          <a:off x="886576" y="2585545"/>
          <a:ext cx="10891800" cy="2073300"/>
        </p:xfrm>
        <a:graphic>
          <a:graphicData uri="http://schemas.openxmlformats.org/drawingml/2006/table">
            <a:tbl>
              <a:tblPr firstRow="1" bandRow="1">
                <a:noFill/>
                <a:tableStyleId>{8A0E18AD-B548-4ED1-BF12-7CC151A016D0}</a:tableStyleId>
              </a:tblPr>
              <a:tblGrid>
                <a:gridCol w="23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word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class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definition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sentence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environment</a:t>
                      </a:r>
                      <a:endParaRPr sz="1800" b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noun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air, land and water where people, animals and plants live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Plants need a good 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environment</a:t>
                      </a: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to grow.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6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6"/>
          <p:cNvSpPr/>
          <p:nvPr/>
        </p:nvSpPr>
        <p:spPr>
          <a:xfrm>
            <a:off x="5358972" y="3741369"/>
            <a:ext cx="5865404" cy="261498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FFDD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trash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things that you throw away because you do not want them</a:t>
            </a: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8" name="Google Shape;208;p46" descr="Man, Throwing, Trash, Rubbish, Cleanup, Dustbi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8950" y="503755"/>
            <a:ext cx="2256696" cy="298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6" descr="Trash, Dump, Recycling, Recycle, Boat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902" y="1596789"/>
            <a:ext cx="3898802" cy="449819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6"/>
          <p:cNvSpPr/>
          <p:nvPr/>
        </p:nvSpPr>
        <p:spPr>
          <a:xfrm>
            <a:off x="1692166" y="5857136"/>
            <a:ext cx="220056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Trash can </a:t>
            </a: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GraphicsSC - March 20, 2017</a:t>
            </a: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6"/>
          <p:cNvSpPr/>
          <p:nvPr/>
        </p:nvSpPr>
        <p:spPr>
          <a:xfrm>
            <a:off x="6683013" y="3434247"/>
            <a:ext cx="225669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trash</a:t>
            </a: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Clker-Free-Vector-Images - April 12, 2012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 txBox="1">
            <a:spLocks noGrp="1"/>
          </p:cNvSpPr>
          <p:nvPr>
            <p:ph type="sldNum" idx="12"/>
          </p:nvPr>
        </p:nvSpPr>
        <p:spPr>
          <a:xfrm>
            <a:off x="4724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8" name="Google Shape;218;p47"/>
          <p:cNvGraphicFramePr/>
          <p:nvPr/>
        </p:nvGraphicFramePr>
        <p:xfrm>
          <a:off x="886576" y="2585545"/>
          <a:ext cx="10891800" cy="2073300"/>
        </p:xfrm>
        <a:graphic>
          <a:graphicData uri="http://schemas.openxmlformats.org/drawingml/2006/table">
            <a:tbl>
              <a:tblPr firstRow="1" bandRow="1">
                <a:noFill/>
                <a:tableStyleId>{8A0E18AD-B548-4ED1-BF12-7CC151A016D0}</a:tableStyleId>
              </a:tblPr>
              <a:tblGrid>
                <a:gridCol w="23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word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class</a:t>
                      </a:r>
                      <a:endParaRPr sz="360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definition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sentence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trash</a:t>
                      </a:r>
                      <a:endParaRPr sz="1800" b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noun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things that you throw away because you do not want them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Alia is throwing the 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trash</a:t>
                      </a:r>
                      <a:r>
                        <a:rPr lang="en-US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in the recycling bin.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E0BE282347E6428AD35CDBDE691A31" ma:contentTypeVersion="8" ma:contentTypeDescription="Create a new document." ma:contentTypeScope="" ma:versionID="a5aa0c5c6056383cd536c27096d3c32d">
  <xsd:schema xmlns:xsd="http://www.w3.org/2001/XMLSchema" xmlns:xs="http://www.w3.org/2001/XMLSchema" xmlns:p="http://schemas.microsoft.com/office/2006/metadata/properties" xmlns:ns2="ad322399-e21b-4be2-a902-8004f0554c95" targetNamespace="http://schemas.microsoft.com/office/2006/metadata/properties" ma:root="true" ma:fieldsID="5e33cd8e590fdcbf6b98984874e2de0f" ns2:_="">
    <xsd:import namespace="ad322399-e21b-4be2-a902-8004f0554c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22399-e21b-4be2-a902-8004f0554c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383EFF-9CE7-4571-937C-E6869D6ACF0E}"/>
</file>

<file path=customXml/itemProps2.xml><?xml version="1.0" encoding="utf-8"?>
<ds:datastoreItem xmlns:ds="http://schemas.openxmlformats.org/officeDocument/2006/customXml" ds:itemID="{B76DD4E2-7057-4BE0-8BDE-D016C505AE38}"/>
</file>

<file path=customXml/itemProps3.xml><?xml version="1.0" encoding="utf-8"?>
<ds:datastoreItem xmlns:ds="http://schemas.openxmlformats.org/officeDocument/2006/customXml" ds:itemID="{5FCF4B91-BE83-42DD-89E6-36BBF4CE5437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1336</Words>
  <Application>Microsoft Macintosh PowerPoint</Application>
  <PresentationFormat>Widescreen</PresentationFormat>
  <Paragraphs>274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Helvetica Neue Light</vt:lpstr>
      <vt:lpstr>Arial</vt:lpstr>
      <vt:lpstr>Helvetica Neue</vt:lpstr>
      <vt:lpstr>Helvetica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Samir Abu Ghaida</dc:creator>
  <cp:lastModifiedBy>Vivienne Sarah Morton</cp:lastModifiedBy>
  <cp:revision>12</cp:revision>
  <dcterms:created xsi:type="dcterms:W3CDTF">2021-02-06T17:30:35Z</dcterms:created>
  <dcterms:modified xsi:type="dcterms:W3CDTF">2021-10-13T11:27:14Z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0x01010038E0BE282347E6428AD35CDBDE691A31</vt:lpwstr>
  </property>
</Properties>
</file>