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44" r:id="rId3"/>
    <p:sldMasterId id="2147483762" r:id="rId4"/>
    <p:sldMasterId id="2147483780" r:id="rId5"/>
    <p:sldMasterId id="2147483792" r:id="rId6"/>
    <p:sldMasterId id="2147483798" r:id="rId7"/>
    <p:sldMasterId id="2147483810" r:id="rId8"/>
    <p:sldMasterId id="2147483822" r:id="rId9"/>
  </p:sldMasterIdLst>
  <p:notesMasterIdLst>
    <p:notesMasterId r:id="rId60"/>
  </p:notesMasterIdLst>
  <p:sldIdLst>
    <p:sldId id="370" r:id="rId10"/>
    <p:sldId id="410" r:id="rId11"/>
    <p:sldId id="411" r:id="rId12"/>
    <p:sldId id="343" r:id="rId13"/>
    <p:sldId id="414" r:id="rId14"/>
    <p:sldId id="1598" r:id="rId15"/>
    <p:sldId id="1599" r:id="rId16"/>
    <p:sldId id="1600" r:id="rId17"/>
    <p:sldId id="1114" r:id="rId18"/>
    <p:sldId id="1115" r:id="rId19"/>
    <p:sldId id="1116" r:id="rId20"/>
    <p:sldId id="1117" r:id="rId21"/>
    <p:sldId id="1118" r:id="rId22"/>
    <p:sldId id="1119" r:id="rId23"/>
    <p:sldId id="1120" r:id="rId24"/>
    <p:sldId id="1121" r:id="rId25"/>
    <p:sldId id="417" r:id="rId26"/>
    <p:sldId id="418" r:id="rId27"/>
    <p:sldId id="394" r:id="rId28"/>
    <p:sldId id="1136" r:id="rId29"/>
    <p:sldId id="419" r:id="rId30"/>
    <p:sldId id="1137" r:id="rId31"/>
    <p:sldId id="937" r:id="rId32"/>
    <p:sldId id="256" r:id="rId33"/>
    <p:sldId id="1122" r:id="rId34"/>
    <p:sldId id="1123" r:id="rId35"/>
    <p:sldId id="1124" r:id="rId36"/>
    <p:sldId id="1125" r:id="rId37"/>
    <p:sldId id="1126" r:id="rId38"/>
    <p:sldId id="263" r:id="rId39"/>
    <p:sldId id="1127" r:id="rId40"/>
    <p:sldId id="1128" r:id="rId41"/>
    <p:sldId id="1129" r:id="rId42"/>
    <p:sldId id="1130" r:id="rId43"/>
    <p:sldId id="1131" r:id="rId44"/>
    <p:sldId id="1132" r:id="rId45"/>
    <p:sldId id="1133" r:id="rId46"/>
    <p:sldId id="1134" r:id="rId47"/>
    <p:sldId id="1135" r:id="rId48"/>
    <p:sldId id="1138" r:id="rId49"/>
    <p:sldId id="1140" r:id="rId50"/>
    <p:sldId id="1141" r:id="rId51"/>
    <p:sldId id="1142" r:id="rId52"/>
    <p:sldId id="373" r:id="rId53"/>
    <p:sldId id="1109" r:id="rId54"/>
    <p:sldId id="275" r:id="rId55"/>
    <p:sldId id="437" r:id="rId56"/>
    <p:sldId id="1139" r:id="rId57"/>
    <p:sldId id="1144" r:id="rId58"/>
    <p:sldId id="162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FF"/>
    <a:srgbClr val="FF99CC"/>
    <a:srgbClr val="FFCCFF"/>
    <a:srgbClr val="FF69FF"/>
    <a:srgbClr val="92FF0D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3" autoAdjust="0"/>
    <p:restoredTop sz="94660"/>
  </p:normalViewPr>
  <p:slideViewPr>
    <p:cSldViewPr>
      <p:cViewPr varScale="1">
        <p:scale>
          <a:sx n="64" d="100"/>
          <a:sy n="64" d="100"/>
        </p:scale>
        <p:origin x="11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12/03/1443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8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4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8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1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6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9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50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5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54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94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18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23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1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56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89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98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05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95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05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0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29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86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5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966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57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37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97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85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70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540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51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39"/>
            </a:avLst>
          </a:prstGeo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7890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  <a:prstGeom prst="roundRect">
            <a:avLst>
              <a:gd name="adj" fmla="val 2583"/>
            </a:avLst>
          </a:prstGeo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0707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938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06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86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27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82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2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10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3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15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52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57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23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7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00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98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651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438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625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9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816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57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55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66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2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931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238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495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407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84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0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6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89C4-AEAA-4600-B6CC-0FD1D880490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B80E5-645F-4D4E-9A32-DE2765BB1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0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1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38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A7CB-F668-4733-B24B-76DF1387A9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3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JP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3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5400" b="1" dirty="0">
                <a:solidFill>
                  <a:schemeClr val="accent3">
                    <a:lumMod val="75000"/>
                  </a:schemeClr>
                </a:solidFill>
                <a:cs typeface="+mn-cs"/>
              </a:rPr>
              <a:t>مَدْرَسَةُ دودي الْجَديدَةُ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b="1" dirty="0">
                <a:cs typeface="+mn-cs"/>
              </a:rPr>
              <a:t>إعداد أحلام فوزي </a:t>
            </a:r>
            <a:endParaRPr lang="en-US" sz="2800" b="1" dirty="0"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627534"/>
            <a:ext cx="7272808" cy="1055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4000" b="1" dirty="0">
                <a:solidFill>
                  <a:schemeClr val="bg2">
                    <a:lumMod val="10000"/>
                  </a:schemeClr>
                </a:solidFill>
                <a:cs typeface="+mn-cs"/>
              </a:rPr>
              <a:t>قراءة القصّة </a:t>
            </a:r>
            <a:r>
              <a:rPr lang="ar-AE" sz="4000" b="1" dirty="0">
                <a:cs typeface="+mn-cs"/>
              </a:rPr>
              <a:t>( حرف الدّال  </a:t>
            </a:r>
            <a:r>
              <a:rPr lang="ar-AE" sz="6000" b="1" dirty="0">
                <a:solidFill>
                  <a:schemeClr val="accent3">
                    <a:lumMod val="75000"/>
                  </a:schemeClr>
                </a:solidFill>
                <a:cs typeface="+mn-cs"/>
              </a:rPr>
              <a:t>د</a:t>
            </a:r>
            <a:r>
              <a:rPr lang="ar-AE" sz="36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 </a:t>
            </a:r>
            <a:r>
              <a:rPr lang="ar-AE" sz="3600" b="1" dirty="0">
                <a:cs typeface="+mn-cs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5400" b="1" dirty="0">
                <a:cs typeface="+mn-cs"/>
              </a:rPr>
              <a:t>اللغة العربية / الصف الأول</a:t>
            </a:r>
            <a:endParaRPr lang="en-US" sz="5400" b="1" dirty="0"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b="1" dirty="0">
                <a:cs typeface="+mn-cs"/>
              </a:rPr>
              <a:t>مدرسة وروضة الجوري </a:t>
            </a:r>
            <a:r>
              <a:rPr lang="ar-AE" sz="3200" b="1" dirty="0">
                <a:solidFill>
                  <a:schemeClr val="accent2"/>
                </a:solidFill>
                <a:cs typeface="+mn-cs"/>
              </a:rPr>
              <a:t>2022</a:t>
            </a:r>
            <a:endParaRPr lang="en-US" sz="2800" b="1" dirty="0">
              <a:solidFill>
                <a:schemeClr val="accent2"/>
              </a:solidFill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2800" b="1" dirty="0">
                <a:cs typeface="+mn-cs"/>
              </a:rPr>
              <a:t>مديرة المدرسة / هند الكعبي</a:t>
            </a:r>
            <a:endParaRPr lang="en-US" sz="2800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11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37502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و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ي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1566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37502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يـكٌ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72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58849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دَ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جاجَة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ٌ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61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58849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ساعَـ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دَ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363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58849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بَ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دَ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أَتْ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613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58849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جَ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ي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َةً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171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A49E3D-816D-4DF4-B551-A22BDC162A06}"/>
              </a:ext>
            </a:extLst>
          </p:cNvPr>
          <p:cNvSpPr txBox="1">
            <a:spLocks/>
          </p:cNvSpPr>
          <p:nvPr/>
        </p:nvSpPr>
        <p:spPr>
          <a:xfrm>
            <a:off x="431540" y="1588496"/>
            <a:ext cx="8280920" cy="368100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مَ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دْ</a:t>
            </a:r>
            <a:r>
              <a:rPr kumimoji="0" lang="ar-AE" sz="25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رَسَةً</a:t>
            </a:r>
            <a:endParaRPr kumimoji="0" lang="en-US" sz="25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397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59791" y="236219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83610" y="3600988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/ الدّجاجة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3B7B0D-1318-4000-A7A8-E8AC228E1733}"/>
              </a:ext>
            </a:extLst>
          </p:cNvPr>
          <p:cNvGrpSpPr/>
          <p:nvPr/>
        </p:nvGrpSpPr>
        <p:grpSpPr>
          <a:xfrm>
            <a:off x="3840237" y="5373216"/>
            <a:ext cx="1463526" cy="1189552"/>
            <a:chOff x="-4648200" y="2819400"/>
            <a:chExt cx="1949355" cy="1066801"/>
          </a:xfrm>
        </p:grpSpPr>
        <p:pic>
          <p:nvPicPr>
            <p:cNvPr id="12" name="Picture 4" descr="2 clipart min, 2 min Transparent FREE for download on ...">
              <a:extLst>
                <a:ext uri="{FF2B5EF4-FFF2-40B4-BE49-F238E27FC236}">
                  <a16:creationId xmlns:a16="http://schemas.microsoft.com/office/drawing/2014/main" id="{D2022A4E-D8AB-43C9-A78A-678F477669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22DB55-662D-40B2-913A-D8D89D94D849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دقائق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304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28B7674B-BD4D-493F-96B9-41D761D95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32656"/>
            <a:ext cx="8424936" cy="6048672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D05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444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251520" y="0"/>
            <a:ext cx="889248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111084" y="1556792"/>
            <a:ext cx="6277340" cy="3672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تَعَرّف عنوان القصّة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واسم المؤلف</a:t>
            </a:r>
          </a:p>
        </p:txBody>
      </p:sp>
      <p:pic>
        <p:nvPicPr>
          <p:cNvPr id="7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ACF9E911-A6EC-45CD-B54D-5751CDD35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3833664" y="5013176"/>
            <a:ext cx="1728192" cy="121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7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0A49B-7279-4DD3-8521-DF655803D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764704"/>
            <a:ext cx="3744416" cy="532859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079680-909A-4514-98D8-7F27B725F370}"/>
              </a:ext>
            </a:extLst>
          </p:cNvPr>
          <p:cNvSpPr/>
          <p:nvPr/>
        </p:nvSpPr>
        <p:spPr>
          <a:xfrm>
            <a:off x="1763688" y="1268760"/>
            <a:ext cx="2068737" cy="722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عنوان القصّة ؟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415D1-493D-46DF-BE0C-6F463FE6D69A}"/>
              </a:ext>
            </a:extLst>
          </p:cNvPr>
          <p:cNvSpPr/>
          <p:nvPr/>
        </p:nvSpPr>
        <p:spPr>
          <a:xfrm>
            <a:off x="1257793" y="2348880"/>
            <a:ext cx="2574632" cy="85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ماذا تتوقع أن تكون مدرسة دودي ؟</a:t>
            </a:r>
            <a:endParaRPr lang="en-US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A231B1-6917-4393-8AC5-587AAC8D08F3}"/>
              </a:ext>
            </a:extLst>
          </p:cNvPr>
          <p:cNvSpPr/>
          <p:nvPr/>
        </p:nvSpPr>
        <p:spPr>
          <a:xfrm>
            <a:off x="1274622" y="3556830"/>
            <a:ext cx="2574632" cy="85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من هم أصدقاء دودي </a:t>
            </a:r>
            <a:r>
              <a:rPr lang="ar-AE" sz="2400" b="1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ياترى</a:t>
            </a: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؟</a:t>
            </a:r>
            <a:endParaRPr lang="en-US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3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77D72B-E5AB-48B5-851D-02F83D28BD6D}"/>
              </a:ext>
            </a:extLst>
          </p:cNvPr>
          <p:cNvSpPr/>
          <p:nvPr/>
        </p:nvSpPr>
        <p:spPr>
          <a:xfrm>
            <a:off x="1691680" y="3679664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ar-AE" sz="5400" b="1" dirty="0">
                <a:solidFill>
                  <a:srgbClr val="9BBB59">
                    <a:lumMod val="75000"/>
                  </a:srgbClr>
                </a:solidFill>
              </a:rPr>
              <a:t>قصّة ( مَدْرَسَةُ دودي الْجَديدَةُ )</a:t>
            </a:r>
            <a:endParaRPr lang="en-US" sz="5400" b="1" dirty="0">
              <a:solidFill>
                <a:srgbClr val="9BBB5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B4C989DA-D405-43DC-81F2-1D8CB94DB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546" y="332656"/>
            <a:ext cx="8172908" cy="619268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D05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654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‫حرف الدال  - قصة مدرسة دودي الجديدة - الصف الأول‬rrm; - YouTube (360p)">
            <a:hlinkClick r:id="" action="ppaction://media"/>
            <a:extLst>
              <a:ext uri="{FF2B5EF4-FFF2-40B4-BE49-F238E27FC236}">
                <a16:creationId xmlns:a16="http://schemas.microsoft.com/office/drawing/2014/main" id="{7BA723C1-650E-4C68-B355-D1C89DCA6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40" y="332656"/>
            <a:ext cx="8280920" cy="619268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rgbClr val="92D050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4881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/>
          </p:cNvPicPr>
          <p:nvPr/>
        </p:nvPicPr>
        <p:blipFill rotWithShape="1">
          <a:blip r:embed="rId2"/>
          <a:srcRect l="18113" t="9127" r="49252" b="345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9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157" t="8897" r="48832" b="37158"/>
          <a:stretch/>
        </p:blipFill>
        <p:spPr>
          <a:xfrm>
            <a:off x="0" y="0"/>
            <a:ext cx="9144000" cy="672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3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288" t="8698" r="15650" b="358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04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457" t="8698" r="48481" b="35826"/>
          <a:stretch/>
        </p:blipFill>
        <p:spPr>
          <a:xfrm>
            <a:off x="0" y="0"/>
            <a:ext cx="9144000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543" t="8874" r="15768" b="35729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8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888" t="8874" r="48799" b="357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283" t="8413" r="15652" b="360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94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157" t="8413" r="49530" b="36032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93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272" t="9102" r="15931" b="35977"/>
          <a:stretch/>
        </p:blipFill>
        <p:spPr>
          <a:xfrm>
            <a:off x="1" y="0"/>
            <a:ext cx="9143999" cy="68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69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301" t="9102" r="48848" b="3597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4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753" t="8334" r="15612" b="36269"/>
          <a:stretch/>
        </p:blipFill>
        <p:spPr>
          <a:xfrm>
            <a:off x="1" y="1"/>
            <a:ext cx="9143999" cy="679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1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462" t="8334" r="48688" b="36269"/>
          <a:stretch/>
        </p:blipFill>
        <p:spPr>
          <a:xfrm>
            <a:off x="0" y="0"/>
            <a:ext cx="9144000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00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495" t="8571" r="15548" b="37222"/>
          <a:stretch/>
        </p:blipFill>
        <p:spPr>
          <a:xfrm>
            <a:off x="1" y="-1"/>
            <a:ext cx="9143999" cy="67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4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526" t="8571" r="48570" b="37222"/>
          <a:stretch/>
        </p:blipFill>
        <p:spPr>
          <a:xfrm>
            <a:off x="0" y="0"/>
            <a:ext cx="9144000" cy="677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0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51912" t="8498" r="15613" b="37057"/>
          <a:stretch/>
        </p:blipFill>
        <p:spPr>
          <a:xfrm>
            <a:off x="1" y="-1"/>
            <a:ext cx="9143999" cy="6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15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rcRect l="18620" t="8498" r="48530" b="37057"/>
          <a:stretch/>
        </p:blipFill>
        <p:spPr>
          <a:xfrm>
            <a:off x="0" y="0"/>
            <a:ext cx="9144000" cy="67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16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899592" y="4005065"/>
            <a:ext cx="82809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أحدد عنوان واسم المؤلف في قصة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endParaRPr kumimoji="0" lang="ar-A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اسم الحرف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د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وترتيبه بين الحروف الهجائية 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32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أجيب على أسئلة القصة مظهرا فهمي لها .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37097D-9D4E-4E0E-8311-A037BD4D6B93}"/>
              </a:ext>
            </a:extLst>
          </p:cNvPr>
          <p:cNvSpPr txBox="1">
            <a:spLocks/>
          </p:cNvSpPr>
          <p:nvPr/>
        </p:nvSpPr>
        <p:spPr>
          <a:xfrm>
            <a:off x="844824" y="2700651"/>
            <a:ext cx="3734348" cy="474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AE" sz="2800" b="1" dirty="0">
                <a:solidFill>
                  <a:schemeClr val="accent3">
                    <a:lumMod val="75000"/>
                  </a:schemeClr>
                </a:solidFill>
                <a:cs typeface="+mn-cs"/>
              </a:rPr>
              <a:t>مدرسة دودي الجديدة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8" y="836713"/>
            <a:ext cx="7188184" cy="4967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70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95" b="65207"/>
          <a:stretch/>
        </p:blipFill>
        <p:spPr>
          <a:xfrm>
            <a:off x="1475656" y="937872"/>
            <a:ext cx="5970356" cy="1728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74978-F6E6-4F05-A9FC-F6E0B0F471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26344" t="8897" r="49220" b="54349"/>
          <a:stretch/>
        </p:blipFill>
        <p:spPr>
          <a:xfrm>
            <a:off x="1187624" y="2354251"/>
            <a:ext cx="6768752" cy="36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" t="29425" b="37930"/>
          <a:stretch/>
        </p:blipFill>
        <p:spPr>
          <a:xfrm>
            <a:off x="771613" y="993773"/>
            <a:ext cx="7737706" cy="18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941156-FD6A-4ECE-9969-4EE0F5C37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18526" t="10656" r="50512" b="50974"/>
          <a:stretch/>
        </p:blipFill>
        <p:spPr>
          <a:xfrm>
            <a:off x="1475656" y="2967141"/>
            <a:ext cx="6408712" cy="30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69803-CFDA-49C9-88A4-B444B1C17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79" y="5586178"/>
            <a:ext cx="943762" cy="1158252"/>
          </a:xfrm>
          <a:prstGeom prst="rect">
            <a:avLst/>
          </a:prstGeom>
        </p:spPr>
      </p:pic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9A104FCF-B2BD-41D0-821E-2C007BE602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67057" r="-1" b="298"/>
          <a:stretch/>
        </p:blipFill>
        <p:spPr>
          <a:xfrm>
            <a:off x="1098707" y="1340768"/>
            <a:ext cx="7232975" cy="1800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92A89-5CEE-4E63-B2F4-9CBCBDDA1C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18888" t="8874" r="48799" b="46197"/>
          <a:stretch/>
        </p:blipFill>
        <p:spPr>
          <a:xfrm>
            <a:off x="1646433" y="3320987"/>
            <a:ext cx="622818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793987" y="162829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الأنشطة الصّفيّة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D5AA3-9739-48AC-9850-DA9DDD9B9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72" y="3909336"/>
            <a:ext cx="3334042" cy="42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10000" r="-17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36A19-7538-478C-9EF2-44CA062D6D99}"/>
              </a:ext>
            </a:extLst>
          </p:cNvPr>
          <p:cNvSpPr/>
          <p:nvPr/>
        </p:nvSpPr>
        <p:spPr>
          <a:xfrm>
            <a:off x="4691877" y="826064"/>
            <a:ext cx="3320141" cy="66280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طابق بين الكلمات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91D27-9EC2-49BB-9EBD-6B412E219172}"/>
              </a:ext>
            </a:extLst>
          </p:cNvPr>
          <p:cNvSpPr/>
          <p:nvPr/>
        </p:nvSpPr>
        <p:spPr>
          <a:xfrm>
            <a:off x="3297125" y="2114026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920461-7ED8-412B-A4C5-F7A37B3BEA83}"/>
              </a:ext>
            </a:extLst>
          </p:cNvPr>
          <p:cNvSpPr/>
          <p:nvPr/>
        </p:nvSpPr>
        <p:spPr>
          <a:xfrm>
            <a:off x="3297125" y="3332526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BD4B16-1BFC-4812-AC29-367871FBF692}"/>
              </a:ext>
            </a:extLst>
          </p:cNvPr>
          <p:cNvSpPr/>
          <p:nvPr/>
        </p:nvSpPr>
        <p:spPr>
          <a:xfrm>
            <a:off x="3297125" y="4413308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48A14-7474-4A9E-96B4-00674D7BCEED}"/>
              </a:ext>
            </a:extLst>
          </p:cNvPr>
          <p:cNvSpPr/>
          <p:nvPr/>
        </p:nvSpPr>
        <p:spPr>
          <a:xfrm>
            <a:off x="3297125" y="5494090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0D7D73-845F-4FE9-A0BF-E1FE80E94F51}"/>
              </a:ext>
            </a:extLst>
          </p:cNvPr>
          <p:cNvSpPr/>
          <p:nvPr/>
        </p:nvSpPr>
        <p:spPr>
          <a:xfrm>
            <a:off x="5872293" y="2185333"/>
            <a:ext cx="260059" cy="327170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E9788B-850B-4622-B1CA-D2A9CB9F7939}"/>
              </a:ext>
            </a:extLst>
          </p:cNvPr>
          <p:cNvSpPr/>
          <p:nvPr/>
        </p:nvSpPr>
        <p:spPr>
          <a:xfrm>
            <a:off x="5863904" y="3345129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D07AC-EAF5-451B-A5AB-49B31DFECB83}"/>
              </a:ext>
            </a:extLst>
          </p:cNvPr>
          <p:cNvSpPr/>
          <p:nvPr/>
        </p:nvSpPr>
        <p:spPr>
          <a:xfrm>
            <a:off x="5846876" y="4492342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581A06-877A-4DD7-B9B7-E8AF898B616B}"/>
              </a:ext>
            </a:extLst>
          </p:cNvPr>
          <p:cNvSpPr/>
          <p:nvPr/>
        </p:nvSpPr>
        <p:spPr>
          <a:xfrm>
            <a:off x="5855265" y="5566096"/>
            <a:ext cx="260059" cy="32717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C7557-07FD-4C7B-AC85-2D6115A660C4}"/>
              </a:ext>
            </a:extLst>
          </p:cNvPr>
          <p:cNvCxnSpPr>
            <a:stCxn id="15" idx="1"/>
            <a:endCxn id="12" idx="3"/>
          </p:cNvCxnSpPr>
          <p:nvPr/>
        </p:nvCxnSpPr>
        <p:spPr>
          <a:xfrm flipH="1">
            <a:off x="3557184" y="2348918"/>
            <a:ext cx="2315109" cy="114719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8628D4-4A5F-41AD-8333-BAFF9E9D5FD4}"/>
              </a:ext>
            </a:extLst>
          </p:cNvPr>
          <p:cNvCxnSpPr>
            <a:cxnSpLocks/>
            <a:stCxn id="16" idx="1"/>
            <a:endCxn id="11" idx="3"/>
          </p:cNvCxnSpPr>
          <p:nvPr/>
        </p:nvCxnSpPr>
        <p:spPr>
          <a:xfrm flipH="1" flipV="1">
            <a:off x="3557184" y="2277611"/>
            <a:ext cx="2306720" cy="12311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04409F-1142-4C4B-A9C0-10D6A7EA1BD4}"/>
              </a:ext>
            </a:extLst>
          </p:cNvPr>
          <p:cNvCxnSpPr>
            <a:cxnSpLocks/>
            <a:stCxn id="17" idx="1"/>
            <a:endCxn id="14" idx="3"/>
          </p:cNvCxnSpPr>
          <p:nvPr/>
        </p:nvCxnSpPr>
        <p:spPr>
          <a:xfrm flipH="1">
            <a:off x="3557184" y="4655927"/>
            <a:ext cx="2289692" cy="100174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E09EFB-7B72-4CB8-9445-39E9FDAA5C4D}"/>
              </a:ext>
            </a:extLst>
          </p:cNvPr>
          <p:cNvCxnSpPr>
            <a:cxnSpLocks/>
            <a:stCxn id="18" idx="3"/>
            <a:endCxn id="13" idx="3"/>
          </p:cNvCxnSpPr>
          <p:nvPr/>
        </p:nvCxnSpPr>
        <p:spPr>
          <a:xfrm flipH="1" flipV="1">
            <a:off x="3557184" y="4576893"/>
            <a:ext cx="2558140" cy="115278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6E02EF8-3DF9-41AB-A7D2-6B1979D73F7F}"/>
              </a:ext>
            </a:extLst>
          </p:cNvPr>
          <p:cNvSpPr/>
          <p:nvPr/>
        </p:nvSpPr>
        <p:spPr>
          <a:xfrm>
            <a:off x="6106935" y="1844878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جاجة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ٌ</a:t>
            </a: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01E5CD-F79F-44F5-BBE2-136095B9F3C0}"/>
              </a:ext>
            </a:extLst>
          </p:cNvPr>
          <p:cNvSpPr/>
          <p:nvPr/>
        </p:nvSpPr>
        <p:spPr>
          <a:xfrm>
            <a:off x="6134201" y="2996267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F0549C-913F-49E1-9CB0-089D475321C2}"/>
              </a:ext>
            </a:extLst>
          </p:cNvPr>
          <p:cNvSpPr/>
          <p:nvPr/>
        </p:nvSpPr>
        <p:spPr>
          <a:xfrm>
            <a:off x="6123963" y="4287822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الْقر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ْدُ</a:t>
            </a: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8F49C9-C69C-4122-8CB5-1021DFFE3A32}"/>
              </a:ext>
            </a:extLst>
          </p:cNvPr>
          <p:cNvSpPr/>
          <p:nvPr/>
        </p:nvSpPr>
        <p:spPr>
          <a:xfrm>
            <a:off x="6134201" y="5296948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مَ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ْرَسَةٌ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C3C3BF-916B-4B78-A491-0F8754D16602}"/>
              </a:ext>
            </a:extLst>
          </p:cNvPr>
          <p:cNvSpPr/>
          <p:nvPr/>
        </p:nvSpPr>
        <p:spPr>
          <a:xfrm>
            <a:off x="1531620" y="3040310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AE" sz="4800" dirty="0">
                <a:solidFill>
                  <a:srgbClr val="FF0000"/>
                </a:solidFill>
              </a:rPr>
              <a:t>دَ</a:t>
            </a:r>
            <a:r>
              <a:rPr lang="ar-AE" sz="4800" dirty="0">
                <a:solidFill>
                  <a:prstClr val="black"/>
                </a:solidFill>
              </a:rPr>
              <a:t>جاجةٌ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51C7E1-0F19-4EB6-95A5-7EFF333A24A0}"/>
              </a:ext>
            </a:extLst>
          </p:cNvPr>
          <p:cNvSpPr/>
          <p:nvPr/>
        </p:nvSpPr>
        <p:spPr>
          <a:xfrm>
            <a:off x="1564683" y="1798039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AE" sz="4800">
                <a:solidFill>
                  <a:srgbClr val="FF0000"/>
                </a:solidFill>
              </a:rPr>
              <a:t>د</a:t>
            </a:r>
            <a:r>
              <a:rPr lang="ar-AE" sz="4800">
                <a:solidFill>
                  <a:prstClr val="black"/>
                </a:solidFill>
              </a:rPr>
              <a:t>و</a:t>
            </a:r>
            <a:r>
              <a:rPr lang="ar-AE" sz="4800">
                <a:solidFill>
                  <a:srgbClr val="FF0000"/>
                </a:solidFill>
              </a:rPr>
              <a:t>د</a:t>
            </a:r>
            <a:r>
              <a:rPr lang="ar-AE" sz="4800">
                <a:solidFill>
                  <a:prstClr val="black"/>
                </a:solidFill>
              </a:rPr>
              <a:t>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4BD06FB-4FF0-4389-828E-DB0B9306DB42}"/>
              </a:ext>
            </a:extLst>
          </p:cNvPr>
          <p:cNvSpPr/>
          <p:nvPr/>
        </p:nvSpPr>
        <p:spPr>
          <a:xfrm>
            <a:off x="1540134" y="5178560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AE" sz="4800">
                <a:solidFill>
                  <a:prstClr val="black"/>
                </a:solidFill>
              </a:rPr>
              <a:t>الْقر</a:t>
            </a:r>
            <a:r>
              <a:rPr lang="ar-AE" sz="4800">
                <a:solidFill>
                  <a:srgbClr val="FF0000"/>
                </a:solidFill>
              </a:rPr>
              <a:t>ْدُ</a:t>
            </a:r>
            <a:endParaRPr lang="ar-AE" sz="4800" dirty="0">
              <a:solidFill>
                <a:prstClr val="black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0B6A6E-55C0-429F-B960-766EDC920EF5}"/>
              </a:ext>
            </a:extLst>
          </p:cNvPr>
          <p:cNvSpPr/>
          <p:nvPr/>
        </p:nvSpPr>
        <p:spPr>
          <a:xfrm>
            <a:off x="1564683" y="4128457"/>
            <a:ext cx="1736020" cy="8654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AE" sz="4800">
                <a:solidFill>
                  <a:prstClr val="black"/>
                </a:solidFill>
              </a:rPr>
              <a:t>مَ</a:t>
            </a:r>
            <a:r>
              <a:rPr lang="ar-AE" sz="4800">
                <a:solidFill>
                  <a:srgbClr val="FF0000"/>
                </a:solidFill>
              </a:rPr>
              <a:t>د</a:t>
            </a:r>
            <a:r>
              <a:rPr lang="ar-AE" sz="4800">
                <a:solidFill>
                  <a:prstClr val="black"/>
                </a:solidFill>
              </a:rPr>
              <a:t>ْرَسَةٌ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23BF02D-ABA8-40D3-9333-8D3AE9FDA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5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t="-11000" r="-1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8250" y="1527175"/>
            <a:ext cx="4117975" cy="46688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024313" y="1101725"/>
            <a:ext cx="1095375" cy="1092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1266825"/>
            <a:ext cx="12350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638" y="2855913"/>
            <a:ext cx="11842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322388"/>
            <a:ext cx="12065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563" y="3343275"/>
            <a:ext cx="15176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4756150"/>
            <a:ext cx="1144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925" y="4819650"/>
            <a:ext cx="8382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413" y="2979738"/>
            <a:ext cx="82232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0" y="4819650"/>
            <a:ext cx="8223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itle 20"/>
          <p:cNvSpPr>
            <a:spLocks noGrp="1"/>
          </p:cNvSpPr>
          <p:nvPr>
            <p:ph type="title"/>
          </p:nvPr>
        </p:nvSpPr>
        <p:spPr bwMode="auto">
          <a:xfrm>
            <a:off x="457199" y="611188"/>
            <a:ext cx="8220075" cy="71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/>
            <a:r>
              <a:rPr lang="ar-SY" altLang="en-US" sz="2000" b="0" dirty="0">
                <a:latin typeface="Tahoma" panose="020B0604030504040204" pitchFamily="34" charset="0"/>
                <a:cs typeface="Tahoma" panose="020B0604030504040204" pitchFamily="34" charset="0"/>
              </a:rPr>
              <a:t>انقر على الصور التي تبدأ بـحرف "</a:t>
            </a:r>
            <a:r>
              <a:rPr lang="en-GB" altLang="en-US" sz="2000" b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SY" altLang="en-US" sz="2000" b="0" dirty="0">
                <a:latin typeface="Tahoma" panose="020B0604030504040204" pitchFamily="34" charset="0"/>
                <a:cs typeface="Tahoma" panose="020B0604030504040204" pitchFamily="34" charset="0"/>
              </a:rPr>
              <a:t>د " لنقلها إلى داخل الإطار.</a:t>
            </a:r>
            <a:endParaRPr lang="en-GB" altLang="en-US" sz="20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73" name="Title 20"/>
          <p:cNvSpPr>
            <a:spLocks/>
          </p:cNvSpPr>
          <p:nvPr/>
        </p:nvSpPr>
        <p:spPr bwMode="auto">
          <a:xfrm>
            <a:off x="3746500" y="1157288"/>
            <a:ext cx="1641475" cy="9810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Sassoon Infant Rg" panose="02000503030000020003" pitchFamily="50" charset="0"/>
                <a:cs typeface="Tahoma" panose="020B0604030504040204" pitchFamily="34" charset="0"/>
              </a:rPr>
              <a:t>د</a:t>
            </a:r>
            <a:endParaRPr kumimoji="0" lang="en-GB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Sassoon Infant Rg" panose="02000503030000020003" pitchFamily="50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-0.22882 0.11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-0.3401 0.06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44549 -0.0016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0.23437 0.11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331640" y="2427823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9D5B6A-4D45-43C2-BF72-128E19246D85}"/>
              </a:ext>
            </a:extLst>
          </p:cNvPr>
          <p:cNvSpPr/>
          <p:nvPr/>
        </p:nvSpPr>
        <p:spPr>
          <a:xfrm>
            <a:off x="3923928" y="707785"/>
            <a:ext cx="4536503" cy="125757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المجموعة الأولى : 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أبطال الجوري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kern="0" dirty="0">
                <a:solidFill>
                  <a:prstClr val="black"/>
                </a:solidFill>
              </a:rPr>
              <a:t>عدد شخصيات القصة</a:t>
            </a:r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A52DD-E86D-447A-BCA2-81C96F22B3CF}"/>
              </a:ext>
            </a:extLst>
          </p:cNvPr>
          <p:cNvSpPr/>
          <p:nvPr/>
        </p:nvSpPr>
        <p:spPr>
          <a:xfrm>
            <a:off x="719572" y="2238237"/>
            <a:ext cx="4294364" cy="165318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المجموعة الثانية : 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أذكياء الجوري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مارأيك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بالقصّة ؟ هل أعجبتك ولماذا ؟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537FEE-193C-41A1-A97B-13F5141A5287}"/>
              </a:ext>
            </a:extLst>
          </p:cNvPr>
          <p:cNvSpPr/>
          <p:nvPr/>
        </p:nvSpPr>
        <p:spPr>
          <a:xfrm>
            <a:off x="4166066" y="4050525"/>
            <a:ext cx="4294365" cy="905838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المجموعة الثالثة  : 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المفكرون الصّغار</a:t>
            </a:r>
          </a:p>
          <a:p>
            <a:pPr lvl="0" algn="ctr" rtl="1">
              <a:defRPr/>
            </a:pPr>
            <a:r>
              <a:rPr lang="ar-AE" sz="2400" b="1" kern="0" dirty="0">
                <a:solidFill>
                  <a:prstClr val="black"/>
                </a:solidFill>
              </a:rPr>
              <a:t>اقترح عنوانا آخراً للقصّة 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08B7A1-B46E-4134-B295-ABF9AAAB88CA}"/>
              </a:ext>
            </a:extLst>
          </p:cNvPr>
          <p:cNvSpPr/>
          <p:nvPr/>
        </p:nvSpPr>
        <p:spPr>
          <a:xfrm>
            <a:off x="764819" y="5178638"/>
            <a:ext cx="4294364" cy="1058674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المجموعة الرابعة   : </a:t>
            </a:r>
            <a:r>
              <a:rPr lang="ar-AE" sz="24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المبدعون الصّغار</a:t>
            </a:r>
            <a:endParaRPr kumimoji="0" lang="ar-AE" sz="2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اقترح نهاية جديدة للقصّة؟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23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0A49B-7279-4DD3-8521-DF655803D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764704"/>
            <a:ext cx="3744416" cy="5328592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4C415D1-493D-46DF-BE0C-6F463FE6D69A}"/>
              </a:ext>
            </a:extLst>
          </p:cNvPr>
          <p:cNvSpPr/>
          <p:nvPr/>
        </p:nvSpPr>
        <p:spPr>
          <a:xfrm>
            <a:off x="1115616" y="1916832"/>
            <a:ext cx="2932833" cy="85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اقترح عنوانا آخر للقصّة ؟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77C93B-6612-4C0B-AC4E-D506B42DF2A7}"/>
              </a:ext>
            </a:extLst>
          </p:cNvPr>
          <p:cNvSpPr/>
          <p:nvPr/>
        </p:nvSpPr>
        <p:spPr>
          <a:xfrm>
            <a:off x="1115616" y="3003981"/>
            <a:ext cx="2932833" cy="85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مارأيك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بالقصّة ؟ لماذا 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B62D6-A6D6-46AB-9981-8C60942C75A4}"/>
              </a:ext>
            </a:extLst>
          </p:cNvPr>
          <p:cNvSpPr/>
          <p:nvPr/>
        </p:nvSpPr>
        <p:spPr>
          <a:xfrm>
            <a:off x="1111569" y="4149906"/>
            <a:ext cx="2932833" cy="85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عدّد شخصيات القصّة ؟</a:t>
            </a:r>
            <a:endParaRPr lang="en-US" sz="28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EB4F2F-A0BF-41B7-8D89-89F0BFBAE81E}"/>
              </a:ext>
            </a:extLst>
          </p:cNvPr>
          <p:cNvSpPr/>
          <p:nvPr/>
        </p:nvSpPr>
        <p:spPr>
          <a:xfrm>
            <a:off x="1111568" y="5222640"/>
            <a:ext cx="2932833" cy="85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اقترح نهاية جديدة للقصة ؟</a:t>
            </a:r>
            <a:endParaRPr lang="en-US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43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4067944" y="522920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E62EA6-4324-4F59-8E9B-521217E4EAD7}"/>
              </a:ext>
            </a:extLst>
          </p:cNvPr>
          <p:cNvSpPr txBox="1">
            <a:spLocks/>
          </p:cNvSpPr>
          <p:nvPr/>
        </p:nvSpPr>
        <p:spPr>
          <a:xfrm>
            <a:off x="2604077" y="3140968"/>
            <a:ext cx="5076564" cy="10061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rtl="1">
              <a:defRPr/>
            </a:pPr>
            <a:r>
              <a:rPr lang="ar-AE" sz="5400" b="1" dirty="0">
                <a:solidFill>
                  <a:srgbClr val="9BBB59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حُروفي وكلماتي</a:t>
            </a:r>
            <a:endParaRPr lang="en-US" sz="5400" b="1" dirty="0">
              <a:solidFill>
                <a:srgbClr val="9BBB59">
                  <a:lumMod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20000" t="-12000" r="-1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2509047" y="774375"/>
            <a:ext cx="3130904" cy="55983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الحروف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875849" y="4696283"/>
            <a:ext cx="6277205" cy="663708"/>
          </a:xfrm>
          <a:prstGeom prst="rect">
            <a:avLst/>
          </a:prstGeom>
          <a:solidFill>
            <a:srgbClr val="FF69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حَ - دُ - أَ – ثُ - تِ – جَ – دِ – إِ - خُ</a:t>
            </a:r>
            <a:endParaRPr kumimoji="0" lang="ar-AE" sz="10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1434537" y="3960283"/>
            <a:ext cx="5279924" cy="66370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خا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تا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حا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جا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دا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ar-AE" sz="37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با</a:t>
            </a:r>
            <a:r>
              <a:rPr kumimoji="0" lang="ar-AE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</a:t>
            </a:r>
            <a:endParaRPr kumimoji="0" lang="ar-AE" sz="10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761286" y="3268247"/>
            <a:ext cx="4546479" cy="60016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تو – أو – خو – حو – دو - جو</a:t>
            </a:r>
            <a:endParaRPr kumimoji="0" lang="ar-AE" sz="82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2141378" y="1820999"/>
            <a:ext cx="3786294" cy="1299533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02D0D41-49D8-4AAB-B225-8C31F9E3C4A0}"/>
              </a:ext>
            </a:extLst>
          </p:cNvPr>
          <p:cNvSpPr txBox="1"/>
          <p:nvPr/>
        </p:nvSpPr>
        <p:spPr>
          <a:xfrm>
            <a:off x="2642852" y="2533669"/>
            <a:ext cx="2743200" cy="5598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خي</a:t>
            </a:r>
            <a:r>
              <a:rPr kumimoji="0" lang="ar-AE" sz="303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– دي – تي - </a:t>
            </a:r>
            <a:r>
              <a:rPr kumimoji="0" lang="ar-AE" sz="303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ثي</a:t>
            </a:r>
            <a:endParaRPr kumimoji="0" lang="ar-AE" sz="303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750EBA02-1A7E-4E4B-B597-9C41A0762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376" y="1543756"/>
            <a:ext cx="1528825" cy="859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0000" mute="1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</a:blip>
          <a:srcRect/>
          <a:stretch>
            <a:fillRect l="-17000" t="-8000" r="-1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D902FEB-3082-4CB5-A31B-00F28BA99BF2}"/>
              </a:ext>
            </a:extLst>
          </p:cNvPr>
          <p:cNvSpPr txBox="1"/>
          <p:nvPr/>
        </p:nvSpPr>
        <p:spPr>
          <a:xfrm>
            <a:off x="2730351" y="857250"/>
            <a:ext cx="3130904" cy="559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الكلمات :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D7D1404D-5884-45DB-8784-BBAEC7B6D2DE}"/>
              </a:ext>
            </a:extLst>
          </p:cNvPr>
          <p:cNvSpPr txBox="1"/>
          <p:nvPr/>
        </p:nvSpPr>
        <p:spPr>
          <a:xfrm>
            <a:off x="1304059" y="4712163"/>
            <a:ext cx="6182942" cy="784830"/>
          </a:xfrm>
          <a:prstGeom prst="rect">
            <a:avLst/>
          </a:prstGeom>
          <a:solidFill>
            <a:srgbClr val="FF69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دَرَسَ –  دَرَجَ –   أَدَبُ</a:t>
            </a:r>
            <a:endParaRPr kumimoji="0" lang="ar-AE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616D7C5-6084-42D5-8966-3F7ED98417BD}"/>
              </a:ext>
            </a:extLst>
          </p:cNvPr>
          <p:cNvSpPr txBox="1"/>
          <p:nvPr/>
        </p:nvSpPr>
        <p:spPr>
          <a:xfrm>
            <a:off x="1626781" y="3857919"/>
            <a:ext cx="5518298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جادَ</a:t>
            </a: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ـ   </a:t>
            </a: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ساعَدَ</a:t>
            </a: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ـ   </a:t>
            </a: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داخَ</a:t>
            </a:r>
            <a:r>
              <a:rPr kumimoji="0" lang="ar-AE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</a:t>
            </a:r>
            <a:endParaRPr kumimoji="0" lang="ar-A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5F092E9-5859-41BF-A075-0F2F30C3F9F2}"/>
              </a:ext>
            </a:extLst>
          </p:cNvPr>
          <p:cNvSpPr txBox="1"/>
          <p:nvPr/>
        </p:nvSpPr>
        <p:spPr>
          <a:xfrm>
            <a:off x="1937784" y="3158122"/>
            <a:ext cx="4888318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ديكٌ</a:t>
            </a:r>
            <a:r>
              <a:rPr kumimoji="0" lang="ar-A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ـ 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دودي</a:t>
            </a:r>
            <a:r>
              <a:rPr kumimoji="0" lang="ar-A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   ـ  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مَدْرَسَةً</a:t>
            </a:r>
          </a:p>
        </p:txBody>
      </p:sp>
      <p:sp>
        <p:nvSpPr>
          <p:cNvPr id="12" name="مثلث متساوي الساقين 11">
            <a:extLst>
              <a:ext uri="{FF2B5EF4-FFF2-40B4-BE49-F238E27FC236}">
                <a16:creationId xmlns:a16="http://schemas.microsoft.com/office/drawing/2014/main" id="{179237EF-6480-49A6-AF53-524AF053EF8D}"/>
              </a:ext>
            </a:extLst>
          </p:cNvPr>
          <p:cNvSpPr/>
          <p:nvPr/>
        </p:nvSpPr>
        <p:spPr>
          <a:xfrm>
            <a:off x="2356268" y="1688011"/>
            <a:ext cx="4051347" cy="139412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20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8761D43-D0AF-4ECB-83E6-15DBB769CE62}"/>
              </a:ext>
            </a:extLst>
          </p:cNvPr>
          <p:cNvSpPr txBox="1"/>
          <p:nvPr/>
        </p:nvSpPr>
        <p:spPr>
          <a:xfrm>
            <a:off x="3760785" y="2280743"/>
            <a:ext cx="1242314" cy="7155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Sans Serif" panose="020B0604020202020204" pitchFamily="34" charset="0"/>
                <a:cs typeface="Arial" panose="020B0604020202020204" pitchFamily="34" charset="0"/>
              </a:rPr>
              <a:t>دَجاجَةٌ</a:t>
            </a:r>
          </a:p>
        </p:txBody>
      </p:sp>
      <p:pic>
        <p:nvPicPr>
          <p:cNvPr id="10" name="توقيت 3 داقائق">
            <a:hlinkClick r:id="" action="ppaction://media"/>
            <a:extLst>
              <a:ext uri="{FF2B5EF4-FFF2-40B4-BE49-F238E27FC236}">
                <a16:creationId xmlns:a16="http://schemas.microsoft.com/office/drawing/2014/main" id="{EAB1EB6D-A2FD-4715-A47C-0453ACF9A9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2589" y="1525110"/>
            <a:ext cx="1528825" cy="859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657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10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20000" mute="1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33" grpId="0" animBg="1"/>
      <p:bldP spid="3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9000" t="-9000" r="-1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7530CDB-19D5-4E4D-9A09-6C92973A53D0}"/>
              </a:ext>
            </a:extLst>
          </p:cNvPr>
          <p:cNvGrpSpPr/>
          <p:nvPr/>
        </p:nvGrpSpPr>
        <p:grpSpPr>
          <a:xfrm>
            <a:off x="797441" y="1593639"/>
            <a:ext cx="7639494" cy="2787179"/>
            <a:chOff x="1674318" y="-3313"/>
            <a:chExt cx="8363708" cy="46430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D0C4E-199F-4EAA-9CB6-4FC183DA4394}"/>
                </a:ext>
              </a:extLst>
            </p:cNvPr>
            <p:cNvSpPr/>
            <p:nvPr/>
          </p:nvSpPr>
          <p:spPr>
            <a:xfrm>
              <a:off x="1674318" y="-3313"/>
              <a:ext cx="8363708" cy="4643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2F1F36-476E-456A-823A-E42B5370F5A7}"/>
                </a:ext>
              </a:extLst>
            </p:cNvPr>
            <p:cNvSpPr/>
            <p:nvPr/>
          </p:nvSpPr>
          <p:spPr>
            <a:xfrm>
              <a:off x="1797935" y="99997"/>
              <a:ext cx="8100901" cy="432849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" descr="تجمع مصممي الفلاتر – Telegram">
            <a:extLst>
              <a:ext uri="{FF2B5EF4-FFF2-40B4-BE49-F238E27FC236}">
                <a16:creationId xmlns:a16="http://schemas.microsoft.com/office/drawing/2014/main" id="{BD91C575-5EE5-4450-BC88-C58E45D6E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5"/>
          <a:stretch/>
        </p:blipFill>
        <p:spPr bwMode="auto">
          <a:xfrm>
            <a:off x="3516112" y="3473631"/>
            <a:ext cx="1993780" cy="20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Download free 3D printer files Hyperboloid Pencil Holder ・ Cults">
            <a:extLst>
              <a:ext uri="{FF2B5EF4-FFF2-40B4-BE49-F238E27FC236}">
                <a16:creationId xmlns:a16="http://schemas.microsoft.com/office/drawing/2014/main" id="{E0FF0370-7BC1-45FC-B81A-D8F75B64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875" l="10000" r="90000">
                        <a14:foregroundMark x1="43333" y1="10417" x2="43333" y2="10417"/>
                        <a14:foregroundMark x1="53542" y1="9375" x2="53542" y2="9375"/>
                        <a14:foregroundMark x1="31250" y1="7917" x2="31250" y2="7917"/>
                        <a14:foregroundMark x1="41875" y1="7500" x2="41875" y2="7500"/>
                        <a14:foregroundMark x1="52708" y1="7083" x2="52708" y2="7083"/>
                        <a14:foregroundMark x1="41458" y1="6875" x2="41458" y2="6875"/>
                        <a14:foregroundMark x1="41250" y1="91875" x2="41250" y2="91875"/>
                        <a14:foregroundMark x1="63125" y1="6667" x2="63125" y2="6667"/>
                        <a14:foregroundMark x1="52500" y1="5625" x2="52500" y2="5625"/>
                        <a14:foregroundMark x1="40833" y1="5625" x2="40833" y2="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7343" y="4520273"/>
            <a:ext cx="682073" cy="68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A4 paper stack mockup in 3d style Royalty Free Vector Image">
            <a:extLst>
              <a:ext uri="{FF2B5EF4-FFF2-40B4-BE49-F238E27FC236}">
                <a16:creationId xmlns:a16="http://schemas.microsoft.com/office/drawing/2014/main" id="{35492969-6618-4B14-840A-DF454C6E7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00" r="93200">
                        <a14:foregroundMark x1="9800" y1="31111" x2="9800" y2="31111"/>
                        <a14:foregroundMark x1="69500" y1="68333" x2="69500" y2="68333"/>
                        <a14:foregroundMark x1="87900" y1="60833" x2="87900" y2="60833"/>
                        <a14:foregroundMark x1="91400" y1="54722" x2="91400" y2="54722"/>
                        <a14:foregroundMark x1="93200" y1="58704" x2="79300" y2="63611"/>
                        <a14:foregroundMark x1="67900" y1="69722" x2="53300" y2="7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" t="13956" b="19746"/>
          <a:stretch/>
        </p:blipFill>
        <p:spPr bwMode="auto">
          <a:xfrm>
            <a:off x="5721256" y="4634764"/>
            <a:ext cx="1350047" cy="1028700"/>
          </a:xfrm>
          <a:prstGeom prst="rect">
            <a:avLst/>
          </a:prstGeom>
          <a:noFill/>
          <a:effectLst>
            <a:reflection stA="45000" endPos="0" dist="50800" dir="5400000" sy="-100000" algn="bl" rotWithShape="0"/>
            <a:softEdge rad="0"/>
          </a:effectLst>
          <a:scene3d>
            <a:camera prst="orthographicFront">
              <a:rot lat="1200000" lon="0" rev="0"/>
            </a:camera>
            <a:lightRig rig="threePt" dir="t"/>
          </a:scene3d>
          <a:sp3d>
            <a:bevelB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picture containing person, table, white, snow&#10;&#10;Description automatically generated">
            <a:extLst>
              <a:ext uri="{FF2B5EF4-FFF2-40B4-BE49-F238E27FC236}">
                <a16:creationId xmlns:a16="http://schemas.microsoft.com/office/drawing/2014/main" id="{49C8B34A-3A11-43F2-976F-2D9D2C7D1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6" b="93086" l="10000" r="90000">
                        <a14:foregroundMark x1="39615" y1="93333" x2="39615" y2="93333"/>
                        <a14:foregroundMark x1="43462" y1="93827" x2="43462" y2="93827"/>
                        <a14:foregroundMark x1="44231" y1="92346" x2="44231" y2="92346"/>
                        <a14:foregroundMark x1="42564" y1="90864" x2="42564" y2="90864"/>
                        <a14:foregroundMark x1="34615" y1="92099" x2="34615" y2="92099"/>
                        <a14:foregroundMark x1="34487" y1="91358" x2="34487" y2="91358"/>
                        <a14:foregroundMark x1="44872" y1="7160" x2="44872" y2="7160"/>
                        <a14:foregroundMark x1="38974" y1="2963" x2="38974" y2="2963"/>
                        <a14:foregroundMark x1="38974" y1="2716" x2="38974" y2="2716"/>
                        <a14:foregroundMark x1="38974" y1="2716" x2="38974" y2="2716"/>
                        <a14:foregroundMark x1="38974" y1="2716" x2="38974" y2="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73" r="21823"/>
          <a:stretch/>
        </p:blipFill>
        <p:spPr>
          <a:xfrm>
            <a:off x="6232110" y="4476807"/>
            <a:ext cx="750174" cy="8131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19D319-4AA3-4957-93F2-D893495F6DFF}"/>
              </a:ext>
            </a:extLst>
          </p:cNvPr>
          <p:cNvSpPr txBox="1"/>
          <p:nvPr/>
        </p:nvSpPr>
        <p:spPr>
          <a:xfrm>
            <a:off x="1131331" y="2057553"/>
            <a:ext cx="676334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عا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عبي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دُ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الْمَ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ْرَسَةِ سَعي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دً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ا، لأنّهُ 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َرَسَ أُنْشو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َةَ الْجُنْ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دِ</a:t>
            </a:r>
            <a:r>
              <a:rPr kumimoji="0" lang="ar-AE" sz="4050" b="1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يَّ الشُّجاعَ</a:t>
            </a:r>
            <a:endParaRPr kumimoji="0" lang="ar-BH" sz="4050" b="1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1" i="0" u="none" strike="noStrike" kern="1200" cap="none" spc="0" normalizeH="0" baseline="0" noProof="0" dirty="0">
              <a:ln w="0">
                <a:noFill/>
              </a:ln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5463260" y="1711304"/>
            <a:ext cx="2638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خلال دقيقة واحدة </a:t>
            </a:r>
            <a:r>
              <a:rPr kumimoji="0" lang="ar-BH" sz="1800" b="1" i="0" u="none" strike="noStrike" kern="1200" cap="none" spc="0" normalizeH="0" baseline="0" noProof="0" dirty="0">
                <a:ln w="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مربع نص 1">
            <a:extLst>
              <a:ext uri="{FF2B5EF4-FFF2-40B4-BE49-F238E27FC236}">
                <a16:creationId xmlns:a16="http://schemas.microsoft.com/office/drawing/2014/main" id="{19EC2E89-7E52-427A-812B-68ACE5B42D27}"/>
              </a:ext>
            </a:extLst>
          </p:cNvPr>
          <p:cNvSpPr txBox="1"/>
          <p:nvPr/>
        </p:nvSpPr>
        <p:spPr>
          <a:xfrm>
            <a:off x="2919034" y="878219"/>
            <a:ext cx="3130904" cy="559833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1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038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مجموعة أصدقاء الجملة : </a:t>
            </a:r>
          </a:p>
        </p:txBody>
      </p:sp>
      <p:pic>
        <p:nvPicPr>
          <p:cNvPr id="37" name="y2mate.com - 1 Minute Timer_x6ggW8ei0yU_1080pFHR">
            <a:hlinkClick r:id="" action="ppaction://media"/>
            <a:extLst>
              <a:ext uri="{FF2B5EF4-FFF2-40B4-BE49-F238E27FC236}">
                <a16:creationId xmlns:a16="http://schemas.microsoft.com/office/drawing/2014/main" id="{0F3F39E0-EFCE-42DC-97D5-C2FC7AE84D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81" end="1925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5943" y="4635689"/>
            <a:ext cx="1278790" cy="7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l="-17000" t="-11000" r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5814BB-3926-4551-994D-026FD3FC8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16213" r="34790" b="11871"/>
          <a:stretch/>
        </p:blipFill>
        <p:spPr>
          <a:xfrm>
            <a:off x="-180528" y="-171400"/>
            <a:ext cx="1800200" cy="1973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153F9D0-4AB6-40E2-9CD1-DB2DB0B12B04}"/>
              </a:ext>
            </a:extLst>
          </p:cNvPr>
          <p:cNvSpPr txBox="1">
            <a:spLocks/>
          </p:cNvSpPr>
          <p:nvPr/>
        </p:nvSpPr>
        <p:spPr>
          <a:xfrm>
            <a:off x="945800" y="2204864"/>
            <a:ext cx="7488832" cy="141349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هيا نقرأ مع </a:t>
            </a:r>
            <a:r>
              <a:rPr kumimoji="0" lang="ar-AE" sz="862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دودي</a:t>
            </a:r>
            <a:endParaRPr kumimoji="0" lang="en-US" sz="8625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3473079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7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309</Words>
  <Application>Microsoft Office PowerPoint</Application>
  <PresentationFormat>On-screen Show (4:3)</PresentationFormat>
  <Paragraphs>98</Paragraphs>
  <Slides>50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50</vt:i4>
      </vt:variant>
    </vt:vector>
  </HeadingPairs>
  <TitlesOfParts>
    <vt:vector size="68" baseType="lpstr">
      <vt:lpstr>Arial</vt:lpstr>
      <vt:lpstr>Calibri</vt:lpstr>
      <vt:lpstr>Calibri Light</vt:lpstr>
      <vt:lpstr>Microsoft Sans Serif</vt:lpstr>
      <vt:lpstr>Tahoma</vt:lpstr>
      <vt:lpstr>Times New Roman</vt:lpstr>
      <vt:lpstr>Twinkl</vt:lpstr>
      <vt:lpstr>Twinkl SemiBold</vt:lpstr>
      <vt:lpstr>Wingdings</vt:lpstr>
      <vt:lpstr>نسق Office</vt:lpstr>
      <vt:lpstr>1_Office Theme</vt:lpstr>
      <vt:lpstr>1_نسق Office</vt:lpstr>
      <vt:lpstr>Office Theme</vt:lpstr>
      <vt:lpstr>3_Office Theme</vt:lpstr>
      <vt:lpstr>2_Office Theme</vt:lpstr>
      <vt:lpstr>3_نسق Office</vt:lpstr>
      <vt:lpstr>2_نسق Office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انقر على الصور التي تبدأ بـحرف " د " لنقلها إلى داخل الإطار.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277</cp:revision>
  <dcterms:created xsi:type="dcterms:W3CDTF">2020-03-23T18:31:31Z</dcterms:created>
  <dcterms:modified xsi:type="dcterms:W3CDTF">2021-10-18T16:05:38Z</dcterms:modified>
</cp:coreProperties>
</file>