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9"/>
  </p:notesMasterIdLst>
  <p:handoutMasterIdLst>
    <p:handoutMasterId r:id="rId30"/>
  </p:handoutMasterIdLst>
  <p:sldIdLst>
    <p:sldId id="256" r:id="rId5"/>
    <p:sldId id="285" r:id="rId6"/>
    <p:sldId id="286" r:id="rId7"/>
    <p:sldId id="287" r:id="rId8"/>
    <p:sldId id="257" r:id="rId9"/>
    <p:sldId id="258" r:id="rId10"/>
    <p:sldId id="284" r:id="rId11"/>
    <p:sldId id="259" r:id="rId12"/>
    <p:sldId id="270" r:id="rId13"/>
    <p:sldId id="269" r:id="rId14"/>
    <p:sldId id="266" r:id="rId15"/>
    <p:sldId id="268" r:id="rId16"/>
    <p:sldId id="265" r:id="rId17"/>
    <p:sldId id="261" r:id="rId18"/>
    <p:sldId id="272" r:id="rId19"/>
    <p:sldId id="278" r:id="rId20"/>
    <p:sldId id="279" r:id="rId21"/>
    <p:sldId id="262" r:id="rId22"/>
    <p:sldId id="273" r:id="rId23"/>
    <p:sldId id="274" r:id="rId24"/>
    <p:sldId id="275" r:id="rId25"/>
    <p:sldId id="276" r:id="rId26"/>
    <p:sldId id="277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33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936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10/14/2019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10/14/2019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1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5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2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831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40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7673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971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656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681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987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489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8971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324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5902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59479" y="1803569"/>
            <a:ext cx="5734050" cy="2219691"/>
          </a:xfrm>
        </p:spPr>
        <p:txBody>
          <a:bodyPr anchor="ctr"/>
          <a:lstStyle/>
          <a:p>
            <a:r>
              <a:rPr lang="en-US" dirty="0" smtClean="0"/>
              <a:t>Lesson (8)</a:t>
            </a:r>
            <a:br>
              <a:rPr lang="en-US" dirty="0" smtClean="0"/>
            </a:br>
            <a:r>
              <a:rPr lang="en-US" dirty="0" smtClean="0"/>
              <a:t>What it is Made of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29" y="1573039"/>
            <a:ext cx="4641410" cy="34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Rectangle 3"/>
          <p:cNvSpPr/>
          <p:nvPr/>
        </p:nvSpPr>
        <p:spPr>
          <a:xfrm>
            <a:off x="768931" y="84676"/>
            <a:ext cx="73909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Synthetic - artificial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23" y="4481465"/>
            <a:ext cx="3310475" cy="2009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6" y="2195465"/>
            <a:ext cx="2286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3"/>
          <a:stretch/>
        </p:blipFill>
        <p:spPr>
          <a:xfrm>
            <a:off x="3828598" y="2143546"/>
            <a:ext cx="2793497" cy="2155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288" y="3920150"/>
            <a:ext cx="3830752" cy="2674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5556" y="1285005"/>
            <a:ext cx="624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plastic product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70" y="4552573"/>
            <a:ext cx="3571875" cy="1866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17272" y="2836006"/>
            <a:ext cx="624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oil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460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3" y="2865327"/>
            <a:ext cx="3028950" cy="3752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73" y="2760646"/>
            <a:ext cx="3857531" cy="3857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24" y="3370152"/>
            <a:ext cx="3810000" cy="3248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54911" y="1554272"/>
            <a:ext cx="22044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mineral</a:t>
            </a:r>
          </a:p>
          <a:p>
            <a:r>
              <a:rPr lang="en-US" sz="4800" dirty="0" smtClean="0"/>
              <a:t>atoms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768931" y="84676"/>
            <a:ext cx="73909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Synthetic - artificial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599036" y="1762503"/>
            <a:ext cx="624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gold and silver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/>
          <a:stretch/>
        </p:blipFill>
        <p:spPr>
          <a:xfrm>
            <a:off x="3518479" y="365760"/>
            <a:ext cx="7391400" cy="6181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4900" y="3008061"/>
            <a:ext cx="2899833" cy="35394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 </a:t>
            </a:r>
            <a:r>
              <a:rPr lang="en-US" sz="3200" dirty="0">
                <a:solidFill>
                  <a:srgbClr val="FF0000"/>
                </a:solidFill>
              </a:rPr>
              <a:t>linen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3 </a:t>
            </a:r>
            <a:r>
              <a:rPr lang="en-US" sz="3200" dirty="0">
                <a:solidFill>
                  <a:srgbClr val="FF0000"/>
                </a:solidFill>
              </a:rPr>
              <a:t>cotton/cotton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4 </a:t>
            </a:r>
            <a:r>
              <a:rPr lang="en-US" sz="3200" dirty="0">
                <a:solidFill>
                  <a:srgbClr val="FF0000"/>
                </a:solidFill>
              </a:rPr>
              <a:t>wool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5 </a:t>
            </a:r>
            <a:r>
              <a:rPr lang="en-US" sz="3200" dirty="0">
                <a:solidFill>
                  <a:srgbClr val="FF0000"/>
                </a:solidFill>
              </a:rPr>
              <a:t>leather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6 </a:t>
            </a:r>
            <a:r>
              <a:rPr lang="en-US" sz="3200" dirty="0">
                <a:solidFill>
                  <a:srgbClr val="FF0000"/>
                </a:solidFill>
              </a:rPr>
              <a:t>plastic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7 </a:t>
            </a:r>
            <a:r>
              <a:rPr lang="en-US" sz="3200" dirty="0">
                <a:solidFill>
                  <a:srgbClr val="FF0000"/>
                </a:solidFill>
              </a:rPr>
              <a:t>gold and silver</a:t>
            </a:r>
          </a:p>
          <a:p>
            <a:endParaRPr lang="ar-AE" sz="3200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8" y="342600"/>
            <a:ext cx="6029632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3"/>
          <a:stretch/>
        </p:blipFill>
        <p:spPr>
          <a:xfrm>
            <a:off x="8364439" y="4246538"/>
            <a:ext cx="2865088" cy="2211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1" y="4260782"/>
            <a:ext cx="3056167" cy="229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16" y="4246538"/>
            <a:ext cx="3075159" cy="2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43296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89" y="353840"/>
            <a:ext cx="6934200" cy="59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8" y="1792869"/>
            <a:ext cx="4286250" cy="428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4895907" cy="6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5287" y="1792869"/>
            <a:ext cx="58123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Active :</a:t>
            </a:r>
          </a:p>
          <a:p>
            <a:r>
              <a:rPr lang="en-US" sz="2800" dirty="0" smtClean="0"/>
              <a:t>S + V ( present tense ) + O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Passive :</a:t>
            </a:r>
          </a:p>
          <a:p>
            <a:r>
              <a:rPr lang="en-US" sz="2800" dirty="0" smtClean="0"/>
              <a:t>          is </a:t>
            </a:r>
          </a:p>
          <a:p>
            <a:r>
              <a:rPr lang="en-US" sz="2800" dirty="0"/>
              <a:t> O +</a:t>
            </a:r>
            <a:r>
              <a:rPr lang="en-US" sz="2800" dirty="0" smtClean="0"/>
              <a:t>   am   + (</a:t>
            </a:r>
            <a:r>
              <a:rPr lang="en-US" sz="2800" dirty="0" err="1" smtClean="0"/>
              <a:t>p.p</a:t>
            </a:r>
            <a:r>
              <a:rPr lang="en-US" sz="2800" dirty="0" smtClean="0"/>
              <a:t>) + by + subject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are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62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25008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35" y="1056629"/>
            <a:ext cx="6934200" cy="5306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57" y="2131645"/>
            <a:ext cx="3171778" cy="36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8" y="1792869"/>
            <a:ext cx="4286250" cy="4286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95"/>
          <a:stretch/>
        </p:blipFill>
        <p:spPr>
          <a:xfrm>
            <a:off x="4662534" y="3150606"/>
            <a:ext cx="7308549" cy="11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61" y="4463358"/>
            <a:ext cx="2598585" cy="1948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875" y="4083113"/>
            <a:ext cx="2494723" cy="24875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 b="65658"/>
          <a:stretch/>
        </p:blipFill>
        <p:spPr>
          <a:xfrm>
            <a:off x="1973655" y="1792586"/>
            <a:ext cx="9800317" cy="959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5672" y="1660066"/>
            <a:ext cx="165340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is made</a:t>
            </a:r>
            <a:endParaRPr lang="ar-AE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ÙØªÙØ¬Ø© Ø¨Ø­Ø« Ø§ÙØµÙØ± Ø¹Ù âªviolin bowâ¬â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77" y="3538452"/>
            <a:ext cx="1728468" cy="172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458">
            <a:off x="-229100" y="4258088"/>
            <a:ext cx="3215401" cy="201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7" y="3223034"/>
            <a:ext cx="5431117" cy="3245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52521"/>
          <a:stretch/>
        </p:blipFill>
        <p:spPr>
          <a:xfrm>
            <a:off x="757627" y="1720158"/>
            <a:ext cx="10063054" cy="107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2109" y="1660065"/>
            <a:ext cx="225491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are formed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extBox 2"/>
          <p:cNvSpPr txBox="1"/>
          <p:nvPr/>
        </p:nvSpPr>
        <p:spPr>
          <a:xfrm>
            <a:off x="941833" y="775173"/>
            <a:ext cx="1010716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Learning objectives: 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Speaking</a:t>
            </a:r>
            <a:r>
              <a:rPr lang="en-US" sz="3600" dirty="0"/>
              <a:t>: To talk about materials; to answer questions about materials using the present passive. </a:t>
            </a:r>
            <a:endParaRPr lang="en-US" sz="3600" dirty="0" smtClean="0"/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Reading</a:t>
            </a:r>
            <a:r>
              <a:rPr lang="en-US" sz="3600" dirty="0"/>
              <a:t>: To read sentences about materials, and sentences that use the present passive. </a:t>
            </a:r>
            <a:endParaRPr lang="en-US" sz="3600" dirty="0" smtClean="0"/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Writing</a:t>
            </a:r>
            <a:r>
              <a:rPr lang="en-US" sz="3600" dirty="0"/>
              <a:t>: To complete sentences about materials, and sentences that use the  present passive.</a:t>
            </a:r>
          </a:p>
          <a:p>
            <a:endParaRPr lang="ar-AE" sz="3600" dirty="0"/>
          </a:p>
        </p:txBody>
      </p:sp>
    </p:spTree>
    <p:extLst>
      <p:ext uri="{BB962C8B-B14F-4D97-AF65-F5344CB8AC3E}">
        <p14:creationId xmlns:p14="http://schemas.microsoft.com/office/powerpoint/2010/main" val="34192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" y="3032911"/>
            <a:ext cx="5388895" cy="3570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7" b="40237"/>
          <a:stretch/>
        </p:blipFill>
        <p:spPr>
          <a:xfrm>
            <a:off x="488887" y="1792586"/>
            <a:ext cx="11009014" cy="1092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8872" y="1500198"/>
            <a:ext cx="268772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Can be made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6" y="3694402"/>
            <a:ext cx="3879586" cy="2917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6" b="22851"/>
          <a:stretch/>
        </p:blipFill>
        <p:spPr>
          <a:xfrm>
            <a:off x="5159721" y="4246075"/>
            <a:ext cx="3810000" cy="1973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9" b="28465"/>
          <a:stretch/>
        </p:blipFill>
        <p:spPr>
          <a:xfrm>
            <a:off x="479834" y="2100404"/>
            <a:ext cx="11372084" cy="1113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5831" y="1808016"/>
            <a:ext cx="380540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should not be worn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" y="2978797"/>
            <a:ext cx="3820562" cy="3806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7" b="15499"/>
          <a:stretch/>
        </p:blipFill>
        <p:spPr>
          <a:xfrm>
            <a:off x="416836" y="1548141"/>
            <a:ext cx="10610285" cy="997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2487" y="1338091"/>
            <a:ext cx="343190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must not be used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6" y="3551723"/>
            <a:ext cx="3991372" cy="2660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83648" r="-88" b="7010"/>
          <a:stretch/>
        </p:blipFill>
        <p:spPr>
          <a:xfrm>
            <a:off x="986828" y="1584356"/>
            <a:ext cx="10257575" cy="733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1266" y="1392127"/>
            <a:ext cx="185698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is played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Picture 1" descr="Screenshot (159)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/>
          <a:stretch/>
        </p:blipFill>
        <p:spPr>
          <a:xfrm>
            <a:off x="314457" y="64386"/>
            <a:ext cx="8976146" cy="690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30" y="2374211"/>
            <a:ext cx="2087125" cy="35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1645" y="1414210"/>
            <a:ext cx="7821769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Plastic </a:t>
            </a:r>
            <a:r>
              <a:rPr lang="en-US" sz="2400" b="1" dirty="0">
                <a:solidFill>
                  <a:srgbClr val="FF0000"/>
                </a:solidFill>
              </a:rPr>
              <a:t>is made from oil.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Linen </a:t>
            </a:r>
            <a:r>
              <a:rPr lang="en-US" sz="2400" b="1" dirty="0">
                <a:solidFill>
                  <a:srgbClr val="0070C0"/>
                </a:solidFill>
              </a:rPr>
              <a:t>is made from flax.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Diamonds </a:t>
            </a:r>
            <a:r>
              <a:rPr lang="en-US" sz="2400" b="1" dirty="0">
                <a:solidFill>
                  <a:srgbClr val="7030A0"/>
                </a:solidFill>
              </a:rPr>
              <a:t>are formed at high temperatures.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endParaRPr lang="en-US" sz="1000" b="1" dirty="0" smtClean="0">
              <a:solidFill>
                <a:srgbClr val="FF0000"/>
              </a:solidFill>
            </a:endParaRPr>
          </a:p>
          <a:p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T-shirts </a:t>
            </a:r>
            <a:r>
              <a:rPr lang="en-US" sz="2400" b="1" dirty="0">
                <a:solidFill>
                  <a:srgbClr val="00B050"/>
                </a:solidFill>
              </a:rPr>
              <a:t>are usually made of cotton.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300" b="1" dirty="0" smtClean="0">
              <a:solidFill>
                <a:srgbClr val="FF0000"/>
              </a:solidFill>
            </a:endParaRP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Kimonos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are worn on special occasions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Silk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produced by silk worms. </a:t>
            </a:r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3399"/>
                </a:solidFill>
              </a:rPr>
              <a:t>Wool </a:t>
            </a:r>
            <a:r>
              <a:rPr lang="en-US" sz="2400" b="1" dirty="0">
                <a:solidFill>
                  <a:srgbClr val="FF3399"/>
                </a:solidFill>
              </a:rPr>
              <a:t>is used to make warm clothes. </a:t>
            </a:r>
            <a:endParaRPr lang="en-US" sz="2400" b="1" dirty="0" smtClean="0">
              <a:solidFill>
                <a:srgbClr val="FF3399"/>
              </a:solidFill>
            </a:endParaRP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endParaRPr lang="en-US" sz="11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mobile phone can be used as a torch.</a:t>
            </a:r>
            <a:endParaRPr lang="ar-A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extBox 2"/>
          <p:cNvSpPr txBox="1"/>
          <p:nvPr/>
        </p:nvSpPr>
        <p:spPr>
          <a:xfrm>
            <a:off x="941833" y="775173"/>
            <a:ext cx="10107168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Key vocabulary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3600" dirty="0" smtClean="0"/>
              <a:t> cotton</a:t>
            </a:r>
          </a:p>
          <a:p>
            <a:r>
              <a:rPr lang="en-US" sz="3600" dirty="0" smtClean="0"/>
              <a:t> wool</a:t>
            </a:r>
          </a:p>
          <a:p>
            <a:r>
              <a:rPr lang="en-US" sz="3600" dirty="0" smtClean="0"/>
              <a:t> silk</a:t>
            </a:r>
          </a:p>
          <a:p>
            <a:r>
              <a:rPr lang="en-US" sz="3600" dirty="0" smtClean="0"/>
              <a:t> linen</a:t>
            </a:r>
          </a:p>
          <a:p>
            <a:r>
              <a:rPr lang="en-US" sz="3600" dirty="0" smtClean="0"/>
              <a:t> leather</a:t>
            </a:r>
          </a:p>
          <a:p>
            <a:r>
              <a:rPr lang="en-US" sz="3600" dirty="0" smtClean="0"/>
              <a:t> gold</a:t>
            </a:r>
          </a:p>
          <a:p>
            <a:r>
              <a:rPr lang="en-US" sz="3600" dirty="0" smtClean="0"/>
              <a:t> silver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plastic </a:t>
            </a:r>
            <a:endParaRPr lang="ar-AE" sz="3600" dirty="0"/>
          </a:p>
        </p:txBody>
      </p:sp>
      <p:sp>
        <p:nvSpPr>
          <p:cNvPr id="2" name="Down Arrow 1"/>
          <p:cNvSpPr/>
          <p:nvPr/>
        </p:nvSpPr>
        <p:spPr>
          <a:xfrm>
            <a:off x="4541520" y="1905000"/>
            <a:ext cx="3517392" cy="3520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567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750" t="15778" r="47375" b="68000"/>
          <a:stretch/>
        </p:blipFill>
        <p:spPr>
          <a:xfrm>
            <a:off x="868680" y="885365"/>
            <a:ext cx="10777812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16" y="3741061"/>
            <a:ext cx="3720340" cy="2515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8" y="3389000"/>
            <a:ext cx="3097807" cy="3097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25" y="3924855"/>
            <a:ext cx="2286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689" y="1897935"/>
            <a:ext cx="624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</a:t>
            </a:r>
            <a:r>
              <a:rPr lang="en-US" sz="4800" dirty="0" smtClean="0"/>
              <a:t>otton clothes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8068146" y="2495801"/>
            <a:ext cx="4734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cotton plant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944327" y="129871"/>
            <a:ext cx="4702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Natural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672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3" y="3049229"/>
            <a:ext cx="3751644" cy="310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13" y="4101219"/>
            <a:ext cx="3695871" cy="2250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97" y="1415449"/>
            <a:ext cx="2118260" cy="1873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4327" y="129871"/>
            <a:ext cx="4702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Natural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05" y="3798436"/>
            <a:ext cx="2479990" cy="2620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88" y="1454501"/>
            <a:ext cx="2401224" cy="1599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4751" y="2141383"/>
            <a:ext cx="376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wool clothes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5412532" y="3289374"/>
            <a:ext cx="624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sheep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9434967" y="2972380"/>
            <a:ext cx="624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alpaca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40429" y="465007"/>
            <a:ext cx="234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vicunas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734" y="3022122"/>
            <a:ext cx="4065006" cy="2703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r="16108"/>
          <a:stretch/>
        </p:blipFill>
        <p:spPr>
          <a:xfrm>
            <a:off x="841973" y="2511924"/>
            <a:ext cx="2562131" cy="4051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327" y="129871"/>
            <a:ext cx="4702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Natural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951" y="1188485"/>
            <a:ext cx="4734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silk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4626321" y="1717792"/>
            <a:ext cx="4734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silk worm</a:t>
            </a:r>
            <a:endParaRPr lang="en-US" sz="8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1768" t="19962" r="9204" b="25334"/>
          <a:stretch/>
        </p:blipFill>
        <p:spPr>
          <a:xfrm>
            <a:off x="3555748" y="3570538"/>
            <a:ext cx="3698341" cy="23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TextBox 1"/>
          <p:cNvSpPr txBox="1"/>
          <p:nvPr/>
        </p:nvSpPr>
        <p:spPr>
          <a:xfrm>
            <a:off x="986828" y="1893686"/>
            <a:ext cx="4734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linen</a:t>
            </a:r>
            <a:endParaRPr lang="en-US" sz="8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86" y="3147656"/>
            <a:ext cx="4454731" cy="3341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91" y="4617267"/>
            <a:ext cx="2287509" cy="1715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5" y="3147656"/>
            <a:ext cx="3534121" cy="3534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2591" y="3255476"/>
            <a:ext cx="4734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fiber</a:t>
            </a:r>
            <a:endParaRPr lang="en-US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8729050" y="1770307"/>
            <a:ext cx="4734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flax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944327" y="129871"/>
            <a:ext cx="4702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Natural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206720"/>
            <a:ext cx="11356848" cy="6416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432" y="3330570"/>
            <a:ext cx="3887362" cy="3218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4327" y="129871"/>
            <a:ext cx="4702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Natural 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84" y="3726449"/>
            <a:ext cx="3910686" cy="2530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9" y="2805301"/>
            <a:ext cx="3111231" cy="3621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399" y="1606085"/>
            <a:ext cx="624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Leather product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1" y="1504702"/>
            <a:ext cx="2561949" cy="20450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65245" y="2915071"/>
            <a:ext cx="624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cow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983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4873beb7-5857-4685-be1f-d57550cc96cc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359</Words>
  <Application>Microsoft Office PowerPoint</Application>
  <PresentationFormat>Widescreen</PresentationFormat>
  <Paragraphs>88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Euphemia</vt:lpstr>
      <vt:lpstr>Times New Roman</vt:lpstr>
      <vt:lpstr>Office Theme</vt:lpstr>
      <vt:lpstr>Lesson (8) What it is Made of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(8) What it is Made of</dc:title>
  <dc:creator>Lenovo</dc:creator>
  <cp:lastModifiedBy>شمة الطنيجي</cp:lastModifiedBy>
  <cp:revision>28</cp:revision>
  <dcterms:created xsi:type="dcterms:W3CDTF">2016-10-30T17:56:54Z</dcterms:created>
  <dcterms:modified xsi:type="dcterms:W3CDTF">2019-10-14T18:29:04Z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