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1821" r:id="rId3"/>
    <p:sldId id="1819" r:id="rId4"/>
    <p:sldId id="260" r:id="rId5"/>
    <p:sldId id="263" r:id="rId6"/>
    <p:sldId id="262" r:id="rId7"/>
    <p:sldId id="1105" r:id="rId8"/>
    <p:sldId id="354" r:id="rId9"/>
    <p:sldId id="1106" r:id="rId10"/>
    <p:sldId id="355" r:id="rId11"/>
    <p:sldId id="311" r:id="rId12"/>
    <p:sldId id="265" r:id="rId13"/>
    <p:sldId id="1818" r:id="rId14"/>
    <p:sldId id="1103" r:id="rId15"/>
    <p:sldId id="54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265" autoAdjust="0"/>
    <p:restoredTop sz="94660"/>
  </p:normalViewPr>
  <p:slideViewPr>
    <p:cSldViewPr snapToGrid="0">
      <p:cViewPr>
        <p:scale>
          <a:sx n="53" d="100"/>
          <a:sy n="53" d="100"/>
        </p:scale>
        <p:origin x="1446" y="4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413C3-BEF3-47ED-943F-921E67EA4404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1E50A4-0174-4F1B-9EEA-6E440CBB3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4961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9ED042-FB4D-45D2-82AF-F241B470BF7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7362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5B80D-0A5C-4177-8C3A-C6167CE7B0E6}" type="datetimeFigureOut">
              <a:rPr lang="en-GB" smtClean="0"/>
              <a:t>05/11/2021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3747E-88FF-4BCA-ADF1-5B96D7819C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31696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5B80D-0A5C-4177-8C3A-C6167CE7B0E6}" type="datetimeFigureOut">
              <a:rPr lang="en-GB" smtClean="0"/>
              <a:t>05/11/2021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3747E-88FF-4BCA-ADF1-5B96D7819C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0133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5B80D-0A5C-4177-8C3A-C6167CE7B0E6}" type="datetimeFigureOut">
              <a:rPr lang="en-GB" smtClean="0"/>
              <a:t>05/11/2021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3747E-88FF-4BCA-ADF1-5B96D7819C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6358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5B80D-0A5C-4177-8C3A-C6167CE7B0E6}" type="datetimeFigureOut">
              <a:rPr lang="en-GB" smtClean="0"/>
              <a:t>05/11/2021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3747E-88FF-4BCA-ADF1-5B96D7819C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93558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5B80D-0A5C-4177-8C3A-C6167CE7B0E6}" type="datetimeFigureOut">
              <a:rPr lang="en-GB" smtClean="0"/>
              <a:t>05/11/2021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3747E-88FF-4BCA-ADF1-5B96D7819C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0919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5B80D-0A5C-4177-8C3A-C6167CE7B0E6}" type="datetimeFigureOut">
              <a:rPr lang="en-GB" smtClean="0"/>
              <a:t>05/11/2021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3747E-88FF-4BCA-ADF1-5B96D7819C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08274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5B80D-0A5C-4177-8C3A-C6167CE7B0E6}" type="datetimeFigureOut">
              <a:rPr lang="en-GB" smtClean="0"/>
              <a:t>05/11/2021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3747E-88FF-4BCA-ADF1-5B96D7819C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05763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5B80D-0A5C-4177-8C3A-C6167CE7B0E6}" type="datetimeFigureOut">
              <a:rPr lang="en-GB" smtClean="0"/>
              <a:t>05/11/2021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3747E-88FF-4BCA-ADF1-5B96D7819C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6511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5B80D-0A5C-4177-8C3A-C6167CE7B0E6}" type="datetimeFigureOut">
              <a:rPr lang="en-GB" smtClean="0"/>
              <a:t>05/11/2021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3747E-88FF-4BCA-ADF1-5B96D7819C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19807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5B80D-0A5C-4177-8C3A-C6167CE7B0E6}" type="datetimeFigureOut">
              <a:rPr lang="en-GB" smtClean="0"/>
              <a:t>05/11/2021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3747E-88FF-4BCA-ADF1-5B96D7819C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872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5B80D-0A5C-4177-8C3A-C6167CE7B0E6}" type="datetimeFigureOut">
              <a:rPr lang="en-GB" smtClean="0"/>
              <a:t>05/11/2021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3747E-88FF-4BCA-ADF1-5B96D7819C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0480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05B80D-0A5C-4177-8C3A-C6167CE7B0E6}" type="datetimeFigureOut">
              <a:rPr lang="en-GB" smtClean="0"/>
              <a:t>05/11/2021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23747E-88FF-4BCA-ADF1-5B96D7819C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5526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21.png"/><Relationship Id="rId7" Type="http://schemas.openxmlformats.org/officeDocument/2006/relationships/image" Target="../media/image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gif"/><Relationship Id="rId5" Type="http://schemas.microsoft.com/office/2007/relationships/hdphoto" Target="../media/hdphoto10.wdp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4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4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audio" Target="../media/audio2.wav"/><Relationship Id="rId3" Type="http://schemas.openxmlformats.org/officeDocument/2006/relationships/audio" Target="../media/audio2.wav"/><Relationship Id="rId7" Type="http://schemas.microsoft.com/office/2007/relationships/hdphoto" Target="../media/hdphoto11.wdp"/><Relationship Id="rId12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3.gif"/><Relationship Id="rId10" Type="http://schemas.openxmlformats.org/officeDocument/2006/relationships/image" Target="../media/image25.jpg"/><Relationship Id="rId4" Type="http://schemas.openxmlformats.org/officeDocument/2006/relationships/image" Target="../media/image22.png"/><Relationship Id="rId9" Type="http://schemas.microsoft.com/office/2007/relationships/hdphoto" Target="../media/hdphoto1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5.gif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4.gif"/><Relationship Id="rId4" Type="http://schemas.openxmlformats.org/officeDocument/2006/relationships/image" Target="../media/image3.gif"/><Relationship Id="rId9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1.png"/><Relationship Id="rId18" Type="http://schemas.openxmlformats.org/officeDocument/2006/relationships/image" Target="../media/image14.png"/><Relationship Id="rId3" Type="http://schemas.openxmlformats.org/officeDocument/2006/relationships/audio" Target="../media/audio1.wav"/><Relationship Id="rId21" Type="http://schemas.microsoft.com/office/2007/relationships/hdphoto" Target="../media/hdphoto8.wdp"/><Relationship Id="rId7" Type="http://schemas.openxmlformats.org/officeDocument/2006/relationships/image" Target="../media/image8.png"/><Relationship Id="rId12" Type="http://schemas.microsoft.com/office/2007/relationships/hdphoto" Target="../media/hdphoto4.wdp"/><Relationship Id="rId17" Type="http://schemas.microsoft.com/office/2007/relationships/hdphoto" Target="../media/hdphoto6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11" Type="http://schemas.openxmlformats.org/officeDocument/2006/relationships/image" Target="../media/image10.png"/><Relationship Id="rId5" Type="http://schemas.openxmlformats.org/officeDocument/2006/relationships/image" Target="../media/image3.gif"/><Relationship Id="rId15" Type="http://schemas.openxmlformats.org/officeDocument/2006/relationships/image" Target="../media/image12.jpg"/><Relationship Id="rId10" Type="http://schemas.microsoft.com/office/2007/relationships/hdphoto" Target="../media/hdphoto3.wdp"/><Relationship Id="rId19" Type="http://schemas.microsoft.com/office/2007/relationships/hdphoto" Target="../media/hdphoto7.wdp"/><Relationship Id="rId4" Type="http://schemas.openxmlformats.org/officeDocument/2006/relationships/image" Target="../media/image6.gif"/><Relationship Id="rId9" Type="http://schemas.openxmlformats.org/officeDocument/2006/relationships/image" Target="../media/image9.png"/><Relationship Id="rId14" Type="http://schemas.microsoft.com/office/2007/relationships/hdphoto" Target="../media/hdphoto5.wdp"/><Relationship Id="rId22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4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9.wdp"/><Relationship Id="rId5" Type="http://schemas.openxmlformats.org/officeDocument/2006/relationships/image" Target="../media/image17.png"/><Relationship Id="rId4" Type="http://schemas.openxmlformats.org/officeDocument/2006/relationships/image" Target="../media/image4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gif"/><Relationship Id="rId5" Type="http://schemas.openxmlformats.org/officeDocument/2006/relationships/image" Target="../media/image18.png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19.png"/><Relationship Id="rId7" Type="http://schemas.openxmlformats.org/officeDocument/2006/relationships/image" Target="../media/image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gif"/><Relationship Id="rId5" Type="http://schemas.microsoft.com/office/2007/relationships/hdphoto" Target="../media/hdphoto10.wdp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19.png"/><Relationship Id="rId7" Type="http://schemas.openxmlformats.org/officeDocument/2006/relationships/image" Target="../media/image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gif"/><Relationship Id="rId5" Type="http://schemas.microsoft.com/office/2007/relationships/hdphoto" Target="../media/hdphoto10.wdp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D5276D1-441F-4BF3-AE9C-6295979FBF64}"/>
              </a:ext>
            </a:extLst>
          </p:cNvPr>
          <p:cNvSpPr txBox="1"/>
          <p:nvPr/>
        </p:nvSpPr>
        <p:spPr>
          <a:xfrm>
            <a:off x="2338355" y="1414707"/>
            <a:ext cx="7238651" cy="307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9240" dirty="0">
                <a:solidFill>
                  <a:srgbClr val="FF0000"/>
                </a:solidFill>
                <a:cs typeface="(AH) Manal Black" pitchFamily="2" charset="-78"/>
              </a:rPr>
              <a:t> </a:t>
            </a:r>
            <a:r>
              <a:rPr lang="ar-BH" sz="4000" dirty="0">
                <a:solidFill>
                  <a:srgbClr val="FF0000"/>
                </a:solidFill>
                <a:cs typeface="(AH) Manal Black" pitchFamily="2" charset="-78"/>
              </a:rPr>
              <a:t>أ</a:t>
            </a:r>
            <a:r>
              <a:rPr lang="ar-BH" sz="4000" dirty="0">
                <a:cs typeface="(AH) Manal Black" pitchFamily="2" charset="-78"/>
              </a:rPr>
              <a:t>هلًا</a:t>
            </a:r>
            <a:r>
              <a:rPr lang="ar-BH" sz="4000" dirty="0">
                <a:solidFill>
                  <a:srgbClr val="FF0000"/>
                </a:solidFill>
                <a:cs typeface="(AH) Manal Black" pitchFamily="2" charset="-78"/>
              </a:rPr>
              <a:t> </a:t>
            </a:r>
            <a:r>
              <a:rPr lang="ar-BH" sz="4000" dirty="0">
                <a:cs typeface="(AH) Manal Black" pitchFamily="2" charset="-78"/>
              </a:rPr>
              <a:t>وَسَهْلا بِكم أيُها العباقرة</a:t>
            </a:r>
          </a:p>
          <a:p>
            <a:pPr algn="ctr" rtl="1">
              <a:lnSpc>
                <a:spcPct val="150000"/>
              </a:lnSpc>
            </a:pPr>
            <a:r>
              <a:rPr lang="ar-BH" sz="4000" dirty="0">
                <a:cs typeface="(AH) Manal Black" pitchFamily="2" charset="-78"/>
              </a:rPr>
              <a:t>أتمنى لَكُم يومًا دراسي جَميل.</a:t>
            </a:r>
            <a:endParaRPr lang="en-US" sz="6600" dirty="0">
              <a:cs typeface="(AH) Manal Black" pitchFamily="2" charset="-78"/>
            </a:endParaRPr>
          </a:p>
        </p:txBody>
      </p:sp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FB749BB-6C33-49DB-B313-F4674EFE65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019" y="1320048"/>
            <a:ext cx="680756" cy="3762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 descr="A picture containing person&#10;&#10;Description automatically generated">
            <a:extLst>
              <a:ext uri="{FF2B5EF4-FFF2-40B4-BE49-F238E27FC236}">
                <a16:creationId xmlns:a16="http://schemas.microsoft.com/office/drawing/2014/main" id="{2E13B95E-968A-4499-8537-7BE5C53F23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699" y="850720"/>
            <a:ext cx="688436" cy="4693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6" name="Table 38">
            <a:extLst>
              <a:ext uri="{FF2B5EF4-FFF2-40B4-BE49-F238E27FC236}">
                <a16:creationId xmlns:a16="http://schemas.microsoft.com/office/drawing/2014/main" id="{38B1A96F-47F3-4E7D-ADAF-D4F97B6C7D6B}"/>
              </a:ext>
            </a:extLst>
          </p:cNvPr>
          <p:cNvGraphicFramePr>
            <a:graphicFrameLocks noGrp="1"/>
          </p:cNvGraphicFramePr>
          <p:nvPr/>
        </p:nvGraphicFramePr>
        <p:xfrm>
          <a:off x="-32699" y="853030"/>
          <a:ext cx="688436" cy="60049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88436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2681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7829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50000"/>
                        <a:alpha val="6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70620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7289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847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6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375E-6 1.85185E-6 L 4.375E-6 -0.05139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569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375E-6 -4.44444E-6 L -4.375E-6 -0.05138 " pathEditMode="relative" rAng="0" ptsTypes="AA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569"/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50819" t="13969" r="30286" b="31131"/>
          <a:stretch/>
        </p:blipFill>
        <p:spPr>
          <a:xfrm rot="5400000">
            <a:off x="3091542" y="-2516777"/>
            <a:ext cx="6061166" cy="114953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04504" y="2222141"/>
            <a:ext cx="117652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3600" b="1" dirty="0">
                <a:solidFill>
                  <a:srgbClr val="C00000"/>
                </a:solidFill>
              </a:rPr>
              <a:t>- وضع الكمّامة أو المناديل المُبلّلة.- ارتداء النّظّارة الشّمسيّة. -العودة إلى البيت.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468" y="3848968"/>
            <a:ext cx="10929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3600" b="1" dirty="0">
                <a:solidFill>
                  <a:srgbClr val="C00000"/>
                </a:solidFill>
              </a:rPr>
              <a:t>- غسل العينين بالماء الفاتر. – وضع كمّادات دافئة. – استشارة الطّبيب.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87E2AD-21DC-4D49-9C70-7C9F894F04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5252" y="455975"/>
            <a:ext cx="1072503" cy="12278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32C2150-EE28-405C-8AB0-45F8D8BB151A}"/>
              </a:ext>
            </a:extLst>
          </p:cNvPr>
          <p:cNvSpPr txBox="1"/>
          <p:nvPr/>
        </p:nvSpPr>
        <p:spPr>
          <a:xfrm>
            <a:off x="725253" y="1824226"/>
            <a:ext cx="1407325" cy="418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117" dirty="0"/>
              <a:t>في البيت 61 </a:t>
            </a:r>
            <a:endParaRPr lang="en-US" sz="2117" dirty="0"/>
          </a:p>
        </p:txBody>
      </p:sp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3AD621D-8FBF-44FB-8864-C602E6C0B0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8" y="4554784"/>
            <a:ext cx="658837" cy="2957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 descr="A picture containing person&#10;&#10;Description automatically generated">
            <a:extLst>
              <a:ext uri="{FF2B5EF4-FFF2-40B4-BE49-F238E27FC236}">
                <a16:creationId xmlns:a16="http://schemas.microsoft.com/office/drawing/2014/main" id="{ABD8BA05-0CC8-4091-92B8-9741C2F4B4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0" y="913835"/>
            <a:ext cx="604454" cy="4405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10" name="Table 38">
            <a:extLst>
              <a:ext uri="{FF2B5EF4-FFF2-40B4-BE49-F238E27FC236}">
                <a16:creationId xmlns:a16="http://schemas.microsoft.com/office/drawing/2014/main" id="{C96B613C-B69B-4FDE-A12E-1CE5638CED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994613"/>
              </p:ext>
            </p:extLst>
          </p:nvPr>
        </p:nvGraphicFramePr>
        <p:xfrm>
          <a:off x="13660" y="881277"/>
          <a:ext cx="658835" cy="597672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5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24641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5701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6873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567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35476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8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C2AAEF5-977F-4D56-9043-BD5BC91A217B}"/>
              </a:ext>
            </a:extLst>
          </p:cNvPr>
          <p:cNvSpPr/>
          <p:nvPr/>
        </p:nvSpPr>
        <p:spPr>
          <a:xfrm>
            <a:off x="2292626" y="2706382"/>
            <a:ext cx="7606748" cy="1685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AE" sz="3600" dirty="0">
                <a:cs typeface="(AH) Manal Black" pitchFamily="2" charset="-78"/>
              </a:rPr>
              <a:t>ماذا اسْتفدت من الدَّرس يا بطل</a:t>
            </a:r>
            <a:r>
              <a:rPr lang="ar-BH" sz="3600" dirty="0">
                <a:cs typeface="(AH) Manal Black" pitchFamily="2" charset="-78"/>
              </a:rPr>
              <a:t> أذكر معلومة جديدة اكْتَسبتها من درس الْيوم.</a:t>
            </a:r>
            <a:endParaRPr lang="en-US" sz="3600" dirty="0">
              <a:cs typeface="(AH) Manal Black" pitchFamily="2" charset="-78"/>
            </a:endParaRPr>
          </a:p>
        </p:txBody>
      </p:sp>
      <p:pic>
        <p:nvPicPr>
          <p:cNvPr id="13" name="Picture 1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21D79E7-2369-47AF-8430-135AA4958A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9" y="4897684"/>
            <a:ext cx="675299" cy="5349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Picture 13" descr="A picture containing person&#10;&#10;Description automatically generated">
            <a:extLst>
              <a:ext uri="{FF2B5EF4-FFF2-40B4-BE49-F238E27FC236}">
                <a16:creationId xmlns:a16="http://schemas.microsoft.com/office/drawing/2014/main" id="{8600A74B-7CC5-4412-AE65-E68500FE9E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0" y="913835"/>
            <a:ext cx="604454" cy="4405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15" name="Table 38">
            <a:extLst>
              <a:ext uri="{FF2B5EF4-FFF2-40B4-BE49-F238E27FC236}">
                <a16:creationId xmlns:a16="http://schemas.microsoft.com/office/drawing/2014/main" id="{D79D452F-10C0-4D14-8D89-B9712D7F3E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7630432"/>
              </p:ext>
            </p:extLst>
          </p:nvPr>
        </p:nvGraphicFramePr>
        <p:xfrm>
          <a:off x="0" y="879603"/>
          <a:ext cx="658835" cy="597672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5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24641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5701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6873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2">
                        <a:lumMod val="7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567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122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5" name="click.wav"/>
          </p:stSnd>
        </p:sndAc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201F2CC-19EF-470C-9677-52FE4D23E520}"/>
              </a:ext>
            </a:extLst>
          </p:cNvPr>
          <p:cNvSpPr txBox="1"/>
          <p:nvPr/>
        </p:nvSpPr>
        <p:spPr>
          <a:xfrm>
            <a:off x="3763794" y="1810026"/>
            <a:ext cx="6239584" cy="707886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/>
            <a:r>
              <a:rPr lang="ar-BH" sz="4000" u="sng" dirty="0">
                <a:solidFill>
                  <a:srgbClr val="FF0000"/>
                </a:solidFill>
                <a:cs typeface="(AH) Manal Black" pitchFamily="2" charset="-78"/>
              </a:rPr>
              <a:t>*هل حَقَقنا </a:t>
            </a:r>
            <a:r>
              <a:rPr lang="ar-BH" sz="4000" u="sng" dirty="0">
                <a:cs typeface="(AH) Manal Black" pitchFamily="2" charset="-78"/>
              </a:rPr>
              <a:t>الْأَهْداف الْيوم؟</a:t>
            </a:r>
            <a:endParaRPr lang="en-US" sz="4000" u="sng" dirty="0">
              <a:cs typeface="(AH) Manal Black" pitchFamily="2" charset="-7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AD8C46E-5093-408B-92DB-1B5F285DCD2B}"/>
              </a:ext>
            </a:extLst>
          </p:cNvPr>
          <p:cNvSpPr/>
          <p:nvPr/>
        </p:nvSpPr>
        <p:spPr>
          <a:xfrm>
            <a:off x="2655501" y="3253411"/>
            <a:ext cx="7606748" cy="1685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3600" dirty="0">
                <a:cs typeface="(AH) Manal Black" pitchFamily="2" charset="-78"/>
              </a:rPr>
              <a:t>يُحَدِّدُ الغايَةَ مِنَ النَّصِّ المَعْلوماتِيِّ </a:t>
            </a:r>
            <a:r>
              <a:rPr lang="ar-AE" sz="3600" dirty="0">
                <a:cs typeface="(AH) Manal Black" pitchFamily="2" charset="-78"/>
              </a:rPr>
              <a:t>، </a:t>
            </a:r>
            <a:r>
              <a:rPr lang="ar-BH" sz="3600" dirty="0">
                <a:cs typeface="(AH) Manal Black" pitchFamily="2" charset="-78"/>
              </a:rPr>
              <a:t>وَتَقْديمِ الإِرْشاداتِ، وَالتَّعْريفِ، وَالشَّرْحِ.</a:t>
            </a:r>
            <a:endParaRPr lang="en-US" sz="3600" dirty="0">
              <a:cs typeface="(AH) Manal Black" pitchFamily="2" charset="-78"/>
            </a:endParaRPr>
          </a:p>
        </p:txBody>
      </p:sp>
      <p:pic>
        <p:nvPicPr>
          <p:cNvPr id="13" name="Picture 1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4D4FB0B-EE8B-49ED-8F29-3D13676040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8" y="5435087"/>
            <a:ext cx="658834" cy="5608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Picture 13" descr="A picture containing person&#10;&#10;Description automatically generated">
            <a:extLst>
              <a:ext uri="{FF2B5EF4-FFF2-40B4-BE49-F238E27FC236}">
                <a16:creationId xmlns:a16="http://schemas.microsoft.com/office/drawing/2014/main" id="{49C556A8-781A-4788-9967-72DF19CA5A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62112"/>
            <a:ext cx="658835" cy="4443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15" name="Table 38">
            <a:extLst>
              <a:ext uri="{FF2B5EF4-FFF2-40B4-BE49-F238E27FC236}">
                <a16:creationId xmlns:a16="http://schemas.microsoft.com/office/drawing/2014/main" id="{B257895B-F712-4DBB-9B23-E5AEFC6D38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6807952"/>
              </p:ext>
            </p:extLst>
          </p:nvPr>
        </p:nvGraphicFramePr>
        <p:xfrm>
          <a:off x="-2" y="862113"/>
          <a:ext cx="658835" cy="599588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5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2611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714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434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434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434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434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434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7001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434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434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434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6769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2">
                        <a:lumMod val="7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10617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5" name="click.wav"/>
          </p:stSnd>
        </p:sndAc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A1A990FF-9BAA-4DD8-BFD0-897CFC3C2486}"/>
              </a:ext>
            </a:extLst>
          </p:cNvPr>
          <p:cNvSpPr/>
          <p:nvPr/>
        </p:nvSpPr>
        <p:spPr>
          <a:xfrm>
            <a:off x="641848" y="497346"/>
            <a:ext cx="11409503" cy="5977190"/>
          </a:xfrm>
          <a:custGeom>
            <a:avLst/>
            <a:gdLst>
              <a:gd name="connsiteX0" fmla="*/ 0 w 11409503"/>
              <a:gd name="connsiteY0" fmla="*/ 0 h 5977190"/>
              <a:gd name="connsiteX1" fmla="*/ 11409503 w 11409503"/>
              <a:gd name="connsiteY1" fmla="*/ 0 h 5977190"/>
              <a:gd name="connsiteX2" fmla="*/ 11409503 w 11409503"/>
              <a:gd name="connsiteY2" fmla="*/ 5977190 h 5977190"/>
              <a:gd name="connsiteX3" fmla="*/ 0 w 11409503"/>
              <a:gd name="connsiteY3" fmla="*/ 5977190 h 5977190"/>
              <a:gd name="connsiteX4" fmla="*/ 0 w 11409503"/>
              <a:gd name="connsiteY4" fmla="*/ 0 h 5977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09503" h="5977190" fill="none" extrusionOk="0">
                <a:moveTo>
                  <a:pt x="0" y="0"/>
                </a:moveTo>
                <a:cubicBezTo>
                  <a:pt x="3223881" y="-33775"/>
                  <a:pt x="6964381" y="138873"/>
                  <a:pt x="11409503" y="0"/>
                </a:cubicBezTo>
                <a:cubicBezTo>
                  <a:pt x="11335732" y="2504444"/>
                  <a:pt x="11253620" y="3065272"/>
                  <a:pt x="11409503" y="5977190"/>
                </a:cubicBezTo>
                <a:cubicBezTo>
                  <a:pt x="5957234" y="5839860"/>
                  <a:pt x="4210530" y="5839334"/>
                  <a:pt x="0" y="5977190"/>
                </a:cubicBezTo>
                <a:cubicBezTo>
                  <a:pt x="152408" y="5116483"/>
                  <a:pt x="73868" y="2867437"/>
                  <a:pt x="0" y="0"/>
                </a:cubicBezTo>
                <a:close/>
              </a:path>
              <a:path w="11409503" h="5977190" stroke="0" extrusionOk="0">
                <a:moveTo>
                  <a:pt x="0" y="0"/>
                </a:moveTo>
                <a:cubicBezTo>
                  <a:pt x="5666365" y="-101487"/>
                  <a:pt x="9402406" y="-162162"/>
                  <a:pt x="11409503" y="0"/>
                </a:cubicBezTo>
                <a:cubicBezTo>
                  <a:pt x="11470216" y="1644779"/>
                  <a:pt x="11348431" y="4312140"/>
                  <a:pt x="11409503" y="5977190"/>
                </a:cubicBezTo>
                <a:cubicBezTo>
                  <a:pt x="6452446" y="6027255"/>
                  <a:pt x="4459504" y="5818741"/>
                  <a:pt x="0" y="5977190"/>
                </a:cubicBezTo>
                <a:cubicBezTo>
                  <a:pt x="-24452" y="4156882"/>
                  <a:pt x="-67663" y="1556117"/>
                  <a:pt x="0" y="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571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3D88C9-FB57-46CB-8062-7A3C00BA7F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9991" y="574334"/>
            <a:ext cx="9692640" cy="5900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E800560-8D8A-4346-9A8D-B9406DE59E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418" y="297231"/>
            <a:ext cx="899159" cy="5389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391BD6A-852E-4384-8CFC-6228C2DA4FD4}"/>
              </a:ext>
            </a:extLst>
          </p:cNvPr>
          <p:cNvSpPr/>
          <p:nvPr/>
        </p:nvSpPr>
        <p:spPr>
          <a:xfrm>
            <a:off x="518809" y="382055"/>
            <a:ext cx="6703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60139" rtl="1"/>
            <a:r>
              <a:rPr lang="ar-BH" dirty="0">
                <a:solidFill>
                  <a:schemeClr val="bg1"/>
                </a:solidFill>
                <a:cs typeface="(AH) Manal Black" pitchFamily="2" charset="-78"/>
              </a:rPr>
              <a:t>الْواجِب</a:t>
            </a:r>
            <a:endParaRPr lang="en-US" sz="21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A13B4006-6BD7-4331-816B-74E288B0E65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13" t="6892" r="22573"/>
          <a:stretch/>
        </p:blipFill>
        <p:spPr>
          <a:xfrm flipH="1">
            <a:off x="506111" y="939257"/>
            <a:ext cx="864949" cy="10772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2AC4051-1B84-4F6E-B377-7727D98884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23714" y1="26383" x2="56286" y2="20851"/>
                        <a14:foregroundMark x1="56286" y1="20851" x2="68857" y2="20851"/>
                        <a14:foregroundMark x1="75429" y1="18723" x2="75429" y2="18723"/>
                        <a14:foregroundMark x1="75429" y1="18723" x2="69429" y2="18723"/>
                        <a14:foregroundMark x1="36000" y1="22979" x2="22000" y2="24255"/>
                        <a14:foregroundMark x1="62286" y1="84255" x2="36857" y2="82553"/>
                        <a14:foregroundMark x1="72000" y1="16596" x2="55714" y2="18723"/>
                        <a14:foregroundMark x1="66857" y1="17447" x2="52571" y2="17872"/>
                        <a14:foregroundMark x1="56571" y1="17447" x2="71143" y2="15319"/>
                        <a14:foregroundMark x1="71143" y1="15319" x2="74857" y2="15319"/>
                        <a14:foregroundMark x1="42286" y1="9787" x2="42286" y2="97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0838" y="2534502"/>
            <a:ext cx="1645920" cy="110511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6E0EDCD-3C42-46B9-95F0-86B97CCFAB23}"/>
              </a:ext>
            </a:extLst>
          </p:cNvPr>
          <p:cNvSpPr txBox="1"/>
          <p:nvPr/>
        </p:nvSpPr>
        <p:spPr>
          <a:xfrm>
            <a:off x="1189186" y="1084474"/>
            <a:ext cx="144509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1350" dirty="0"/>
              <a:t> </a:t>
            </a:r>
            <a:r>
              <a:rPr lang="ar-BH" dirty="0">
                <a:highlight>
                  <a:srgbClr val="FFFF00"/>
                </a:highlight>
                <a:cs typeface="(AH) Manal Black" pitchFamily="2" charset="-78"/>
              </a:rPr>
              <a:t>يرسل نسخة من الواجب على الواتساب بشكل يومي+ ادخال الواجب اليومي في ملفات </a:t>
            </a:r>
            <a:r>
              <a:rPr lang="ar-BH" dirty="0" err="1">
                <a:highlight>
                  <a:srgbClr val="FFFF00"/>
                </a:highlight>
                <a:cs typeface="(AH) Manal Black" pitchFamily="2" charset="-78"/>
              </a:rPr>
              <a:t>التيمز</a:t>
            </a:r>
            <a:r>
              <a:rPr lang="ar-BH" dirty="0">
                <a:highlight>
                  <a:srgbClr val="FFFF00"/>
                </a:highlight>
                <a:cs typeface="(AH) Manal Black" pitchFamily="2" charset="-78"/>
              </a:rPr>
              <a:t>.</a:t>
            </a:r>
            <a:endParaRPr lang="en-US" sz="1350" dirty="0">
              <a:highlight>
                <a:srgbClr val="FFFF00"/>
              </a:highlight>
              <a:cs typeface="(AH) Manal Black" pitchFamily="2" charset="-78"/>
            </a:endParaRPr>
          </a:p>
        </p:txBody>
      </p:sp>
      <p:sp>
        <p:nvSpPr>
          <p:cNvPr id="12" name="2">
            <a:extLst>
              <a:ext uri="{FF2B5EF4-FFF2-40B4-BE49-F238E27FC236}">
                <a16:creationId xmlns:a16="http://schemas.microsoft.com/office/drawing/2014/main" id="{5A1B1580-80E4-4120-9BF7-FA620DDF6D7C}"/>
              </a:ext>
            </a:extLst>
          </p:cNvPr>
          <p:cNvSpPr/>
          <p:nvPr/>
        </p:nvSpPr>
        <p:spPr>
          <a:xfrm>
            <a:off x="10345100" y="248034"/>
            <a:ext cx="1328091" cy="199139"/>
          </a:xfrm>
          <a:prstGeom prst="roundRect">
            <a:avLst>
              <a:gd name="adj" fmla="val 50000"/>
            </a:avLst>
          </a:prstGeom>
          <a:solidFill>
            <a:srgbClr val="FF6600"/>
          </a:solidFill>
          <a:ln w="19050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88900" h="1905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350"/>
          </a:p>
        </p:txBody>
      </p:sp>
      <p:sp>
        <p:nvSpPr>
          <p:cNvPr id="11" name="3">
            <a:extLst>
              <a:ext uri="{FF2B5EF4-FFF2-40B4-BE49-F238E27FC236}">
                <a16:creationId xmlns:a16="http://schemas.microsoft.com/office/drawing/2014/main" id="{FBEDA3D8-B76A-4A0B-A03C-7AC53061A44A}"/>
              </a:ext>
            </a:extLst>
          </p:cNvPr>
          <p:cNvSpPr/>
          <p:nvPr/>
        </p:nvSpPr>
        <p:spPr>
          <a:xfrm>
            <a:off x="10345100" y="394301"/>
            <a:ext cx="1328091" cy="199139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19050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88900" h="1905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350" dirty="0"/>
          </a:p>
        </p:txBody>
      </p:sp>
      <p:sp>
        <p:nvSpPr>
          <p:cNvPr id="13" name="1">
            <a:extLst>
              <a:ext uri="{FF2B5EF4-FFF2-40B4-BE49-F238E27FC236}">
                <a16:creationId xmlns:a16="http://schemas.microsoft.com/office/drawing/2014/main" id="{89E0760F-F571-45AA-B918-CD436A91027B}"/>
              </a:ext>
            </a:extLst>
          </p:cNvPr>
          <p:cNvSpPr/>
          <p:nvPr/>
        </p:nvSpPr>
        <p:spPr>
          <a:xfrm>
            <a:off x="10345100" y="538972"/>
            <a:ext cx="1328091" cy="252008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19050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88900" h="1905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35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A042D650-396C-44ED-BBA4-86AD3B68C2AB}"/>
              </a:ext>
            </a:extLst>
          </p:cNvPr>
          <p:cNvSpPr txBox="1">
            <a:spLocks/>
          </p:cNvSpPr>
          <p:nvPr/>
        </p:nvSpPr>
        <p:spPr>
          <a:xfrm>
            <a:off x="10507968" y="394300"/>
            <a:ext cx="1002354" cy="528627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ar-BH" sz="3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تَذْكير</a:t>
            </a:r>
            <a:endParaRPr lang="en-US" sz="3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 Qalam Kolkatta Quranic font" panose="02000506000000020003" pitchFamily="2" charset="-78"/>
              <a:cs typeface="(AH) Manal Black" pitchFamily="2" charset="-78"/>
            </a:endParaRPr>
          </a:p>
        </p:txBody>
      </p:sp>
      <p:pic>
        <p:nvPicPr>
          <p:cNvPr id="7" name="Picture 6" descr="A picture containing text, vector graphics, businesscard&#10;&#10;Description automatically generated">
            <a:extLst>
              <a:ext uri="{FF2B5EF4-FFF2-40B4-BE49-F238E27FC236}">
                <a16:creationId xmlns:a16="http://schemas.microsoft.com/office/drawing/2014/main" id="{129B4825-5C04-4F0A-93EA-8D11044DAEF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48" y="4125545"/>
            <a:ext cx="2834640" cy="28346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Subtitle 2">
            <a:extLst>
              <a:ext uri="{FF2B5EF4-FFF2-40B4-BE49-F238E27FC236}">
                <a16:creationId xmlns:a16="http://schemas.microsoft.com/office/drawing/2014/main" id="{3E006CFA-1102-414C-81E3-D3045B606AE8}"/>
              </a:ext>
            </a:extLst>
          </p:cNvPr>
          <p:cNvSpPr txBox="1">
            <a:spLocks/>
          </p:cNvSpPr>
          <p:nvPr/>
        </p:nvSpPr>
        <p:spPr>
          <a:xfrm>
            <a:off x="415167" y="3855366"/>
            <a:ext cx="2095890" cy="59157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00000"/>
              </a:lnSpc>
              <a:buNone/>
            </a:pPr>
            <a:r>
              <a:rPr lang="ar-BH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Al Qalam Kolkatta Quranic font" panose="02000506000000020003" pitchFamily="2" charset="-78"/>
                <a:cs typeface="(AH) Manal Black" pitchFamily="2" charset="-78"/>
              </a:rPr>
              <a:t>* لا تَنسى يا صغيري: </a:t>
            </a:r>
            <a:endParaRPr lang="en-US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Al Qalam Kolkatta Quranic font" panose="02000506000000020003" pitchFamily="2" charset="-78"/>
              <a:cs typeface="(AH) Manal Black" pitchFamily="2" charset="-78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067E173-CFE6-4596-8A7A-41DA5A47F13D}"/>
              </a:ext>
            </a:extLst>
          </p:cNvPr>
          <p:cNvSpPr/>
          <p:nvPr/>
        </p:nvSpPr>
        <p:spPr>
          <a:xfrm>
            <a:off x="10019894" y="7730192"/>
            <a:ext cx="1490428" cy="1352860"/>
          </a:xfrm>
          <a:prstGeom prst="ellipse">
            <a:avLst/>
          </a:prstGeom>
          <a:solidFill>
            <a:srgbClr val="FF0000">
              <a:alpha val="24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584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00">
        <p14:ferris dir="l"/>
        <p:sndAc>
          <p:stSnd>
            <p:snd r:embed="rId2" name="click.wav"/>
          </p:stSnd>
        </p:sndAc>
      </p:transition>
    </mc:Choice>
    <mc:Fallback xmlns="">
      <p:transition spd="slow" advTm="18000">
        <p:fade/>
        <p:sndAc>
          <p:stSnd>
            <p:snd r:embed="rId12" name="click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p14:presetBounceEnd="8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1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2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 p14:presetBounceEnd="8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5" dur="1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6" dur="1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8" presetID="2" presetClass="exit" presetSubtype="2" fill="hold" grpId="1" nodeType="afterEffect">
                                      <p:stCondLst>
                                        <p:cond delay="40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9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2" presetClass="exit" presetSubtype="8" fill="hold" grpId="1" nodeType="withEffect">
                                      <p:stCondLst>
                                        <p:cond delay="41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2" presetClass="exit" presetSubtype="2" fill="hold" grpId="1" nodeType="withEffect">
                                      <p:stCondLst>
                                        <p:cond delay="43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32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32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45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2000"/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" dur="2000" fill="hold"/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2000" fill="hold"/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4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2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4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42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664 -0.01967 L -0.1 -0.4331 " pathEditMode="relative" rAng="0" ptsTypes="AA">
                                          <p:cBhvr>
                                            <p:cTn id="59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74" y="-2067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yp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  <p:bldP spid="12" grpId="1" animBg="1"/>
          <p:bldP spid="11" grpId="0" animBg="1"/>
          <p:bldP spid="11" grpId="1" animBg="1"/>
          <p:bldP spid="13" grpId="0" animBg="1"/>
          <p:bldP spid="13" grpId="1" animBg="1"/>
          <p:bldP spid="15" grpId="0" build="p"/>
          <p:bldP spid="18" grpId="0" build="p"/>
          <p:bldP spid="18" grpId="1" build="allAtOnce"/>
          <p:bldP spid="1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8" presetID="2" presetClass="exit" presetSubtype="2" fill="hold" grpId="1" nodeType="afterEffect">
                                      <p:stCondLst>
                                        <p:cond delay="40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9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2" presetClass="exit" presetSubtype="8" fill="hold" grpId="1" nodeType="withEffect">
                                      <p:stCondLst>
                                        <p:cond delay="41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2" presetClass="exit" presetSubtype="2" fill="hold" grpId="1" nodeType="withEffect">
                                      <p:stCondLst>
                                        <p:cond delay="43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32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32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45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2000"/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" dur="2000" fill="hold"/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2000" fill="hold"/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4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2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4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42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664 -0.01967 L -0.1 -0.4331 " pathEditMode="relative" rAng="0" ptsTypes="AA">
                                          <p:cBhvr>
                                            <p:cTn id="59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74" y="-2067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typ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  <p:bldP spid="12" grpId="1" animBg="1"/>
          <p:bldP spid="11" grpId="0" animBg="1"/>
          <p:bldP spid="11" grpId="1" animBg="1"/>
          <p:bldP spid="13" grpId="0" animBg="1"/>
          <p:bldP spid="13" grpId="1" animBg="1"/>
          <p:bldP spid="15" grpId="0" build="p"/>
          <p:bldP spid="18" grpId="0" build="p"/>
          <p:bldP spid="18" grpId="1" build="allAtOnce"/>
          <p:bldP spid="16" grpId="0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F199FE6-7770-4D51-BF50-7C45444049B4}"/>
              </a:ext>
            </a:extLst>
          </p:cNvPr>
          <p:cNvSpPr/>
          <p:nvPr/>
        </p:nvSpPr>
        <p:spPr>
          <a:xfrm>
            <a:off x="2591430" y="1042374"/>
            <a:ext cx="7481628" cy="5245737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1FC31E-95C5-4F3B-BF61-F5EAE8D3F1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429" y="1042375"/>
            <a:ext cx="7481627" cy="5245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3C7C5E8-8719-4DD8-B6D9-774D0A0AB165}"/>
              </a:ext>
            </a:extLst>
          </p:cNvPr>
          <p:cNvSpPr txBox="1"/>
          <p:nvPr/>
        </p:nvSpPr>
        <p:spPr>
          <a:xfrm>
            <a:off x="4830187" y="1199237"/>
            <a:ext cx="4909634" cy="62004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r" rtl="1"/>
            <a:r>
              <a:rPr lang="ar-BH" sz="3429" u="sng" dirty="0">
                <a:solidFill>
                  <a:srgbClr val="C00000"/>
                </a:solidFill>
                <a:cs typeface="(AH) Manal Black" pitchFamily="2" charset="-78"/>
              </a:rPr>
              <a:t>*</a:t>
            </a:r>
            <a:r>
              <a:rPr lang="ar-BH" sz="3429" u="sng" dirty="0">
                <a:cs typeface="(AH) Manal Black" pitchFamily="2" charset="-78"/>
              </a:rPr>
              <a:t>عَبِّر عَنْ شُعورَك يا بَطَل</a:t>
            </a:r>
            <a:r>
              <a:rPr lang="en-US" sz="3429" u="sng" dirty="0">
                <a:cs typeface="(AH) Manal Black" pitchFamily="2" charset="-78"/>
              </a:rPr>
              <a:t>:</a:t>
            </a:r>
            <a:endParaRPr lang="en-US" sz="3857" u="sng" dirty="0">
              <a:cs typeface="(AH) Manal Black" pitchFamily="2" charset="-78"/>
            </a:endParaRPr>
          </a:p>
        </p:txBody>
      </p:sp>
      <p:pic>
        <p:nvPicPr>
          <p:cNvPr id="10" name="Picture 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1227630-7845-4131-9A00-26C4BA1CC5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6" y="5944449"/>
            <a:ext cx="658834" cy="5834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 descr="A picture containing person&#10;&#10;Description automatically generated">
            <a:extLst>
              <a:ext uri="{FF2B5EF4-FFF2-40B4-BE49-F238E27FC236}">
                <a16:creationId xmlns:a16="http://schemas.microsoft.com/office/drawing/2014/main" id="{B95EB0FB-A972-437E-82B4-9DAC0C9193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" y="870256"/>
            <a:ext cx="658834" cy="4569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12" name="Table 38">
            <a:extLst>
              <a:ext uri="{FF2B5EF4-FFF2-40B4-BE49-F238E27FC236}">
                <a16:creationId xmlns:a16="http://schemas.microsoft.com/office/drawing/2014/main" id="{8FEA5B5D-D106-42F7-A459-26140D2458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4172316"/>
              </p:ext>
            </p:extLst>
          </p:nvPr>
        </p:nvGraphicFramePr>
        <p:xfrm>
          <a:off x="7466" y="870256"/>
          <a:ext cx="658835" cy="598774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5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54950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6532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3530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3530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3530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3530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3530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69469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3530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3530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3530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630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5696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6" name="click.wav"/>
          </p:stSnd>
        </p:sndAc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B20DE97-3967-49FA-887A-FC5DCE7E949A}"/>
              </a:ext>
            </a:extLst>
          </p:cNvPr>
          <p:cNvSpPr/>
          <p:nvPr/>
        </p:nvSpPr>
        <p:spPr>
          <a:xfrm>
            <a:off x="1223889" y="497346"/>
            <a:ext cx="10326262" cy="5821682"/>
          </a:xfrm>
          <a:custGeom>
            <a:avLst/>
            <a:gdLst>
              <a:gd name="connsiteX0" fmla="*/ 0 w 10326262"/>
              <a:gd name="connsiteY0" fmla="*/ 0 h 5821682"/>
              <a:gd name="connsiteX1" fmla="*/ 10326262 w 10326262"/>
              <a:gd name="connsiteY1" fmla="*/ 0 h 5821682"/>
              <a:gd name="connsiteX2" fmla="*/ 10326262 w 10326262"/>
              <a:gd name="connsiteY2" fmla="*/ 5821682 h 5821682"/>
              <a:gd name="connsiteX3" fmla="*/ 0 w 10326262"/>
              <a:gd name="connsiteY3" fmla="*/ 5821682 h 5821682"/>
              <a:gd name="connsiteX4" fmla="*/ 0 w 10326262"/>
              <a:gd name="connsiteY4" fmla="*/ 0 h 5821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26262" h="5821682" fill="none" extrusionOk="0">
                <a:moveTo>
                  <a:pt x="0" y="0"/>
                </a:moveTo>
                <a:cubicBezTo>
                  <a:pt x="1386170" y="-33775"/>
                  <a:pt x="6328232" y="138873"/>
                  <a:pt x="10326262" y="0"/>
                </a:cubicBezTo>
                <a:cubicBezTo>
                  <a:pt x="10252491" y="1660989"/>
                  <a:pt x="10170379" y="3999490"/>
                  <a:pt x="10326262" y="5821682"/>
                </a:cubicBezTo>
                <a:cubicBezTo>
                  <a:pt x="8405115" y="5684352"/>
                  <a:pt x="3038746" y="5683826"/>
                  <a:pt x="0" y="5821682"/>
                </a:cubicBezTo>
                <a:cubicBezTo>
                  <a:pt x="152408" y="3299582"/>
                  <a:pt x="73868" y="2595181"/>
                  <a:pt x="0" y="0"/>
                </a:cubicBezTo>
                <a:close/>
              </a:path>
              <a:path w="10326262" h="5821682" stroke="0" extrusionOk="0">
                <a:moveTo>
                  <a:pt x="0" y="0"/>
                </a:moveTo>
                <a:cubicBezTo>
                  <a:pt x="1588426" y="-101487"/>
                  <a:pt x="6329162" y="-162162"/>
                  <a:pt x="10326262" y="0"/>
                </a:cubicBezTo>
                <a:cubicBezTo>
                  <a:pt x="10386975" y="2034953"/>
                  <a:pt x="10265190" y="4274784"/>
                  <a:pt x="10326262" y="5821682"/>
                </a:cubicBezTo>
                <a:cubicBezTo>
                  <a:pt x="7000660" y="5871747"/>
                  <a:pt x="4218669" y="5663233"/>
                  <a:pt x="0" y="5821682"/>
                </a:cubicBezTo>
                <a:cubicBezTo>
                  <a:pt x="-24452" y="3887168"/>
                  <a:pt x="-67663" y="1757809"/>
                  <a:pt x="0" y="0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71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2086E8B1-69E1-4033-88E7-E7CD07A945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09" y="1858487"/>
            <a:ext cx="5070764" cy="519545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884EE1E-A39E-45DB-8CD5-2A2954976A52}"/>
              </a:ext>
            </a:extLst>
          </p:cNvPr>
          <p:cNvSpPr/>
          <p:nvPr/>
        </p:nvSpPr>
        <p:spPr>
          <a:xfrm>
            <a:off x="4754547" y="1858487"/>
            <a:ext cx="5807226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4400" dirty="0">
                <a:latin typeface="Sakkal Majalla" panose="02000000000000000000" pitchFamily="2" charset="-78"/>
                <a:cs typeface="(AH) Manal Black" pitchFamily="2" charset="-78"/>
              </a:rPr>
              <a:t>للتواصل - المعلمة / سناء الجعفري.</a:t>
            </a:r>
          </a:p>
          <a:p>
            <a:pPr algn="ctr" rtl="1">
              <a:lnSpc>
                <a:spcPct val="150000"/>
              </a:lnSpc>
            </a:pPr>
            <a:r>
              <a:rPr lang="ar-BH" sz="4400" dirty="0" err="1">
                <a:latin typeface="Sakkal Majalla" panose="02000000000000000000" pitchFamily="2" charset="-78"/>
                <a:cs typeface="(AH) Manal Black" pitchFamily="2" charset="-78"/>
              </a:rPr>
              <a:t>تلجرام</a:t>
            </a:r>
            <a:r>
              <a:rPr lang="ar-BH" sz="4400" dirty="0">
                <a:latin typeface="Sakkal Majalla" panose="02000000000000000000" pitchFamily="2" charset="-78"/>
                <a:cs typeface="(AH) Manal Black" pitchFamily="2" charset="-78"/>
              </a:rPr>
              <a:t>: </a:t>
            </a:r>
            <a:r>
              <a:rPr lang="en-US" sz="4400" dirty="0">
                <a:latin typeface="Sakkal Majalla" panose="02000000000000000000" pitchFamily="2" charset="-78"/>
                <a:cs typeface="(AH) Manal Black" pitchFamily="2" charset="-78"/>
              </a:rPr>
              <a:t>t.me/Sanaa21</a:t>
            </a:r>
          </a:p>
          <a:p>
            <a:pPr algn="ctr" rtl="1">
              <a:lnSpc>
                <a:spcPct val="150000"/>
              </a:lnSpc>
            </a:pPr>
            <a:r>
              <a:rPr lang="ar-BH" sz="3200" dirty="0" err="1">
                <a:cs typeface="(AH) Manal Black" pitchFamily="2" charset="-78"/>
              </a:rPr>
              <a:t>انستجرام</a:t>
            </a:r>
            <a:r>
              <a:rPr lang="ar-BH" sz="3200" dirty="0">
                <a:cs typeface="(AH) Manal Black" pitchFamily="2" charset="-78"/>
              </a:rPr>
              <a:t>: </a:t>
            </a:r>
            <a:r>
              <a:rPr lang="en-US" sz="3200" dirty="0">
                <a:cs typeface="(AH) Manal Black" pitchFamily="2" charset="-78"/>
              </a:rPr>
              <a:t>sanaa_ali1</a:t>
            </a:r>
          </a:p>
          <a:p>
            <a:pPr algn="ctr" rtl="1">
              <a:lnSpc>
                <a:spcPct val="150000"/>
              </a:lnSpc>
            </a:pPr>
            <a:r>
              <a:rPr lang="ar-BH" sz="3200" dirty="0">
                <a:effectLst/>
                <a:cs typeface="(AH) Manal Black" pitchFamily="2" charset="-78"/>
              </a:rPr>
              <a:t>واتساب / 0503770211</a:t>
            </a:r>
            <a:endParaRPr lang="ar-SA" sz="3200" dirty="0">
              <a:effectLst/>
              <a:cs typeface="(AH) Manal Black" pitchFamily="2" charset="-78"/>
            </a:endParaRPr>
          </a:p>
        </p:txBody>
      </p:sp>
      <p:pic>
        <p:nvPicPr>
          <p:cNvPr id="10" name="Picture 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21E2030-5638-4348-A1F0-F60A1C6589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552541"/>
            <a:ext cx="658834" cy="3054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 descr="A picture containing person&#10;&#10;Description automatically generated">
            <a:extLst>
              <a:ext uri="{FF2B5EF4-FFF2-40B4-BE49-F238E27FC236}">
                <a16:creationId xmlns:a16="http://schemas.microsoft.com/office/drawing/2014/main" id="{D9EA2F9B-1FF0-4BEA-B48A-9457AC560F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62112"/>
            <a:ext cx="658835" cy="4443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12" name="Table 38">
            <a:extLst>
              <a:ext uri="{FF2B5EF4-FFF2-40B4-BE49-F238E27FC236}">
                <a16:creationId xmlns:a16="http://schemas.microsoft.com/office/drawing/2014/main" id="{7BD8B249-57D7-4A84-BCA6-0FA34126C0B6}"/>
              </a:ext>
            </a:extLst>
          </p:cNvPr>
          <p:cNvGraphicFramePr>
            <a:graphicFrameLocks noGrp="1"/>
          </p:cNvGraphicFramePr>
          <p:nvPr/>
        </p:nvGraphicFramePr>
        <p:xfrm>
          <a:off x="0" y="862113"/>
          <a:ext cx="658835" cy="599588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5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2611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714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434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434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434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434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434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7001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434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434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434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6769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  <p:grpSp>
        <p:nvGrpSpPr>
          <p:cNvPr id="8" name="مجموعة 14">
            <a:extLst>
              <a:ext uri="{FF2B5EF4-FFF2-40B4-BE49-F238E27FC236}">
                <a16:creationId xmlns:a16="http://schemas.microsoft.com/office/drawing/2014/main" id="{22DC7A65-EB79-445D-A9E8-9F8E80080E28}"/>
              </a:ext>
            </a:extLst>
          </p:cNvPr>
          <p:cNvGrpSpPr/>
          <p:nvPr/>
        </p:nvGrpSpPr>
        <p:grpSpPr>
          <a:xfrm flipH="1">
            <a:off x="9968318" y="0"/>
            <a:ext cx="2258448" cy="6389712"/>
            <a:chOff x="2507423" y="-1965727"/>
            <a:chExt cx="2765709" cy="8823726"/>
          </a:xfrm>
        </p:grpSpPr>
        <p:sp>
          <p:nvSpPr>
            <p:cNvPr id="13" name="مستطيل 15">
              <a:extLst>
                <a:ext uri="{FF2B5EF4-FFF2-40B4-BE49-F238E27FC236}">
                  <a16:creationId xmlns:a16="http://schemas.microsoft.com/office/drawing/2014/main" id="{895EB415-888E-4C68-B18A-E33228A29BDA}"/>
                </a:ext>
              </a:extLst>
            </p:cNvPr>
            <p:cNvSpPr/>
            <p:nvPr/>
          </p:nvSpPr>
          <p:spPr>
            <a:xfrm>
              <a:off x="2931101" y="-1616796"/>
              <a:ext cx="124322" cy="847479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14" name="Picture 2" descr="Image result for â«Ø¹ÙÙ Ø§ÙØ§ÙØ§Ø±Ø§Øª ÙØªØ­Ø±Ùâ¬â">
              <a:extLst>
                <a:ext uri="{FF2B5EF4-FFF2-40B4-BE49-F238E27FC236}">
                  <a16:creationId xmlns:a16="http://schemas.microsoft.com/office/drawing/2014/main" id="{371FEA51-249B-4F2A-9CD1-AF7AB0868B3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7423" y="-1965727"/>
              <a:ext cx="2765709" cy="23584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4660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7" name="click.wav"/>
          </p:stSnd>
        </p:sndAc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38D8177-F2EA-4679-9F57-68CF627D9239}"/>
              </a:ext>
            </a:extLst>
          </p:cNvPr>
          <p:cNvSpPr/>
          <p:nvPr/>
        </p:nvSpPr>
        <p:spPr>
          <a:xfrm>
            <a:off x="720793" y="497346"/>
            <a:ext cx="11160002" cy="5821682"/>
          </a:xfrm>
          <a:custGeom>
            <a:avLst/>
            <a:gdLst>
              <a:gd name="connsiteX0" fmla="*/ 0 w 11160002"/>
              <a:gd name="connsiteY0" fmla="*/ 0 h 5821682"/>
              <a:gd name="connsiteX1" fmla="*/ 11160002 w 11160002"/>
              <a:gd name="connsiteY1" fmla="*/ 0 h 5821682"/>
              <a:gd name="connsiteX2" fmla="*/ 11160002 w 11160002"/>
              <a:gd name="connsiteY2" fmla="*/ 5821682 h 5821682"/>
              <a:gd name="connsiteX3" fmla="*/ 0 w 11160002"/>
              <a:gd name="connsiteY3" fmla="*/ 5821682 h 5821682"/>
              <a:gd name="connsiteX4" fmla="*/ 0 w 11160002"/>
              <a:gd name="connsiteY4" fmla="*/ 0 h 5821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60002" h="5821682" fill="none" extrusionOk="0">
                <a:moveTo>
                  <a:pt x="0" y="0"/>
                </a:moveTo>
                <a:cubicBezTo>
                  <a:pt x="3679182" y="-33775"/>
                  <a:pt x="9893717" y="138873"/>
                  <a:pt x="11160002" y="0"/>
                </a:cubicBezTo>
                <a:cubicBezTo>
                  <a:pt x="11086231" y="1660989"/>
                  <a:pt x="11004119" y="3999490"/>
                  <a:pt x="11160002" y="5821682"/>
                </a:cubicBezTo>
                <a:cubicBezTo>
                  <a:pt x="9373488" y="5684352"/>
                  <a:pt x="4743060" y="5683826"/>
                  <a:pt x="0" y="5821682"/>
                </a:cubicBezTo>
                <a:cubicBezTo>
                  <a:pt x="152408" y="3299582"/>
                  <a:pt x="73868" y="2595181"/>
                  <a:pt x="0" y="0"/>
                </a:cubicBezTo>
                <a:close/>
              </a:path>
              <a:path w="11160002" h="5821682" stroke="0" extrusionOk="0">
                <a:moveTo>
                  <a:pt x="0" y="0"/>
                </a:moveTo>
                <a:cubicBezTo>
                  <a:pt x="5021638" y="-101487"/>
                  <a:pt x="7524794" y="-162162"/>
                  <a:pt x="11160002" y="0"/>
                </a:cubicBezTo>
                <a:cubicBezTo>
                  <a:pt x="11220715" y="2034953"/>
                  <a:pt x="11098930" y="4274784"/>
                  <a:pt x="11160002" y="5821682"/>
                </a:cubicBezTo>
                <a:cubicBezTo>
                  <a:pt x="8334191" y="5871747"/>
                  <a:pt x="3158124" y="5663233"/>
                  <a:pt x="0" y="5821682"/>
                </a:cubicBezTo>
                <a:cubicBezTo>
                  <a:pt x="-24452" y="3887168"/>
                  <a:pt x="-67663" y="1757809"/>
                  <a:pt x="0" y="0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71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5901C0CB-EF12-403E-A88C-B33FBCF8B9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186" y="472562"/>
            <a:ext cx="2102304" cy="1061357"/>
          </a:xfrm>
          <a:prstGeom prst="rect">
            <a:avLst/>
          </a:prstGeom>
        </p:spPr>
      </p:pic>
      <p:pic>
        <p:nvPicPr>
          <p:cNvPr id="4" name="Picture 3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AF82B409-6F6B-4292-9A99-059FC1A276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317" y="1834012"/>
            <a:ext cx="2102304" cy="1061357"/>
          </a:xfrm>
          <a:prstGeom prst="rect">
            <a:avLst/>
          </a:prstGeom>
        </p:spPr>
      </p:pic>
      <p:sp>
        <p:nvSpPr>
          <p:cNvPr id="5" name="Google Shape;36;p4">
            <a:extLst>
              <a:ext uri="{FF2B5EF4-FFF2-40B4-BE49-F238E27FC236}">
                <a16:creationId xmlns:a16="http://schemas.microsoft.com/office/drawing/2014/main" id="{A725591C-441D-4A6E-9FF6-854B8378C657}"/>
              </a:ext>
            </a:extLst>
          </p:cNvPr>
          <p:cNvSpPr/>
          <p:nvPr/>
        </p:nvSpPr>
        <p:spPr>
          <a:xfrm>
            <a:off x="2613203" y="1848802"/>
            <a:ext cx="1814714" cy="2000286"/>
          </a:xfrm>
          <a:prstGeom prst="rect">
            <a:avLst/>
          </a:prstGeom>
          <a:solidFill>
            <a:srgbClr val="898788">
              <a:alpha val="57650"/>
            </a:srgbClr>
          </a:solidFill>
          <a:ln>
            <a:noFill/>
          </a:ln>
        </p:spPr>
        <p:txBody>
          <a:bodyPr spcFirstLastPara="1" wrap="square" lIns="58500" tIns="29244" rIns="58500" bIns="29244" anchor="ctr" anchorCtr="0">
            <a:noAutofit/>
          </a:bodyPr>
          <a:lstStyle/>
          <a:p>
            <a:pPr algn="ctr"/>
            <a:endParaRPr sz="114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37;p4">
            <a:extLst>
              <a:ext uri="{FF2B5EF4-FFF2-40B4-BE49-F238E27FC236}">
                <a16:creationId xmlns:a16="http://schemas.microsoft.com/office/drawing/2014/main" id="{AF01E368-250D-42FB-BD6F-C371944377E5}"/>
              </a:ext>
            </a:extLst>
          </p:cNvPr>
          <p:cNvSpPr/>
          <p:nvPr/>
        </p:nvSpPr>
        <p:spPr>
          <a:xfrm>
            <a:off x="4688545" y="1848802"/>
            <a:ext cx="1814714" cy="2000286"/>
          </a:xfrm>
          <a:prstGeom prst="rect">
            <a:avLst/>
          </a:prstGeom>
          <a:solidFill>
            <a:srgbClr val="898788">
              <a:alpha val="57650"/>
            </a:srgbClr>
          </a:solidFill>
          <a:ln>
            <a:noFill/>
          </a:ln>
        </p:spPr>
        <p:txBody>
          <a:bodyPr spcFirstLastPara="1" wrap="square" lIns="58500" tIns="29244" rIns="58500" bIns="29244" anchor="ctr" anchorCtr="0">
            <a:noAutofit/>
          </a:bodyPr>
          <a:lstStyle/>
          <a:p>
            <a:pPr algn="ctr"/>
            <a:endParaRPr sz="114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38;p4">
            <a:extLst>
              <a:ext uri="{FF2B5EF4-FFF2-40B4-BE49-F238E27FC236}">
                <a16:creationId xmlns:a16="http://schemas.microsoft.com/office/drawing/2014/main" id="{99CA4FF4-10F4-485C-8503-50269547AA06}"/>
              </a:ext>
            </a:extLst>
          </p:cNvPr>
          <p:cNvSpPr/>
          <p:nvPr/>
        </p:nvSpPr>
        <p:spPr>
          <a:xfrm>
            <a:off x="2613203" y="4195657"/>
            <a:ext cx="3862429" cy="2000286"/>
          </a:xfrm>
          <a:prstGeom prst="rect">
            <a:avLst/>
          </a:prstGeom>
          <a:solidFill>
            <a:srgbClr val="898788">
              <a:alpha val="57650"/>
            </a:srgbClr>
          </a:solidFill>
          <a:ln>
            <a:noFill/>
          </a:ln>
        </p:spPr>
        <p:txBody>
          <a:bodyPr spcFirstLastPara="1" wrap="square" lIns="58500" tIns="29244" rIns="58500" bIns="29244" anchor="ctr" anchorCtr="0">
            <a:noAutofit/>
          </a:bodyPr>
          <a:lstStyle/>
          <a:p>
            <a:pPr algn="ctr"/>
            <a:endParaRPr sz="114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39;p4">
            <a:extLst>
              <a:ext uri="{FF2B5EF4-FFF2-40B4-BE49-F238E27FC236}">
                <a16:creationId xmlns:a16="http://schemas.microsoft.com/office/drawing/2014/main" id="{BC3A12AD-FD91-4675-AAC8-6AAEA378B865}"/>
              </a:ext>
            </a:extLst>
          </p:cNvPr>
          <p:cNvSpPr/>
          <p:nvPr/>
        </p:nvSpPr>
        <p:spPr>
          <a:xfrm>
            <a:off x="2741505" y="1732942"/>
            <a:ext cx="1559231" cy="280894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rgbClr val="FF4A00">
              <a:alpha val="68720"/>
            </a:srgbClr>
          </a:solidFill>
          <a:ln>
            <a:noFill/>
          </a:ln>
        </p:spPr>
        <p:txBody>
          <a:bodyPr spcFirstLastPara="1" wrap="square" lIns="58500" tIns="29244" rIns="58500" bIns="29244" anchor="ctr" anchorCtr="0">
            <a:noAutofit/>
          </a:bodyPr>
          <a:lstStyle/>
          <a:p>
            <a:pPr algn="ctr"/>
            <a:r>
              <a:rPr lang="ar-BH" sz="2286" b="1" dirty="0">
                <a:solidFill>
                  <a:schemeClr val="lt1"/>
                </a:solidFill>
                <a:latin typeface="Coming Soon"/>
                <a:sym typeface="Coming Soon"/>
              </a:rPr>
              <a:t>التَّاريخ</a:t>
            </a:r>
            <a:endParaRPr sz="2286" b="1" dirty="0">
              <a:solidFill>
                <a:schemeClr val="lt1"/>
              </a:solidFill>
              <a:latin typeface="Coming Soon"/>
              <a:sym typeface="Coming Soon"/>
            </a:endParaRPr>
          </a:p>
        </p:txBody>
      </p:sp>
      <p:sp>
        <p:nvSpPr>
          <p:cNvPr id="9" name="Google Shape;40;p4">
            <a:extLst>
              <a:ext uri="{FF2B5EF4-FFF2-40B4-BE49-F238E27FC236}">
                <a16:creationId xmlns:a16="http://schemas.microsoft.com/office/drawing/2014/main" id="{2AC9AFEE-5592-4485-9068-ADA6D522A792}"/>
              </a:ext>
            </a:extLst>
          </p:cNvPr>
          <p:cNvSpPr/>
          <p:nvPr/>
        </p:nvSpPr>
        <p:spPr>
          <a:xfrm>
            <a:off x="4816847" y="1708507"/>
            <a:ext cx="1559231" cy="280894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rgbClr val="FEAF30">
              <a:alpha val="74860"/>
            </a:srgbClr>
          </a:solidFill>
          <a:ln>
            <a:noFill/>
          </a:ln>
        </p:spPr>
        <p:txBody>
          <a:bodyPr spcFirstLastPara="1" wrap="square" lIns="58500" tIns="29244" rIns="58500" bIns="29244" anchor="ctr" anchorCtr="0">
            <a:noAutofit/>
          </a:bodyPr>
          <a:lstStyle/>
          <a:p>
            <a:pPr algn="ctr"/>
            <a:r>
              <a:rPr lang="ar-BH" sz="2286" b="1" dirty="0">
                <a:solidFill>
                  <a:schemeClr val="lt1"/>
                </a:solidFill>
                <a:latin typeface="Coming Soon"/>
                <a:ea typeface="Coming Soon"/>
                <a:cs typeface="Coming Soon"/>
                <a:sym typeface="Coming Soon"/>
              </a:rPr>
              <a:t>الْيــوم</a:t>
            </a:r>
            <a:endParaRPr sz="2286" b="1" dirty="0">
              <a:solidFill>
                <a:schemeClr val="lt1"/>
              </a:solidFill>
              <a:latin typeface="Coming Soon"/>
              <a:ea typeface="Coming Soon"/>
              <a:cs typeface="Coming Soon"/>
              <a:sym typeface="Coming Soon"/>
            </a:endParaRPr>
          </a:p>
        </p:txBody>
      </p:sp>
      <p:sp>
        <p:nvSpPr>
          <p:cNvPr id="10" name="Google Shape;41;p4">
            <a:extLst>
              <a:ext uri="{FF2B5EF4-FFF2-40B4-BE49-F238E27FC236}">
                <a16:creationId xmlns:a16="http://schemas.microsoft.com/office/drawing/2014/main" id="{D5E0BF4C-E8DB-4E61-809E-84CCD17BB707}"/>
              </a:ext>
            </a:extLst>
          </p:cNvPr>
          <p:cNvSpPr/>
          <p:nvPr/>
        </p:nvSpPr>
        <p:spPr>
          <a:xfrm>
            <a:off x="2741505" y="4055362"/>
            <a:ext cx="3537906" cy="315757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rgbClr val="FCE571">
              <a:alpha val="77090"/>
            </a:srgbClr>
          </a:solidFill>
          <a:ln>
            <a:noFill/>
          </a:ln>
        </p:spPr>
        <p:txBody>
          <a:bodyPr spcFirstLastPara="1" wrap="square" lIns="58500" tIns="29244" rIns="58500" bIns="29244" anchor="ctr" anchorCtr="0">
            <a:noAutofit/>
          </a:bodyPr>
          <a:lstStyle/>
          <a:p>
            <a:pPr algn="ctr"/>
            <a:r>
              <a:rPr lang="ar-BH" sz="2286" b="1" dirty="0">
                <a:solidFill>
                  <a:schemeClr val="lt1"/>
                </a:solidFill>
                <a:latin typeface="Coming Soon"/>
                <a:ea typeface="Coming Soon"/>
                <a:cs typeface="Coming Soon"/>
                <a:sym typeface="Coming Soon"/>
              </a:rPr>
              <a:t>الْوِحدَة الثَّالثة</a:t>
            </a:r>
            <a:endParaRPr sz="2286" b="1" dirty="0">
              <a:solidFill>
                <a:schemeClr val="lt1"/>
              </a:solidFill>
              <a:latin typeface="Coming Soon"/>
              <a:ea typeface="Coming Soon"/>
              <a:cs typeface="Coming Soon"/>
              <a:sym typeface="Coming Soon"/>
            </a:endParaRPr>
          </a:p>
        </p:txBody>
      </p:sp>
      <p:graphicFrame>
        <p:nvGraphicFramePr>
          <p:cNvPr id="11" name="Google Shape;42;p4">
            <a:extLst>
              <a:ext uri="{FF2B5EF4-FFF2-40B4-BE49-F238E27FC236}">
                <a16:creationId xmlns:a16="http://schemas.microsoft.com/office/drawing/2014/main" id="{61F4B326-886F-4D33-A30E-4FDD2037C4D9}"/>
              </a:ext>
            </a:extLst>
          </p:cNvPr>
          <p:cNvGraphicFramePr/>
          <p:nvPr/>
        </p:nvGraphicFramePr>
        <p:xfrm>
          <a:off x="6486547" y="2037341"/>
          <a:ext cx="3791558" cy="3388567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416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16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58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074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165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165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4165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53121">
                <a:tc gridSpan="7">
                  <a:txBody>
                    <a:bodyPr/>
                    <a:lstStyle/>
                    <a:p>
                      <a:pPr marL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-BH" sz="34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Simplified Arabic Fixed" panose="02070309020205020404" pitchFamily="49" charset="-78"/>
                          <a:ea typeface="Satisfy"/>
                          <a:cs typeface="Simplified Arabic Fixed" panose="02070309020205020404" pitchFamily="49" charset="-78"/>
                          <a:sym typeface="Satisfy"/>
                        </a:rPr>
                        <a:t>نوفمبر</a:t>
                      </a:r>
                      <a:endParaRPr sz="3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Simplified Arabic Fixed" panose="02070309020205020404" pitchFamily="49" charset="-78"/>
                        <a:ea typeface="Satisfy"/>
                        <a:cs typeface="Simplified Arabic Fixed" panose="02070309020205020404" pitchFamily="49" charset="-78"/>
                        <a:sym typeface="Satisfy"/>
                      </a:endParaRPr>
                    </a:p>
                  </a:txBody>
                  <a:tcPr marL="55101" marR="55101" marT="65304" marB="65304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7446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S</a:t>
                      </a:r>
                      <a:endParaRPr sz="20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M</a:t>
                      </a:r>
                      <a:endParaRPr sz="20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T</a:t>
                      </a:r>
                      <a:endParaRPr sz="20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W</a:t>
                      </a:r>
                      <a:endParaRPr sz="20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T</a:t>
                      </a:r>
                      <a:endParaRPr sz="20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F</a:t>
                      </a:r>
                      <a:endParaRPr sz="20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S</a:t>
                      </a:r>
                      <a:endParaRPr sz="20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65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3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3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endParaRPr lang="es-ES"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3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endParaRPr lang="es-ES"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3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3</a:t>
                      </a:r>
                      <a:endParaRPr lang="es-ES"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3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4</a:t>
                      </a:r>
                      <a:endParaRPr lang="es-ES"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5</a:t>
                      </a:r>
                      <a:endParaRPr lang="ar-BH"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6</a:t>
                      </a: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65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7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8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9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10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11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12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13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65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14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15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16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17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18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9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20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65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21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22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23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24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25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26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27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65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ar-BH" sz="13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8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29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30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E69F50FC-420D-4DF5-91F5-74EB150E0577}"/>
              </a:ext>
            </a:extLst>
          </p:cNvPr>
          <p:cNvSpPr txBox="1"/>
          <p:nvPr/>
        </p:nvSpPr>
        <p:spPr>
          <a:xfrm>
            <a:off x="5013069" y="2565003"/>
            <a:ext cx="1353484" cy="575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3143" dirty="0">
                <a:cs typeface="(AH) Manal Black" pitchFamily="2" charset="-78"/>
              </a:rPr>
              <a:t>الأحد</a:t>
            </a:r>
            <a:endParaRPr lang="en-US" sz="3143" dirty="0">
              <a:cs typeface="(AH) Manal Black" pitchFamily="2" charset="-78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3A6F0AD-6226-49FE-9EA6-74A5A163327E}"/>
              </a:ext>
            </a:extLst>
          </p:cNvPr>
          <p:cNvSpPr/>
          <p:nvPr/>
        </p:nvSpPr>
        <p:spPr>
          <a:xfrm>
            <a:off x="6541910" y="3429000"/>
            <a:ext cx="443953" cy="457947"/>
          </a:xfrm>
          <a:prstGeom prst="ellipse">
            <a:avLst/>
          </a:prstGeom>
          <a:noFill/>
          <a:ln w="38100">
            <a:solidFill>
              <a:srgbClr val="C00000"/>
            </a:solidFill>
            <a:prstDash val="sysDash"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76C2899-2E3B-46B7-8874-0AF5CDC820BF}"/>
              </a:ext>
            </a:extLst>
          </p:cNvPr>
          <p:cNvSpPr txBox="1"/>
          <p:nvPr/>
        </p:nvSpPr>
        <p:spPr>
          <a:xfrm>
            <a:off x="2835722" y="2399036"/>
            <a:ext cx="1638271" cy="44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286" b="1" dirty="0"/>
              <a:t>7/11/2021</a:t>
            </a:r>
            <a:endParaRPr lang="en-US" sz="3143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E69568C-ED93-4AEC-8BE8-22C9E1E30119}"/>
              </a:ext>
            </a:extLst>
          </p:cNvPr>
          <p:cNvSpPr txBox="1"/>
          <p:nvPr/>
        </p:nvSpPr>
        <p:spPr>
          <a:xfrm>
            <a:off x="2567126" y="2787590"/>
            <a:ext cx="2110119" cy="44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1714" b="1" dirty="0"/>
              <a:t>2/ ربيع </a:t>
            </a:r>
            <a:r>
              <a:rPr lang="ar-BH" sz="1000" b="1" dirty="0"/>
              <a:t>الثاني</a:t>
            </a:r>
            <a:r>
              <a:rPr lang="ar-BH" sz="2286" b="1" dirty="0"/>
              <a:t>/</a:t>
            </a:r>
            <a:r>
              <a:rPr lang="ar-BH" sz="1714" b="1" dirty="0"/>
              <a:t>1443</a:t>
            </a:r>
            <a:endParaRPr lang="en-US" sz="1714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BB76094-BDF2-49A1-9629-1CF4A5D0449F}"/>
              </a:ext>
            </a:extLst>
          </p:cNvPr>
          <p:cNvSpPr txBox="1"/>
          <p:nvPr/>
        </p:nvSpPr>
        <p:spPr>
          <a:xfrm>
            <a:off x="3047803" y="4934002"/>
            <a:ext cx="2993228" cy="44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286" b="1" dirty="0"/>
              <a:t>الرحمة تهزم الْعاصِفة</a:t>
            </a:r>
            <a:endParaRPr lang="en-US" sz="3143" b="1" dirty="0"/>
          </a:p>
        </p:txBody>
      </p:sp>
      <p:pic>
        <p:nvPicPr>
          <p:cNvPr id="17" name="Picture 16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1CBBC47F-348A-4BD6-BE08-9C0B1E46F0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018" y="1237920"/>
            <a:ext cx="2102304" cy="106135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36ECE32-6935-4653-BB0E-68084E630EBB}"/>
              </a:ext>
            </a:extLst>
          </p:cNvPr>
          <p:cNvSpPr txBox="1"/>
          <p:nvPr/>
        </p:nvSpPr>
        <p:spPr>
          <a:xfrm>
            <a:off x="-1088571" y="7094746"/>
            <a:ext cx="956196" cy="29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1286" b="1" dirty="0">
                <a:latin typeface="Aldhabi" panose="01000000000000000000" pitchFamily="2" charset="-78"/>
                <a:cs typeface="Aldhabi" panose="01000000000000000000" pitchFamily="2" charset="-78"/>
              </a:rPr>
              <a:t>المعلمة/ سناء الجعفري.</a:t>
            </a:r>
            <a:endParaRPr lang="en-US" sz="1286" b="1" dirty="0"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pic>
        <p:nvPicPr>
          <p:cNvPr id="19" name="Picture 1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941CE6F-D007-4CBD-A1B3-1A28D5DC94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772371"/>
            <a:ext cx="638401" cy="5057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" name="Picture 19" descr="A picture containing person&#10;&#10;Description automatically generated">
            <a:extLst>
              <a:ext uri="{FF2B5EF4-FFF2-40B4-BE49-F238E27FC236}">
                <a16:creationId xmlns:a16="http://schemas.microsoft.com/office/drawing/2014/main" id="{8F051D87-D5F9-4CA8-8922-CFD6540864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699" y="836025"/>
            <a:ext cx="688436" cy="4693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21" name="Table 38">
            <a:extLst>
              <a:ext uri="{FF2B5EF4-FFF2-40B4-BE49-F238E27FC236}">
                <a16:creationId xmlns:a16="http://schemas.microsoft.com/office/drawing/2014/main" id="{BBF55EFD-4B0D-4A52-A336-737B12CD31CA}"/>
              </a:ext>
            </a:extLst>
          </p:cNvPr>
          <p:cNvGraphicFramePr>
            <a:graphicFrameLocks noGrp="1"/>
          </p:cNvGraphicFramePr>
          <p:nvPr/>
        </p:nvGraphicFramePr>
        <p:xfrm>
          <a:off x="0" y="838335"/>
          <a:ext cx="688436" cy="60049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88436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2681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7829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70620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7289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  <p:grpSp>
        <p:nvGrpSpPr>
          <p:cNvPr id="22" name="مجموعة 14">
            <a:extLst>
              <a:ext uri="{FF2B5EF4-FFF2-40B4-BE49-F238E27FC236}">
                <a16:creationId xmlns:a16="http://schemas.microsoft.com/office/drawing/2014/main" id="{CA2D2361-0348-4757-89B4-BD3804E0AEEC}"/>
              </a:ext>
            </a:extLst>
          </p:cNvPr>
          <p:cNvGrpSpPr/>
          <p:nvPr/>
        </p:nvGrpSpPr>
        <p:grpSpPr>
          <a:xfrm flipH="1">
            <a:off x="9968318" y="0"/>
            <a:ext cx="2258448" cy="6389712"/>
            <a:chOff x="2507423" y="-1965727"/>
            <a:chExt cx="2765709" cy="8823726"/>
          </a:xfrm>
        </p:grpSpPr>
        <p:sp>
          <p:nvSpPr>
            <p:cNvPr id="23" name="مستطيل 15">
              <a:extLst>
                <a:ext uri="{FF2B5EF4-FFF2-40B4-BE49-F238E27FC236}">
                  <a16:creationId xmlns:a16="http://schemas.microsoft.com/office/drawing/2014/main" id="{15E915D8-1C62-47B4-8419-ACDC9008DA68}"/>
                </a:ext>
              </a:extLst>
            </p:cNvPr>
            <p:cNvSpPr/>
            <p:nvPr/>
          </p:nvSpPr>
          <p:spPr>
            <a:xfrm>
              <a:off x="2931101" y="-1616796"/>
              <a:ext cx="124322" cy="847479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24" name="Picture 2" descr="Image result for â«Ø¹ÙÙ Ø§ÙØ§ÙØ§Ø±Ø§Øª ÙØªØ­Ø±Ùâ¬â">
              <a:extLst>
                <a:ext uri="{FF2B5EF4-FFF2-40B4-BE49-F238E27FC236}">
                  <a16:creationId xmlns:a16="http://schemas.microsoft.com/office/drawing/2014/main" id="{030A5AB5-E3D0-4D2E-A315-EFB2345E405D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7423" y="-1965727"/>
              <a:ext cx="2765709" cy="23584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صورة 3">
            <a:extLst>
              <a:ext uri="{FF2B5EF4-FFF2-40B4-BE49-F238E27FC236}">
                <a16:creationId xmlns:a16="http://schemas.microsoft.com/office/drawing/2014/main" id="{8AA2D13C-332F-44BB-96B1-A75F20E64F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29" b="98929" l="3200" r="98800">
                        <a14:foregroundMark x1="6600" y1="93574" x2="6600" y2="93574"/>
                        <a14:foregroundMark x1="6900" y1="95326" x2="6900" y2="95326"/>
                        <a14:foregroundMark x1="21400" y1="98247" x2="21400" y2="98247"/>
                        <a14:foregroundMark x1="37400" y1="98247" x2="37400" y2="98247"/>
                        <a14:foregroundMark x1="52300" y1="98929" x2="52300" y2="98929"/>
                        <a14:foregroundMark x1="66800" y1="92502" x2="55000" y2="75852"/>
                        <a14:foregroundMark x1="55000" y1="75852" x2="53800" y2="72152"/>
                        <a14:foregroundMark x1="79100" y1="87342" x2="79100" y2="87342"/>
                        <a14:foregroundMark x1="77900" y1="86660" x2="88000" y2="69620"/>
                        <a14:foregroundMark x1="88000" y1="69620" x2="95000" y2="73320"/>
                        <a14:foregroundMark x1="72000" y1="98637" x2="72000" y2="98637"/>
                        <a14:foregroundMark x1="8100" y1="51217" x2="3200" y2="50438"/>
                        <a14:foregroundMark x1="56000" y1="22590" x2="54900" y2="12074"/>
                        <a14:foregroundMark x1="50400" y1="2726" x2="50400" y2="2726"/>
                        <a14:foregroundMark x1="50400" y1="2726" x2="52300" y2="4869"/>
                        <a14:foregroundMark x1="44900" y1="12463" x2="42300" y2="8861"/>
                        <a14:foregroundMark x1="73500" y1="20058" x2="77900" y2="20837"/>
                        <a14:foregroundMark x1="98800" y1="71860" x2="98800" y2="71860"/>
                        <a14:foregroundMark x1="98800" y1="71860" x2="98800" y2="718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5572" y="4238456"/>
            <a:ext cx="2468880" cy="253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429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9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EEDF3083-03ED-480B-BC0E-1FCB404AD180}"/>
              </a:ext>
            </a:extLst>
          </p:cNvPr>
          <p:cNvSpPr/>
          <p:nvPr/>
        </p:nvSpPr>
        <p:spPr>
          <a:xfrm>
            <a:off x="720793" y="497346"/>
            <a:ext cx="11160002" cy="5821682"/>
          </a:xfrm>
          <a:custGeom>
            <a:avLst/>
            <a:gdLst>
              <a:gd name="connsiteX0" fmla="*/ 0 w 11160002"/>
              <a:gd name="connsiteY0" fmla="*/ 0 h 5821682"/>
              <a:gd name="connsiteX1" fmla="*/ 11160002 w 11160002"/>
              <a:gd name="connsiteY1" fmla="*/ 0 h 5821682"/>
              <a:gd name="connsiteX2" fmla="*/ 11160002 w 11160002"/>
              <a:gd name="connsiteY2" fmla="*/ 5821682 h 5821682"/>
              <a:gd name="connsiteX3" fmla="*/ 0 w 11160002"/>
              <a:gd name="connsiteY3" fmla="*/ 5821682 h 5821682"/>
              <a:gd name="connsiteX4" fmla="*/ 0 w 11160002"/>
              <a:gd name="connsiteY4" fmla="*/ 0 h 5821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60002" h="5821682" fill="none" extrusionOk="0">
                <a:moveTo>
                  <a:pt x="0" y="0"/>
                </a:moveTo>
                <a:cubicBezTo>
                  <a:pt x="3679182" y="-33775"/>
                  <a:pt x="9893717" y="138873"/>
                  <a:pt x="11160002" y="0"/>
                </a:cubicBezTo>
                <a:cubicBezTo>
                  <a:pt x="11086231" y="1660989"/>
                  <a:pt x="11004119" y="3999490"/>
                  <a:pt x="11160002" y="5821682"/>
                </a:cubicBezTo>
                <a:cubicBezTo>
                  <a:pt x="9373488" y="5684352"/>
                  <a:pt x="4743060" y="5683826"/>
                  <a:pt x="0" y="5821682"/>
                </a:cubicBezTo>
                <a:cubicBezTo>
                  <a:pt x="152408" y="3299582"/>
                  <a:pt x="73868" y="2595181"/>
                  <a:pt x="0" y="0"/>
                </a:cubicBezTo>
                <a:close/>
              </a:path>
              <a:path w="11160002" h="5821682" stroke="0" extrusionOk="0">
                <a:moveTo>
                  <a:pt x="0" y="0"/>
                </a:moveTo>
                <a:cubicBezTo>
                  <a:pt x="5021638" y="-101487"/>
                  <a:pt x="7524794" y="-162162"/>
                  <a:pt x="11160002" y="0"/>
                </a:cubicBezTo>
                <a:cubicBezTo>
                  <a:pt x="11220715" y="2034953"/>
                  <a:pt x="11098930" y="4274784"/>
                  <a:pt x="11160002" y="5821682"/>
                </a:cubicBezTo>
                <a:cubicBezTo>
                  <a:pt x="8334191" y="5871747"/>
                  <a:pt x="3158124" y="5663233"/>
                  <a:pt x="0" y="5821682"/>
                </a:cubicBezTo>
                <a:cubicBezTo>
                  <a:pt x="-24452" y="3887168"/>
                  <a:pt x="-67663" y="1757809"/>
                  <a:pt x="0" y="0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71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7" name="مجموعة 14">
            <a:extLst>
              <a:ext uri="{FF2B5EF4-FFF2-40B4-BE49-F238E27FC236}">
                <a16:creationId xmlns:a16="http://schemas.microsoft.com/office/drawing/2014/main" id="{2BFF08D5-9C61-4B40-AB68-482ED842B596}"/>
              </a:ext>
            </a:extLst>
          </p:cNvPr>
          <p:cNvGrpSpPr/>
          <p:nvPr/>
        </p:nvGrpSpPr>
        <p:grpSpPr>
          <a:xfrm flipH="1">
            <a:off x="9968318" y="0"/>
            <a:ext cx="2258448" cy="6389712"/>
            <a:chOff x="2507423" y="-1965727"/>
            <a:chExt cx="2765709" cy="8823726"/>
          </a:xfrm>
        </p:grpSpPr>
        <p:sp>
          <p:nvSpPr>
            <p:cNvPr id="38" name="مستطيل 15">
              <a:extLst>
                <a:ext uri="{FF2B5EF4-FFF2-40B4-BE49-F238E27FC236}">
                  <a16:creationId xmlns:a16="http://schemas.microsoft.com/office/drawing/2014/main" id="{CEB8E9E4-D958-447C-B886-E25DB3E30CEA}"/>
                </a:ext>
              </a:extLst>
            </p:cNvPr>
            <p:cNvSpPr/>
            <p:nvPr/>
          </p:nvSpPr>
          <p:spPr>
            <a:xfrm>
              <a:off x="2931101" y="-1616796"/>
              <a:ext cx="124322" cy="847479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39" name="Picture 2" descr="Image result for â«Ø¹ÙÙ Ø§ÙØ§ÙØ§Ø±Ø§Øª ÙØªØ­Ø±Ùâ¬â">
              <a:extLst>
                <a:ext uri="{FF2B5EF4-FFF2-40B4-BE49-F238E27FC236}">
                  <a16:creationId xmlns:a16="http://schemas.microsoft.com/office/drawing/2014/main" id="{190DBCAB-BA5B-42AB-9B36-F9FE4108CB83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7423" y="-1965727"/>
              <a:ext cx="2765709" cy="23584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1" name="Picture 2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D0FF57A-A2B4-4A0F-A78B-C22E75F3C2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3" y="1787066"/>
            <a:ext cx="638401" cy="5057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3" name="Picture 22" descr="A picture containing person&#10;&#10;Description automatically generated">
            <a:extLst>
              <a:ext uri="{FF2B5EF4-FFF2-40B4-BE49-F238E27FC236}">
                <a16:creationId xmlns:a16="http://schemas.microsoft.com/office/drawing/2014/main" id="{96B0B82A-53C9-46CA-A435-DF21AECA900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25" y="850720"/>
            <a:ext cx="688436" cy="4693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24" name="Table 38">
            <a:extLst>
              <a:ext uri="{FF2B5EF4-FFF2-40B4-BE49-F238E27FC236}">
                <a16:creationId xmlns:a16="http://schemas.microsoft.com/office/drawing/2014/main" id="{BA455F11-2DF5-448E-AF19-0184F5687572}"/>
              </a:ext>
            </a:extLst>
          </p:cNvPr>
          <p:cNvGraphicFramePr>
            <a:graphicFrameLocks noGrp="1"/>
          </p:cNvGraphicFramePr>
          <p:nvPr/>
        </p:nvGraphicFramePr>
        <p:xfrm>
          <a:off x="22274" y="853030"/>
          <a:ext cx="688436" cy="60049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88436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2681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7829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70620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7289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  <p:pic>
        <p:nvPicPr>
          <p:cNvPr id="25" name="Picture 24" descr="Icon&#10;&#10;Description automatically generated">
            <a:extLst>
              <a:ext uri="{FF2B5EF4-FFF2-40B4-BE49-F238E27FC236}">
                <a16:creationId xmlns:a16="http://schemas.microsoft.com/office/drawing/2014/main" id="{9E36C529-5B9A-4EE6-8141-76D6EC76F8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59" b="97868" l="10000" r="90000">
                        <a14:foregroundMark x1="37375" y1="3412" x2="37375" y2="3412"/>
                        <a14:foregroundMark x1="18125" y1="87313" x2="55125" y2="87846"/>
                        <a14:foregroundMark x1="55125" y1="87846" x2="79250" y2="87313"/>
                        <a14:foregroundMark x1="79250" y1="87313" x2="80375" y2="87313"/>
                        <a14:foregroundMark x1="77000" y1="97974" x2="77000" y2="97974"/>
                        <a14:foregroundMark x1="33500" y1="959" x2="33500" y2="9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61824" y="800069"/>
            <a:ext cx="1737360" cy="1776375"/>
          </a:xfrm>
          <a:prstGeom prst="rect">
            <a:avLst/>
          </a:prstGeom>
        </p:spPr>
      </p:pic>
      <p:sp>
        <p:nvSpPr>
          <p:cNvPr id="26" name="مربع نص 22">
            <a:extLst>
              <a:ext uri="{FF2B5EF4-FFF2-40B4-BE49-F238E27FC236}">
                <a16:creationId xmlns:a16="http://schemas.microsoft.com/office/drawing/2014/main" id="{A04A9C05-8F35-49D5-9705-826FC47E9F1F}"/>
              </a:ext>
            </a:extLst>
          </p:cNvPr>
          <p:cNvSpPr txBox="1"/>
          <p:nvPr/>
        </p:nvSpPr>
        <p:spPr>
          <a:xfrm>
            <a:off x="9277647" y="2549173"/>
            <a:ext cx="270571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BH" sz="2400" b="1" dirty="0">
                <a:highlight>
                  <a:srgbClr val="FFFF00"/>
                </a:highlight>
                <a:latin typeface="Segoe UI Semibold" panose="020B0702040204020203" pitchFamily="34" charset="0"/>
                <a:cs typeface="Segoe UI Semibold" panose="020B0702040204020203" pitchFamily="34" charset="0"/>
              </a:rPr>
              <a:t>أسْتَأْذِن قَبْل التَّحدث.</a:t>
            </a:r>
            <a:endParaRPr lang="ar-SA" sz="2400" b="1" dirty="0">
              <a:highlight>
                <a:srgbClr val="FFFF00"/>
              </a:highligh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7" name="مربع نص 22">
            <a:extLst>
              <a:ext uri="{FF2B5EF4-FFF2-40B4-BE49-F238E27FC236}">
                <a16:creationId xmlns:a16="http://schemas.microsoft.com/office/drawing/2014/main" id="{F66A6147-7B47-418D-BF06-E99A150501C5}"/>
              </a:ext>
            </a:extLst>
          </p:cNvPr>
          <p:cNvSpPr txBox="1"/>
          <p:nvPr/>
        </p:nvSpPr>
        <p:spPr>
          <a:xfrm>
            <a:off x="5859333" y="4920161"/>
            <a:ext cx="270571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BH" sz="2400" b="1" dirty="0">
                <a:highlight>
                  <a:srgbClr val="FFFF00"/>
                </a:highlight>
                <a:latin typeface="Segoe UI Semibold" panose="020B0702040204020203" pitchFamily="34" charset="0"/>
                <a:cs typeface="Segoe UI Semibold" panose="020B0702040204020203" pitchFamily="34" charset="0"/>
              </a:rPr>
              <a:t>أصْغي جَيِّدًا للدَّرس.</a:t>
            </a:r>
            <a:endParaRPr lang="ar-SA" sz="2400" b="1" dirty="0">
              <a:highlight>
                <a:srgbClr val="FFFF00"/>
              </a:highligh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8" name="مربع نص 22">
            <a:extLst>
              <a:ext uri="{FF2B5EF4-FFF2-40B4-BE49-F238E27FC236}">
                <a16:creationId xmlns:a16="http://schemas.microsoft.com/office/drawing/2014/main" id="{0A57B368-E360-44D3-8196-5D937D734E0D}"/>
              </a:ext>
            </a:extLst>
          </p:cNvPr>
          <p:cNvSpPr txBox="1"/>
          <p:nvPr/>
        </p:nvSpPr>
        <p:spPr>
          <a:xfrm>
            <a:off x="1821810" y="5984972"/>
            <a:ext cx="351622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BH" sz="2400" b="1" dirty="0">
                <a:highlight>
                  <a:srgbClr val="FFFF00"/>
                </a:highlight>
                <a:latin typeface="Segoe UI Semibold" panose="020B0702040204020203" pitchFamily="34" charset="0"/>
                <a:cs typeface="Segoe UI Semibold" panose="020B0702040204020203" pitchFamily="34" charset="0"/>
              </a:rPr>
              <a:t>أُحافِظ عَلى نَظافة الصَّف.</a:t>
            </a:r>
            <a:endParaRPr lang="ar-SA" sz="2400" b="1" dirty="0">
              <a:highlight>
                <a:srgbClr val="FFFF00"/>
              </a:highligh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9" name="مربع نص 22">
            <a:extLst>
              <a:ext uri="{FF2B5EF4-FFF2-40B4-BE49-F238E27FC236}">
                <a16:creationId xmlns:a16="http://schemas.microsoft.com/office/drawing/2014/main" id="{4781B49B-7BF4-44DE-B5BE-531695541015}"/>
              </a:ext>
            </a:extLst>
          </p:cNvPr>
          <p:cNvSpPr txBox="1"/>
          <p:nvPr/>
        </p:nvSpPr>
        <p:spPr>
          <a:xfrm>
            <a:off x="5531383" y="2931914"/>
            <a:ext cx="270571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BH" sz="2400" b="1" dirty="0">
                <a:highlight>
                  <a:srgbClr val="FFFF00"/>
                </a:highlight>
                <a:latin typeface="Segoe UI Semibold" panose="020B0702040204020203" pitchFamily="34" charset="0"/>
                <a:cs typeface="Segoe UI Semibold" panose="020B0702040204020203" pitchFamily="34" charset="0"/>
              </a:rPr>
              <a:t>أَلْتَزم بِلِبْس الْكَمامة.</a:t>
            </a:r>
            <a:endParaRPr lang="ar-SA" sz="2400" b="1" dirty="0">
              <a:highlight>
                <a:srgbClr val="FFFF00"/>
              </a:highligh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30" name="مربع نص 22">
            <a:extLst>
              <a:ext uri="{FF2B5EF4-FFF2-40B4-BE49-F238E27FC236}">
                <a16:creationId xmlns:a16="http://schemas.microsoft.com/office/drawing/2014/main" id="{88A81DDF-2676-4AB0-8B0D-4803068A8ACA}"/>
              </a:ext>
            </a:extLst>
          </p:cNvPr>
          <p:cNvSpPr txBox="1"/>
          <p:nvPr/>
        </p:nvSpPr>
        <p:spPr>
          <a:xfrm>
            <a:off x="1207795" y="2417672"/>
            <a:ext cx="2705714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BH" sz="2400" b="1" dirty="0">
                <a:highlight>
                  <a:srgbClr val="FFFF00"/>
                </a:highlight>
                <a:latin typeface="Segoe UI Semibold" panose="020B0702040204020203" pitchFamily="34" charset="0"/>
                <a:cs typeface="Segoe UI Semibold" panose="020B0702040204020203" pitchFamily="34" charset="0"/>
              </a:rPr>
              <a:t>أَحْرِص على الْجلوس في مَكاني.</a:t>
            </a:r>
            <a:endParaRPr lang="ar-SA" sz="2400" b="1" dirty="0">
              <a:highlight>
                <a:srgbClr val="FFFF00"/>
              </a:highligh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31" name="مربع نص 22">
            <a:extLst>
              <a:ext uri="{FF2B5EF4-FFF2-40B4-BE49-F238E27FC236}">
                <a16:creationId xmlns:a16="http://schemas.microsoft.com/office/drawing/2014/main" id="{97A99633-EC81-4F67-96AB-85B53A31719F}"/>
              </a:ext>
            </a:extLst>
          </p:cNvPr>
          <p:cNvSpPr txBox="1"/>
          <p:nvPr/>
        </p:nvSpPr>
        <p:spPr>
          <a:xfrm>
            <a:off x="8928121" y="5530570"/>
            <a:ext cx="3095470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BH" sz="2400" b="1" dirty="0">
                <a:highlight>
                  <a:srgbClr val="FFFF00"/>
                </a:highlight>
                <a:latin typeface="Segoe UI Semibold" panose="020B0702040204020203" pitchFamily="34" charset="0"/>
                <a:cs typeface="Segoe UI Semibold" panose="020B0702040204020203" pitchFamily="34" charset="0"/>
              </a:rPr>
              <a:t>لا أُشارِك أَدَواتي الْمدرسية مَعَ زُمَلائي.</a:t>
            </a:r>
            <a:endParaRPr lang="ar-SA" sz="2400" b="1" dirty="0">
              <a:highlight>
                <a:srgbClr val="FFFF00"/>
              </a:highligh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32" name="Picture 31" descr="A picture containing diagram&#10;&#10;Description automatically generated">
            <a:extLst>
              <a:ext uri="{FF2B5EF4-FFF2-40B4-BE49-F238E27FC236}">
                <a16:creationId xmlns:a16="http://schemas.microsoft.com/office/drawing/2014/main" id="{E0F7DB8B-F310-4FD9-9DD1-4BAD0AA62C0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965" b="92908" l="3901" r="96809">
                        <a14:foregroundMark x1="3901" y1="52837" x2="3901" y2="52837"/>
                        <a14:foregroundMark x1="3901" y1="52837" x2="6028" y2="56383"/>
                        <a14:foregroundMark x1="8333" y1="63121" x2="8333" y2="63121"/>
                        <a14:foregroundMark x1="8333" y1="60816" x2="12234" y2="70213"/>
                        <a14:foregroundMark x1="32801" y1="89539" x2="50000" y2="93262"/>
                        <a14:foregroundMark x1="50000" y1="93262" x2="67553" y2="88652"/>
                        <a14:foregroundMark x1="90248" y1="65957" x2="91844" y2="55142"/>
                        <a14:foregroundMark x1="96809" y1="54433" x2="96809" y2="54433"/>
                        <a14:foregroundMark x1="73050" y1="8156" x2="73050" y2="8156"/>
                        <a14:foregroundMark x1="65957" y1="5319" x2="65957" y2="5319"/>
                        <a14:foregroundMark x1="46277" y1="8333" x2="50887" y2="5674"/>
                        <a14:foregroundMark x1="68262" y1="6560" x2="73759" y2="4965"/>
                        <a14:foregroundMark x1="82801" y1="7979" x2="78191" y2="1365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96616" y="1694379"/>
            <a:ext cx="1371600" cy="1371600"/>
          </a:xfrm>
          <a:prstGeom prst="rect">
            <a:avLst/>
          </a:prstGeom>
        </p:spPr>
      </p:pic>
      <p:pic>
        <p:nvPicPr>
          <p:cNvPr id="33" name="Picture 32" descr="Diagram&#10;&#10;Description automatically generated">
            <a:extLst>
              <a:ext uri="{FF2B5EF4-FFF2-40B4-BE49-F238E27FC236}">
                <a16:creationId xmlns:a16="http://schemas.microsoft.com/office/drawing/2014/main" id="{17E84684-0E86-4764-9D1B-4A30EF172D2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5833" l="8611" r="90000">
                        <a14:foregroundMark x1="9167" y1="95833" x2="8611" y2="78611"/>
                        <a14:foregroundMark x1="43333" y1="87222" x2="43333" y2="87222"/>
                        <a14:foregroundMark x1="28333" y1="32222" x2="28333" y2="32222"/>
                        <a14:foregroundMark x1="88333" y1="82778" x2="71667" y2="79722"/>
                        <a14:foregroundMark x1="61111" y1="75278" x2="59444" y2="70833"/>
                        <a14:foregroundMark x1="39444" y1="75556" x2="39444" y2="72500"/>
                        <a14:foregroundMark x1="39722" y1="87500" x2="60833" y2="87500"/>
                        <a14:foregroundMark x1="49444" y1="83889" x2="47500" y2="83611"/>
                        <a14:foregroundMark x1="51389" y1="83611" x2="51389" y2="83611"/>
                        <a14:foregroundMark x1="45556" y1="83056" x2="45556" y2="83056"/>
                        <a14:foregroundMark x1="45556" y1="83056" x2="45556" y2="81389"/>
                        <a14:foregroundMark x1="40000" y1="79722" x2="40000" y2="79722"/>
                        <a14:foregroundMark x1="60556" y1="77500" x2="60556" y2="77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80755" y="317172"/>
            <a:ext cx="2194560" cy="2194560"/>
          </a:xfrm>
          <a:prstGeom prst="rect">
            <a:avLst/>
          </a:prstGeom>
        </p:spPr>
      </p:pic>
      <p:pic>
        <p:nvPicPr>
          <p:cNvPr id="34" name="Picture 3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C6280CB-A0B6-48A6-ADE9-8775CE203E1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17" b="89807" l="9609" r="89858">
                        <a14:foregroundMark x1="9609" y1="80716" x2="9609" y2="80716"/>
                        <a14:foregroundMark x1="34342" y1="70523" x2="44484" y2="73554"/>
                        <a14:foregroundMark x1="70641" y1="53719" x2="71174" y2="46832"/>
                        <a14:foregroundMark x1="89146" y1="59504" x2="89146" y2="59504"/>
                        <a14:foregroundMark x1="89502" y1="54821" x2="89502" y2="54821"/>
                        <a14:foregroundMark x1="89324" y1="51515" x2="89324" y2="51515"/>
                        <a14:foregroundMark x1="87189" y1="48760" x2="87189" y2="48760"/>
                        <a14:foregroundMark x1="83096" y1="50138" x2="83096" y2="50138"/>
                        <a14:foregroundMark x1="36299" y1="58953" x2="32562" y2="54270"/>
                        <a14:foregroundMark x1="17616" y1="47107" x2="17616" y2="47107"/>
                        <a14:foregroundMark x1="22598" y1="48209" x2="22598" y2="48209"/>
                        <a14:foregroundMark x1="22598" y1="49311" x2="22598" y2="49311"/>
                        <a14:foregroundMark x1="16192" y1="52066" x2="16192" y2="52066"/>
                      </a14:backgroundRemoval>
                    </a14:imgEffect>
                  </a14:imgLayer>
                </a14:imgProps>
              </a:ext>
            </a:extLst>
          </a:blip>
          <a:srcRect l="6666" t="18983" r="6666" b="11961"/>
          <a:stretch/>
        </p:blipFill>
        <p:spPr>
          <a:xfrm>
            <a:off x="6498239" y="3609113"/>
            <a:ext cx="1737360" cy="1398884"/>
          </a:xfrm>
          <a:prstGeom prst="rect">
            <a:avLst/>
          </a:prstGeom>
        </p:spPr>
      </p:pic>
      <p:pic>
        <p:nvPicPr>
          <p:cNvPr id="35" name="Picture 34" descr="A group of kids in a classroom&#10;&#10;Description automatically generated with low confidence">
            <a:extLst>
              <a:ext uri="{FF2B5EF4-FFF2-40B4-BE49-F238E27FC236}">
                <a16:creationId xmlns:a16="http://schemas.microsoft.com/office/drawing/2014/main" id="{8F7E6ACA-AF3C-4847-ABC9-5F85C5C653B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620703" y="3745154"/>
            <a:ext cx="1828800" cy="2282753"/>
          </a:xfrm>
          <a:prstGeom prst="rect">
            <a:avLst/>
          </a:prstGeom>
        </p:spPr>
      </p:pic>
      <p:pic>
        <p:nvPicPr>
          <p:cNvPr id="36" name="Picture 35" descr="A picture containing toy&#10;&#10;Description automatically generated">
            <a:extLst>
              <a:ext uri="{FF2B5EF4-FFF2-40B4-BE49-F238E27FC236}">
                <a16:creationId xmlns:a16="http://schemas.microsoft.com/office/drawing/2014/main" id="{EE26A0E3-1A48-4608-BF1E-C29C31E29F70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27660" y1="81407" x2="27660" y2="81407"/>
                        <a14:foregroundMark x1="26950" y1="46231" x2="26950" y2="46231"/>
                        <a14:foregroundMark x1="32801" y1="46734" x2="32801" y2="46734"/>
                        <a14:foregroundMark x1="44681" y1="47739" x2="44681" y2="47739"/>
                        <a14:foregroundMark x1="80674" y1="41206" x2="80674" y2="41206"/>
                        <a14:foregroundMark x1="84043" y1="37940" x2="84043" y2="37940"/>
                        <a14:foregroundMark x1="78723" y1="37186" x2="78723" y2="37186"/>
                        <a14:foregroundMark x1="78014" y1="37186" x2="78014" y2="37186"/>
                        <a14:foregroundMark x1="71986" y1="39950" x2="71986" y2="39950"/>
                        <a14:foregroundMark x1="87766" y1="42211" x2="87766" y2="42211"/>
                        <a14:foregroundMark x1="78369" y1="30905" x2="78369" y2="30905"/>
                        <a14:foregroundMark x1="85993" y1="33417" x2="85993" y2="33417"/>
                        <a14:foregroundMark x1="79610" y1="51508" x2="79610" y2="51508"/>
                        <a14:foregroundMark x1="29255" y1="64824" x2="29255" y2="64824"/>
                        <a14:foregroundMark x1="40426" y1="46482" x2="40426" y2="46482"/>
                        <a14:foregroundMark x1="77128" y1="74623" x2="77128" y2="74623"/>
                        <a14:foregroundMark x1="72872" y1="80905" x2="72872" y2="80905"/>
                        <a14:foregroundMark x1="31028" y1="38693" x2="31028" y2="38693"/>
                        <a14:foregroundMark x1="25000" y1="39950" x2="25000" y2="39950"/>
                        <a14:foregroundMark x1="76064" y1="65075" x2="80496" y2="41960"/>
                        <a14:foregroundMark x1="72695" y1="74874" x2="72695" y2="74874"/>
                        <a14:foregroundMark x1="34043" y1="48995" x2="36879" y2="67085"/>
                      </a14:backgroundRemoval>
                    </a14:imgEffect>
                  </a14:imgLayer>
                </a14:imgProps>
              </a:ext>
            </a:extLst>
          </a:blip>
          <a:srcRect l="12866" t="27576" r="9018" b="11660"/>
          <a:stretch/>
        </p:blipFill>
        <p:spPr>
          <a:xfrm>
            <a:off x="9136737" y="4259624"/>
            <a:ext cx="2651760" cy="14556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11D5CA3-EE68-4A23-9E8F-6BD4F391263C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foregroundMark x1="70339" y1="14732" x2="70339" y2="14732"/>
                        <a14:foregroundMark x1="70339" y1="14732" x2="70339" y2="14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25" t="11394" b="42094"/>
          <a:stretch/>
        </p:blipFill>
        <p:spPr>
          <a:xfrm>
            <a:off x="4265528" y="62903"/>
            <a:ext cx="4806083" cy="11738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61E4D20-20ED-4958-AD7A-49F8BF78A85B}"/>
              </a:ext>
            </a:extLst>
          </p:cNvPr>
          <p:cNvSpPr txBox="1"/>
          <p:nvPr/>
        </p:nvSpPr>
        <p:spPr>
          <a:xfrm>
            <a:off x="4631479" y="392651"/>
            <a:ext cx="2871973" cy="64633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/>
            <a:r>
              <a:rPr lang="ar-BH" sz="3600" dirty="0">
                <a:solidFill>
                  <a:srgbClr val="C00000"/>
                </a:solidFill>
                <a:cs typeface="(AH) Manal Black" pitchFamily="2" charset="-78"/>
              </a:rPr>
              <a:t>قَوانين الْحِصَّة</a:t>
            </a:r>
            <a:endParaRPr lang="en-US" sz="3600" dirty="0">
              <a:solidFill>
                <a:srgbClr val="C00000"/>
              </a:solidFill>
              <a:cs typeface="(AH) Manal Black" pitchFamily="2" charset="-78"/>
            </a:endParaRPr>
          </a:p>
        </p:txBody>
      </p:sp>
      <p:pic>
        <p:nvPicPr>
          <p:cNvPr id="5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0E86FE07-6322-4904-8930-3260979DCB47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7677" b="96717" l="3548" r="35698">
                        <a14:foregroundMark x1="8647" y1="46465" x2="3769" y2="54293"/>
                        <a14:foregroundMark x1="21508" y1="46465" x2="29712" y2="46212"/>
                        <a14:foregroundMark x1="21951" y1="73990" x2="21951" y2="73990"/>
                        <a14:foregroundMark x1="21508" y1="73990" x2="21508" y2="73990"/>
                        <a14:foregroundMark x1="21508" y1="73990" x2="21508" y2="76515"/>
                        <a14:foregroundMark x1="13969" y1="73990" x2="13747" y2="70707"/>
                        <a14:foregroundMark x1="13747" y1="78788" x2="13525" y2="87879"/>
                        <a14:foregroundMark x1="14412" y1="89646" x2="8204" y2="96717"/>
                        <a14:foregroundMark x1="13747" y1="74495" x2="13747" y2="77778"/>
                        <a14:foregroundMark x1="4656" y1="94192" x2="12860" y2="89394"/>
                        <a14:foregroundMark x1="27938" y1="95455" x2="27938" y2="95455"/>
                        <a14:foregroundMark x1="30820" y1="93687" x2="30820" y2="936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981" r="59942"/>
          <a:stretch/>
        </p:blipFill>
        <p:spPr>
          <a:xfrm>
            <a:off x="660674" y="3874169"/>
            <a:ext cx="1459866" cy="2646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423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  <p:sndAc>
          <p:stSnd>
            <p:snd r:embed="rId3" name="click.wav"/>
          </p:stSnd>
        </p:sndAc>
      </p:transition>
    </mc:Choice>
    <mc:Fallback xmlns="">
      <p:transition spd="slow">
        <p:fade/>
        <p:sndAc>
          <p:stSnd>
            <p:snd r:embed="rId22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812" y="1389758"/>
            <a:ext cx="4323381" cy="34908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533" y="2582460"/>
            <a:ext cx="3980570" cy="32140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387" y="1632155"/>
            <a:ext cx="4323381" cy="34908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15C5336-C6E0-4857-B6A1-7A4C90E0A192}"/>
              </a:ext>
            </a:extLst>
          </p:cNvPr>
          <p:cNvSpPr txBox="1"/>
          <p:nvPr/>
        </p:nvSpPr>
        <p:spPr>
          <a:xfrm>
            <a:off x="1408950" y="549762"/>
            <a:ext cx="9614159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4000" u="sng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4000" u="sng" dirty="0">
                <a:cs typeface="(AH) Manal Black" pitchFamily="2" charset="-78"/>
              </a:rPr>
              <a:t>الْوِحْدة الثّالِثة (الرَّحْمة تَهْزُمُ الْعاصِفة)</a:t>
            </a:r>
            <a:endParaRPr lang="en-US" sz="4000" u="sng" dirty="0">
              <a:cs typeface="(AH) Manal Black" pitchFamily="2" charset="-7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950BF9-8DD4-40A5-959F-E24B7279BCE6}"/>
              </a:ext>
            </a:extLst>
          </p:cNvPr>
          <p:cNvSpPr txBox="1"/>
          <p:nvPr/>
        </p:nvSpPr>
        <p:spPr>
          <a:xfrm>
            <a:off x="9286700" y="2343144"/>
            <a:ext cx="240025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48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(AH) Manal Black" pitchFamily="2" charset="-78"/>
              </a:rPr>
              <a:t>*</a:t>
            </a:r>
            <a:r>
              <a:rPr lang="ar-BH" sz="36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(AH) Manal Black" pitchFamily="2" charset="-78"/>
              </a:rPr>
              <a:t>عِنْوان الدَّرس: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D15A613-3400-4E10-8AC6-7B7811109D90}"/>
              </a:ext>
            </a:extLst>
          </p:cNvPr>
          <p:cNvSpPr txBox="1"/>
          <p:nvPr/>
        </p:nvSpPr>
        <p:spPr>
          <a:xfrm>
            <a:off x="4849168" y="3602861"/>
            <a:ext cx="3374673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AE" sz="36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(AH) Manal Black" pitchFamily="2" charset="-78"/>
              </a:rPr>
              <a:t>النَّص الْمعلوماتي</a:t>
            </a:r>
            <a:r>
              <a:rPr lang="ar-BH" sz="36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(AH) Manal Black" pitchFamily="2" charset="-78"/>
              </a:rPr>
              <a:t>/</a:t>
            </a:r>
            <a:endParaRPr lang="en-US" sz="36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(AH) Manal Black" pitchFamily="2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5DF2884-CBB6-4D57-AFD3-4C74FDA199A9}"/>
              </a:ext>
            </a:extLst>
          </p:cNvPr>
          <p:cNvSpPr txBox="1"/>
          <p:nvPr/>
        </p:nvSpPr>
        <p:spPr>
          <a:xfrm>
            <a:off x="1119524" y="2504403"/>
            <a:ext cx="2787784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AE" sz="4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(AH) Manal Black" pitchFamily="2" charset="-78"/>
              </a:rPr>
              <a:t>الْعَواصِف.</a:t>
            </a:r>
            <a:endParaRPr lang="en-US" sz="40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(AH) Manal Black" pitchFamily="2" charset="-78"/>
            </a:endParaRPr>
          </a:p>
        </p:txBody>
      </p:sp>
      <p:pic>
        <p:nvPicPr>
          <p:cNvPr id="14" name="Picture 1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1893313-6C23-4C05-BD09-B9143C1D86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" y="1787066"/>
            <a:ext cx="638401" cy="5057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Picture 14" descr="A picture containing person&#10;&#10;Description automatically generated">
            <a:extLst>
              <a:ext uri="{FF2B5EF4-FFF2-40B4-BE49-F238E27FC236}">
                <a16:creationId xmlns:a16="http://schemas.microsoft.com/office/drawing/2014/main" id="{F601E0B2-0EF7-426E-98A5-4514E34D8F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15" y="850720"/>
            <a:ext cx="688436" cy="4693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16" name="Table 38">
            <a:extLst>
              <a:ext uri="{FF2B5EF4-FFF2-40B4-BE49-F238E27FC236}">
                <a16:creationId xmlns:a16="http://schemas.microsoft.com/office/drawing/2014/main" id="{A36C22A7-8C01-46B1-A875-7A94155AB3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8833683"/>
              </p:ext>
            </p:extLst>
          </p:nvPr>
        </p:nvGraphicFramePr>
        <p:xfrm>
          <a:off x="7284" y="853030"/>
          <a:ext cx="688436" cy="60049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88436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2681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7829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70620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7289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854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6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2F9007A-738E-472E-9C69-B3CCA8581E0F}"/>
              </a:ext>
            </a:extLst>
          </p:cNvPr>
          <p:cNvSpPr/>
          <p:nvPr/>
        </p:nvSpPr>
        <p:spPr>
          <a:xfrm>
            <a:off x="2292626" y="3012664"/>
            <a:ext cx="7606748" cy="1685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3600" dirty="0">
                <a:cs typeface="(AH) Manal Black" pitchFamily="2" charset="-78"/>
              </a:rPr>
              <a:t>يُحَدِّدُ الغايَةَ مِنَ النَّصِّ المَعْلوماتِيِّ </a:t>
            </a:r>
            <a:r>
              <a:rPr lang="ar-AE" sz="3600" dirty="0">
                <a:cs typeface="(AH) Manal Black" pitchFamily="2" charset="-78"/>
              </a:rPr>
              <a:t>، </a:t>
            </a:r>
            <a:r>
              <a:rPr lang="ar-BH" sz="3600" dirty="0">
                <a:cs typeface="(AH) Manal Black" pitchFamily="2" charset="-78"/>
              </a:rPr>
              <a:t>وَتَقْديمِ الإِرْشاداتِ، وَالتَّعْريفِ، وَالشَّرْحِ.</a:t>
            </a:r>
            <a:endParaRPr lang="en-US" sz="3600" dirty="0">
              <a:cs typeface="(AH) Manal Black" pitchFamily="2" charset="-7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64DF58-9946-4D47-981C-14987C9B3BC9}"/>
              </a:ext>
            </a:extLst>
          </p:cNvPr>
          <p:cNvSpPr txBox="1"/>
          <p:nvPr/>
        </p:nvSpPr>
        <p:spPr>
          <a:xfrm>
            <a:off x="6713023" y="0"/>
            <a:ext cx="3662881" cy="85408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3600" u="sng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3600" u="sng" dirty="0">
                <a:cs typeface="(AH) Manal Black" pitchFamily="2" charset="-78"/>
              </a:rPr>
              <a:t> أَهداف الدَّرس</a:t>
            </a:r>
            <a:r>
              <a:rPr lang="en-US" sz="2400" u="sng" dirty="0">
                <a:cs typeface="(AH) Manal Black" pitchFamily="2" charset="-78"/>
              </a:rPr>
              <a:t>:</a:t>
            </a:r>
            <a:endParaRPr lang="en-US" sz="3600" u="sng" dirty="0">
              <a:cs typeface="(AH) Manal Black" pitchFamily="2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2516D7-3579-4A80-837A-89FF67985646}"/>
              </a:ext>
            </a:extLst>
          </p:cNvPr>
          <p:cNvSpPr txBox="1"/>
          <p:nvPr/>
        </p:nvSpPr>
        <p:spPr>
          <a:xfrm>
            <a:off x="3147429" y="1650287"/>
            <a:ext cx="6239584" cy="64633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/>
            <a:r>
              <a:rPr lang="ar-BH" sz="3600" u="sng" dirty="0">
                <a:solidFill>
                  <a:srgbClr val="FF0000"/>
                </a:solidFill>
                <a:cs typeface="(AH) Manal Black" pitchFamily="2" charset="-78"/>
              </a:rPr>
              <a:t>-</a:t>
            </a:r>
            <a:r>
              <a:rPr lang="ar-BH" sz="3600" u="sng" dirty="0">
                <a:cs typeface="(AH) Manal Black" pitchFamily="2" charset="-78"/>
              </a:rPr>
              <a:t>ماذا سنتعلم اليوم يا أبطال:</a:t>
            </a:r>
            <a:endParaRPr lang="en-US" sz="3600" u="sng" dirty="0">
              <a:cs typeface="(AH) Manal Black" pitchFamily="2" charset="-78"/>
            </a:endParaRPr>
          </a:p>
        </p:txBody>
      </p:sp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F3A9C9B-DE1D-44A1-8F52-372CBA743D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3" y="1787066"/>
            <a:ext cx="638401" cy="5057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Picture 11" descr="A picture containing person&#10;&#10;Description automatically generated">
            <a:extLst>
              <a:ext uri="{FF2B5EF4-FFF2-40B4-BE49-F238E27FC236}">
                <a16:creationId xmlns:a16="http://schemas.microsoft.com/office/drawing/2014/main" id="{D5DF0B89-F664-4238-B143-EB27D0D73C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25" y="850720"/>
            <a:ext cx="688436" cy="4693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13" name="Table 38">
            <a:extLst>
              <a:ext uri="{FF2B5EF4-FFF2-40B4-BE49-F238E27FC236}">
                <a16:creationId xmlns:a16="http://schemas.microsoft.com/office/drawing/2014/main" id="{711E9EF7-9A2F-4AE5-8519-C821F4523842}"/>
              </a:ext>
            </a:extLst>
          </p:cNvPr>
          <p:cNvGraphicFramePr>
            <a:graphicFrameLocks noGrp="1"/>
          </p:cNvGraphicFramePr>
          <p:nvPr/>
        </p:nvGraphicFramePr>
        <p:xfrm>
          <a:off x="22274" y="853030"/>
          <a:ext cx="688436" cy="60049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88436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2681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7829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70620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7289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0402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5" name="click.wav"/>
          </p:stSnd>
        </p:sndAc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云形 1"/>
          <p:cNvSpPr/>
          <p:nvPr/>
        </p:nvSpPr>
        <p:spPr>
          <a:xfrm>
            <a:off x="3366692" y="1234373"/>
            <a:ext cx="5047439" cy="4245055"/>
          </a:xfrm>
          <a:prstGeom prst="cloud">
            <a:avLst/>
          </a:prstGeom>
          <a:solidFill>
            <a:srgbClr val="6BC7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59A21E-7310-4B2C-9BE1-428745EA284A}"/>
              </a:ext>
            </a:extLst>
          </p:cNvPr>
          <p:cNvSpPr txBox="1"/>
          <p:nvPr/>
        </p:nvSpPr>
        <p:spPr>
          <a:xfrm>
            <a:off x="3729995" y="1788277"/>
            <a:ext cx="4224082" cy="2516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AE" sz="36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(AH) Manal Black" pitchFamily="2" charset="-78"/>
              </a:rPr>
              <a:t>صِف لي كَيْف كانَت الْعاصِفة التِّي هَبَّت على ضِفَّتِ النَّهْرِ مستعينًا بمفردات الدَّرس</a:t>
            </a:r>
            <a:r>
              <a:rPr lang="ar-BH" sz="36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(AH) Manal Black" pitchFamily="2" charset="-78"/>
              </a:rPr>
              <a:t>.</a:t>
            </a:r>
            <a:endParaRPr lang="en-US" sz="36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(AH) Manal Black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C6F3503-F3D4-46B4-AC75-CC4B4A087D03}"/>
              </a:ext>
            </a:extLst>
          </p:cNvPr>
          <p:cNvSpPr/>
          <p:nvPr/>
        </p:nvSpPr>
        <p:spPr>
          <a:xfrm>
            <a:off x="7283221" y="158367"/>
            <a:ext cx="26068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BH" sz="3600" u="sng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3600" u="sng" dirty="0">
                <a:cs typeface="(AH) Manal Black" pitchFamily="2" charset="-78"/>
              </a:rPr>
              <a:t> التَّهْيِئة الْحافِزة:</a:t>
            </a:r>
            <a:endParaRPr lang="en-US" sz="3600" u="sng" dirty="0">
              <a:cs typeface="(AH) Manal Black" pitchFamily="2" charset="-78"/>
            </a:endParaRPr>
          </a:p>
        </p:txBody>
      </p:sp>
      <p:sp>
        <p:nvSpPr>
          <p:cNvPr id="10" name="云形 1">
            <a:extLst>
              <a:ext uri="{FF2B5EF4-FFF2-40B4-BE49-F238E27FC236}">
                <a16:creationId xmlns:a16="http://schemas.microsoft.com/office/drawing/2014/main" id="{8759C1D3-DA58-4C4D-A5C9-B403C442F9FC}"/>
              </a:ext>
            </a:extLst>
          </p:cNvPr>
          <p:cNvSpPr/>
          <p:nvPr/>
        </p:nvSpPr>
        <p:spPr>
          <a:xfrm>
            <a:off x="8729431" y="4020887"/>
            <a:ext cx="2272747" cy="1788036"/>
          </a:xfrm>
          <a:prstGeom prst="cloud">
            <a:avLst/>
          </a:prstGeom>
          <a:solidFill>
            <a:srgbClr val="6BC7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9B16C62-D78E-4C7B-B8FB-CEFA4222770D}"/>
              </a:ext>
            </a:extLst>
          </p:cNvPr>
          <p:cNvSpPr txBox="1"/>
          <p:nvPr/>
        </p:nvSpPr>
        <p:spPr>
          <a:xfrm>
            <a:off x="8716965" y="4493100"/>
            <a:ext cx="2285568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AE" sz="28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(AH) Manal Black" pitchFamily="2" charset="-78"/>
              </a:rPr>
              <a:t>هَزيمُ</a:t>
            </a:r>
            <a:endParaRPr lang="en-US" sz="28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(AH) Manal Black" pitchFamily="2" charset="-78"/>
            </a:endParaRPr>
          </a:p>
        </p:txBody>
      </p:sp>
      <p:sp>
        <p:nvSpPr>
          <p:cNvPr id="13" name="云形 1">
            <a:extLst>
              <a:ext uri="{FF2B5EF4-FFF2-40B4-BE49-F238E27FC236}">
                <a16:creationId xmlns:a16="http://schemas.microsoft.com/office/drawing/2014/main" id="{0C384245-ADA5-4B39-954E-6B68DE08CC84}"/>
              </a:ext>
            </a:extLst>
          </p:cNvPr>
          <p:cNvSpPr/>
          <p:nvPr/>
        </p:nvSpPr>
        <p:spPr>
          <a:xfrm>
            <a:off x="1539868" y="683563"/>
            <a:ext cx="2272747" cy="1788036"/>
          </a:xfrm>
          <a:prstGeom prst="cloud">
            <a:avLst/>
          </a:prstGeom>
          <a:solidFill>
            <a:srgbClr val="6BC7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3B73736-D71B-4179-99FA-4B58C0E54181}"/>
              </a:ext>
            </a:extLst>
          </p:cNvPr>
          <p:cNvSpPr txBox="1"/>
          <p:nvPr/>
        </p:nvSpPr>
        <p:spPr>
          <a:xfrm>
            <a:off x="1596642" y="1129570"/>
            <a:ext cx="2285568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AE" sz="28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(AH) Manal Black" pitchFamily="2" charset="-78"/>
              </a:rPr>
              <a:t>دَوِّيُ</a:t>
            </a:r>
            <a:endParaRPr lang="en-US" sz="28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(AH) Manal Black" pitchFamily="2" charset="-78"/>
            </a:endParaRPr>
          </a:p>
        </p:txBody>
      </p:sp>
      <p:sp>
        <p:nvSpPr>
          <p:cNvPr id="15" name="云形 1">
            <a:extLst>
              <a:ext uri="{FF2B5EF4-FFF2-40B4-BE49-F238E27FC236}">
                <a16:creationId xmlns:a16="http://schemas.microsoft.com/office/drawing/2014/main" id="{BDED0B60-812E-46D1-B778-D3A6CCE24B67}"/>
              </a:ext>
            </a:extLst>
          </p:cNvPr>
          <p:cNvSpPr/>
          <p:nvPr/>
        </p:nvSpPr>
        <p:spPr>
          <a:xfrm>
            <a:off x="8331511" y="1285051"/>
            <a:ext cx="2272747" cy="1788036"/>
          </a:xfrm>
          <a:prstGeom prst="cloud">
            <a:avLst/>
          </a:prstGeom>
          <a:solidFill>
            <a:srgbClr val="6BC7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CF323DB-4237-46ED-9D75-6E4E4B93C98B}"/>
              </a:ext>
            </a:extLst>
          </p:cNvPr>
          <p:cNvSpPr txBox="1"/>
          <p:nvPr/>
        </p:nvSpPr>
        <p:spPr>
          <a:xfrm>
            <a:off x="8288225" y="1619312"/>
            <a:ext cx="2285568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AE" sz="28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(AH) Manal Black" pitchFamily="2" charset="-78"/>
              </a:rPr>
              <a:t>هَبَّت</a:t>
            </a:r>
            <a:endParaRPr lang="en-US" sz="28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(AH) Manal Black" pitchFamily="2" charset="-78"/>
            </a:endParaRPr>
          </a:p>
        </p:txBody>
      </p:sp>
      <p:sp>
        <p:nvSpPr>
          <p:cNvPr id="17" name="云形 1">
            <a:extLst>
              <a:ext uri="{FF2B5EF4-FFF2-40B4-BE49-F238E27FC236}">
                <a16:creationId xmlns:a16="http://schemas.microsoft.com/office/drawing/2014/main" id="{E7A55C6F-296B-44EA-B29B-5ED638723B8E}"/>
              </a:ext>
            </a:extLst>
          </p:cNvPr>
          <p:cNvSpPr/>
          <p:nvPr/>
        </p:nvSpPr>
        <p:spPr>
          <a:xfrm>
            <a:off x="1077201" y="3356900"/>
            <a:ext cx="2272747" cy="1788036"/>
          </a:xfrm>
          <a:prstGeom prst="cloud">
            <a:avLst/>
          </a:prstGeom>
          <a:solidFill>
            <a:srgbClr val="6BC7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5B3591E-66EC-4BFF-8CCC-CC9BC542A493}"/>
              </a:ext>
            </a:extLst>
          </p:cNvPr>
          <p:cNvSpPr txBox="1"/>
          <p:nvPr/>
        </p:nvSpPr>
        <p:spPr>
          <a:xfrm>
            <a:off x="1076846" y="3754278"/>
            <a:ext cx="2285568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AE" sz="28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(AH) Manal Black" pitchFamily="2" charset="-78"/>
              </a:rPr>
              <a:t>الرَّعدَ</a:t>
            </a:r>
            <a:endParaRPr lang="en-US" sz="28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(AH) Manal Black" pitchFamily="2" charset="-78"/>
            </a:endParaRPr>
          </a:p>
        </p:txBody>
      </p:sp>
      <p:pic>
        <p:nvPicPr>
          <p:cNvPr id="22" name="Picture 2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017ADBD-9821-476C-9083-022ED03A29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6" y="3401572"/>
            <a:ext cx="614269" cy="5602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3" name="Picture 22" descr="A picture containing person&#10;&#10;Description automatically generated">
            <a:extLst>
              <a:ext uri="{FF2B5EF4-FFF2-40B4-BE49-F238E27FC236}">
                <a16:creationId xmlns:a16="http://schemas.microsoft.com/office/drawing/2014/main" id="{3783B12D-A167-4576-8DC2-C39D56CD20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" y="854000"/>
            <a:ext cx="614269" cy="4428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24" name="Table 38">
            <a:extLst>
              <a:ext uri="{FF2B5EF4-FFF2-40B4-BE49-F238E27FC236}">
                <a16:creationId xmlns:a16="http://schemas.microsoft.com/office/drawing/2014/main" id="{8EC7AB59-F71E-4281-9D31-2186E732DA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5100486"/>
              </p:ext>
            </p:extLst>
          </p:nvPr>
        </p:nvGraphicFramePr>
        <p:xfrm>
          <a:off x="7506" y="854000"/>
          <a:ext cx="658832" cy="6004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2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26739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7756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العنوان والأهداف</a:t>
                      </a:r>
                    </a:p>
                  </a:txBody>
                  <a:tcPr>
                    <a:solidFill>
                      <a:schemeClr val="bg1">
                        <a:lumMod val="7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التهيئة الحافزة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7055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723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BB00A5FD-4B88-441B-9A65-0B211DA2789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469" b="82813" l="11875" r="90469">
                        <a14:foregroundMark x1="10156" y1="81563" x2="47188" y2="79375"/>
                        <a14:foregroundMark x1="47188" y1="79375" x2="89531" y2="80938"/>
                        <a14:foregroundMark x1="57188" y1="82813" x2="50938" y2="82656"/>
                        <a14:foregroundMark x1="90469" y1="65938" x2="90469" y2="65938"/>
                        <a14:foregroundMark x1="50469" y1="15469" x2="50469" y2="15469"/>
                        <a14:foregroundMark x1="57344" y1="17656" x2="57344" y2="17656"/>
                        <a14:foregroundMark x1="65000" y1="24219" x2="65000" y2="24219"/>
                        <a14:foregroundMark x1="60000" y1="23281" x2="60000" y2="23281"/>
                        <a14:foregroundMark x1="67188" y1="26563" x2="67188" y2="26563"/>
                        <a14:foregroundMark x1="80938" y1="26719" x2="80938" y2="26719"/>
                        <a14:foregroundMark x1="80938" y1="26719" x2="80000" y2="27813"/>
                        <a14:foregroundMark x1="80938" y1="25781" x2="79375" y2="23750"/>
                        <a14:foregroundMark x1="77031" y1="21563" x2="77031" y2="21563"/>
                        <a14:foregroundMark x1="77656" y1="22188" x2="79375" y2="24219"/>
                        <a14:foregroundMark x1="70938" y1="24219" x2="70938" y2="24219"/>
                        <a14:foregroundMark x1="63438" y1="26094" x2="70469" y2="27031"/>
                        <a14:foregroundMark x1="64219" y1="19844" x2="64219" y2="19844"/>
                        <a14:foregroundMark x1="61719" y1="26563" x2="61719" y2="26563"/>
                        <a14:foregroundMark x1="74063" y1="28594" x2="74063" y2="28594"/>
                        <a14:foregroundMark x1="79688" y1="27969" x2="71719" y2="27969"/>
                        <a14:foregroundMark x1="71719" y1="24375" x2="68125" y2="24375"/>
                        <a14:foregroundMark x1="72500" y1="24375" x2="75313" y2="24375"/>
                        <a14:foregroundMark x1="75313" y1="20156" x2="75313" y2="20156"/>
                        <a14:foregroundMark x1="68125" y1="29375" x2="68125" y2="29375"/>
                        <a14:foregroundMark x1="67969" y1="31094" x2="67969" y2="31094"/>
                        <a14:foregroundMark x1="39688" y1="57656" x2="39688" y2="57656"/>
                        <a14:foregroundMark x1="33750" y1="55781" x2="33750" y2="55781"/>
                        <a14:foregroundMark x1="30000" y1="45313" x2="30000" y2="45313"/>
                        <a14:foregroundMark x1="40156" y1="40000" x2="40156" y2="40000"/>
                        <a14:foregroundMark x1="56406" y1="33438" x2="56406" y2="29844"/>
                        <a14:foregroundMark x1="56250" y1="38594" x2="56250" y2="38594"/>
                        <a14:foregroundMark x1="56094" y1="38750" x2="55313" y2="38438"/>
                        <a14:foregroundMark x1="58125" y1="45156" x2="58125" y2="45156"/>
                        <a14:foregroundMark x1="58125" y1="45156" x2="55469" y2="45938"/>
                        <a14:foregroundMark x1="20156" y1="68438" x2="20156" y2="68438"/>
                        <a14:foregroundMark x1="22813" y1="71406" x2="17813" y2="65156"/>
                        <a14:foregroundMark x1="17813" y1="65156" x2="15156" y2="59219"/>
                        <a14:foregroundMark x1="11875" y1="67344" x2="11875" y2="67344"/>
                        <a14:foregroundMark x1="37500" y1="50469" x2="37500" y2="50469"/>
                        <a14:foregroundMark x1="37500" y1="50469" x2="40156" y2="51406"/>
                        <a14:foregroundMark x1="75000" y1="53906" x2="75000" y2="53906"/>
                        <a14:foregroundMark x1="69375" y1="55937" x2="69375" y2="55937"/>
                        <a14:foregroundMark x1="68281" y1="57188" x2="68281" y2="57188"/>
                        <a14:foregroundMark x1="69063" y1="60156" x2="69063" y2="60156"/>
                        <a14:foregroundMark x1="71094" y1="61094" x2="71094" y2="61094"/>
                        <a14:foregroundMark x1="63594" y1="57188" x2="63594" y2="57188"/>
                        <a14:foregroundMark x1="66094" y1="54219" x2="66094" y2="54219"/>
                        <a14:foregroundMark x1="61563" y1="51563" x2="61563" y2="51563"/>
                        <a14:foregroundMark x1="59219" y1="49688" x2="59219" y2="49688"/>
                        <a14:foregroundMark x1="58750" y1="45781" x2="57500" y2="43125"/>
                        <a14:foregroundMark x1="59688" y1="30469" x2="67813" y2="30938"/>
                        <a14:foregroundMark x1="67813" y1="30938" x2="68594" y2="29844"/>
                        <a14:foregroundMark x1="59062" y1="30156" x2="54375" y2="28750"/>
                        <a14:foregroundMark x1="39063" y1="37500" x2="31250" y2="34688"/>
                        <a14:foregroundMark x1="31250" y1="34688" x2="31875" y2="33438"/>
                        <a14:foregroundMark x1="53281" y1="57188" x2="53281" y2="57188"/>
                        <a14:foregroundMark x1="53281" y1="57188" x2="50000" y2="57500"/>
                        <a14:foregroundMark x1="53281" y1="56719" x2="53281" y2="56719"/>
                      </a14:backgroundRemoval>
                    </a14:imgEffect>
                  </a14:imgLayer>
                </a14:imgProps>
              </a:ext>
            </a:extLst>
          </a:blip>
          <a:srcRect l="9921" t="10959" r="6807" b="14830"/>
          <a:stretch/>
        </p:blipFill>
        <p:spPr>
          <a:xfrm>
            <a:off x="1828136" y="4005877"/>
            <a:ext cx="3200400" cy="285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67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7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  <p:bldP spid="12" grpId="0"/>
      <p:bldP spid="13" grpId="0" animBg="1"/>
      <p:bldP spid="14" grpId="0"/>
      <p:bldP spid="15" grpId="0" animBg="1"/>
      <p:bldP spid="16" grpId="0"/>
      <p:bldP spid="17" grpId="0" animBg="1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نص معلوماتي العواصف">
            <a:hlinkClick r:id="" action="ppaction://media"/>
            <a:extLst>
              <a:ext uri="{FF2B5EF4-FFF2-40B4-BE49-F238E27FC236}">
                <a16:creationId xmlns:a16="http://schemas.microsoft.com/office/drawing/2014/main" id="{42691D74-141B-4C14-8805-8239869B2F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73310" y="274320"/>
            <a:ext cx="8645380" cy="63093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1033A60-85FD-419F-8C85-A5F2678880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80" y="3980990"/>
            <a:ext cx="614269" cy="5602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 descr="A picture containing person&#10;&#10;Description automatically generated">
            <a:extLst>
              <a:ext uri="{FF2B5EF4-FFF2-40B4-BE49-F238E27FC236}">
                <a16:creationId xmlns:a16="http://schemas.microsoft.com/office/drawing/2014/main" id="{5981787B-9C7D-4B07-8A53-594672B182C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" y="854000"/>
            <a:ext cx="614269" cy="4428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9" name="Table 38">
            <a:extLst>
              <a:ext uri="{FF2B5EF4-FFF2-40B4-BE49-F238E27FC236}">
                <a16:creationId xmlns:a16="http://schemas.microsoft.com/office/drawing/2014/main" id="{4DC597FC-89D6-4CDA-9BF9-FC1C712F4F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3047034"/>
              </p:ext>
            </p:extLst>
          </p:nvPr>
        </p:nvGraphicFramePr>
        <p:xfrm>
          <a:off x="-16675" y="854000"/>
          <a:ext cx="658832" cy="6004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2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26739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7756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العنوان والأهداف</a:t>
                      </a:r>
                    </a:p>
                  </a:txBody>
                  <a:tcPr>
                    <a:solidFill>
                      <a:schemeClr val="bg1">
                        <a:lumMod val="7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التهيئة الحافزة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7055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723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27743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  <p:sndAc>
          <p:stSnd>
            <p:snd r:embed="rId4" name="click.wav"/>
          </p:stSnd>
        </p:sndAc>
      </p:transition>
    </mc:Choice>
    <mc:Fallback xmlns="">
      <p:transition spd="slow">
        <p:fade/>
        <p:sndAc>
          <p:stSnd>
            <p:snd r:embed="rId8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3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8428" t="26286" r="48605" b="36440"/>
          <a:stretch/>
        </p:blipFill>
        <p:spPr>
          <a:xfrm rot="5400000">
            <a:off x="3576159" y="-1234682"/>
            <a:ext cx="5825068" cy="97358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Oval 5"/>
          <p:cNvSpPr/>
          <p:nvPr/>
        </p:nvSpPr>
        <p:spPr>
          <a:xfrm>
            <a:off x="8753936" y="4602887"/>
            <a:ext cx="539930" cy="444138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17"/>
          </a:p>
        </p:txBody>
      </p:sp>
      <p:sp>
        <p:nvSpPr>
          <p:cNvPr id="7" name="Oval 6"/>
          <p:cNvSpPr/>
          <p:nvPr/>
        </p:nvSpPr>
        <p:spPr>
          <a:xfrm>
            <a:off x="8523727" y="3429000"/>
            <a:ext cx="539930" cy="444138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17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F6010E8-438E-4F61-BCAB-618126201E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0793" y="4392424"/>
            <a:ext cx="1524059" cy="1744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FE312B0-A3A8-428B-A1BD-E7253A66D27B}"/>
              </a:ext>
            </a:extLst>
          </p:cNvPr>
          <p:cNvSpPr txBox="1"/>
          <p:nvPr/>
        </p:nvSpPr>
        <p:spPr>
          <a:xfrm>
            <a:off x="835378" y="6129867"/>
            <a:ext cx="1185333" cy="418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117" dirty="0"/>
              <a:t>صفحة 60 </a:t>
            </a:r>
            <a:endParaRPr lang="en-US" sz="2117" dirty="0"/>
          </a:p>
        </p:txBody>
      </p:sp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288B127-71F2-48EA-9296-03FDD34A2F1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8" y="4554784"/>
            <a:ext cx="658837" cy="2957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 descr="A picture containing person&#10;&#10;Description automatically generated">
            <a:extLst>
              <a:ext uri="{FF2B5EF4-FFF2-40B4-BE49-F238E27FC236}">
                <a16:creationId xmlns:a16="http://schemas.microsoft.com/office/drawing/2014/main" id="{D14D5BA0-AC3B-4170-B4F7-27ED15E5F19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0" y="913835"/>
            <a:ext cx="604454" cy="4405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10" name="Table 38">
            <a:extLst>
              <a:ext uri="{FF2B5EF4-FFF2-40B4-BE49-F238E27FC236}">
                <a16:creationId xmlns:a16="http://schemas.microsoft.com/office/drawing/2014/main" id="{49D393A6-36D6-4F34-98E9-CDEAB5149B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994613"/>
              </p:ext>
            </p:extLst>
          </p:nvPr>
        </p:nvGraphicFramePr>
        <p:xfrm>
          <a:off x="13660" y="881277"/>
          <a:ext cx="658835" cy="597672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5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24641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5701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6873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567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800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8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50153" t="26285" r="25286" b="29905"/>
          <a:stretch/>
        </p:blipFill>
        <p:spPr>
          <a:xfrm rot="5400000">
            <a:off x="3286188" y="-1869278"/>
            <a:ext cx="6291095" cy="10649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Oval 7"/>
          <p:cNvSpPr/>
          <p:nvPr/>
        </p:nvSpPr>
        <p:spPr>
          <a:xfrm flipV="1">
            <a:off x="9126509" y="2747181"/>
            <a:ext cx="539930" cy="410719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17"/>
          </a:p>
        </p:txBody>
      </p:sp>
      <p:sp>
        <p:nvSpPr>
          <p:cNvPr id="9" name="Oval 8"/>
          <p:cNvSpPr/>
          <p:nvPr/>
        </p:nvSpPr>
        <p:spPr>
          <a:xfrm>
            <a:off x="9258667" y="3890186"/>
            <a:ext cx="539930" cy="444138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17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F6010E8-438E-4F61-BCAB-618126201E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9860" y="4084866"/>
            <a:ext cx="1524059" cy="1744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FE312B0-A3A8-428B-A1BD-E7253A66D27B}"/>
              </a:ext>
            </a:extLst>
          </p:cNvPr>
          <p:cNvSpPr txBox="1"/>
          <p:nvPr/>
        </p:nvSpPr>
        <p:spPr>
          <a:xfrm>
            <a:off x="835378" y="6129867"/>
            <a:ext cx="1185333" cy="418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117" dirty="0"/>
              <a:t>صفحة 60 </a:t>
            </a:r>
            <a:endParaRPr lang="en-US" sz="2117" dirty="0"/>
          </a:p>
        </p:txBody>
      </p:sp>
      <p:pic>
        <p:nvPicPr>
          <p:cNvPr id="10" name="Picture 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AADCEA3-F1B4-4BD2-9306-DE11F1770F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8" y="4554784"/>
            <a:ext cx="658837" cy="2957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Picture 12" descr="A picture containing person&#10;&#10;Description automatically generated">
            <a:extLst>
              <a:ext uri="{FF2B5EF4-FFF2-40B4-BE49-F238E27FC236}">
                <a16:creationId xmlns:a16="http://schemas.microsoft.com/office/drawing/2014/main" id="{209472F1-1B3F-4165-811A-270B202DD77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0" y="913835"/>
            <a:ext cx="604454" cy="4405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14" name="Table 38">
            <a:extLst>
              <a:ext uri="{FF2B5EF4-FFF2-40B4-BE49-F238E27FC236}">
                <a16:creationId xmlns:a16="http://schemas.microsoft.com/office/drawing/2014/main" id="{FE57F602-1236-436C-9654-1A888C1697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994613"/>
              </p:ext>
            </p:extLst>
          </p:nvPr>
        </p:nvGraphicFramePr>
        <p:xfrm>
          <a:off x="13660" y="881277"/>
          <a:ext cx="658835" cy="597672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5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24641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5701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6873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567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220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8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663</TotalTime>
  <Words>641</Words>
  <Application>Microsoft Office PowerPoint</Application>
  <PresentationFormat>Widescreen</PresentationFormat>
  <Paragraphs>254</Paragraphs>
  <Slides>15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Al Qalam Kolkatta Quranic font</vt:lpstr>
      <vt:lpstr>Aldhabi</vt:lpstr>
      <vt:lpstr>Arial</vt:lpstr>
      <vt:lpstr>Calibri</vt:lpstr>
      <vt:lpstr>Calibri Light</vt:lpstr>
      <vt:lpstr>Coming Soon</vt:lpstr>
      <vt:lpstr>Grand Hotel</vt:lpstr>
      <vt:lpstr>Sakkal Majalla</vt:lpstr>
      <vt:lpstr>Segoe UI Semibold</vt:lpstr>
      <vt:lpstr>Simplified Arabic Fixed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Zaina Sultan</dc:creator>
  <cp:lastModifiedBy>Sana Nader Ahmed  Aljafari</cp:lastModifiedBy>
  <cp:revision>76</cp:revision>
  <dcterms:created xsi:type="dcterms:W3CDTF">2020-10-21T04:35:32Z</dcterms:created>
  <dcterms:modified xsi:type="dcterms:W3CDTF">2021-11-05T09:38:10Z</dcterms:modified>
</cp:coreProperties>
</file>