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32"/>
  </p:notesMasterIdLst>
  <p:sldIdLst>
    <p:sldId id="2340" r:id="rId9"/>
    <p:sldId id="259" r:id="rId10"/>
    <p:sldId id="294" r:id="rId11"/>
    <p:sldId id="295" r:id="rId12"/>
    <p:sldId id="318" r:id="rId13"/>
    <p:sldId id="261" r:id="rId14"/>
    <p:sldId id="292" r:id="rId15"/>
    <p:sldId id="256" r:id="rId16"/>
    <p:sldId id="293" r:id="rId17"/>
    <p:sldId id="265" r:id="rId18"/>
    <p:sldId id="266" r:id="rId19"/>
    <p:sldId id="264" r:id="rId20"/>
    <p:sldId id="299" r:id="rId21"/>
    <p:sldId id="300" r:id="rId22"/>
    <p:sldId id="310" r:id="rId23"/>
    <p:sldId id="311" r:id="rId24"/>
    <p:sldId id="263" r:id="rId25"/>
    <p:sldId id="312" r:id="rId26"/>
    <p:sldId id="315" r:id="rId27"/>
    <p:sldId id="303" r:id="rId28"/>
    <p:sldId id="2341" r:id="rId29"/>
    <p:sldId id="2342" r:id="rId30"/>
    <p:sldId id="278" r:id="rId31"/>
  </p:sldIdLst>
  <p:sldSz cx="12192000" cy="6858000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19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861CD77-52A0-449A-BE24-5BC3457C700E}" type="datetimeFigureOut">
              <a:rPr lang="ar-AE" smtClean="0"/>
              <a:t>07/02/1443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0BA9364-06BC-48D3-9A79-852BB343E97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398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ACBACC-1C74-1941-BA0B-032F255276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31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ACBACC-1C74-1941-BA0B-032F255276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91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ACBACC-1C74-1941-BA0B-032F255276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270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ACBACC-1C74-1941-BA0B-032F255276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342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ACBACC-1C74-1941-BA0B-032F255276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82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MA"/>
          </a:p>
        </p:txBody>
      </p:sp>
      <p:sp>
        <p:nvSpPr>
          <p:cNvPr id="17412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EE72AA-2708-4975-AB4C-81D21C644658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A9CA-A30F-4A62-A898-99D75E8CCE92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AC4A-062D-4686-95B8-BE67CDA17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7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A9CA-A30F-4A62-A898-99D75E8CCE92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AC4A-062D-4686-95B8-BE67CDA17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8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A9CA-A30F-4A62-A898-99D75E8CCE92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AC4A-062D-4686-95B8-BE67CDA17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93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1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1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71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750">
                <a:solidFill>
                  <a:schemeClr val="tx1">
                    <a:tint val="75000"/>
                  </a:schemeClr>
                </a:solidFill>
              </a:defRPr>
            </a:lvl1pPr>
            <a:lvl2pPr marL="1714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2900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3pPr>
            <a:lvl4pPr marL="5143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4pPr>
            <a:lvl5pPr marL="6858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5pPr>
            <a:lvl6pPr marL="8572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6pPr>
            <a:lvl7pPr marL="10287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7pPr>
            <a:lvl8pPr marL="12001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8pPr>
            <a:lvl9pPr marL="13716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0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0" cy="3017309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3"/>
            <a:ext cx="2692400" cy="3017309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61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53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7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2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3" cy="774700"/>
          </a:xfrm>
        </p:spPr>
        <p:txBody>
          <a:bodyPr anchor="b"/>
          <a:lstStyle>
            <a:lvl1pPr algn="l">
              <a:defRPr sz="7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7"/>
            <a:ext cx="3407833" cy="3902075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750"/>
            </a:lvl4pPr>
            <a:lvl5pPr>
              <a:defRPr sz="750"/>
            </a:lvl5pPr>
            <a:lvl6pPr>
              <a:defRPr sz="750"/>
            </a:lvl6pPr>
            <a:lvl7pPr>
              <a:defRPr sz="750"/>
            </a:lvl7pPr>
            <a:lvl8pPr>
              <a:defRPr sz="750"/>
            </a:lvl8pPr>
            <a:lvl9pPr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3" cy="3127375"/>
          </a:xfrm>
        </p:spPr>
        <p:txBody>
          <a:bodyPr/>
          <a:lstStyle>
            <a:lvl1pPr marL="0" indent="0">
              <a:buNone/>
              <a:defRPr sz="525"/>
            </a:lvl1pPr>
            <a:lvl2pPr marL="171450" indent="0">
              <a:buNone/>
              <a:defRPr sz="450"/>
            </a:lvl2pPr>
            <a:lvl3pPr marL="342900" indent="0">
              <a:buNone/>
              <a:defRPr sz="375"/>
            </a:lvl3pPr>
            <a:lvl4pPr marL="514350" indent="0">
              <a:buNone/>
              <a:defRPr sz="338"/>
            </a:lvl4pPr>
            <a:lvl5pPr marL="685800" indent="0">
              <a:buNone/>
              <a:defRPr sz="338"/>
            </a:lvl5pPr>
            <a:lvl6pPr marL="857250" indent="0">
              <a:buNone/>
              <a:defRPr sz="338"/>
            </a:lvl6pPr>
            <a:lvl7pPr marL="1028700" indent="0">
              <a:buNone/>
              <a:defRPr sz="338"/>
            </a:lvl7pPr>
            <a:lvl8pPr marL="1200150" indent="0">
              <a:buNone/>
              <a:defRPr sz="338"/>
            </a:lvl8pPr>
            <a:lvl9pPr marL="1371600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A9CA-A30F-4A62-A898-99D75E8CCE92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AC4A-062D-4686-95B8-BE67CDA17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51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3"/>
            <a:ext cx="3657600" cy="377825"/>
          </a:xfrm>
        </p:spPr>
        <p:txBody>
          <a:bodyPr anchor="b"/>
          <a:lstStyle>
            <a:lvl1pPr algn="l">
              <a:defRPr sz="7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050"/>
            </a:lvl2pPr>
            <a:lvl3pPr marL="342900" indent="0">
              <a:buNone/>
              <a:defRPr sz="900"/>
            </a:lvl3pPr>
            <a:lvl4pPr marL="514350" indent="0">
              <a:buNone/>
              <a:defRPr sz="750"/>
            </a:lvl4pPr>
            <a:lvl5pPr marL="685800" indent="0">
              <a:buNone/>
              <a:defRPr sz="750"/>
            </a:lvl5pPr>
            <a:lvl6pPr marL="857250" indent="0">
              <a:buNone/>
              <a:defRPr sz="750"/>
            </a:lvl6pPr>
            <a:lvl7pPr marL="1028700" indent="0">
              <a:buNone/>
              <a:defRPr sz="750"/>
            </a:lvl7pPr>
            <a:lvl8pPr marL="1200150" indent="0">
              <a:buNone/>
              <a:defRPr sz="750"/>
            </a:lvl8pPr>
            <a:lvl9pPr marL="1371600" indent="0">
              <a:buNone/>
              <a:defRPr sz="7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8"/>
            <a:ext cx="3657600" cy="536575"/>
          </a:xfrm>
        </p:spPr>
        <p:txBody>
          <a:bodyPr/>
          <a:lstStyle>
            <a:lvl1pPr marL="0" indent="0">
              <a:buNone/>
              <a:defRPr sz="525"/>
            </a:lvl1pPr>
            <a:lvl2pPr marL="171450" indent="0">
              <a:buNone/>
              <a:defRPr sz="450"/>
            </a:lvl2pPr>
            <a:lvl3pPr marL="342900" indent="0">
              <a:buNone/>
              <a:defRPr sz="375"/>
            </a:lvl3pPr>
            <a:lvl4pPr marL="514350" indent="0">
              <a:buNone/>
              <a:defRPr sz="338"/>
            </a:lvl4pPr>
            <a:lvl5pPr marL="685800" indent="0">
              <a:buNone/>
              <a:defRPr sz="338"/>
            </a:lvl5pPr>
            <a:lvl6pPr marL="857250" indent="0">
              <a:buNone/>
              <a:defRPr sz="338"/>
            </a:lvl6pPr>
            <a:lvl7pPr marL="1028700" indent="0">
              <a:buNone/>
              <a:defRPr sz="338"/>
            </a:lvl7pPr>
            <a:lvl8pPr marL="1200150" indent="0">
              <a:buNone/>
              <a:defRPr sz="338"/>
            </a:lvl8pPr>
            <a:lvl9pPr marL="1371600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37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48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57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DDB1D-34CC-4E41-AB47-E6E8E68C2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A3F09-F4C2-46D7-B867-04A243BE7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57E53-F984-493B-8A22-655A2FDCB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21CB-26A5-44E8-935F-66AFE39C853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80EDB-99E9-4A7C-BDD0-E5A1F326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24B01-2423-4494-9443-F61BBBCA4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F58A-C72C-4115-90DD-0D16CD2DE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5420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6C7BB-B067-4AF5-BA41-AC647EC5C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F6803-36F9-40B7-B5D5-0494845B0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F327C-6086-4491-81D2-893FCEA5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21CB-26A5-44E8-935F-66AFE39C853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FD791-18C5-431A-8675-DD27126A1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5B021-AEDD-4ED6-819C-2AE294DE4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F58A-C72C-4115-90DD-0D16CD2DE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125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3EE4-44F9-4CFB-A26E-ED3EC38D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D33DF-F833-4B4C-8B00-0105E90D5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2547-1C8B-40C5-8CCB-BCDB8F400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21CB-26A5-44E8-935F-66AFE39C853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68C42-C56D-467F-BEC5-84D307EF1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60C59-4FF6-45AC-845A-0EDFAA3E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F58A-C72C-4115-90DD-0D16CD2DE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1584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1BCC-6B53-437A-BFEB-39C311CD5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923A4-A3EA-4A6C-9A99-84DCD0176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6C7FB-B6DA-457E-BD6A-F9D4A734E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32C4B-96DC-41BD-8689-5B8C8786B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21CB-26A5-44E8-935F-66AFE39C853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27972-9471-4884-BDCF-2A1B115D4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8C636-C0AA-4287-A2FD-85747A95A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F58A-C72C-4115-90DD-0D16CD2DE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0810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D7F35-AFCA-4DD7-A6CE-D836B1F2C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3B30A-5E53-4F9F-B68B-4B97502AD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93E3D-11AE-47D3-BDFB-33A6AD09F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15EAD9-5F0F-45EE-A634-9C4AFE072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C6E50-3A85-49FA-982C-4C582DCA26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B3D37F-2C21-4C06-9723-49B41D79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21CB-26A5-44E8-935F-66AFE39C853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7C7E3-4DDD-4EC4-9BC9-7C2862274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760023-BDD3-462B-8EC5-49E1BD9E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F58A-C72C-4115-90DD-0D16CD2DE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19264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775BF-DF70-489C-B966-B505BD1E1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2165CF-455B-4D72-B094-BC459E61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21CB-26A5-44E8-935F-66AFE39C853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B2ECA-5C5C-47FC-B4F7-A757AB7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13285-73B6-44EC-8D7D-4E5A147D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F58A-C72C-4115-90DD-0D16CD2DE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80254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E6FFAF-EDF0-4D52-B315-4CF65F76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21CB-26A5-44E8-935F-66AFE39C853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52BA16-9280-41C9-AEF2-459C1A5CC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8620F-3876-4984-9B25-91DE4E15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F58A-C72C-4115-90DD-0D16CD2DE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913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A9CA-A30F-4A62-A898-99D75E8CCE92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AC4A-062D-4686-95B8-BE67CDA17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090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30E3D-B1E7-4662-8475-422A4A978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2E232-774C-46C0-B7EE-5F3514E91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C6EF3-6DB7-42E9-9838-7DD28BE09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D50D6-93D8-4B16-A89D-A1549BD7B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21CB-26A5-44E8-935F-66AFE39C853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32D6E-E685-4B99-9EFF-435A0BD57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55F45-74E5-4345-94E2-528BF5A3C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F58A-C72C-4115-90DD-0D16CD2DE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6897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23A17-AF0A-49FE-B365-87648D9ED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3CC80D-FD95-4DCA-98AE-68B11A60B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C2306-3362-42F1-9A1E-4C786A2C9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3E38D-5F61-4885-AAFD-10ED2DC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21CB-26A5-44E8-935F-66AFE39C853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F1AA4-D499-4106-8FF1-F1064E762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91EC0-7A74-4CD6-8631-E2544203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F58A-C72C-4115-90DD-0D16CD2DE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91653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B1A5C-BC53-4F9F-8F24-A27F5F1DE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4A0B84-3D19-4134-AC6A-15CC4694C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ABEED-4911-41A1-AA31-4AA1B117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21CB-26A5-44E8-935F-66AFE39C853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07637-CE84-423B-81D6-B6C95971E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0CDF1-0D83-4C3C-ADF8-79A62CC78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F58A-C72C-4115-90DD-0D16CD2DE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8479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8759E5-9C05-4895-901E-65DA4109F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00DAC-4C31-486C-86BA-0BAAB7B6F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61792-AD3E-4889-AA51-A531DF19D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21CB-26A5-44E8-935F-66AFE39C853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B386A-B03F-45ED-A63C-5EFC1D8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A3825-854D-4C30-9918-CD3B40E38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F58A-C72C-4115-90DD-0D16CD2DE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812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7886-DEDC-4537-938D-2F4E6461A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0C56F-0532-40FA-8FC6-C594FBB5A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43C-696F-4D00-A7B0-0211BD7D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55331-EBFD-48FA-9DE7-6DA47B13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8850B-BE44-4A90-995A-E5DF0A5B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386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CACB6-AF4D-4523-890F-261F3C382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183F-4098-4431-AD13-968FF556F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D6F85-C2CC-41E0-90E9-3B613C89C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3A893-09B6-4386-9266-83D313BCB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88DBB-8702-4F7C-B300-4EB5FD88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677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A97F2-145E-4A83-8BA1-C84E4044B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C16E7-B0FB-4B79-A237-59FC4B302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EB039-916B-4C57-8471-B9E911F6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59E21-3A8E-48D8-B2F1-33A2A1B3D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9E24-10DA-45C9-B807-EF875D11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484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C443D-0FBD-4AC2-8D8F-124115356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F7878-5E45-4EE3-9CD7-469DA2388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01CAA-1AC0-487E-9360-602FAC557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16108-04EE-4DA9-965F-F106E061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9EB6A-A3A3-4501-A84D-DF6998BAF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52A01-81A1-459C-BDEE-2F4AD22B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44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44C95-080F-4F29-A25D-B7D92825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B1E70-2A52-4641-A1AE-2695A97CD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35836-F629-4867-AE88-FF5161584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01ABD7-C086-46AC-B62B-462701988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5C59C-393E-4890-BB24-88A58E75F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617DA7-4D73-45EA-90DB-A15D6B52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750A32-247B-47E9-A730-3511644C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46CEF9-1744-4143-B30A-52EC14DA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3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135FB-FF41-41AF-A7E9-B552EF673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876B2-4918-4191-B1F7-A8231095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A14AC-1B22-456E-8A67-CF3F039D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71220-6BA4-4C04-9361-B5D25B58B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5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A9CA-A30F-4A62-A898-99D75E8CCE92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AC4A-062D-4686-95B8-BE67CDA17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549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5963A-7728-44DF-81C2-42120B37D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7AFB35-96CE-4975-9A66-5C0F53666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AD2F7-2BB7-4B5F-8FB9-CEAD0BD62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716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C447-0D99-4632-9F61-825E3D8E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2FD80-D605-4D69-8207-A3BF50573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5B2AA-7EBF-46C0-92B8-4B96FF545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6D652-E0DC-4E67-8B62-658C39214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C664B-5B2F-4391-8C4E-F306579E2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3BEA9-D18A-4A23-90BB-14B2CB7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60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9B1E9-2EDD-4887-8AA9-5C6A89CF7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34B382-5F30-4BEE-B4BD-68AF8E086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B54C2-5551-4377-BD26-718AF82EF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EB7D0-0D8E-4B13-A576-FE1FA1B9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E897-1AD3-476E-83CB-248F067E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278CBD-947F-4CCE-828D-A17A2D3A1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80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D3891-A684-44D5-8D8A-00722683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DA01A-A70D-4E45-BE3E-87FA3FFE6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907BB-6D56-42D2-9CA7-333EF3C98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48A0B-1E1F-4902-BCFD-A1BBC8A66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0E479-EBD7-4D36-A03A-49CDCB2F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627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08E232-4793-48EC-AD4D-E45F97F6F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0A044-757A-4769-BC03-810FECF23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C3361-D7D8-4838-9C68-58BB16E12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6E924-412D-4A08-8E46-2CE341975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6CF35-9A4D-4607-B57F-25E3C8617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78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F53EE-5F81-48CA-A27F-2C13522139E1}" type="datetimeFigureOut">
              <a:rPr lang="ar-SA"/>
              <a:pPr>
                <a:defRPr/>
              </a:pPr>
              <a:t>07/02/1443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BC953-4A6F-49AC-87FB-146E5BF9F3D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0678038"/>
      </p:ext>
    </p:extLst>
  </p:cSld>
  <p:clrMapOvr>
    <a:masterClrMapping/>
  </p:clrMapOvr>
  <p:transition spd="slow">
    <p:blinds/>
    <p:sndAc>
      <p:stSnd>
        <p:snd r:embed="rId1" name="alert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C9F09-16F5-40C6-AF9B-09BE7C0D13A4}" type="datetimeFigureOut">
              <a:rPr lang="ar-SA"/>
              <a:pPr>
                <a:defRPr/>
              </a:pPr>
              <a:t>07/02/1443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B7704-EDD6-41B3-BE4F-AECA3BDB0CB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8076056"/>
      </p:ext>
    </p:extLst>
  </p:cSld>
  <p:clrMapOvr>
    <a:masterClrMapping/>
  </p:clrMapOvr>
  <p:transition spd="slow">
    <p:blinds/>
    <p:sndAc>
      <p:stSnd>
        <p:snd r:embed="rId1" name="alert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D3296-D4F4-4ADA-9650-C54565114004}" type="datetimeFigureOut">
              <a:rPr lang="ar-SA"/>
              <a:pPr>
                <a:defRPr/>
              </a:pPr>
              <a:t>07/02/1443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2E946-2F68-48F4-A4D0-DBAA7939B0D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3650464"/>
      </p:ext>
    </p:extLst>
  </p:cSld>
  <p:clrMapOvr>
    <a:masterClrMapping/>
  </p:clrMapOvr>
  <p:transition spd="slow">
    <p:blinds/>
    <p:sndAc>
      <p:stSnd>
        <p:snd r:embed="rId1" name="alert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CA1A7-89FA-4C60-9657-2007E5C435A3}" type="datetimeFigureOut">
              <a:rPr lang="ar-SA"/>
              <a:pPr>
                <a:defRPr/>
              </a:pPr>
              <a:t>07/02/1443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0C2A1-A48E-437C-A210-30D6AF69A01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1377948"/>
      </p:ext>
    </p:extLst>
  </p:cSld>
  <p:clrMapOvr>
    <a:masterClrMapping/>
  </p:clrMapOvr>
  <p:transition spd="slow">
    <p:blinds/>
    <p:sndAc>
      <p:stSnd>
        <p:snd r:embed="rId1" name="alert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2227E-552E-4C6F-A532-3B6598F1D094}" type="datetimeFigureOut">
              <a:rPr lang="ar-SA"/>
              <a:pPr>
                <a:defRPr/>
              </a:pPr>
              <a:t>07/02/1443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73D79-8B72-4994-9955-6B73B65032A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5333581"/>
      </p:ext>
    </p:extLst>
  </p:cSld>
  <p:clrMapOvr>
    <a:masterClrMapping/>
  </p:clrMapOvr>
  <p:transition spd="slow">
    <p:blinds/>
    <p:sndAc>
      <p:stSnd>
        <p:snd r:embed="rId1" name="alert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A9CA-A30F-4A62-A898-99D75E8CCE92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AC4A-062D-4686-95B8-BE67CDA17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726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50111-425F-4B88-9E92-71A0FF2FB568}" type="datetimeFigureOut">
              <a:rPr lang="ar-SA"/>
              <a:pPr>
                <a:defRPr/>
              </a:pPr>
              <a:t>07/02/1443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D0B47-C1F1-4840-A1C3-B2169316BB4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8092720"/>
      </p:ext>
    </p:extLst>
  </p:cSld>
  <p:clrMapOvr>
    <a:masterClrMapping/>
  </p:clrMapOvr>
  <p:transition spd="slow">
    <p:blinds/>
    <p:sndAc>
      <p:stSnd>
        <p:snd r:embed="rId1" name="alert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76EB6-7A61-49D3-82B7-302DA0C90969}" type="datetimeFigureOut">
              <a:rPr lang="ar-SA"/>
              <a:pPr>
                <a:defRPr/>
              </a:pPr>
              <a:t>07/02/1443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C66B3-01CF-43E3-AA99-22350F5DBD7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6265850"/>
      </p:ext>
    </p:extLst>
  </p:cSld>
  <p:clrMapOvr>
    <a:masterClrMapping/>
  </p:clrMapOvr>
  <p:transition spd="slow">
    <p:blinds/>
    <p:sndAc>
      <p:stSnd>
        <p:snd r:embed="rId1" name="alert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8A3A2-3E22-414B-8A39-C79DCB206225}" type="datetimeFigureOut">
              <a:rPr lang="ar-SA"/>
              <a:pPr>
                <a:defRPr/>
              </a:pPr>
              <a:t>07/02/1443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CF8E2-2965-4F0F-8A94-D6CA87AC1C4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3900257"/>
      </p:ext>
    </p:extLst>
  </p:cSld>
  <p:clrMapOvr>
    <a:masterClrMapping/>
  </p:clrMapOvr>
  <p:transition spd="slow">
    <p:blinds/>
    <p:sndAc>
      <p:stSnd>
        <p:snd r:embed="rId1" name="alert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CAA20-C279-4CEC-B668-E4ECA38D1A85}" type="datetimeFigureOut">
              <a:rPr lang="ar-SA"/>
              <a:pPr>
                <a:defRPr/>
              </a:pPr>
              <a:t>07/02/1443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179B1-489F-4345-93B3-AC7D684CA77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0395157"/>
      </p:ext>
    </p:extLst>
  </p:cSld>
  <p:clrMapOvr>
    <a:masterClrMapping/>
  </p:clrMapOvr>
  <p:transition spd="slow">
    <p:blinds/>
    <p:sndAc>
      <p:stSnd>
        <p:snd r:embed="rId1" name="alert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5B0E9-8FD0-42CF-BB5B-5B8C7253B41B}" type="datetimeFigureOut">
              <a:rPr lang="ar-SA"/>
              <a:pPr>
                <a:defRPr/>
              </a:pPr>
              <a:t>07/02/1443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E7F1C-A803-4F64-87D6-74E2B9E7461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4762426"/>
      </p:ext>
    </p:extLst>
  </p:cSld>
  <p:clrMapOvr>
    <a:masterClrMapping/>
  </p:clrMapOvr>
  <p:transition spd="slow">
    <p:blinds/>
    <p:sndAc>
      <p:stSnd>
        <p:snd r:embed="rId1" name="alert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9DE6D-921E-475F-AD3B-846E294BC1DD}" type="datetimeFigureOut">
              <a:rPr lang="ar-SA"/>
              <a:pPr>
                <a:defRPr/>
              </a:pPr>
              <a:t>07/02/1443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B2D72-5052-4F5E-9E84-2AD417CB35A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3845028"/>
      </p:ext>
    </p:extLst>
  </p:cSld>
  <p:clrMapOvr>
    <a:masterClrMapping/>
  </p:clrMapOvr>
  <p:transition spd="slow">
    <p:blinds/>
    <p:sndAc>
      <p:stSnd>
        <p:snd r:embed="rId1" name="alert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0365-7500-49E5-9FF5-5E8E99F0CA8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2F25-9EF1-4CF9-A249-E305F867A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591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0365-7500-49E5-9FF5-5E8E99F0CA8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2F25-9EF1-4CF9-A249-E305F867A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037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0365-7500-49E5-9FF5-5E8E99F0CA8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2F25-9EF1-4CF9-A249-E305F867A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359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0365-7500-49E5-9FF5-5E8E99F0CA8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2F25-9EF1-4CF9-A249-E305F867A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A9CA-A30F-4A62-A898-99D75E8CCE92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AC4A-062D-4686-95B8-BE67CDA17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351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0365-7500-49E5-9FF5-5E8E99F0CA8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2F25-9EF1-4CF9-A249-E305F867A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669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0365-7500-49E5-9FF5-5E8E99F0CA8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2F25-9EF1-4CF9-A249-E305F867A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010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0365-7500-49E5-9FF5-5E8E99F0CA8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2F25-9EF1-4CF9-A249-E305F867A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625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0365-7500-49E5-9FF5-5E8E99F0CA8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2F25-9EF1-4CF9-A249-E305F867A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043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0365-7500-49E5-9FF5-5E8E99F0CA8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2F25-9EF1-4CF9-A249-E305F867A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411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0365-7500-49E5-9FF5-5E8E99F0CA8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2F25-9EF1-4CF9-A249-E305F867A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187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0365-7500-49E5-9FF5-5E8E99F0CA8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2F25-9EF1-4CF9-A249-E305F867A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258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0E926-AA30-4B31-9949-B61D516EA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2ACF4-ED81-4652-B970-36D1387CD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7ABA6-730E-454E-A619-2A81DCDDF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3C07-781F-4684-A709-8EE0BEFCEB8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5C1B2-6237-4BCF-B433-0368F81ED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C59AA-4FEB-4CC4-98C8-EDDA7191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4659-2236-4673-AD2E-110B8F96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008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D45B-C82B-4FE7-BD74-C65DEB1C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F48BB-8A3F-4C2A-B5D0-EF40AB9E1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00C9F-7DE3-40D5-9492-BBAACA13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3C07-781F-4684-A709-8EE0BEFCEB8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AFC0B-40A3-4081-A801-73F73562C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D6153-79FC-4913-8B41-B7AC3D1A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4659-2236-4673-AD2E-110B8F96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586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6F45E-3694-4548-95C3-860BB5C9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641D2-96D2-4109-ADF6-AF2FD1EF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339F7-E7E6-4EEB-8519-0FCC19A17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3C07-781F-4684-A709-8EE0BEFCEB8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EA05C-F963-4682-A11A-ACB8464BB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AA054-BDC1-4D7C-8CF6-D50BC747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4659-2236-4673-AD2E-110B8F96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4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A9CA-A30F-4A62-A898-99D75E8CCE92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AC4A-062D-4686-95B8-BE67CDA17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024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EF9B-B57C-438B-AF27-0CECA98DC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4727A-A73D-4AD6-A31A-DFC1E2B43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CF1F13-3DB8-4389-9242-AFD9B907D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979A2-4CB2-4C3B-B5EB-A45AB1D82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3C07-781F-4684-A709-8EE0BEFCEB8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84C686-956C-497F-9FB0-23186F12F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7C37B-77C7-4853-BEB7-0E637A6D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4659-2236-4673-AD2E-110B8F96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619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51EF6-2294-4321-93CE-7D752DF33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73C84-C511-4DAB-A6C7-573B28212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D2790-D1FB-4E67-A8E2-4275B687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99FB4F-AC68-4F70-B3C6-55916229F7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F71DF8-3CBC-4197-8191-2ECEA9B92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ED0197-6EFC-4717-BF19-6B5DD190F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3C07-781F-4684-A709-8EE0BEFCEB8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D1C001-0810-4FDA-8AA0-0339379F5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CCEA2D-85D6-4A81-8066-71A67A69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4659-2236-4673-AD2E-110B8F96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879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A5A0A-C535-42A2-A61D-F45F10B02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9230E-4FFA-4E41-A94D-B0312B85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3C07-781F-4684-A709-8EE0BEFCEB8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EE3B6-6425-4CBB-9F17-A8AEC8FB8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0DC9C-A31D-4918-B684-3824ADC7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4659-2236-4673-AD2E-110B8F96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285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87F58B-9F3B-45E6-B38B-2BACDE64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3C07-781F-4684-A709-8EE0BEFCEB8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82E47-7110-4921-A90F-94FDCC1B3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44D7D-2F86-4521-9158-A7737318F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4659-2236-4673-AD2E-110B8F96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04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739D7-57E3-4031-BB09-AAD24D0A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8180E-8E92-4204-8FD8-713CABB41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94BDB-D295-4FAA-9778-B5FA654F8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292DF-ED46-4769-BE21-E6E9FFC7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3C07-781F-4684-A709-8EE0BEFCEB8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BA628-FBCF-4B87-9095-0EAA8E369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ACD48-9F17-4001-8988-5D85A331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4659-2236-4673-AD2E-110B8F96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0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19183-A9EF-46B0-9912-7F45B916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398240-47F9-4424-B711-CF3260125C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505BC-A472-47D3-B7C5-5E1960877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A2AC5-A67E-4EC9-90DC-856D93A6F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3C07-781F-4684-A709-8EE0BEFCEB8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AD540-3747-412C-8CB0-A95CDD5E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82DB3-D1F0-442A-ACE1-E3C57BE50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4659-2236-4673-AD2E-110B8F96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719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96C67-6F31-4BC5-9B3E-455661DC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5D75D-0842-4F91-8203-F48331818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F221F-0FD7-4754-A2A8-C69D8C3BF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3C07-781F-4684-A709-8EE0BEFCEB8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C8E0A-EDDF-425D-8E48-42A2885C1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83FB4-B16A-485F-9C8F-A6348653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4659-2236-4673-AD2E-110B8F96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645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0DB083-1AF5-4688-B26B-533F14676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455E5E-65D6-4D80-8071-183E47AA7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3B696-5459-42B6-ABD3-01955D15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3C07-781F-4684-A709-8EE0BEFCEB8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B161F-E791-4BFE-814A-5075EC94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CCE7-CB2E-42EA-A924-B6F3B97D1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4659-2236-4673-AD2E-110B8F96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296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71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286"/>
            </a:lvl1pPr>
            <a:lvl2pPr marL="435438" indent="0" algn="ctr">
              <a:buNone/>
              <a:defRPr sz="1905"/>
            </a:lvl2pPr>
            <a:lvl3pPr marL="870877" indent="0" algn="ctr">
              <a:buNone/>
              <a:defRPr sz="1715"/>
            </a:lvl3pPr>
            <a:lvl4pPr marL="1306315" indent="0" algn="ctr">
              <a:buNone/>
              <a:defRPr sz="1524"/>
            </a:lvl4pPr>
            <a:lvl5pPr marL="1741754" indent="0" algn="ctr">
              <a:buNone/>
              <a:defRPr sz="1524"/>
            </a:lvl5pPr>
            <a:lvl6pPr marL="2177192" indent="0" algn="ctr">
              <a:buNone/>
              <a:defRPr sz="1524"/>
            </a:lvl6pPr>
            <a:lvl7pPr marL="2612631" indent="0" algn="ctr">
              <a:buNone/>
              <a:defRPr sz="1524"/>
            </a:lvl7pPr>
            <a:lvl8pPr marL="3048069" indent="0" algn="ctr">
              <a:buNone/>
              <a:defRPr sz="1524"/>
            </a:lvl8pPr>
            <a:lvl9pPr marL="3483507" indent="0" algn="ctr">
              <a:buNone/>
              <a:defRPr sz="1524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07/02/1443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637504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07/02/1443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33181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A9CA-A30F-4A62-A898-99D75E8CCE92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AC4A-062D-4686-95B8-BE67CDA17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664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71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286">
                <a:solidFill>
                  <a:schemeClr val="tx1">
                    <a:tint val="75000"/>
                  </a:schemeClr>
                </a:solidFill>
              </a:defRPr>
            </a:lvl1pPr>
            <a:lvl2pPr marL="435438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 marL="870877" indent="0">
              <a:buNone/>
              <a:defRPr sz="1715">
                <a:solidFill>
                  <a:schemeClr val="tx1">
                    <a:tint val="75000"/>
                  </a:schemeClr>
                </a:solidFill>
              </a:defRPr>
            </a:lvl3pPr>
            <a:lvl4pPr marL="1306315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4pPr>
            <a:lvl5pPr marL="1741754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5pPr>
            <a:lvl6pPr marL="2177192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6pPr>
            <a:lvl7pPr marL="2612631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7pPr>
            <a:lvl8pPr marL="3048069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8pPr>
            <a:lvl9pPr marL="3483507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07/02/1443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096033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07/02/1443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346850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6" cy="823912"/>
          </a:xfrm>
        </p:spPr>
        <p:txBody>
          <a:bodyPr anchor="b"/>
          <a:lstStyle>
            <a:lvl1pPr marL="0" indent="0">
              <a:buNone/>
              <a:defRPr sz="2286" b="1"/>
            </a:lvl1pPr>
            <a:lvl2pPr marL="435438" indent="0">
              <a:buNone/>
              <a:defRPr sz="1905" b="1"/>
            </a:lvl2pPr>
            <a:lvl3pPr marL="870877" indent="0">
              <a:buNone/>
              <a:defRPr sz="1715" b="1"/>
            </a:lvl3pPr>
            <a:lvl4pPr marL="1306315" indent="0">
              <a:buNone/>
              <a:defRPr sz="1524" b="1"/>
            </a:lvl4pPr>
            <a:lvl5pPr marL="1741754" indent="0">
              <a:buNone/>
              <a:defRPr sz="1524" b="1"/>
            </a:lvl5pPr>
            <a:lvl6pPr marL="2177192" indent="0">
              <a:buNone/>
              <a:defRPr sz="1524" b="1"/>
            </a:lvl6pPr>
            <a:lvl7pPr marL="2612631" indent="0">
              <a:buNone/>
              <a:defRPr sz="1524" b="1"/>
            </a:lvl7pPr>
            <a:lvl8pPr marL="3048069" indent="0">
              <a:buNone/>
              <a:defRPr sz="1524" b="1"/>
            </a:lvl8pPr>
            <a:lvl9pPr marL="3483507" indent="0">
              <a:buNone/>
              <a:defRPr sz="1524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286" b="1"/>
            </a:lvl1pPr>
            <a:lvl2pPr marL="435438" indent="0">
              <a:buNone/>
              <a:defRPr sz="1905" b="1"/>
            </a:lvl2pPr>
            <a:lvl3pPr marL="870877" indent="0">
              <a:buNone/>
              <a:defRPr sz="1715" b="1"/>
            </a:lvl3pPr>
            <a:lvl4pPr marL="1306315" indent="0">
              <a:buNone/>
              <a:defRPr sz="1524" b="1"/>
            </a:lvl4pPr>
            <a:lvl5pPr marL="1741754" indent="0">
              <a:buNone/>
              <a:defRPr sz="1524" b="1"/>
            </a:lvl5pPr>
            <a:lvl6pPr marL="2177192" indent="0">
              <a:buNone/>
              <a:defRPr sz="1524" b="1"/>
            </a:lvl6pPr>
            <a:lvl7pPr marL="2612631" indent="0">
              <a:buNone/>
              <a:defRPr sz="1524" b="1"/>
            </a:lvl7pPr>
            <a:lvl8pPr marL="3048069" indent="0">
              <a:buNone/>
              <a:defRPr sz="1524" b="1"/>
            </a:lvl8pPr>
            <a:lvl9pPr marL="3483507" indent="0">
              <a:buNone/>
              <a:defRPr sz="1524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07/02/1443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864869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07/02/1443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046512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07/02/1443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547517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1"/>
          </a:xfrm>
        </p:spPr>
        <p:txBody>
          <a:bodyPr anchor="b"/>
          <a:lstStyle>
            <a:lvl1pPr>
              <a:defRPr sz="3048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048"/>
            </a:lvl1pPr>
            <a:lvl2pPr>
              <a:defRPr sz="2667"/>
            </a:lvl2pPr>
            <a:lvl3pPr>
              <a:defRPr sz="22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24"/>
            </a:lvl1pPr>
            <a:lvl2pPr marL="435438" indent="0">
              <a:buNone/>
              <a:defRPr sz="1334"/>
            </a:lvl2pPr>
            <a:lvl3pPr marL="870877" indent="0">
              <a:buNone/>
              <a:defRPr sz="1143"/>
            </a:lvl3pPr>
            <a:lvl4pPr marL="1306315" indent="0">
              <a:buNone/>
              <a:defRPr sz="953"/>
            </a:lvl4pPr>
            <a:lvl5pPr marL="1741754" indent="0">
              <a:buNone/>
              <a:defRPr sz="953"/>
            </a:lvl5pPr>
            <a:lvl6pPr marL="2177192" indent="0">
              <a:buNone/>
              <a:defRPr sz="953"/>
            </a:lvl6pPr>
            <a:lvl7pPr marL="2612631" indent="0">
              <a:buNone/>
              <a:defRPr sz="953"/>
            </a:lvl7pPr>
            <a:lvl8pPr marL="3048069" indent="0">
              <a:buNone/>
              <a:defRPr sz="953"/>
            </a:lvl8pPr>
            <a:lvl9pPr marL="3483507" indent="0">
              <a:buNone/>
              <a:defRPr sz="953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07/02/1443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409870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1"/>
          </a:xfrm>
        </p:spPr>
        <p:txBody>
          <a:bodyPr anchor="b"/>
          <a:lstStyle>
            <a:lvl1pPr>
              <a:defRPr sz="3048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048"/>
            </a:lvl1pPr>
            <a:lvl2pPr marL="435438" indent="0">
              <a:buNone/>
              <a:defRPr sz="2667"/>
            </a:lvl2pPr>
            <a:lvl3pPr marL="870877" indent="0">
              <a:buNone/>
              <a:defRPr sz="2286"/>
            </a:lvl3pPr>
            <a:lvl4pPr marL="1306315" indent="0">
              <a:buNone/>
              <a:defRPr sz="1905"/>
            </a:lvl4pPr>
            <a:lvl5pPr marL="1741754" indent="0">
              <a:buNone/>
              <a:defRPr sz="1905"/>
            </a:lvl5pPr>
            <a:lvl6pPr marL="2177192" indent="0">
              <a:buNone/>
              <a:defRPr sz="1905"/>
            </a:lvl6pPr>
            <a:lvl7pPr marL="2612631" indent="0">
              <a:buNone/>
              <a:defRPr sz="1905"/>
            </a:lvl7pPr>
            <a:lvl8pPr marL="3048069" indent="0">
              <a:buNone/>
              <a:defRPr sz="1905"/>
            </a:lvl8pPr>
            <a:lvl9pPr marL="3483507" indent="0">
              <a:buNone/>
              <a:defRPr sz="1905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24"/>
            </a:lvl1pPr>
            <a:lvl2pPr marL="435438" indent="0">
              <a:buNone/>
              <a:defRPr sz="1334"/>
            </a:lvl2pPr>
            <a:lvl3pPr marL="870877" indent="0">
              <a:buNone/>
              <a:defRPr sz="1143"/>
            </a:lvl3pPr>
            <a:lvl4pPr marL="1306315" indent="0">
              <a:buNone/>
              <a:defRPr sz="953"/>
            </a:lvl4pPr>
            <a:lvl5pPr marL="1741754" indent="0">
              <a:buNone/>
              <a:defRPr sz="953"/>
            </a:lvl5pPr>
            <a:lvl6pPr marL="2177192" indent="0">
              <a:buNone/>
              <a:defRPr sz="953"/>
            </a:lvl6pPr>
            <a:lvl7pPr marL="2612631" indent="0">
              <a:buNone/>
              <a:defRPr sz="953"/>
            </a:lvl7pPr>
            <a:lvl8pPr marL="3048069" indent="0">
              <a:buNone/>
              <a:defRPr sz="953"/>
            </a:lvl8pPr>
            <a:lvl9pPr marL="3483507" indent="0">
              <a:buNone/>
              <a:defRPr sz="953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07/02/1443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152625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07/02/1443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666336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7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299" cy="581183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07/02/1443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41495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A9CA-A30F-4A62-A898-99D75E8CCE92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AC4A-062D-4686-95B8-BE67CDA17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3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hyperlink" Target="https://www.ahlaimages.com/2017/12/powerpoint-background.html" TargetMode="Externa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EA9CA-A30F-4A62-A898-99D75E8CCE92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AC4A-062D-4686-95B8-BE67CDA17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0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0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3429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606" indent="-107156" algn="l" defTabSz="342900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82BD55-5A12-4341-BECE-95DD36E29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98338-D2D9-46FA-B828-EAAAF9919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6C206-102B-41A1-88B8-0F3BE8D60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221CB-26A5-44E8-935F-66AFE39C853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A7FAE-09E3-4EAB-86BC-67F3953AE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E1C7A-731A-40B2-8242-636697016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EF58A-C72C-4115-90DD-0D16CD2DE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9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7A5BD0-5F5F-4733-84F0-B0ABFDDC0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1E16B-9ACF-4895-9F40-FA65A575F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F6244-0B16-4B9A-B6E1-18D613A25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5CD09-436A-4955-B9A8-CEFD0ED59C6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92A91-BC4A-4E22-BDC4-F7260859A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C9285-CCF3-4E19-9923-AFA8E990E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3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1A060D-1FA0-4523-A5A2-414BC61AF5CD}" type="datetimeFigureOut">
              <a:rPr lang="ar-SA"/>
              <a:pPr>
                <a:defRPr/>
              </a:pPr>
              <a:t>07/02/1443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142AED-BE2E-4A95-944C-9F8790835E5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526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blinds/>
    <p:sndAc>
      <p:stSnd>
        <p:snd r:embed="rId13" name="alert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30365-7500-49E5-9FF5-5E8E99F0CA8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B2F25-9EF1-4CF9-A249-E305F867A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2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BE071B-9504-4F43-841F-99FDE9A95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59EE2-399D-4164-AEAF-8CE8D9292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48DB5-66E3-4F6D-9E37-1A945A0B07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83C07-781F-4684-A709-8EE0BEFCEB8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4A4B2-865A-43DF-8B2A-AF3752F36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E5D26-47DF-4B95-B8E4-785FB0352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84659-2236-4673-AD2E-110B8F96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3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121CE-0F44-4A30-A794-C24F68BF7AB2}" type="datetimeFigureOut">
              <a:rPr lang="ar-KW" smtClean="0"/>
              <a:t>07/02/1443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6875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870877" rtl="1" eaLnBrk="1" latinLnBrk="0" hangingPunct="1">
        <a:lnSpc>
          <a:spcPct val="90000"/>
        </a:lnSpc>
        <a:spcBef>
          <a:spcPct val="0"/>
        </a:spcBef>
        <a:buNone/>
        <a:defRPr sz="41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7720" indent="-217720" algn="r" defTabSz="870877" rtl="1" eaLnBrk="1" latinLnBrk="0" hangingPunct="1">
        <a:lnSpc>
          <a:spcPct val="90000"/>
        </a:lnSpc>
        <a:spcBef>
          <a:spcPts val="953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53158" indent="-217720" algn="r" defTabSz="870877" rtl="1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2pPr>
      <a:lvl3pPr marL="1088597" indent="-217720" algn="r" defTabSz="870877" rtl="1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524035" indent="-217720" algn="r" defTabSz="870877" rtl="1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959474" indent="-217720" algn="r" defTabSz="870877" rtl="1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394912" indent="-217720" algn="r" defTabSz="870877" rtl="1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830350" indent="-217720" algn="r" defTabSz="870877" rtl="1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265789" indent="-217720" algn="r" defTabSz="870877" rtl="1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701227" indent="-217720" algn="r" defTabSz="870877" rtl="1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438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0877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315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1754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192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2631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069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3507" algn="r" defTabSz="870877" rtl="1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1.png"/><Relationship Id="rId7" Type="http://schemas.openxmlformats.org/officeDocument/2006/relationships/image" Target="../media/image18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0.gif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40.xml"/><Relationship Id="rId1" Type="http://schemas.openxmlformats.org/officeDocument/2006/relationships/video" Target="https://www.youtube.com/embed/6D4w-7IRZok?feature=oembed" TargetMode="External"/><Relationship Id="rId6" Type="http://schemas.openxmlformats.org/officeDocument/2006/relationships/image" Target="../media/image42.jpeg"/><Relationship Id="rId11" Type="http://schemas.openxmlformats.org/officeDocument/2006/relationships/image" Target="../media/image20.jpe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41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png"/><Relationship Id="rId11" Type="http://schemas.openxmlformats.org/officeDocument/2006/relationships/image" Target="../media/image20.jpeg"/><Relationship Id="rId5" Type="http://schemas.openxmlformats.org/officeDocument/2006/relationships/image" Target="../media/image45.png"/><Relationship Id="rId10" Type="http://schemas.openxmlformats.org/officeDocument/2006/relationships/image" Target="../media/image19.png"/><Relationship Id="rId4" Type="http://schemas.openxmlformats.org/officeDocument/2006/relationships/image" Target="../media/image44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8.png"/><Relationship Id="rId7" Type="http://schemas.openxmlformats.org/officeDocument/2006/relationships/image" Target="../media/image1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9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8.png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2.png"/><Relationship Id="rId11" Type="http://schemas.openxmlformats.org/officeDocument/2006/relationships/image" Target="../media/image20.jpeg"/><Relationship Id="rId5" Type="http://schemas.openxmlformats.org/officeDocument/2006/relationships/image" Target="../media/image51.pn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5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4.png"/><Relationship Id="rId5" Type="http://schemas.openxmlformats.org/officeDocument/2006/relationships/image" Target="../media/image16.png"/><Relationship Id="rId4" Type="http://schemas.openxmlformats.org/officeDocument/2006/relationships/image" Target="../media/image53.png"/><Relationship Id="rId9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5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4.png"/><Relationship Id="rId5" Type="http://schemas.openxmlformats.org/officeDocument/2006/relationships/image" Target="../media/image16.png"/><Relationship Id="rId4" Type="http://schemas.openxmlformats.org/officeDocument/2006/relationships/image" Target="../media/image53.png"/><Relationship Id="rId9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3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png"/><Relationship Id="rId5" Type="http://schemas.openxmlformats.org/officeDocument/2006/relationships/image" Target="../media/image54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5.png"/><Relationship Id="rId9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16.png"/><Relationship Id="rId10" Type="http://schemas.openxmlformats.org/officeDocument/2006/relationships/image" Target="../media/image28.png"/><Relationship Id="rId19" Type="http://schemas.openxmlformats.org/officeDocument/2006/relationships/image" Target="../media/image20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6.png"/><Relationship Id="rId7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11" Type="http://schemas.openxmlformats.org/officeDocument/2006/relationships/image" Target="../media/image20.jpeg"/><Relationship Id="rId5" Type="http://schemas.openxmlformats.org/officeDocument/2006/relationships/image" Target="../media/image38.png"/><Relationship Id="rId10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نتيجة بحث الصور عن خلفية دفتر للبوربوينت">
            <a:extLst>
              <a:ext uri="{FF2B5EF4-FFF2-40B4-BE49-F238E27FC236}">
                <a16:creationId xmlns:a16="http://schemas.microsoft.com/office/drawing/2014/main" id="{391D7BE8-3808-46CF-BEDC-B2B0245A6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3947" r="21733" b="10719"/>
          <a:stretch/>
        </p:blipFill>
        <p:spPr bwMode="auto">
          <a:xfrm>
            <a:off x="783167" y="331170"/>
            <a:ext cx="10625666" cy="619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5F8ACF9C-EEC7-4535-8C78-A4112AE5BB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4556" y="1589747"/>
            <a:ext cx="9183500" cy="437902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031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8C0D97-98EC-4B30-B759-2E3866562207}"/>
              </a:ext>
            </a:extLst>
          </p:cNvPr>
          <p:cNvSpPr/>
          <p:nvPr/>
        </p:nvSpPr>
        <p:spPr>
          <a:xfrm>
            <a:off x="2448049" y="1121980"/>
            <a:ext cx="7415625" cy="388367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D34FEAE-D1E4-4AA7-8DDD-E5F01DD19464}"/>
              </a:ext>
            </a:extLst>
          </p:cNvPr>
          <p:cNvSpPr txBox="1">
            <a:spLocks/>
          </p:cNvSpPr>
          <p:nvPr/>
        </p:nvSpPr>
        <p:spPr>
          <a:xfrm>
            <a:off x="3678334" y="1121979"/>
            <a:ext cx="6346924" cy="19979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rtl="1">
              <a:lnSpc>
                <a:spcPct val="160000"/>
              </a:lnSpc>
              <a:spcBef>
                <a:spcPts val="750"/>
              </a:spcBef>
              <a:buNone/>
            </a:pPr>
            <a:r>
              <a:rPr lang="ar-AE" sz="405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1. تكتب كلمات متضمنة همزة متوسطة كتابة صحيحة   </a:t>
            </a:r>
            <a:endParaRPr lang="en-US" sz="4050" dirty="0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0B17A1-AB7F-421F-8975-84F4A7A099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36" y="1246017"/>
            <a:ext cx="1057208" cy="711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533B3-9AD1-4E4B-8739-F2A4C2CFF12D}"/>
              </a:ext>
            </a:extLst>
          </p:cNvPr>
          <p:cNvSpPr txBox="1"/>
          <p:nvPr/>
        </p:nvSpPr>
        <p:spPr>
          <a:xfrm>
            <a:off x="2133850" y="1355538"/>
            <a:ext cx="14943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ar-BH" sz="4050" dirty="0">
                <a:solidFill>
                  <a:srgbClr val="C00000"/>
                </a:solidFill>
                <a:latin typeface="Calibri" panose="020F0502020204030204"/>
                <a:cs typeface="(AH) Manal Black" pitchFamily="2" charset="-78"/>
              </a:rPr>
              <a:t> </a:t>
            </a:r>
            <a:r>
              <a:rPr lang="ar-AE" sz="21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نواتج تعلمنا </a:t>
            </a:r>
            <a:endParaRPr lang="en-US" sz="4050" dirty="0">
              <a:solidFill>
                <a:prstClr val="white"/>
              </a:solidFill>
              <a:latin typeface="Calibri" panose="020F0502020204030204"/>
              <a:cs typeface="(AH) Manal Black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8E290-6EE5-4311-81BB-FE45297AC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44" b="88324" l="21962" r="59224">
                        <a14:foregroundMark x1="23280" y1="87225" x2="43631" y2="83516"/>
                        <a14:foregroundMark x1="43631" y1="83516" x2="57687" y2="88049"/>
                        <a14:foregroundMark x1="33455" y1="37912" x2="40117" y2="23901"/>
                        <a14:foregroundMark x1="40117" y1="23901" x2="41874" y2="22665"/>
                        <a14:foregroundMark x1="40776" y1="21429" x2="40776" y2="21429"/>
                        <a14:foregroundMark x1="40776" y1="21429" x2="40776" y2="21429"/>
                        <a14:foregroundMark x1="43558" y1="21429" x2="43558" y2="21429"/>
                        <a14:foregroundMark x1="43558" y1="21429" x2="42753" y2="21978"/>
                        <a14:foregroundMark x1="31113" y1="86813" x2="35578" y2="85302"/>
                        <a14:foregroundMark x1="35578" y1="85302" x2="39312" y2="85302"/>
                        <a14:foregroundMark x1="22035" y1="87500" x2="22035" y2="87500"/>
                        <a14:foregroundMark x1="22035" y1="87500" x2="23792" y2="87775"/>
                        <a14:foregroundMark x1="59370" y1="87775" x2="42899" y2="85989"/>
                        <a14:foregroundMark x1="39678" y1="18544" x2="39678" y2="18544"/>
                        <a14:foregroundMark x1="24597" y1="86951" x2="30234" y2="86401"/>
                        <a14:foregroundMark x1="30234" y1="86401" x2="35286" y2="87225"/>
                        <a14:foregroundMark x1="35286" y1="87225" x2="37994" y2="86951"/>
                        <a14:foregroundMark x1="24744" y1="88324" x2="33968" y2="86951"/>
                      </a14:backgroundRemoval>
                    </a14:imgEffect>
                  </a14:imgLayer>
                </a14:imgProps>
              </a:ext>
            </a:extLst>
          </a:blip>
          <a:srcRect l="20095" t="17234" r="38207" b="11415"/>
          <a:stretch/>
        </p:blipFill>
        <p:spPr>
          <a:xfrm>
            <a:off x="2074858" y="2016951"/>
            <a:ext cx="3291840" cy="3001863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A79D18C-C576-40EB-B510-0ACCDA9B2A10}"/>
              </a:ext>
            </a:extLst>
          </p:cNvPr>
          <p:cNvSpPr txBox="1">
            <a:spLocks/>
          </p:cNvSpPr>
          <p:nvPr/>
        </p:nvSpPr>
        <p:spPr>
          <a:xfrm>
            <a:off x="3889939" y="3538695"/>
            <a:ext cx="6346924" cy="19979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rtl="1">
              <a:lnSpc>
                <a:spcPct val="160000"/>
              </a:lnSpc>
              <a:spcBef>
                <a:spcPts val="750"/>
              </a:spcBef>
              <a:buNone/>
            </a:pPr>
            <a:r>
              <a:rPr lang="ar-AE" sz="405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</a:t>
            </a:r>
            <a:endParaRPr lang="en-US" sz="4050" dirty="0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DB84DF-9F5B-4128-AF3E-23F7C713166C}"/>
              </a:ext>
            </a:extLst>
          </p:cNvPr>
          <p:cNvSpPr/>
          <p:nvPr/>
        </p:nvSpPr>
        <p:spPr>
          <a:xfrm>
            <a:off x="1915368" y="6219255"/>
            <a:ext cx="1368152" cy="507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AF13FEA0-1CB5-4B51-A4E9-F93CE2C5F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9722" y="5252883"/>
            <a:ext cx="1481456" cy="13168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438F1C3-2F30-49FE-BB35-19F54AD5C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9158" y="341623"/>
            <a:ext cx="932769" cy="78035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4B4226E-0FDC-462F-8C7A-89F293FDD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42B9430-E3E1-4438-88E5-10C421ED46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A2388919-91C8-450B-A3FA-8A73ED046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044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8C0D97-98EC-4B30-B759-2E3866562207}"/>
              </a:ext>
            </a:extLst>
          </p:cNvPr>
          <p:cNvSpPr/>
          <p:nvPr/>
        </p:nvSpPr>
        <p:spPr>
          <a:xfrm>
            <a:off x="2448049" y="1121980"/>
            <a:ext cx="7415625" cy="388367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D34FEAE-D1E4-4AA7-8DDD-E5F01DD19464}"/>
              </a:ext>
            </a:extLst>
          </p:cNvPr>
          <p:cNvSpPr txBox="1">
            <a:spLocks/>
          </p:cNvSpPr>
          <p:nvPr/>
        </p:nvSpPr>
        <p:spPr>
          <a:xfrm>
            <a:off x="3071664" y="2317651"/>
            <a:ext cx="8032802" cy="19979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rtl="1">
              <a:lnSpc>
                <a:spcPct val="160000"/>
              </a:lnSpc>
              <a:spcBef>
                <a:spcPts val="750"/>
              </a:spcBef>
              <a:buNone/>
              <a:defRPr/>
            </a:pPr>
            <a:r>
              <a:rPr lang="ar-AE" sz="405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لنشاهد الفيديو   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0B17A1-AB7F-421F-8975-84F4A7A09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36" y="968113"/>
            <a:ext cx="2047864" cy="989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533B3-9AD1-4E4B-8739-F2A4C2CFF12D}"/>
              </a:ext>
            </a:extLst>
          </p:cNvPr>
          <p:cNvSpPr txBox="1"/>
          <p:nvPr/>
        </p:nvSpPr>
        <p:spPr>
          <a:xfrm>
            <a:off x="2133850" y="1355538"/>
            <a:ext cx="24499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ar-BH" sz="4050" dirty="0">
                <a:solidFill>
                  <a:srgbClr val="C00000"/>
                </a:solidFill>
                <a:latin typeface="Calibri" panose="020F0502020204030204"/>
                <a:cs typeface="(AH) Manal Black" pitchFamily="2" charset="-78"/>
              </a:rPr>
              <a:t> </a:t>
            </a:r>
            <a:r>
              <a:rPr lang="ar-AE" sz="21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التهيئة الحافزة </a:t>
            </a:r>
            <a:endParaRPr lang="en-US" sz="4050" dirty="0">
              <a:solidFill>
                <a:prstClr val="white"/>
              </a:solidFill>
              <a:latin typeface="Calibri" panose="020F0502020204030204"/>
              <a:cs typeface="(AH) Manal Black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8E290-6EE5-4311-81BB-FE45297AC4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44" b="88324" l="21962" r="59224">
                        <a14:foregroundMark x1="23280" y1="87225" x2="43631" y2="83516"/>
                        <a14:foregroundMark x1="43631" y1="83516" x2="57687" y2="88049"/>
                        <a14:foregroundMark x1="33455" y1="37912" x2="40117" y2="23901"/>
                        <a14:foregroundMark x1="40117" y1="23901" x2="41874" y2="22665"/>
                        <a14:foregroundMark x1="40776" y1="21429" x2="40776" y2="21429"/>
                        <a14:foregroundMark x1="40776" y1="21429" x2="40776" y2="21429"/>
                        <a14:foregroundMark x1="43558" y1="21429" x2="43558" y2="21429"/>
                        <a14:foregroundMark x1="43558" y1="21429" x2="42753" y2="21978"/>
                        <a14:foregroundMark x1="31113" y1="86813" x2="35578" y2="85302"/>
                        <a14:foregroundMark x1="35578" y1="85302" x2="39312" y2="85302"/>
                        <a14:foregroundMark x1="22035" y1="87500" x2="22035" y2="87500"/>
                        <a14:foregroundMark x1="22035" y1="87500" x2="23792" y2="87775"/>
                        <a14:foregroundMark x1="59370" y1="87775" x2="42899" y2="85989"/>
                        <a14:foregroundMark x1="39678" y1="18544" x2="39678" y2="18544"/>
                        <a14:foregroundMark x1="24597" y1="86951" x2="30234" y2="86401"/>
                        <a14:foregroundMark x1="30234" y1="86401" x2="35286" y2="87225"/>
                        <a14:foregroundMark x1="35286" y1="87225" x2="37994" y2="86951"/>
                        <a14:foregroundMark x1="24744" y1="88324" x2="33968" y2="86951"/>
                      </a14:backgroundRemoval>
                    </a14:imgEffect>
                  </a14:imgLayer>
                </a14:imgProps>
              </a:ext>
            </a:extLst>
          </a:blip>
          <a:srcRect l="20095" t="17234" r="38207" b="11415"/>
          <a:stretch/>
        </p:blipFill>
        <p:spPr>
          <a:xfrm>
            <a:off x="2074858" y="2016951"/>
            <a:ext cx="3291840" cy="30018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DB84DF-9F5B-4128-AF3E-23F7C713166C}"/>
              </a:ext>
            </a:extLst>
          </p:cNvPr>
          <p:cNvSpPr/>
          <p:nvPr/>
        </p:nvSpPr>
        <p:spPr>
          <a:xfrm>
            <a:off x="1915368" y="6219255"/>
            <a:ext cx="1368152" cy="507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وسائط عبر الإنترنت 3" title="قصة مدينة الإملاء ( الهمزة المتوسطة )">
            <a:hlinkClick r:id="" action="ppaction://media"/>
            <a:extLst>
              <a:ext uri="{FF2B5EF4-FFF2-40B4-BE49-F238E27FC236}">
                <a16:creationId xmlns:a16="http://schemas.microsoft.com/office/drawing/2014/main" id="{86073515-3D0B-453F-B57E-1C873E77B1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566811" y="3330494"/>
            <a:ext cx="2450011" cy="138425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D9751EA-3130-4C92-8D93-6DA15CED0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632" y="5318198"/>
            <a:ext cx="1481456" cy="13168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91356C8-3CC3-4821-A5DA-CCB91CB955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5319" y="341624"/>
            <a:ext cx="932769" cy="78035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66A0A2B-03CC-4474-9BDA-3D87D152BD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283A3FC-0359-461A-A386-9D491B013F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A56C333D-A374-4921-AFF5-F94D994A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00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90" t="4090" r="2389" b="3337"/>
          <a:stretch/>
        </p:blipFill>
        <p:spPr>
          <a:xfrm>
            <a:off x="827313" y="391886"/>
            <a:ext cx="10363201" cy="62411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7028" y="1538960"/>
            <a:ext cx="6647543" cy="21945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التقييم القبلي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31886" y="1794412"/>
            <a:ext cx="1828800" cy="682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F4BF9D4-9652-411D-9046-173DFBA30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544" y="5316179"/>
            <a:ext cx="1481456" cy="13168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8B207A1-A8B3-4A8B-AF67-815FA46FA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8487" y="391886"/>
            <a:ext cx="932769" cy="78035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C5096F4-9D84-4DC0-8856-CD1EED6D2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94E789B-67EB-4F43-93BD-EAB17DB64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50756FD-49FD-48A0-B63D-5E213A59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575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9388" y="1254126"/>
            <a:ext cx="4413251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3825" y="1119188"/>
            <a:ext cx="4198938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3795713" y="1495425"/>
            <a:ext cx="1657350" cy="769938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SA" sz="4400" b="1" dirty="0">
                <a:solidFill>
                  <a:srgbClr val="FFFF00"/>
                </a:solidFill>
                <a:cs typeface="Times New Roman" panose="02020603050405020304" pitchFamily="18" charset="0"/>
              </a:rPr>
              <a:t>يَتَألَمُ </a:t>
            </a:r>
          </a:p>
        </p:txBody>
      </p:sp>
      <p:sp>
        <p:nvSpPr>
          <p:cNvPr id="27" name="مربع نص 26"/>
          <p:cNvSpPr txBox="1">
            <a:spLocks noChangeArrowheads="1"/>
          </p:cNvSpPr>
          <p:nvPr/>
        </p:nvSpPr>
        <p:spPr bwMode="auto">
          <a:xfrm>
            <a:off x="1535114" y="1417639"/>
            <a:ext cx="1889125" cy="769937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SA" sz="4400" b="1" dirty="0">
                <a:solidFill>
                  <a:srgbClr val="FFFF00"/>
                </a:solidFill>
                <a:cs typeface="Times New Roman" panose="02020603050405020304" pitchFamily="18" charset="0"/>
              </a:rPr>
              <a:t>يُؤَجِّلُ</a:t>
            </a:r>
          </a:p>
        </p:txBody>
      </p:sp>
      <p:sp>
        <p:nvSpPr>
          <p:cNvPr id="30" name="مربع نص 29"/>
          <p:cNvSpPr txBox="1">
            <a:spLocks noChangeArrowheads="1"/>
          </p:cNvSpPr>
          <p:nvPr/>
        </p:nvSpPr>
        <p:spPr bwMode="auto">
          <a:xfrm>
            <a:off x="3741739" y="2459038"/>
            <a:ext cx="1766887" cy="895350"/>
          </a:xfrm>
          <a:prstGeom prst="snipRoundRect">
            <a:avLst>
              <a:gd name="adj1" fmla="val 50000"/>
              <a:gd name="adj2" fmla="val 46656"/>
            </a:avLst>
          </a:prstGeom>
          <a:noFill/>
          <a:ln w="38100">
            <a:noFill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SA" sz="4400" b="1" dirty="0">
                <a:solidFill>
                  <a:srgbClr val="FFFF00"/>
                </a:solidFill>
                <a:cs typeface="Times New Roman" panose="02020603050405020304" pitchFamily="18" charset="0"/>
              </a:rPr>
              <a:t>يَأْكُلُ</a:t>
            </a:r>
          </a:p>
        </p:txBody>
      </p:sp>
      <p:sp>
        <p:nvSpPr>
          <p:cNvPr id="32" name="مربع نص 31"/>
          <p:cNvSpPr txBox="1">
            <a:spLocks noChangeArrowheads="1"/>
          </p:cNvSpPr>
          <p:nvPr/>
        </p:nvSpPr>
        <p:spPr bwMode="auto">
          <a:xfrm>
            <a:off x="1449387" y="2584450"/>
            <a:ext cx="1889126" cy="769938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SA" sz="4400" b="1" dirty="0">
                <a:solidFill>
                  <a:srgbClr val="FFFF00"/>
                </a:solidFill>
                <a:cs typeface="Times New Roman" panose="02020603050405020304" pitchFamily="18" charset="0"/>
              </a:rPr>
              <a:t>يَسْأَلُ</a:t>
            </a:r>
          </a:p>
        </p:txBody>
      </p:sp>
      <p:sp>
        <p:nvSpPr>
          <p:cNvPr id="36" name="مربع نص 35"/>
          <p:cNvSpPr txBox="1">
            <a:spLocks noChangeArrowheads="1"/>
          </p:cNvSpPr>
          <p:nvPr/>
        </p:nvSpPr>
        <p:spPr bwMode="auto">
          <a:xfrm>
            <a:off x="1641475" y="5446714"/>
            <a:ext cx="8147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indent="-742950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AutoNum type="arabic2Minus" startAt="3"/>
            </a:pPr>
            <a:r>
              <a:rPr lang="ar-SA" sz="4000" b="1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الكلمة المختلفة من بين الكلمات: ............</a:t>
            </a:r>
            <a:endParaRPr lang="en-US" sz="4000" b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2855914" y="82550"/>
            <a:ext cx="65436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36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أَصلُ حُروفَ الكَلِماتِ وِفقَ مِا تَعلمتُ مِن القَوَاعِدِ الإملائِيَّةِ</a:t>
            </a:r>
            <a:endParaRPr lang="en-US" sz="36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37" name="مربع نص 36"/>
          <p:cNvSpPr txBox="1">
            <a:spLocks noChangeArrowheads="1"/>
          </p:cNvSpPr>
          <p:nvPr/>
        </p:nvSpPr>
        <p:spPr bwMode="auto">
          <a:xfrm>
            <a:off x="2624139" y="3725863"/>
            <a:ext cx="73231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742950" indent="-742950">
              <a:buFont typeface="+mj-cs"/>
              <a:buAutoNum type="arabic1Minus"/>
              <a:defRPr/>
            </a:pPr>
            <a:r>
              <a:rPr lang="ar-SA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نوع الكلمات السابقة:............ </a:t>
            </a:r>
          </a:p>
        </p:txBody>
      </p:sp>
      <p:sp>
        <p:nvSpPr>
          <p:cNvPr id="41" name="مربع نص 40"/>
          <p:cNvSpPr txBox="1">
            <a:spLocks noChangeArrowheads="1"/>
          </p:cNvSpPr>
          <p:nvPr/>
        </p:nvSpPr>
        <p:spPr bwMode="auto">
          <a:xfrm>
            <a:off x="3471864" y="3648076"/>
            <a:ext cx="1627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ar-SA" sz="5400" b="1" dirty="0">
                <a:solidFill>
                  <a:srgbClr val="FF0000"/>
                </a:solidFill>
              </a:rPr>
              <a:t>أفعال</a:t>
            </a:r>
            <a:endParaRPr lang="ar-SA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مربع نص 42"/>
          <p:cNvSpPr txBox="1">
            <a:spLocks noChangeArrowheads="1"/>
          </p:cNvSpPr>
          <p:nvPr/>
        </p:nvSpPr>
        <p:spPr bwMode="auto">
          <a:xfrm>
            <a:off x="1873251" y="4562475"/>
            <a:ext cx="32940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ar-SA" sz="4800" b="1" dirty="0">
                <a:solidFill>
                  <a:srgbClr val="FF0000"/>
                </a:solidFill>
              </a:rPr>
              <a:t>همزة مُتوسطة</a:t>
            </a:r>
            <a:endParaRPr lang="ar-SA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040063" y="4624389"/>
            <a:ext cx="690721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>
              <a:buFont typeface="+mj-cs"/>
              <a:buAutoNum type="arabic1Minus" startAt="2"/>
              <a:defRPr/>
            </a:pPr>
            <a:r>
              <a:rPr lang="ar-SA" sz="40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نوع الهمزة في الكلمات :...........  </a:t>
            </a:r>
          </a:p>
        </p:txBody>
      </p:sp>
      <p:sp>
        <p:nvSpPr>
          <p:cNvPr id="52" name="مربع نص 51"/>
          <p:cNvSpPr txBox="1">
            <a:spLocks noChangeArrowheads="1"/>
          </p:cNvSpPr>
          <p:nvPr/>
        </p:nvSpPr>
        <p:spPr bwMode="auto">
          <a:xfrm>
            <a:off x="1673226" y="5397500"/>
            <a:ext cx="25955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SA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يُؤَجِّلُ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65077E3E-8ABB-416E-9A08-A2621373EE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8774" y="5571493"/>
            <a:ext cx="1481456" cy="131685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79C7C50-3A6C-46A7-B571-B0788FEFB2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2763" y="82550"/>
            <a:ext cx="932769" cy="78035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10F9C64-9115-48A0-AB73-30387BB23D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54C6FA6B-7B28-4531-9F0C-97857B8917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8AE59C2-2C20-4C90-8B2E-C76661AF7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/>
    <p:sndAc>
      <p:stSnd>
        <p:snd r:embed="rId3" name="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30" grpId="0"/>
      <p:bldP spid="32" grpId="0"/>
      <p:bldP spid="36" grpId="0"/>
      <p:bldP spid="37" grpId="0"/>
      <p:bldP spid="41" grpId="0" build="p"/>
      <p:bldP spid="43" grpId="0" build="p"/>
      <p:bldP spid="15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مُراجَعَةُ الهَمزَةِ المُتَوَسِّطَةَ - ppt تنزيل">
            <a:extLst>
              <a:ext uri="{FF2B5EF4-FFF2-40B4-BE49-F238E27FC236}">
                <a16:creationId xmlns:a16="http://schemas.microsoft.com/office/drawing/2014/main" id="{B7919054-8B3A-4CAD-949C-3F699D077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0">
            <a:extLst>
              <a:ext uri="{FF2B5EF4-FFF2-40B4-BE49-F238E27FC236}">
                <a16:creationId xmlns:a16="http://schemas.microsoft.com/office/drawing/2014/main" id="{9D688559-3D15-48FF-9FB0-3B5E33321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054" y="5257801"/>
            <a:ext cx="2060627" cy="1421969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EFE08001-FCB3-493C-9A6F-9AEDF484A1A9}"/>
              </a:ext>
            </a:extLst>
          </p:cNvPr>
          <p:cNvSpPr/>
          <p:nvPr/>
        </p:nvSpPr>
        <p:spPr>
          <a:xfrm>
            <a:off x="8305800" y="6477000"/>
            <a:ext cx="762000" cy="20276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AE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163B423-58EB-4E75-92C4-4169D4B56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5362919"/>
            <a:ext cx="1481456" cy="13168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19EB876-9671-4B61-B80B-C73537A29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574482"/>
            <a:ext cx="932769" cy="78035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AE2DDE5-3B5D-4021-9AF5-3331DAC8D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EC2F055-583A-4F66-8AB7-9E4C87B54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AFAFF84-5F24-4132-8496-E7A8E8E0C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97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7D71071-E5C5-43FA-AE3F-453F8488C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"/>
            <a:ext cx="8929687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5">
            <a:extLst>
              <a:ext uri="{FF2B5EF4-FFF2-40B4-BE49-F238E27FC236}">
                <a16:creationId xmlns:a16="http://schemas.microsoft.com/office/drawing/2014/main" id="{A1B9759C-303D-4C47-9ED0-12D09FB83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9" y="2489200"/>
            <a:ext cx="143827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ar-SA" altLang="ar-AE" sz="5400" b="1">
                <a:solidFill>
                  <a:srgbClr val="0000CC"/>
                </a:solidFill>
                <a:latin typeface="Calibri" panose="020F0502020204030204" pitchFamily="34" charset="0"/>
                <a:cs typeface="Akhbar MT" pitchFamily="2" charset="-78"/>
              </a:rPr>
              <a:t>الفتحة</a:t>
            </a:r>
            <a:endParaRPr lang="en-US" altLang="ar-AE" sz="5400" b="1">
              <a:solidFill>
                <a:srgbClr val="0000CC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sp>
        <p:nvSpPr>
          <p:cNvPr id="2" name="Rectangle 25">
            <a:extLst>
              <a:ext uri="{FF2B5EF4-FFF2-40B4-BE49-F238E27FC236}">
                <a16:creationId xmlns:a16="http://schemas.microsoft.com/office/drawing/2014/main" id="{7C7517CD-67C7-4AE9-8C79-27FBE3F12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914" y="3141663"/>
            <a:ext cx="143827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ar-SA" altLang="ar-AE" sz="5400" b="1">
                <a:solidFill>
                  <a:srgbClr val="0000CC"/>
                </a:solidFill>
                <a:latin typeface="Calibri" panose="020F0502020204030204" pitchFamily="34" charset="0"/>
                <a:cs typeface="Akhbar MT" pitchFamily="2" charset="-78"/>
              </a:rPr>
              <a:t>الفتحة</a:t>
            </a:r>
            <a:endParaRPr lang="en-US" altLang="ar-AE" sz="5400" b="1">
              <a:solidFill>
                <a:srgbClr val="0000CC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FF8AA332-E048-40EE-8530-5053F4661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3162300"/>
            <a:ext cx="143827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ar-SA" altLang="ar-AE" sz="5400" b="1">
                <a:solidFill>
                  <a:srgbClr val="0000CC"/>
                </a:solidFill>
                <a:latin typeface="Calibri" panose="020F0502020204030204" pitchFamily="34" charset="0"/>
                <a:cs typeface="Akhbar MT" pitchFamily="2" charset="-78"/>
              </a:rPr>
              <a:t>الألف</a:t>
            </a:r>
            <a:endParaRPr lang="en-US" altLang="ar-AE" sz="5400" b="1">
              <a:solidFill>
                <a:srgbClr val="0000CC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9C92D091-C57E-43BA-9518-9D9585657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789" y="3810000"/>
            <a:ext cx="143827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ar-SA" altLang="ar-AE" sz="5400" b="1">
                <a:solidFill>
                  <a:srgbClr val="0000CC"/>
                </a:solidFill>
                <a:latin typeface="Calibri" panose="020F0502020204030204" pitchFamily="34" charset="0"/>
                <a:cs typeface="Akhbar MT" pitchFamily="2" charset="-78"/>
              </a:rPr>
              <a:t>الفتحة</a:t>
            </a:r>
            <a:endParaRPr lang="en-US" altLang="ar-AE" sz="5400" b="1">
              <a:solidFill>
                <a:srgbClr val="0000CC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56871D88-60F6-4A32-8EEB-7FAB6538E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3810000"/>
            <a:ext cx="143827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ar-SA" altLang="ar-AE" sz="5400" b="1">
                <a:solidFill>
                  <a:srgbClr val="0000CC"/>
                </a:solidFill>
                <a:latin typeface="Calibri" panose="020F0502020204030204" pitchFamily="34" charset="0"/>
                <a:cs typeface="Akhbar MT" pitchFamily="2" charset="-78"/>
              </a:rPr>
              <a:t>الألف</a:t>
            </a:r>
            <a:endParaRPr lang="en-US" altLang="ar-AE" sz="5400" b="1">
              <a:solidFill>
                <a:srgbClr val="0000CC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C6F0FF6B-6C34-4817-B935-632D963A1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6" y="4437063"/>
            <a:ext cx="143827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ar-SA" altLang="ar-AE" sz="5400" b="1">
                <a:solidFill>
                  <a:srgbClr val="C0504D"/>
                </a:solidFill>
                <a:latin typeface="Calibri" panose="020F0502020204030204" pitchFamily="34" charset="0"/>
                <a:cs typeface="Akhbar MT" pitchFamily="2" charset="-78"/>
              </a:rPr>
              <a:t>الفتحة</a:t>
            </a:r>
            <a:endParaRPr lang="en-US" altLang="ar-AE" sz="5400" b="1">
              <a:solidFill>
                <a:srgbClr val="C0504D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F606CE26-7C66-47BC-A40F-5B6B070F5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1" y="4437063"/>
            <a:ext cx="143827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ar-SA" altLang="ar-AE" sz="5400" b="1">
                <a:solidFill>
                  <a:srgbClr val="C0504D"/>
                </a:solidFill>
                <a:latin typeface="Calibri" panose="020F0502020204030204" pitchFamily="34" charset="0"/>
                <a:cs typeface="Akhbar MT" pitchFamily="2" charset="-78"/>
              </a:rPr>
              <a:t>الفتحة</a:t>
            </a:r>
            <a:endParaRPr lang="en-US" altLang="ar-AE" sz="5400" b="1">
              <a:solidFill>
                <a:srgbClr val="C0504D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C8C04CD5-A077-46BB-91B8-88E5715B4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6" y="4437063"/>
            <a:ext cx="1941513" cy="82391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ar-SA" altLang="ar-AE" sz="4800" b="1">
                <a:solidFill>
                  <a:srgbClr val="C0504D"/>
                </a:solidFill>
                <a:latin typeface="Calibri" panose="020F0502020204030204" pitchFamily="34" charset="0"/>
                <a:cs typeface="Akhbar MT" pitchFamily="2" charset="-78"/>
              </a:rPr>
              <a:t>متماثلتان</a:t>
            </a:r>
            <a:endParaRPr lang="en-US" altLang="ar-AE" sz="4800" b="1">
              <a:solidFill>
                <a:srgbClr val="C0504D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0241409C-101D-4BE8-94D8-3D1587378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4508500"/>
            <a:ext cx="143827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ar-SA" altLang="ar-AE" sz="5400" b="1">
                <a:solidFill>
                  <a:srgbClr val="C0504D"/>
                </a:solidFill>
                <a:latin typeface="Calibri" panose="020F0502020204030204" pitchFamily="34" charset="0"/>
                <a:cs typeface="Akhbar MT" pitchFamily="2" charset="-78"/>
              </a:rPr>
              <a:t>الألف</a:t>
            </a:r>
            <a:endParaRPr lang="en-US" altLang="ar-AE" sz="5400" b="1">
              <a:solidFill>
                <a:srgbClr val="C0504D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:a16="http://schemas.microsoft.com/office/drawing/2014/main" id="{FDF8E7A8-50BE-427C-94FE-60A017961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6" y="5035550"/>
            <a:ext cx="143827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ar-SA" altLang="ar-AE" sz="5400" b="1">
                <a:solidFill>
                  <a:srgbClr val="669900"/>
                </a:solidFill>
                <a:latin typeface="Calibri" panose="020F0502020204030204" pitchFamily="34" charset="0"/>
                <a:cs typeface="Akhbar MT" pitchFamily="2" charset="-78"/>
              </a:rPr>
              <a:t>الفتحة</a:t>
            </a:r>
            <a:endParaRPr lang="en-US" altLang="ar-AE" sz="5400" b="1">
              <a:solidFill>
                <a:srgbClr val="669900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649DCA98-381A-41D9-9B38-29700F794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1" y="5035550"/>
            <a:ext cx="187007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ar-SA" altLang="ar-AE" sz="5400" b="1">
                <a:solidFill>
                  <a:srgbClr val="669900"/>
                </a:solidFill>
                <a:latin typeface="Calibri" panose="020F0502020204030204" pitchFamily="34" charset="0"/>
                <a:cs typeface="Akhbar MT" pitchFamily="2" charset="-78"/>
              </a:rPr>
              <a:t>السكون</a:t>
            </a:r>
            <a:endParaRPr lang="en-US" altLang="ar-AE" sz="5400" b="1">
              <a:solidFill>
                <a:srgbClr val="669900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sp>
        <p:nvSpPr>
          <p:cNvPr id="13" name="Rectangle 25">
            <a:extLst>
              <a:ext uri="{FF2B5EF4-FFF2-40B4-BE49-F238E27FC236}">
                <a16:creationId xmlns:a16="http://schemas.microsoft.com/office/drawing/2014/main" id="{24B3B1A8-C620-4D08-9847-589307AD9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9" y="5035550"/>
            <a:ext cx="143827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ar-SA" altLang="ar-AE" sz="5400" b="1">
                <a:solidFill>
                  <a:srgbClr val="669900"/>
                </a:solidFill>
                <a:latin typeface="Calibri" panose="020F0502020204030204" pitchFamily="34" charset="0"/>
                <a:cs typeface="Akhbar MT" pitchFamily="2" charset="-78"/>
              </a:rPr>
              <a:t>الفتحة</a:t>
            </a:r>
            <a:endParaRPr lang="en-US" altLang="ar-AE" sz="5400" b="1">
              <a:solidFill>
                <a:srgbClr val="669900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sp>
        <p:nvSpPr>
          <p:cNvPr id="14" name="Rectangle 25">
            <a:extLst>
              <a:ext uri="{FF2B5EF4-FFF2-40B4-BE49-F238E27FC236}">
                <a16:creationId xmlns:a16="http://schemas.microsoft.com/office/drawing/2014/main" id="{C28A8429-39C9-459F-A6C2-23181CA53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5106988"/>
            <a:ext cx="143827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ar-SA" altLang="ar-AE" sz="5400" b="1">
                <a:solidFill>
                  <a:srgbClr val="669900"/>
                </a:solidFill>
                <a:latin typeface="Calibri" panose="020F0502020204030204" pitchFamily="34" charset="0"/>
                <a:cs typeface="Akhbar MT" pitchFamily="2" charset="-78"/>
              </a:rPr>
              <a:t>الألف</a:t>
            </a:r>
            <a:endParaRPr lang="en-US" altLang="ar-AE" sz="5400" b="1">
              <a:solidFill>
                <a:srgbClr val="669900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998FDB-3BD3-45D5-86FE-31FD247D4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6" y="5734050"/>
            <a:ext cx="143827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ar-SA" altLang="ar-AE" sz="5400" b="1">
                <a:solidFill>
                  <a:srgbClr val="C0504D"/>
                </a:solidFill>
                <a:latin typeface="Calibri" panose="020F0502020204030204" pitchFamily="34" charset="0"/>
                <a:cs typeface="Akhbar MT" pitchFamily="2" charset="-78"/>
              </a:rPr>
              <a:t>الفتحة</a:t>
            </a:r>
            <a:endParaRPr lang="en-US" altLang="ar-AE" sz="5400" b="1">
              <a:solidFill>
                <a:srgbClr val="C0504D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5B8F3F44-2B40-4E61-B0AD-E7CF789D9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1" y="5661025"/>
            <a:ext cx="187007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ar-SA" altLang="ar-AE" sz="5400" b="1">
                <a:solidFill>
                  <a:srgbClr val="C0504D"/>
                </a:solidFill>
                <a:latin typeface="Calibri" panose="020F0502020204030204" pitchFamily="34" charset="0"/>
                <a:cs typeface="Akhbar MT" pitchFamily="2" charset="-78"/>
              </a:rPr>
              <a:t>السكون</a:t>
            </a:r>
            <a:endParaRPr lang="en-US" altLang="ar-AE" sz="5400" b="1">
              <a:solidFill>
                <a:srgbClr val="C0504D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C8ABB042-0D6C-48A3-8ACF-8146258C0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9" y="5734050"/>
            <a:ext cx="143827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ar-SA" altLang="ar-AE" sz="5400" b="1">
                <a:solidFill>
                  <a:srgbClr val="C0504D"/>
                </a:solidFill>
                <a:latin typeface="Calibri" panose="020F0502020204030204" pitchFamily="34" charset="0"/>
                <a:cs typeface="Akhbar MT" pitchFamily="2" charset="-78"/>
              </a:rPr>
              <a:t>الفتحة</a:t>
            </a:r>
            <a:endParaRPr lang="en-US" altLang="ar-AE" sz="5400" b="1">
              <a:solidFill>
                <a:srgbClr val="C0504D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E337B89-C1F6-40B9-8400-BEFC03FD8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5734050"/>
            <a:ext cx="143827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ar-SA" altLang="ar-AE" sz="5400" b="1">
                <a:solidFill>
                  <a:srgbClr val="C0504D"/>
                </a:solidFill>
                <a:latin typeface="Calibri" panose="020F0502020204030204" pitchFamily="34" charset="0"/>
                <a:cs typeface="Akhbar MT" pitchFamily="2" charset="-78"/>
              </a:rPr>
              <a:t>الألف</a:t>
            </a:r>
            <a:endParaRPr lang="en-US" altLang="ar-AE" sz="5400" b="1">
              <a:solidFill>
                <a:srgbClr val="C0504D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pic>
        <p:nvPicPr>
          <p:cNvPr id="19" name="صورة 10">
            <a:extLst>
              <a:ext uri="{FF2B5EF4-FFF2-40B4-BE49-F238E27FC236}">
                <a16:creationId xmlns:a16="http://schemas.microsoft.com/office/drawing/2014/main" id="{AF7087A5-06D6-4CC5-8FEE-BD8916E54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472" y="241313"/>
            <a:ext cx="2060627" cy="1421969"/>
          </a:xfrm>
          <a:prstGeom prst="rect">
            <a:avLst/>
          </a:prstGeom>
        </p:spPr>
      </p:pic>
      <p:sp>
        <p:nvSpPr>
          <p:cNvPr id="21" name="Arrow: Left 20">
            <a:extLst>
              <a:ext uri="{FF2B5EF4-FFF2-40B4-BE49-F238E27FC236}">
                <a16:creationId xmlns:a16="http://schemas.microsoft.com/office/drawing/2014/main" id="{CAFCA408-25DF-42E0-8E6B-31D026FA222E}"/>
              </a:ext>
            </a:extLst>
          </p:cNvPr>
          <p:cNvSpPr/>
          <p:nvPr/>
        </p:nvSpPr>
        <p:spPr>
          <a:xfrm>
            <a:off x="3357564" y="1066800"/>
            <a:ext cx="681037" cy="15875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AE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F0EA799B-9BA5-4A13-A201-3D78475D0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3076" y="5337856"/>
            <a:ext cx="1481456" cy="131685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37D73204-11BD-4DC9-8C72-B80B61D48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8568" y="253968"/>
            <a:ext cx="932769" cy="780356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B0FB1E35-DDA0-4189-924E-8FA59307D3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922" y="333963"/>
            <a:ext cx="1572904" cy="506012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C984F82E-19DE-4135-8413-FA96B77207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1849AC0C-EE55-4C3C-B31A-14E09E0B6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6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6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6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6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6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6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6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6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6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6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6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6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6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6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6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6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6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"/>
          <p:cNvGraphicFramePr>
            <a:graphicFrameLocks noGrp="1"/>
          </p:cNvGraphicFramePr>
          <p:nvPr/>
        </p:nvGraphicFramePr>
        <p:xfrm>
          <a:off x="1517650" y="817564"/>
          <a:ext cx="9156700" cy="6040439"/>
        </p:xfrm>
        <a:graphic>
          <a:graphicData uri="http://schemas.openxmlformats.org/drawingml/2006/table">
            <a:tbl>
              <a:tblPr rtl="1"/>
              <a:tblGrid>
                <a:gridCol w="137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0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30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66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9838"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الكَلِمَةُ</a:t>
                      </a: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ح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َ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ركة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ُ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اله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َ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م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ْ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ز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ةِ</a:t>
                      </a: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ح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َ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ركة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ُ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الح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َ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رف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ِ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الذ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ِ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ي ق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َ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بله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َ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ا</a:t>
                      </a: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أقْوَى الحرَكَتَينِ</a:t>
                      </a: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الح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َ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رف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ُ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الذ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ِ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ي 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يُ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ن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َ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اس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ِ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ب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ُ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أق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ْ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و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َ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ى الح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َ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رك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َ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ت</a:t>
                      </a:r>
                      <a:r>
                        <a:rPr kumimoji="0" lang="ar-SA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َ</a:t>
                      </a:r>
                      <a:r>
                        <a:rPr kumimoji="0" lang="ar-EG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ين</a:t>
                      </a: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638"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مُؤَدَّبَة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95373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مَسْؤُوْلَة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95373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يُؤَدِّي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95373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يُؤَثِّر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95373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MA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المُؤْمِن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95373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0088"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رُؤُوس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95373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تَمْلَؤُهَا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95373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0354" marR="60354" marT="0" marB="0" anchor="ctr" horzOverflow="overflow">
                    <a:lnL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مستطيل 2"/>
          <p:cNvSpPr/>
          <p:nvPr/>
        </p:nvSpPr>
        <p:spPr>
          <a:xfrm>
            <a:off x="1544638" y="115889"/>
            <a:ext cx="91440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SA" sz="4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أُكْمِلُ الجَدْولَ التَّالي وِفقَ القَاعِدةِ العامَّةِ لِكِتَابةِ الهمزة:</a:t>
            </a:r>
            <a:endParaRPr lang="ar-SA" sz="4000" b="1" dirty="0">
              <a:ln w="18415" cmpd="sng">
                <a:noFill/>
                <a:prstDash val="solid"/>
              </a:ln>
              <a:solidFill>
                <a:srgbClr val="FF0000"/>
              </a:solidFill>
              <a:latin typeface="Calibri"/>
              <a:cs typeface="Times New Roman" panose="02020603050405020304" pitchFamily="18" charset="0"/>
              <a:sym typeface="AGA Arabesque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5924550" y="2163764"/>
            <a:ext cx="1944688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prstClr val="black"/>
                </a:solidFill>
                <a:latin typeface="Calibri"/>
                <a:cs typeface="Times New Roman" pitchFamily="18" charset="0"/>
              </a:rPr>
              <a:t> الضَّمةُ</a:t>
            </a:r>
            <a:endParaRPr lang="en-US" sz="4000" b="1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7319964" y="2163764"/>
            <a:ext cx="1944687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0033CC"/>
                </a:solidFill>
                <a:latin typeface="Calibri"/>
                <a:cs typeface="Times New Roman" pitchFamily="18" charset="0"/>
              </a:rPr>
              <a:t>الفَتْحَةُ</a:t>
            </a:r>
            <a:endParaRPr lang="en-US" sz="4000" b="1">
              <a:solidFill>
                <a:srgbClr val="0033CC"/>
              </a:solidFill>
              <a:latin typeface="Calibri"/>
              <a:cs typeface="Arial" charset="0"/>
            </a:endParaRPr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2208214" y="2009776"/>
            <a:ext cx="1203325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C00000"/>
                </a:solidFill>
                <a:latin typeface="Calibri"/>
                <a:cs typeface="Times New Roman" pitchFamily="18" charset="0"/>
              </a:rPr>
              <a:t>الوُاو</a:t>
            </a:r>
            <a:endParaRPr lang="en-US" sz="4000" b="1">
              <a:solidFill>
                <a:srgbClr val="C0000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4367214" y="2135189"/>
            <a:ext cx="1728787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CC0099"/>
                </a:solidFill>
                <a:latin typeface="Calibri"/>
                <a:cs typeface="Times New Roman" pitchFamily="18" charset="0"/>
              </a:rPr>
              <a:t> </a:t>
            </a:r>
            <a:r>
              <a:rPr lang="ar-SA" sz="4000" b="1">
                <a:solidFill>
                  <a:srgbClr val="0033CC"/>
                </a:solidFill>
                <a:latin typeface="Calibri"/>
                <a:cs typeface="Times New Roman" pitchFamily="18" charset="0"/>
              </a:rPr>
              <a:t>الضَّمةُ</a:t>
            </a:r>
            <a:endParaRPr lang="en-US" sz="4000" b="1">
              <a:solidFill>
                <a:srgbClr val="0033CC"/>
              </a:solidFill>
              <a:latin typeface="Calibri"/>
              <a:cs typeface="Arial" charset="0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927725" y="2846389"/>
            <a:ext cx="19431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prstClr val="black"/>
                </a:solidFill>
                <a:latin typeface="Calibri"/>
                <a:cs typeface="Times New Roman" pitchFamily="18" charset="0"/>
              </a:rPr>
              <a:t> السُّكون</a:t>
            </a:r>
            <a:endParaRPr lang="en-US" sz="4000" b="1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7335839" y="2817814"/>
            <a:ext cx="1944687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0033CC"/>
                </a:solidFill>
                <a:latin typeface="Calibri"/>
                <a:cs typeface="Times New Roman" pitchFamily="18" charset="0"/>
              </a:rPr>
              <a:t>الضَّمةُ</a:t>
            </a:r>
            <a:endParaRPr lang="en-US" sz="4000" b="1">
              <a:solidFill>
                <a:srgbClr val="0033CC"/>
              </a:solidFill>
              <a:latin typeface="Calibri"/>
              <a:cs typeface="Arial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2208214" y="2717801"/>
            <a:ext cx="1203325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C00000"/>
                </a:solidFill>
                <a:latin typeface="Calibri"/>
                <a:cs typeface="Times New Roman" pitchFamily="18" charset="0"/>
              </a:rPr>
              <a:t>الوُاو</a:t>
            </a:r>
            <a:endParaRPr lang="en-US" sz="4000" b="1">
              <a:solidFill>
                <a:srgbClr val="C00000"/>
              </a:solidFill>
              <a:latin typeface="Calibri"/>
              <a:cs typeface="Arial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411663" y="2847976"/>
            <a:ext cx="17272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0033CC"/>
                </a:solidFill>
                <a:latin typeface="Calibri"/>
                <a:cs typeface="Times New Roman" pitchFamily="18" charset="0"/>
              </a:rPr>
              <a:t> الضَّمةُ</a:t>
            </a:r>
            <a:endParaRPr lang="en-US" sz="4000" b="1">
              <a:solidFill>
                <a:srgbClr val="0033CC"/>
              </a:solidFill>
              <a:latin typeface="Calibri"/>
              <a:cs typeface="Arial" charset="0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5927725" y="3524251"/>
            <a:ext cx="19431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prstClr val="black"/>
                </a:solidFill>
                <a:latin typeface="Calibri"/>
                <a:cs typeface="Times New Roman" pitchFamily="18" charset="0"/>
              </a:rPr>
              <a:t> الضَّمةُ</a:t>
            </a:r>
            <a:endParaRPr lang="en-US" sz="4000" b="1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7335839" y="3495676"/>
            <a:ext cx="1944687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0033CC"/>
                </a:solidFill>
                <a:latin typeface="Calibri"/>
                <a:cs typeface="Times New Roman" pitchFamily="18" charset="0"/>
              </a:rPr>
              <a:t>الفَتْحَةُ</a:t>
            </a:r>
            <a:endParaRPr lang="en-US" sz="4000" b="1">
              <a:solidFill>
                <a:srgbClr val="0033CC"/>
              </a:solidFill>
              <a:latin typeface="Calibri"/>
              <a:cs typeface="Arial" charset="0"/>
            </a:endParaRP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2157413" y="3487739"/>
            <a:ext cx="1204912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C00000"/>
                </a:solidFill>
                <a:latin typeface="Calibri"/>
                <a:cs typeface="Times New Roman" pitchFamily="18" charset="0"/>
              </a:rPr>
              <a:t>الوُاو</a:t>
            </a:r>
            <a:endParaRPr lang="en-US" sz="4000" b="1">
              <a:solidFill>
                <a:srgbClr val="C00000"/>
              </a:solidFill>
              <a:latin typeface="Calibri"/>
              <a:cs typeface="Arial" charset="0"/>
            </a:endParaRPr>
          </a:p>
        </p:txBody>
      </p:sp>
      <p:sp>
        <p:nvSpPr>
          <p:cNvPr id="30" name="Rectangle 25"/>
          <p:cNvSpPr>
            <a:spLocks noChangeArrowheads="1"/>
          </p:cNvSpPr>
          <p:nvPr/>
        </p:nvSpPr>
        <p:spPr bwMode="auto">
          <a:xfrm>
            <a:off x="4384675" y="3554414"/>
            <a:ext cx="17272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0033CC"/>
                </a:solidFill>
                <a:latin typeface="Calibri"/>
                <a:cs typeface="Times New Roman" pitchFamily="18" charset="0"/>
              </a:rPr>
              <a:t> الضَّمةُ</a:t>
            </a:r>
            <a:endParaRPr lang="en-US" sz="4000" b="1">
              <a:solidFill>
                <a:srgbClr val="0033CC"/>
              </a:solidFill>
              <a:latin typeface="Calibri"/>
              <a:cs typeface="Arial" charset="0"/>
            </a:endParaRP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5940425" y="4217989"/>
            <a:ext cx="1944688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prstClr val="black"/>
                </a:solidFill>
                <a:latin typeface="Calibri"/>
                <a:cs typeface="Times New Roman" pitchFamily="18" charset="0"/>
              </a:rPr>
              <a:t> الضَّمةُ</a:t>
            </a:r>
            <a:endParaRPr lang="en-US" sz="4000" b="1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32" name="Rectangle 25"/>
          <p:cNvSpPr>
            <a:spLocks noChangeArrowheads="1"/>
          </p:cNvSpPr>
          <p:nvPr/>
        </p:nvSpPr>
        <p:spPr bwMode="auto">
          <a:xfrm>
            <a:off x="7319963" y="4203701"/>
            <a:ext cx="19431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0033CC"/>
                </a:solidFill>
                <a:latin typeface="Calibri"/>
                <a:cs typeface="Times New Roman" pitchFamily="18" charset="0"/>
              </a:rPr>
              <a:t>الفَتْحَةُ</a:t>
            </a:r>
            <a:endParaRPr lang="en-US" sz="4000" b="1">
              <a:solidFill>
                <a:srgbClr val="0033CC"/>
              </a:solidFill>
              <a:latin typeface="Calibri"/>
              <a:cs typeface="Arial" charset="0"/>
            </a:endParaRPr>
          </a:p>
        </p:txBody>
      </p:sp>
      <p:sp>
        <p:nvSpPr>
          <p:cNvPr id="33" name="Rectangle 25"/>
          <p:cNvSpPr>
            <a:spLocks noChangeArrowheads="1"/>
          </p:cNvSpPr>
          <p:nvPr/>
        </p:nvSpPr>
        <p:spPr bwMode="auto">
          <a:xfrm>
            <a:off x="2124076" y="4181476"/>
            <a:ext cx="1204913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C00000"/>
                </a:solidFill>
                <a:latin typeface="Calibri"/>
                <a:cs typeface="Times New Roman" pitchFamily="18" charset="0"/>
              </a:rPr>
              <a:t>الوُاو</a:t>
            </a:r>
            <a:endParaRPr lang="en-US" sz="4000" b="1">
              <a:solidFill>
                <a:srgbClr val="C00000"/>
              </a:solidFill>
              <a:latin typeface="Calibri"/>
              <a:cs typeface="Arial" charset="0"/>
            </a:endParaRP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4384675" y="4195764"/>
            <a:ext cx="17272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0033CC"/>
                </a:solidFill>
                <a:latin typeface="Calibri"/>
                <a:cs typeface="Times New Roman" pitchFamily="18" charset="0"/>
              </a:rPr>
              <a:t> الضَّمةُ</a:t>
            </a:r>
            <a:endParaRPr lang="en-US" sz="4000" b="1">
              <a:solidFill>
                <a:srgbClr val="0033CC"/>
              </a:solidFill>
              <a:latin typeface="Calibri"/>
              <a:cs typeface="Arial" charset="0"/>
            </a:endParaRPr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5924550" y="4843464"/>
            <a:ext cx="1944688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prstClr val="black"/>
                </a:solidFill>
                <a:latin typeface="Calibri"/>
                <a:cs typeface="Times New Roman" pitchFamily="18" charset="0"/>
              </a:rPr>
              <a:t> الضَّمةُ</a:t>
            </a:r>
            <a:endParaRPr lang="en-US" sz="4000" b="1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36" name="Rectangle 25"/>
          <p:cNvSpPr>
            <a:spLocks noChangeArrowheads="1"/>
          </p:cNvSpPr>
          <p:nvPr/>
        </p:nvSpPr>
        <p:spPr bwMode="auto">
          <a:xfrm>
            <a:off x="7462839" y="4854576"/>
            <a:ext cx="1800225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0033CC"/>
                </a:solidFill>
                <a:latin typeface="Calibri"/>
                <a:cs typeface="Times New Roman" pitchFamily="18" charset="0"/>
              </a:rPr>
              <a:t>السُّكون</a:t>
            </a:r>
            <a:endParaRPr lang="en-US" sz="4000" b="1">
              <a:solidFill>
                <a:srgbClr val="0033CC"/>
              </a:solidFill>
              <a:latin typeface="Calibri"/>
              <a:cs typeface="Arial" charset="0"/>
            </a:endParaRPr>
          </a:p>
        </p:txBody>
      </p:sp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2124076" y="4832351"/>
            <a:ext cx="1204913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C00000"/>
                </a:solidFill>
                <a:latin typeface="Calibri"/>
                <a:cs typeface="Times New Roman" pitchFamily="18" charset="0"/>
              </a:rPr>
              <a:t>الوُاو</a:t>
            </a:r>
            <a:endParaRPr lang="en-US" sz="4000" b="1">
              <a:solidFill>
                <a:srgbClr val="C00000"/>
              </a:solidFill>
              <a:latin typeface="Calibri"/>
              <a:cs typeface="Arial" charset="0"/>
            </a:endParaRPr>
          </a:p>
        </p:txBody>
      </p:sp>
      <p:sp>
        <p:nvSpPr>
          <p:cNvPr id="38" name="Rectangle 25"/>
          <p:cNvSpPr>
            <a:spLocks noChangeArrowheads="1"/>
          </p:cNvSpPr>
          <p:nvPr/>
        </p:nvSpPr>
        <p:spPr bwMode="auto">
          <a:xfrm>
            <a:off x="4414838" y="4854576"/>
            <a:ext cx="17018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0033CC"/>
                </a:solidFill>
                <a:latin typeface="Calibri"/>
                <a:cs typeface="Times New Roman" pitchFamily="18" charset="0"/>
              </a:rPr>
              <a:t> الضَّمةُ</a:t>
            </a:r>
            <a:endParaRPr lang="en-US" sz="4000" b="1">
              <a:solidFill>
                <a:srgbClr val="0033CC"/>
              </a:solidFill>
              <a:latin typeface="Calibri"/>
              <a:cs typeface="Arial" charset="0"/>
            </a:endParaRPr>
          </a:p>
        </p:txBody>
      </p:sp>
      <p:sp>
        <p:nvSpPr>
          <p:cNvPr id="45" name="Rectangle 25"/>
          <p:cNvSpPr>
            <a:spLocks noChangeArrowheads="1"/>
          </p:cNvSpPr>
          <p:nvPr/>
        </p:nvSpPr>
        <p:spPr bwMode="auto">
          <a:xfrm>
            <a:off x="5940425" y="5497514"/>
            <a:ext cx="1944688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prstClr val="black"/>
                </a:solidFill>
                <a:latin typeface="Calibri"/>
                <a:cs typeface="Times New Roman" pitchFamily="18" charset="0"/>
              </a:rPr>
              <a:t> الضَّمةُ</a:t>
            </a:r>
            <a:endParaRPr lang="en-US" sz="4000" b="1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46" name="Rectangle 25"/>
          <p:cNvSpPr>
            <a:spLocks noChangeArrowheads="1"/>
          </p:cNvSpPr>
          <p:nvPr/>
        </p:nvSpPr>
        <p:spPr bwMode="auto">
          <a:xfrm>
            <a:off x="7480301" y="5508626"/>
            <a:ext cx="1800225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0033CC"/>
                </a:solidFill>
                <a:latin typeface="Calibri"/>
                <a:cs typeface="Times New Roman" pitchFamily="18" charset="0"/>
              </a:rPr>
              <a:t>الضَّمةُ</a:t>
            </a:r>
            <a:endParaRPr lang="en-US" sz="4000" b="1">
              <a:solidFill>
                <a:srgbClr val="0033CC"/>
              </a:solidFill>
              <a:latin typeface="Calibri"/>
              <a:cs typeface="Arial" charset="0"/>
            </a:endParaRPr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2141538" y="5548314"/>
            <a:ext cx="1204912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C00000"/>
                </a:solidFill>
                <a:latin typeface="Calibri"/>
                <a:cs typeface="Times New Roman" pitchFamily="18" charset="0"/>
              </a:rPr>
              <a:t>الوُاو</a:t>
            </a:r>
            <a:endParaRPr lang="en-US" sz="4000" b="1">
              <a:solidFill>
                <a:srgbClr val="C00000"/>
              </a:solidFill>
              <a:latin typeface="Calibri"/>
              <a:cs typeface="Arial" charset="0"/>
            </a:endParaRPr>
          </a:p>
        </p:txBody>
      </p:sp>
      <p:sp>
        <p:nvSpPr>
          <p:cNvPr id="48" name="Rectangle 25"/>
          <p:cNvSpPr>
            <a:spLocks noChangeArrowheads="1"/>
          </p:cNvSpPr>
          <p:nvPr/>
        </p:nvSpPr>
        <p:spPr bwMode="auto">
          <a:xfrm>
            <a:off x="4097338" y="5511801"/>
            <a:ext cx="2093912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0033CC"/>
                </a:solidFill>
                <a:latin typeface="Calibri"/>
                <a:cs typeface="Times New Roman" pitchFamily="18" charset="0"/>
              </a:rPr>
              <a:t>مُتسَاويتان</a:t>
            </a:r>
            <a:endParaRPr lang="en-US" sz="4000" b="1">
              <a:solidFill>
                <a:srgbClr val="0033CC"/>
              </a:solidFill>
              <a:latin typeface="Calibri"/>
              <a:cs typeface="Arial" charset="0"/>
            </a:endParaRPr>
          </a:p>
        </p:txBody>
      </p:sp>
      <p:sp>
        <p:nvSpPr>
          <p:cNvPr id="49" name="Rectangle 25"/>
          <p:cNvSpPr>
            <a:spLocks noChangeArrowheads="1"/>
          </p:cNvSpPr>
          <p:nvPr/>
        </p:nvSpPr>
        <p:spPr bwMode="auto">
          <a:xfrm>
            <a:off x="5940425" y="6227764"/>
            <a:ext cx="1944688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prstClr val="black"/>
                </a:solidFill>
                <a:latin typeface="Calibri"/>
                <a:cs typeface="Times New Roman" pitchFamily="18" charset="0"/>
              </a:rPr>
              <a:t> الفتْحَةُ</a:t>
            </a:r>
            <a:endParaRPr lang="en-US" sz="4000" b="1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50" name="Rectangle 25"/>
          <p:cNvSpPr>
            <a:spLocks noChangeArrowheads="1"/>
          </p:cNvSpPr>
          <p:nvPr/>
        </p:nvSpPr>
        <p:spPr bwMode="auto">
          <a:xfrm>
            <a:off x="7458076" y="6219826"/>
            <a:ext cx="1800225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0033CC"/>
                </a:solidFill>
                <a:latin typeface="Calibri"/>
                <a:cs typeface="Times New Roman" pitchFamily="18" charset="0"/>
              </a:rPr>
              <a:t>الضَّمةُ</a:t>
            </a:r>
            <a:endParaRPr lang="en-US" sz="4000" b="1">
              <a:solidFill>
                <a:srgbClr val="0033CC"/>
              </a:solidFill>
              <a:latin typeface="Calibri"/>
              <a:cs typeface="Arial" charset="0"/>
            </a:endParaRPr>
          </a:p>
        </p:txBody>
      </p:sp>
      <p:sp>
        <p:nvSpPr>
          <p:cNvPr id="51" name="Rectangle 25"/>
          <p:cNvSpPr>
            <a:spLocks noChangeArrowheads="1"/>
          </p:cNvSpPr>
          <p:nvPr/>
        </p:nvSpPr>
        <p:spPr bwMode="auto">
          <a:xfrm>
            <a:off x="2135188" y="6205539"/>
            <a:ext cx="1204912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C00000"/>
                </a:solidFill>
                <a:latin typeface="Calibri"/>
                <a:cs typeface="Times New Roman" pitchFamily="18" charset="0"/>
              </a:rPr>
              <a:t>الوُاو</a:t>
            </a:r>
            <a:endParaRPr lang="en-US" sz="4000" b="1">
              <a:solidFill>
                <a:srgbClr val="C00000"/>
              </a:solidFill>
              <a:latin typeface="Calibri"/>
              <a:cs typeface="Arial" charset="0"/>
            </a:endParaRPr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4184651" y="6257926"/>
            <a:ext cx="2093913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ar-SA" sz="4000" b="1">
                <a:solidFill>
                  <a:srgbClr val="0033CC"/>
                </a:solidFill>
                <a:latin typeface="Calibri"/>
                <a:cs typeface="Times New Roman" pitchFamily="18" charset="0"/>
              </a:rPr>
              <a:t>الضَّمةُ</a:t>
            </a:r>
            <a:endParaRPr lang="en-US" sz="4000" b="1">
              <a:solidFill>
                <a:srgbClr val="0033CC"/>
              </a:solidFill>
              <a:latin typeface="Calibri"/>
              <a:cs typeface="Arial" charset="0"/>
            </a:endParaRP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35BA6E97-B363-4675-AF18-BB4CD2B1C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9265" y="5497514"/>
            <a:ext cx="1481456" cy="1316850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87860E36-5CC6-4A81-A0C3-E64A593F6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1151" y="326287"/>
            <a:ext cx="932769" cy="78035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C31F6D54-F07D-4B29-9556-42593A79F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B3F34BF5-B29A-4DC7-805D-A43AEB435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C3F5171E-6352-4BC0-90B8-8CBDD7E95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/>
    <p:sndAc>
      <p:stSnd>
        <p:snd r:embed="rId2" name="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26745" y="858129"/>
            <a:ext cx="5852160" cy="694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تَعلمنا اليوم </a:t>
            </a:r>
            <a:endParaRPr kumimoji="0" lang="en-US" sz="72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DFFAEFA-8684-4CB7-8486-B2BE629A5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1265" y="5043877"/>
            <a:ext cx="1481456" cy="131685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FEBD1AE-D2DC-4012-AA89-5EE12C917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2520" y="772673"/>
            <a:ext cx="932769" cy="78035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434F54F-A5D4-4245-99FF-9A467B45D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5CF336A-D63F-4735-AB54-64475E0C7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0F3EA25-79D3-40F2-B01A-29F416965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162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وسيلة شرح خطية 1 4"/>
          <p:cNvSpPr/>
          <p:nvPr/>
        </p:nvSpPr>
        <p:spPr>
          <a:xfrm>
            <a:off x="9021764" y="-14288"/>
            <a:ext cx="1646237" cy="936626"/>
          </a:xfrm>
          <a:prstGeom prst="borderCallout1">
            <a:avLst>
              <a:gd name="adj1" fmla="val 48209"/>
              <a:gd name="adj2" fmla="val -2432"/>
              <a:gd name="adj3" fmla="val 48154"/>
              <a:gd name="adj4" fmla="val -34399"/>
            </a:avLst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719513" y="1508126"/>
            <a:ext cx="69405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24000" indent="-180000">
              <a:buFont typeface="+mj-lt"/>
              <a:buAutoNum type="arabicPeriod"/>
              <a:defRPr/>
            </a:pPr>
            <a:r>
              <a:rPr lang="ar-SA" sz="3200" b="1" dirty="0"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ar-EG" sz="3200" b="1" dirty="0"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إِذَا كَانَت مَضمُومَة</a:t>
            </a:r>
            <a:r>
              <a:rPr lang="ar-SA" sz="3200" b="1" dirty="0"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ً</a:t>
            </a:r>
            <a:r>
              <a:rPr lang="ar-EG" sz="3200" b="1" dirty="0"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 وَمَا قَبلَهَا </a:t>
            </a:r>
            <a:r>
              <a:rPr lang="ar-SA" sz="3200" b="1" dirty="0"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مضمُومٌ</a:t>
            </a:r>
          </a:p>
          <a:p>
            <a:pPr marL="144000">
              <a:defRPr/>
            </a:pPr>
            <a:r>
              <a:rPr lang="ar-SA" sz="3200" b="1" dirty="0"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      </a:t>
            </a:r>
            <a:r>
              <a:rPr lang="ar-SA" sz="3200" b="1" dirty="0">
                <a:solidFill>
                  <a:srgbClr val="FF66FF"/>
                </a:solidFill>
                <a:latin typeface="Calibri"/>
                <a:cs typeface="Times New Roman" panose="02020603050405020304" pitchFamily="18" charset="0"/>
              </a:rPr>
              <a:t>( </a:t>
            </a:r>
            <a:r>
              <a:rPr lang="ar-EG" sz="3200" b="1" dirty="0">
                <a:solidFill>
                  <a:srgbClr val="FF66FF"/>
                </a:solidFill>
                <a:latin typeface="Calibri"/>
                <a:cs typeface="Times New Roman" panose="02020603050405020304" pitchFamily="18" charset="0"/>
              </a:rPr>
              <a:t>لأن الحَرَكَتَيْن مُتَسَاوِيَتَان</a:t>
            </a:r>
            <a:r>
              <a:rPr lang="ar-SA" sz="3200" b="1" dirty="0">
                <a:solidFill>
                  <a:srgbClr val="FF66FF"/>
                </a:solidFill>
                <a:latin typeface="Calibri"/>
                <a:cs typeface="Times New Roman" panose="02020603050405020304" pitchFamily="18" charset="0"/>
              </a:rPr>
              <a:t>ِ </a:t>
            </a:r>
            <a:r>
              <a:rPr lang="ar-EG" sz="3200" b="1" dirty="0">
                <a:solidFill>
                  <a:srgbClr val="FF66FF"/>
                </a:solidFill>
                <a:latin typeface="Calibri"/>
                <a:cs typeface="Times New Roman" panose="02020603050405020304" pitchFamily="18" charset="0"/>
              </a:rPr>
              <a:t>)</a:t>
            </a:r>
            <a:r>
              <a:rPr lang="en-US" sz="3200" b="1" dirty="0">
                <a:solidFill>
                  <a:srgbClr val="FF66FF"/>
                </a:solidFill>
                <a:latin typeface="Calibri"/>
                <a:cs typeface="Arial" charset="0"/>
              </a:rPr>
              <a:t> </a:t>
            </a:r>
            <a:endParaRPr lang="ar-EG" sz="3200" dirty="0">
              <a:solidFill>
                <a:srgbClr val="FF66FF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697039" y="0"/>
            <a:ext cx="7094537" cy="145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ts val="5600"/>
              </a:lnSpc>
              <a:defRPr/>
            </a:pPr>
            <a:r>
              <a:rPr lang="ar-SA" sz="3600" b="1" dirty="0">
                <a:solidFill>
                  <a:srgbClr val="FFC000"/>
                </a:solidFill>
                <a:latin typeface="Calibri"/>
                <a:cs typeface="Times New Roman" panose="02020603050405020304" pitchFamily="18" charset="0"/>
              </a:rPr>
              <a:t>تُرسمُ الهَمْزَةُ المتَوَسِّطةُ عَلَى الوَاو </a:t>
            </a:r>
            <a:r>
              <a:rPr lang="ar-SA" sz="3600" b="1" dirty="0">
                <a:solidFill>
                  <a:srgbClr val="99FFCC"/>
                </a:solidFill>
                <a:latin typeface="Calibri"/>
                <a:cs typeface="Times New Roman" panose="02020603050405020304" pitchFamily="18" charset="0"/>
              </a:rPr>
              <a:t>إذا كَانت الضَّمةُ أقْوى الحَرَكتَينِ</a:t>
            </a:r>
            <a:r>
              <a:rPr lang="ar-SA" sz="3600" b="1" dirty="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ar-SA" sz="3600" b="1" dirty="0">
                <a:solidFill>
                  <a:srgbClr val="FFC000"/>
                </a:solidFill>
                <a:latin typeface="Calibri"/>
                <a:cs typeface="Times New Roman" panose="02020603050405020304" pitchFamily="18" charset="0"/>
              </a:rPr>
              <a:t>أَي فِي الحَالاتِ التَّالِيَّةِ: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839788" y="2571751"/>
            <a:ext cx="77200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24000" indent="-180000">
              <a:buFont typeface="+mj-lt"/>
              <a:buAutoNum type="arabicPeriod" startAt="2"/>
              <a:defRPr/>
            </a:pPr>
            <a:r>
              <a:rPr lang="ar-SA" sz="32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ar-EG" sz="32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إِذَا كَانَت مَضمُومَة</a:t>
            </a:r>
            <a:r>
              <a:rPr lang="ar-SA" sz="32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ً</a:t>
            </a:r>
            <a:r>
              <a:rPr lang="ar-EG" sz="32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وَمَا قَبلَهَا </a:t>
            </a:r>
            <a:r>
              <a:rPr lang="ar-SA" sz="32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مَفتُوحٌ </a:t>
            </a:r>
          </a:p>
          <a:p>
            <a:pPr marL="324000">
              <a:defRPr/>
            </a:pPr>
            <a:r>
              <a:rPr lang="ar-SA" sz="3200" b="1" dirty="0">
                <a:solidFill>
                  <a:srgbClr val="00FFFF"/>
                </a:solidFill>
                <a:latin typeface="Calibri"/>
                <a:cs typeface="Times New Roman" panose="02020603050405020304" pitchFamily="18" charset="0"/>
              </a:rPr>
              <a:t>    ( </a:t>
            </a:r>
            <a:r>
              <a:rPr lang="ar-EG" sz="3200" b="1" dirty="0">
                <a:solidFill>
                  <a:srgbClr val="00FFFF"/>
                </a:solidFill>
                <a:latin typeface="Calibri"/>
                <a:cs typeface="Times New Roman" panose="02020603050405020304" pitchFamily="18" charset="0"/>
              </a:rPr>
              <a:t>لأن </a:t>
            </a:r>
            <a:r>
              <a:rPr lang="ar-EG" sz="3200" b="1" dirty="0">
                <a:solidFill>
                  <a:srgbClr val="00FFFF"/>
                </a:solidFill>
                <a:latin typeface="Calibri" pitchFamily="34" charset="0"/>
                <a:cs typeface="Times New Roman" panose="02020603050405020304" pitchFamily="18" charset="0"/>
              </a:rPr>
              <a:t>الضَّمَّة</a:t>
            </a:r>
            <a:r>
              <a:rPr lang="ar-SA" sz="3200" b="1" dirty="0">
                <a:solidFill>
                  <a:srgbClr val="00FFFF"/>
                </a:solidFill>
                <a:latin typeface="Calibri" pitchFamily="34" charset="0"/>
                <a:cs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00FFFF"/>
                </a:solidFill>
                <a:latin typeface="Calibri" pitchFamily="34" charset="0"/>
                <a:cs typeface="Times New Roman" panose="02020603050405020304" pitchFamily="18" charset="0"/>
              </a:rPr>
              <a:t> أَقْوَى مِن الفَتْحَة</a:t>
            </a:r>
            <a:r>
              <a:rPr lang="ar-SA" sz="3200" b="1" dirty="0">
                <a:solidFill>
                  <a:srgbClr val="00FFFF"/>
                </a:solidFill>
                <a:latin typeface="Calibri" pitchFamily="34" charset="0"/>
                <a:cs typeface="Times New Roman" panose="02020603050405020304" pitchFamily="18" charset="0"/>
              </a:rPr>
              <a:t>ِ </a:t>
            </a:r>
            <a:r>
              <a:rPr lang="ar-EG" sz="3200" b="1" dirty="0">
                <a:solidFill>
                  <a:srgbClr val="00FFFF"/>
                </a:solidFill>
                <a:latin typeface="Calibri"/>
                <a:cs typeface="Times New Roman" panose="02020603050405020304" pitchFamily="18" charset="0"/>
              </a:rPr>
              <a:t>)</a:t>
            </a:r>
            <a:r>
              <a:rPr lang="en-US" sz="3200" b="1" dirty="0">
                <a:solidFill>
                  <a:srgbClr val="00FFFF"/>
                </a:solidFill>
                <a:latin typeface="Calibri"/>
                <a:cs typeface="Arial" charset="0"/>
              </a:rPr>
              <a:t> </a:t>
            </a:r>
            <a:endParaRPr lang="ar-EG" sz="3200" dirty="0">
              <a:solidFill>
                <a:srgbClr val="00FFFF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3863975" y="3663951"/>
            <a:ext cx="68770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24000" indent="-180000">
              <a:buFont typeface="+mj-lt"/>
              <a:buAutoNum type="arabicPeriod" startAt="3"/>
              <a:defRPr/>
            </a:pPr>
            <a:r>
              <a:rPr lang="ar-SA" sz="3200" b="1" dirty="0"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ar-EG" sz="3200" b="1" dirty="0"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إِذَا كَانَت مَضمُومَة</a:t>
            </a:r>
            <a:r>
              <a:rPr lang="ar-SA" sz="3200" b="1" dirty="0"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ً</a:t>
            </a:r>
            <a:r>
              <a:rPr lang="ar-EG" sz="3200" b="1" dirty="0"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 وَمَا قَبلَهَا </a:t>
            </a:r>
            <a:r>
              <a:rPr lang="ar-SA" sz="3200" b="1" dirty="0"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سَاكِن</a:t>
            </a:r>
          </a:p>
          <a:p>
            <a:pPr marL="324000">
              <a:defRPr/>
            </a:pPr>
            <a:r>
              <a:rPr lang="ar-SA" sz="3200" b="1" dirty="0"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    </a:t>
            </a:r>
            <a:r>
              <a:rPr lang="ar-SA" sz="3200" b="1" dirty="0">
                <a:solidFill>
                  <a:srgbClr val="FF66FF"/>
                </a:solidFill>
                <a:latin typeface="Calibri"/>
                <a:cs typeface="Times New Roman" panose="02020603050405020304" pitchFamily="18" charset="0"/>
              </a:rPr>
              <a:t>( </a:t>
            </a:r>
            <a:r>
              <a:rPr lang="ar-EG" sz="3200" b="1" dirty="0">
                <a:solidFill>
                  <a:srgbClr val="FF66FF"/>
                </a:solidFill>
                <a:latin typeface="Calibri"/>
                <a:cs typeface="Times New Roman" panose="02020603050405020304" pitchFamily="18" charset="0"/>
              </a:rPr>
              <a:t>لأن </a:t>
            </a:r>
            <a:r>
              <a:rPr lang="ar-EG" sz="3200" b="1" dirty="0">
                <a:solidFill>
                  <a:srgbClr val="FF66FF"/>
                </a:solidFill>
                <a:latin typeface="Calibri" pitchFamily="34" charset="0"/>
                <a:cs typeface="Times New Roman" panose="02020603050405020304" pitchFamily="18" charset="0"/>
              </a:rPr>
              <a:t>الضَّمَّة</a:t>
            </a:r>
            <a:r>
              <a:rPr lang="ar-SA" sz="3200" b="1" dirty="0">
                <a:solidFill>
                  <a:srgbClr val="FF66FF"/>
                </a:solidFill>
                <a:latin typeface="Calibri" pitchFamily="34" charset="0"/>
                <a:cs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FF66FF"/>
                </a:solidFill>
                <a:latin typeface="Calibri" pitchFamily="34" charset="0"/>
                <a:cs typeface="Times New Roman" panose="02020603050405020304" pitchFamily="18" charset="0"/>
              </a:rPr>
              <a:t> أَقْوَى مِن </a:t>
            </a:r>
            <a:r>
              <a:rPr lang="ar-SA" sz="3200" b="1" dirty="0">
                <a:solidFill>
                  <a:srgbClr val="FF66FF"/>
                </a:solidFill>
                <a:latin typeface="Calibri" pitchFamily="34" charset="0"/>
                <a:cs typeface="Times New Roman" panose="02020603050405020304" pitchFamily="18" charset="0"/>
              </a:rPr>
              <a:t>السُّكونِ </a:t>
            </a:r>
            <a:r>
              <a:rPr lang="ar-EG" sz="3200" b="1" dirty="0">
                <a:solidFill>
                  <a:srgbClr val="FF66FF"/>
                </a:solidFill>
                <a:latin typeface="Calibri"/>
                <a:cs typeface="Times New Roman" panose="02020603050405020304" pitchFamily="18" charset="0"/>
              </a:rPr>
              <a:t>)</a:t>
            </a:r>
            <a:r>
              <a:rPr lang="en-US" sz="3200" b="1" dirty="0">
                <a:solidFill>
                  <a:srgbClr val="FF66FF"/>
                </a:solidFill>
                <a:latin typeface="Calibri"/>
                <a:cs typeface="Arial" charset="0"/>
              </a:rPr>
              <a:t> </a:t>
            </a:r>
            <a:endParaRPr lang="ar-EG" sz="3200" dirty="0">
              <a:solidFill>
                <a:srgbClr val="FF66FF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077913" y="4722814"/>
            <a:ext cx="72437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24000" indent="-180000">
              <a:buFont typeface="+mj-lt"/>
              <a:buAutoNum type="arabicPeriod" startAt="4"/>
              <a:defRPr/>
            </a:pPr>
            <a:r>
              <a:rPr lang="ar-SA" sz="32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ar-EG" sz="32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إِذَا كَانَت </a:t>
            </a:r>
            <a:r>
              <a:rPr lang="ar-SA" sz="32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ساكِنةً</a:t>
            </a:r>
            <a:r>
              <a:rPr lang="ar-EG" sz="32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وَمَا قَبلَهَا </a:t>
            </a:r>
            <a:r>
              <a:rPr lang="ar-SA" sz="32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مضمومٌ  </a:t>
            </a:r>
          </a:p>
          <a:p>
            <a:pPr marL="324000">
              <a:defRPr/>
            </a:pPr>
            <a:r>
              <a:rPr lang="ar-SA" sz="3200" b="1" dirty="0">
                <a:solidFill>
                  <a:srgbClr val="00FFFF"/>
                </a:solidFill>
                <a:latin typeface="Calibri"/>
                <a:cs typeface="Times New Roman" panose="02020603050405020304" pitchFamily="18" charset="0"/>
              </a:rPr>
              <a:t>       ( </a:t>
            </a:r>
            <a:r>
              <a:rPr lang="ar-EG" sz="3200" b="1" dirty="0">
                <a:solidFill>
                  <a:srgbClr val="00FFFF"/>
                </a:solidFill>
                <a:latin typeface="Calibri"/>
                <a:cs typeface="Times New Roman" panose="02020603050405020304" pitchFamily="18" charset="0"/>
              </a:rPr>
              <a:t>لأن </a:t>
            </a:r>
            <a:r>
              <a:rPr lang="ar-EG" sz="3200" b="1" dirty="0">
                <a:solidFill>
                  <a:srgbClr val="00FFFF"/>
                </a:solidFill>
                <a:latin typeface="Calibri" pitchFamily="34" charset="0"/>
                <a:cs typeface="Times New Roman" panose="02020603050405020304" pitchFamily="18" charset="0"/>
              </a:rPr>
              <a:t>الضَّمَّة</a:t>
            </a:r>
            <a:r>
              <a:rPr lang="ar-SA" sz="3200" b="1" dirty="0">
                <a:solidFill>
                  <a:srgbClr val="00FFFF"/>
                </a:solidFill>
                <a:latin typeface="Calibri" pitchFamily="34" charset="0"/>
                <a:cs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00FFFF"/>
                </a:solidFill>
                <a:latin typeface="Calibri" pitchFamily="34" charset="0"/>
                <a:cs typeface="Times New Roman" panose="02020603050405020304" pitchFamily="18" charset="0"/>
              </a:rPr>
              <a:t> أَقْوَى مِن </a:t>
            </a:r>
            <a:r>
              <a:rPr lang="ar-SA" sz="3200" b="1" dirty="0">
                <a:solidFill>
                  <a:srgbClr val="00FFFF"/>
                </a:solidFill>
                <a:latin typeface="Calibri" pitchFamily="34" charset="0"/>
                <a:cs typeface="Times New Roman" panose="02020603050405020304" pitchFamily="18" charset="0"/>
              </a:rPr>
              <a:t>السُّكونِ</a:t>
            </a:r>
            <a:r>
              <a:rPr lang="ar-EG" sz="3200" b="1" dirty="0">
                <a:solidFill>
                  <a:srgbClr val="00FFFF"/>
                </a:solidFill>
                <a:latin typeface="Calibri"/>
                <a:cs typeface="Times New Roman" panose="02020603050405020304" pitchFamily="18" charset="0"/>
              </a:rPr>
              <a:t>)</a:t>
            </a:r>
            <a:r>
              <a:rPr lang="en-US" sz="3200" b="1" dirty="0">
                <a:solidFill>
                  <a:srgbClr val="00FFFF"/>
                </a:solidFill>
                <a:latin typeface="Calibri"/>
                <a:cs typeface="Arial" charset="0"/>
              </a:rPr>
              <a:t> </a:t>
            </a:r>
            <a:endParaRPr lang="ar-EG" sz="3200" dirty="0">
              <a:solidFill>
                <a:srgbClr val="00FFFF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986088" y="5805489"/>
            <a:ext cx="768191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24000" indent="-180000">
              <a:buFont typeface="+mj-lt"/>
              <a:buAutoNum type="arabicPeriod" startAt="5"/>
              <a:defRPr/>
            </a:pPr>
            <a:r>
              <a:rPr lang="ar-SA" sz="3200" b="1" dirty="0"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ar-EG" sz="3200" b="1" dirty="0"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إِذَا كَانَت </a:t>
            </a:r>
            <a:r>
              <a:rPr lang="ar-SA" sz="3200" b="1" dirty="0"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مَفْتُوحةً</a:t>
            </a:r>
            <a:r>
              <a:rPr lang="ar-EG" sz="3200" b="1" dirty="0"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 وَمَا قَبلَهَا </a:t>
            </a:r>
            <a:r>
              <a:rPr lang="ar-SA" sz="3200" b="1" dirty="0"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مضْمومٌ </a:t>
            </a:r>
          </a:p>
          <a:p>
            <a:pPr marL="324000">
              <a:defRPr/>
            </a:pPr>
            <a:r>
              <a:rPr lang="ar-SA" sz="3200" b="1" dirty="0">
                <a:solidFill>
                  <a:srgbClr val="FF66FF"/>
                </a:solidFill>
                <a:latin typeface="Calibri"/>
                <a:cs typeface="Times New Roman" panose="02020603050405020304" pitchFamily="18" charset="0"/>
              </a:rPr>
              <a:t>    ( </a:t>
            </a:r>
            <a:r>
              <a:rPr lang="ar-EG" sz="3200" b="1" dirty="0">
                <a:solidFill>
                  <a:srgbClr val="FF66FF"/>
                </a:solidFill>
                <a:latin typeface="Calibri"/>
                <a:cs typeface="Times New Roman" panose="02020603050405020304" pitchFamily="18" charset="0"/>
              </a:rPr>
              <a:t>لأن </a:t>
            </a:r>
            <a:r>
              <a:rPr lang="ar-EG" sz="3200" b="1" dirty="0">
                <a:solidFill>
                  <a:srgbClr val="FF66FF"/>
                </a:solidFill>
                <a:latin typeface="Calibri" pitchFamily="34" charset="0"/>
                <a:cs typeface="Times New Roman" panose="02020603050405020304" pitchFamily="18" charset="0"/>
              </a:rPr>
              <a:t>الضَّمَّة</a:t>
            </a:r>
            <a:r>
              <a:rPr lang="ar-SA" sz="3200" b="1" dirty="0">
                <a:solidFill>
                  <a:srgbClr val="FF66FF"/>
                </a:solidFill>
                <a:latin typeface="Calibri" pitchFamily="34" charset="0"/>
                <a:cs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FF66FF"/>
                </a:solidFill>
                <a:latin typeface="Calibri" pitchFamily="34" charset="0"/>
                <a:cs typeface="Times New Roman" panose="02020603050405020304" pitchFamily="18" charset="0"/>
              </a:rPr>
              <a:t> أَقْوَى مِن الفَتْحَة</a:t>
            </a:r>
            <a:r>
              <a:rPr lang="ar-SA" sz="3200" b="1" dirty="0">
                <a:solidFill>
                  <a:srgbClr val="FF66FF"/>
                </a:solidFill>
                <a:latin typeface="Calibri" pitchFamily="34" charset="0"/>
                <a:cs typeface="Times New Roman" panose="02020603050405020304" pitchFamily="18" charset="0"/>
              </a:rPr>
              <a:t>ِ </a:t>
            </a:r>
            <a:r>
              <a:rPr lang="ar-EG" sz="3200" b="1" dirty="0">
                <a:solidFill>
                  <a:srgbClr val="FF66FF"/>
                </a:solidFill>
                <a:latin typeface="Calibri"/>
                <a:cs typeface="Times New Roman" panose="02020603050405020304" pitchFamily="18" charset="0"/>
              </a:rPr>
              <a:t>)</a:t>
            </a:r>
            <a:r>
              <a:rPr lang="en-US" sz="3200" b="1" dirty="0">
                <a:solidFill>
                  <a:srgbClr val="FF66FF"/>
                </a:solidFill>
                <a:latin typeface="Calibri"/>
                <a:cs typeface="Arial" charset="0"/>
              </a:rPr>
              <a:t> </a:t>
            </a:r>
            <a:endParaRPr lang="ar-EG" sz="3200" dirty="0">
              <a:solidFill>
                <a:srgbClr val="FF66FF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9064625" y="50800"/>
            <a:ext cx="1614488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4400" b="1" dirty="0">
                <a:solidFill>
                  <a:srgbClr val="FF0000"/>
                </a:solidFill>
                <a:latin typeface="Calibri" pitchFamily="34" charset="0"/>
                <a:cs typeface="Times New Roman" panose="02020603050405020304" pitchFamily="18" charset="0"/>
              </a:rPr>
              <a:t>أس</a:t>
            </a:r>
            <a:r>
              <a:rPr lang="ar-EG" sz="4400" b="1" dirty="0">
                <a:solidFill>
                  <a:srgbClr val="FF0000"/>
                </a:solidFill>
                <a:latin typeface="Calibri" pitchFamily="34" charset="0"/>
                <a:cs typeface="Times New Roman" panose="02020603050405020304" pitchFamily="18" charset="0"/>
              </a:rPr>
              <a:t>ْ</a:t>
            </a:r>
            <a:r>
              <a:rPr lang="ar-SA" sz="4400" b="1" dirty="0">
                <a:solidFill>
                  <a:srgbClr val="FF0000"/>
                </a:solidFill>
                <a:latin typeface="Calibri" pitchFamily="34" charset="0"/>
                <a:cs typeface="Times New Roman" panose="02020603050405020304" pitchFamily="18" charset="0"/>
              </a:rPr>
              <a:t>ت</a:t>
            </a:r>
            <a:r>
              <a:rPr lang="ar-EG" sz="4400" b="1" dirty="0">
                <a:solidFill>
                  <a:srgbClr val="FF0000"/>
                </a:solidFill>
                <a:latin typeface="Calibri" pitchFamily="34" charset="0"/>
                <a:cs typeface="Times New Roman" panose="02020603050405020304" pitchFamily="18" charset="0"/>
              </a:rPr>
              <a:t>َ</a:t>
            </a:r>
            <a:r>
              <a:rPr lang="ar-SA" sz="4400" b="1" dirty="0">
                <a:solidFill>
                  <a:srgbClr val="FF0000"/>
                </a:solidFill>
                <a:latin typeface="Calibri" pitchFamily="34" charset="0"/>
                <a:cs typeface="Times New Roman" panose="02020603050405020304" pitchFamily="18" charset="0"/>
              </a:rPr>
              <a:t>ن</a:t>
            </a:r>
            <a:r>
              <a:rPr lang="ar-EG" sz="4400" b="1" dirty="0">
                <a:solidFill>
                  <a:srgbClr val="FF0000"/>
                </a:solidFill>
                <a:latin typeface="Calibri" pitchFamily="34" charset="0"/>
                <a:cs typeface="Times New Roman" panose="02020603050405020304" pitchFamily="18" charset="0"/>
              </a:rPr>
              <a:t>ْ</a:t>
            </a:r>
            <a:r>
              <a:rPr lang="ar-SA" sz="4400" b="1" dirty="0">
                <a:solidFill>
                  <a:srgbClr val="FF0000"/>
                </a:solidFill>
                <a:latin typeface="Calibri" pitchFamily="34" charset="0"/>
                <a:cs typeface="Times New Roman" panose="02020603050405020304" pitchFamily="18" charset="0"/>
              </a:rPr>
              <a:t>ت</a:t>
            </a:r>
            <a:r>
              <a:rPr lang="ar-EG" sz="4400" b="1" dirty="0">
                <a:solidFill>
                  <a:srgbClr val="FF0000"/>
                </a:solidFill>
                <a:latin typeface="Calibri" pitchFamily="34" charset="0"/>
                <a:cs typeface="Times New Roman" panose="02020603050405020304" pitchFamily="18" charset="0"/>
              </a:rPr>
              <a:t>ِ</a:t>
            </a:r>
            <a:r>
              <a:rPr lang="ar-SA" sz="4400" b="1" dirty="0">
                <a:solidFill>
                  <a:srgbClr val="FF0000"/>
                </a:solidFill>
                <a:latin typeface="Calibri" pitchFamily="34" charset="0"/>
                <a:cs typeface="Times New Roman" panose="02020603050405020304" pitchFamily="18" charset="0"/>
              </a:rPr>
              <a:t>ج:</a:t>
            </a:r>
          </a:p>
        </p:txBody>
      </p:sp>
      <p:pic>
        <p:nvPicPr>
          <p:cNvPr id="1127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97013" y="2571750"/>
            <a:ext cx="1998663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EC7EABD-7490-47FC-9FA4-61DE7A3E9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6382" y="5260976"/>
            <a:ext cx="1481456" cy="131685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BBBEF4A-9492-48C5-A50D-37D0A3863F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0725" y="179635"/>
            <a:ext cx="932769" cy="78035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2A101A7-C654-4BB7-B361-F4EB5E77CB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082219E-283D-49B0-88A2-D7CDA8D793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F6E17C28-ACC6-4A46-8B12-07246424C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/>
    <p:sndAc>
      <p:stSnd>
        <p:snd r:embed="rId2" name="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9" grpId="0" build="p"/>
      <p:bldP spid="10" grpId="0" build="p"/>
      <p:bldP spid="1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26745" y="858129"/>
            <a:ext cx="5852160" cy="694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72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التقييم الختامي</a:t>
            </a:r>
            <a:r>
              <a:rPr kumimoji="0" lang="ar-AE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endParaRPr kumimoji="0" lang="en-US" sz="72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106FC91-A74E-4324-9536-0CF4790C8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605" y="4991625"/>
            <a:ext cx="1481456" cy="131685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49F2B01-60A8-4A5B-A31A-A9E97A6D1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676" y="549525"/>
            <a:ext cx="932769" cy="78035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EB567A3-4220-41FE-BCA2-4BD709D67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87106FB-B76D-4E1E-A1A6-AE824396E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29904C9-57F3-4A56-9028-6198475A7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125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C9">
            <a:alpha val="3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667000" y="5275484"/>
            <a:ext cx="6858000" cy="153769"/>
            <a:chOff x="0" y="0"/>
            <a:chExt cx="6555032" cy="293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82050" y="4364714"/>
            <a:ext cx="1014596" cy="11104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E06472-EC09-A645-986F-674F61601B25}"/>
              </a:ext>
            </a:extLst>
          </p:cNvPr>
          <p:cNvSpPr/>
          <p:nvPr/>
        </p:nvSpPr>
        <p:spPr>
          <a:xfrm>
            <a:off x="5992070" y="2087327"/>
            <a:ext cx="63244" cy="588623"/>
          </a:xfrm>
          <a:prstGeom prst="rect">
            <a:avLst/>
          </a:prstGeom>
          <a:noFill/>
        </p:spPr>
        <p:txBody>
          <a:bodyPr wrap="square" lIns="34290" tIns="17145" rIns="34290" bIns="17145">
            <a:spAutoFit/>
          </a:bodyPr>
          <a:lstStyle/>
          <a:p>
            <a:pPr algn="ctr" defTabSz="342900">
              <a:defRPr/>
            </a:pPr>
            <a:endParaRPr lang="en-US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F81BD">
                  <a:lumMod val="50000"/>
                </a:srgb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E0E40F-81BE-DB46-BE18-4D8906305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863" y="973134"/>
            <a:ext cx="3986246" cy="21770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97630E-BDAC-534E-8712-3E1A4C9BD8DE}"/>
              </a:ext>
            </a:extLst>
          </p:cNvPr>
          <p:cNvSpPr/>
          <p:nvPr/>
        </p:nvSpPr>
        <p:spPr>
          <a:xfrm>
            <a:off x="4878871" y="1776765"/>
            <a:ext cx="2002471" cy="380873"/>
          </a:xfrm>
          <a:prstGeom prst="rect">
            <a:avLst/>
          </a:prstGeom>
          <a:noFill/>
        </p:spPr>
        <p:txBody>
          <a:bodyPr wrap="non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ar-SA" sz="225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قواعد التعلم عن بعد </a:t>
            </a:r>
            <a:endParaRPr lang="en-US" sz="2250" b="1" dirty="0">
              <a:ln w="9525">
                <a:solidFill>
                  <a:prstClr val="white"/>
                </a:solidFill>
                <a:prstDash val="solid"/>
              </a:ln>
              <a:solidFill>
                <a:srgbClr val="4BACC6">
                  <a:lumMod val="50000"/>
                </a:srgb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F10155-2525-7F4D-910B-572172B7C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138" y="2513910"/>
            <a:ext cx="1154883" cy="1138758"/>
          </a:xfrm>
          <a:prstGeom prst="rect">
            <a:avLst/>
          </a:prstGeom>
        </p:spPr>
      </p:pic>
      <p:sp>
        <p:nvSpPr>
          <p:cNvPr id="21" name="TextBox 48">
            <a:extLst>
              <a:ext uri="{FF2B5EF4-FFF2-40B4-BE49-F238E27FC236}">
                <a16:creationId xmlns:a16="http://schemas.microsoft.com/office/drawing/2014/main" id="{5A2E496C-4AC3-F248-942C-AB32F37E400B}"/>
              </a:ext>
            </a:extLst>
          </p:cNvPr>
          <p:cNvSpPr txBox="1"/>
          <p:nvPr/>
        </p:nvSpPr>
        <p:spPr>
          <a:xfrm>
            <a:off x="7655047" y="2822183"/>
            <a:ext cx="1451069" cy="4962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500" b="1" kern="0" dirty="0">
                <a:solidFill>
                  <a:srgbClr val="000000"/>
                </a:solidFill>
                <a:latin typeface="Calibri Light"/>
                <a:ea typeface="맑은 고딕"/>
                <a:cs typeface="Arial" pitchFamily="34"/>
              </a:rPr>
              <a:t>الالتزام بالوقت</a:t>
            </a:r>
            <a:endParaRPr lang="en-GB" sz="1500" b="1" kern="0" dirty="0">
              <a:solidFill>
                <a:srgbClr val="000000"/>
              </a:solidFill>
              <a:latin typeface="Calibri Light"/>
              <a:ea typeface="맑은 고딕"/>
            </a:endParaRPr>
          </a:p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500" b="1" kern="0" dirty="0">
                <a:solidFill>
                  <a:srgbClr val="000000"/>
                </a:solidFill>
                <a:latin typeface="Calibri Light"/>
                <a:ea typeface="맑은 고딕"/>
                <a:cs typeface="Arial" pitchFamily="34"/>
              </a:rPr>
              <a:t> المحدد للحصص</a:t>
            </a:r>
            <a:endParaRPr lang="en-US" sz="1500" b="1" kern="0" dirty="0">
              <a:solidFill>
                <a:srgbClr val="000000"/>
              </a:solidFill>
              <a:latin typeface="Calibri Light"/>
              <a:ea typeface="맑은 고딕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D15935-EAB4-384C-873A-4202F9846714}"/>
              </a:ext>
            </a:extLst>
          </p:cNvPr>
          <p:cNvSpPr/>
          <p:nvPr/>
        </p:nvSpPr>
        <p:spPr>
          <a:xfrm>
            <a:off x="8146038" y="3392074"/>
            <a:ext cx="477467" cy="506606"/>
          </a:xfrm>
          <a:prstGeom prst="ellipse">
            <a:avLst/>
          </a:prstGeom>
          <a:solidFill>
            <a:srgbClr val="00A488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6A8C3D-4CE6-4142-959C-1F788739B930}"/>
              </a:ext>
            </a:extLst>
          </p:cNvPr>
          <p:cNvSpPr/>
          <p:nvPr/>
        </p:nvSpPr>
        <p:spPr>
          <a:xfrm>
            <a:off x="8244018" y="3369255"/>
            <a:ext cx="303288" cy="588623"/>
          </a:xfrm>
          <a:prstGeom prst="rect">
            <a:avLst/>
          </a:prstGeom>
          <a:noFill/>
        </p:spPr>
        <p:txBody>
          <a:bodyPr wrap="non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en-US" sz="36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3</a:t>
            </a:r>
          </a:p>
        </p:txBody>
      </p:sp>
      <p:pic>
        <p:nvPicPr>
          <p:cNvPr id="26" name="Picture 46" descr="A close up of a clock&#10;&#10;Description automatically generated">
            <a:extLst>
              <a:ext uri="{FF2B5EF4-FFF2-40B4-BE49-F238E27FC236}">
                <a16:creationId xmlns:a16="http://schemas.microsoft.com/office/drawing/2014/main" id="{6A55F120-1E82-054C-9B50-A4E4EC8C21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152" t="9102" r="7926" b="10997"/>
          <a:stretch>
            <a:fillRect/>
          </a:stretch>
        </p:blipFill>
        <p:spPr>
          <a:xfrm>
            <a:off x="8068868" y="2206949"/>
            <a:ext cx="607769" cy="5927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18F34D-BDA8-9F40-B45B-088750C90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553" y="2715875"/>
            <a:ext cx="1139169" cy="1057378"/>
          </a:xfrm>
          <a:prstGeom prst="rect">
            <a:avLst/>
          </a:prstGeom>
        </p:spPr>
      </p:pic>
      <p:sp>
        <p:nvSpPr>
          <p:cNvPr id="28" name="TextBox 48">
            <a:extLst>
              <a:ext uri="{FF2B5EF4-FFF2-40B4-BE49-F238E27FC236}">
                <a16:creationId xmlns:a16="http://schemas.microsoft.com/office/drawing/2014/main" id="{C7CF4960-3595-1048-A926-C248DF869E27}"/>
              </a:ext>
            </a:extLst>
          </p:cNvPr>
          <p:cNvSpPr txBox="1"/>
          <p:nvPr/>
        </p:nvSpPr>
        <p:spPr>
          <a:xfrm>
            <a:off x="5311060" y="3154935"/>
            <a:ext cx="1324757" cy="2654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1500" b="1" kern="0" dirty="0">
                <a:solidFill>
                  <a:srgbClr val="000000"/>
                </a:solidFill>
                <a:latin typeface="Calibri Light"/>
                <a:ea typeface="맑은 고딕"/>
                <a:cs typeface="Arial" panose="020B0604020202020204" pitchFamily="34" charset="0"/>
              </a:rPr>
              <a:t>التفاعل الإيجابي</a:t>
            </a:r>
            <a:endParaRPr lang="en-US" sz="1500" b="1" kern="0" dirty="0">
              <a:solidFill>
                <a:srgbClr val="000000"/>
              </a:solidFill>
              <a:latin typeface="Calibri Light"/>
              <a:ea typeface="맑은 고딕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1D9CFB0-38A1-E049-B2E6-9AE215CCFA31}"/>
              </a:ext>
            </a:extLst>
          </p:cNvPr>
          <p:cNvSpPr/>
          <p:nvPr/>
        </p:nvSpPr>
        <p:spPr>
          <a:xfrm>
            <a:off x="5772454" y="3547562"/>
            <a:ext cx="425703" cy="463325"/>
          </a:xfrm>
          <a:prstGeom prst="ellipse">
            <a:avLst/>
          </a:prstGeom>
          <a:solidFill>
            <a:srgbClr val="FF9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647C9E-808B-CD42-B1D1-80B050FBA570}"/>
              </a:ext>
            </a:extLst>
          </p:cNvPr>
          <p:cNvSpPr/>
          <p:nvPr/>
        </p:nvSpPr>
        <p:spPr>
          <a:xfrm>
            <a:off x="5858034" y="3487501"/>
            <a:ext cx="254398" cy="542456"/>
          </a:xfrm>
          <a:prstGeom prst="rect">
            <a:avLst/>
          </a:prstGeom>
          <a:noFill/>
        </p:spPr>
        <p:txBody>
          <a:bodyPr wrap="squar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en-US" sz="33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2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43D741B-39FB-B34C-877C-AEE01C956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137" y="2500026"/>
            <a:ext cx="1130083" cy="1138758"/>
          </a:xfrm>
          <a:prstGeom prst="rect">
            <a:avLst/>
          </a:prstGeom>
        </p:spPr>
      </p:pic>
      <p:sp>
        <p:nvSpPr>
          <p:cNvPr id="35" name="TextBox 48">
            <a:extLst>
              <a:ext uri="{FF2B5EF4-FFF2-40B4-BE49-F238E27FC236}">
                <a16:creationId xmlns:a16="http://schemas.microsoft.com/office/drawing/2014/main" id="{2A01FDC6-790A-4E47-A759-9AA568C5B70D}"/>
              </a:ext>
            </a:extLst>
          </p:cNvPr>
          <p:cNvSpPr txBox="1"/>
          <p:nvPr/>
        </p:nvSpPr>
        <p:spPr>
          <a:xfrm>
            <a:off x="3159496" y="2750301"/>
            <a:ext cx="1220196" cy="6578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350" b="1" kern="0" dirty="0">
                <a:solidFill>
                  <a:srgbClr val="000000"/>
                </a:solidFill>
                <a:latin typeface="Calibri Light"/>
                <a:ea typeface="맑은 고딕"/>
                <a:cs typeface="Arial" pitchFamily="34"/>
              </a:rPr>
              <a:t>عدم مقاطعة المعلم بأي شكل واتباع التعليمات</a:t>
            </a:r>
            <a:r>
              <a:rPr lang="en-US" sz="1350" b="1" kern="0" dirty="0">
                <a:solidFill>
                  <a:srgbClr val="000000"/>
                </a:solidFill>
                <a:latin typeface="Calibri Light"/>
                <a:ea typeface="맑은 고딕"/>
              </a:rPr>
              <a:t>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BC3C834-95B7-FD4F-BD89-151531FA93B5}"/>
              </a:ext>
            </a:extLst>
          </p:cNvPr>
          <p:cNvSpPr/>
          <p:nvPr/>
        </p:nvSpPr>
        <p:spPr>
          <a:xfrm>
            <a:off x="3549037" y="3436012"/>
            <a:ext cx="467213" cy="506606"/>
          </a:xfrm>
          <a:prstGeom prst="ellipse">
            <a:avLst/>
          </a:prstGeom>
          <a:solidFill>
            <a:srgbClr val="00A488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E8A69A9-EBE5-CB4D-9646-6893EF1F4296}"/>
              </a:ext>
            </a:extLst>
          </p:cNvPr>
          <p:cNvSpPr/>
          <p:nvPr/>
        </p:nvSpPr>
        <p:spPr>
          <a:xfrm>
            <a:off x="3631439" y="3391050"/>
            <a:ext cx="296580" cy="588623"/>
          </a:xfrm>
          <a:prstGeom prst="rect">
            <a:avLst/>
          </a:prstGeom>
          <a:noFill/>
        </p:spPr>
        <p:txBody>
          <a:bodyPr wrap="squar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en-US" sz="36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1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EDB0C72-58AF-F047-8AD9-64E29AF5F8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6181" y="2205372"/>
            <a:ext cx="785927" cy="5170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36A77A0-D4EC-E744-8D79-EEC4C822C1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21" y="2557531"/>
            <a:ext cx="774402" cy="50504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759EF00-130D-8149-995D-4DC73726B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626" y="3798956"/>
            <a:ext cx="1154883" cy="1138758"/>
          </a:xfrm>
          <a:prstGeom prst="rect">
            <a:avLst/>
          </a:prstGeom>
        </p:spPr>
      </p:pic>
      <p:sp>
        <p:nvSpPr>
          <p:cNvPr id="48" name="TextBox 48">
            <a:extLst>
              <a:ext uri="{FF2B5EF4-FFF2-40B4-BE49-F238E27FC236}">
                <a16:creationId xmlns:a16="http://schemas.microsoft.com/office/drawing/2014/main" id="{B47BEE72-A152-7E41-B540-14C54E865301}"/>
              </a:ext>
            </a:extLst>
          </p:cNvPr>
          <p:cNvSpPr txBox="1"/>
          <p:nvPr/>
        </p:nvSpPr>
        <p:spPr>
          <a:xfrm>
            <a:off x="6783039" y="4171715"/>
            <a:ext cx="1128056" cy="7271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500" b="1" kern="0" dirty="0">
                <a:solidFill>
                  <a:srgbClr val="000000"/>
                </a:solidFill>
                <a:latin typeface="Calibri Light"/>
                <a:ea typeface="맑은 고딕"/>
                <a:cs typeface="Arial" pitchFamily="34"/>
              </a:rPr>
              <a:t>الجلوس بشكل صحيح </a:t>
            </a:r>
            <a:endParaRPr lang="en-US" sz="1500" b="1" kern="0" dirty="0">
              <a:solidFill>
                <a:srgbClr val="000000"/>
              </a:solidFill>
              <a:latin typeface="Calibri Light"/>
              <a:ea typeface="맑은 고딕"/>
            </a:endParaRPr>
          </a:p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1" kern="0" dirty="0">
              <a:solidFill>
                <a:srgbClr val="000000"/>
              </a:solidFill>
              <a:latin typeface="Calibri Light"/>
              <a:ea typeface="맑은 고딕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081878A-ED75-4349-A33B-7D03563D65F5}"/>
              </a:ext>
            </a:extLst>
          </p:cNvPr>
          <p:cNvSpPr/>
          <p:nvPr/>
        </p:nvSpPr>
        <p:spPr>
          <a:xfrm>
            <a:off x="7129200" y="4723528"/>
            <a:ext cx="477467" cy="506606"/>
          </a:xfrm>
          <a:prstGeom prst="ellipse">
            <a:avLst/>
          </a:prstGeom>
          <a:solidFill>
            <a:srgbClr val="FF9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E2C5476-D9FA-5147-9CD9-3F1C314A6A5F}"/>
              </a:ext>
            </a:extLst>
          </p:cNvPr>
          <p:cNvSpPr/>
          <p:nvPr/>
        </p:nvSpPr>
        <p:spPr>
          <a:xfrm>
            <a:off x="7208631" y="4679178"/>
            <a:ext cx="303288" cy="588623"/>
          </a:xfrm>
          <a:prstGeom prst="rect">
            <a:avLst/>
          </a:prstGeom>
          <a:noFill/>
        </p:spPr>
        <p:txBody>
          <a:bodyPr wrap="non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en-US" sz="36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6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7883B31-F33F-F14C-92DB-0D25AE1E2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6624" y="4058456"/>
            <a:ext cx="1154883" cy="1138758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02F6748D-E29D-BF40-8C13-C498823360B9}"/>
              </a:ext>
            </a:extLst>
          </p:cNvPr>
          <p:cNvSpPr/>
          <p:nvPr/>
        </p:nvSpPr>
        <p:spPr>
          <a:xfrm>
            <a:off x="5822778" y="5015720"/>
            <a:ext cx="385493" cy="362993"/>
          </a:xfrm>
          <a:prstGeom prst="ellipse">
            <a:avLst/>
          </a:prstGeom>
          <a:solidFill>
            <a:srgbClr val="00A488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7F04178-1E8C-624A-82EC-DA4251B4C77D}"/>
              </a:ext>
            </a:extLst>
          </p:cNvPr>
          <p:cNvSpPr/>
          <p:nvPr/>
        </p:nvSpPr>
        <p:spPr>
          <a:xfrm>
            <a:off x="5916131" y="5002021"/>
            <a:ext cx="215123" cy="380873"/>
          </a:xfrm>
          <a:prstGeom prst="rect">
            <a:avLst/>
          </a:prstGeom>
          <a:noFill/>
        </p:spPr>
        <p:txBody>
          <a:bodyPr wrap="non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en-US" sz="225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5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155D1D7-8085-D043-B98E-4377EE996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739" y="3793939"/>
            <a:ext cx="1154883" cy="1138758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9DBA151A-F8B7-ED48-901F-F0884A2ADECF}"/>
              </a:ext>
            </a:extLst>
          </p:cNvPr>
          <p:cNvSpPr/>
          <p:nvPr/>
        </p:nvSpPr>
        <p:spPr>
          <a:xfrm>
            <a:off x="4407063" y="4738051"/>
            <a:ext cx="477467" cy="506606"/>
          </a:xfrm>
          <a:prstGeom prst="ellipse">
            <a:avLst/>
          </a:prstGeom>
          <a:solidFill>
            <a:srgbClr val="FF9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2419A2E-6243-6240-BF04-0AF5F736808D}"/>
              </a:ext>
            </a:extLst>
          </p:cNvPr>
          <p:cNvSpPr/>
          <p:nvPr/>
        </p:nvSpPr>
        <p:spPr>
          <a:xfrm>
            <a:off x="4495702" y="4689990"/>
            <a:ext cx="303288" cy="588623"/>
          </a:xfrm>
          <a:prstGeom prst="rect">
            <a:avLst/>
          </a:prstGeom>
          <a:noFill/>
        </p:spPr>
        <p:txBody>
          <a:bodyPr wrap="non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en-US" sz="36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4</a:t>
            </a:r>
          </a:p>
        </p:txBody>
      </p:sp>
      <p:sp>
        <p:nvSpPr>
          <p:cNvPr id="67" name="TextBox 57">
            <a:extLst>
              <a:ext uri="{FF2B5EF4-FFF2-40B4-BE49-F238E27FC236}">
                <a16:creationId xmlns:a16="http://schemas.microsoft.com/office/drawing/2014/main" id="{1B9B4A71-9940-8140-B2D9-1F1EE7FABEE3}"/>
              </a:ext>
            </a:extLst>
          </p:cNvPr>
          <p:cNvSpPr txBox="1"/>
          <p:nvPr/>
        </p:nvSpPr>
        <p:spPr>
          <a:xfrm>
            <a:off x="5477410" y="4328026"/>
            <a:ext cx="1070689" cy="6578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350" b="1" kern="0" dirty="0">
                <a:solidFill>
                  <a:srgbClr val="000000"/>
                </a:solidFill>
                <a:latin typeface="Calibri Light"/>
                <a:ea typeface="맑은 고딕"/>
                <a:cs typeface="Arial" pitchFamily="34"/>
              </a:rPr>
              <a:t>عدم فتح المايكرفون بدون إذن المعلمة</a:t>
            </a:r>
            <a:endParaRPr lang="en-US" sz="1350" b="1" kern="0" dirty="0">
              <a:solidFill>
                <a:srgbClr val="000000"/>
              </a:solidFill>
              <a:latin typeface="Calibri Light"/>
              <a:ea typeface="맑은 고딕"/>
            </a:endParaRPr>
          </a:p>
        </p:txBody>
      </p:sp>
      <p:sp>
        <p:nvSpPr>
          <p:cNvPr id="68" name="TextBox 55">
            <a:extLst>
              <a:ext uri="{FF2B5EF4-FFF2-40B4-BE49-F238E27FC236}">
                <a16:creationId xmlns:a16="http://schemas.microsoft.com/office/drawing/2014/main" id="{56640A32-1419-2A4D-87BA-DC86F3882353}"/>
              </a:ext>
            </a:extLst>
          </p:cNvPr>
          <p:cNvSpPr txBox="1"/>
          <p:nvPr/>
        </p:nvSpPr>
        <p:spPr>
          <a:xfrm>
            <a:off x="3866842" y="4182422"/>
            <a:ext cx="1590800" cy="4501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350" b="1" kern="0" dirty="0">
                <a:solidFill>
                  <a:srgbClr val="000000"/>
                </a:solidFill>
                <a:latin typeface="Calibri Light"/>
                <a:ea typeface="맑은 고딕"/>
                <a:cs typeface="Arial" pitchFamily="34"/>
              </a:rPr>
              <a:t>فتح الكاميرا وعدم</a:t>
            </a:r>
            <a:endParaRPr lang="en-GB" sz="1350" b="1" kern="0" dirty="0">
              <a:solidFill>
                <a:srgbClr val="000000"/>
              </a:solidFill>
              <a:latin typeface="Calibri Light"/>
              <a:ea typeface="맑은 고딕"/>
            </a:endParaRPr>
          </a:p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350" b="1" kern="0" dirty="0">
                <a:solidFill>
                  <a:srgbClr val="000000"/>
                </a:solidFill>
                <a:latin typeface="Calibri Light"/>
                <a:ea typeface="맑은 고딕"/>
                <a:cs typeface="Arial" pitchFamily="34"/>
              </a:rPr>
              <a:t> تصوير الشاشة</a:t>
            </a:r>
            <a:endParaRPr lang="en-US" sz="1350" b="1" kern="0" dirty="0">
              <a:solidFill>
                <a:srgbClr val="000000"/>
              </a:solidFill>
              <a:latin typeface="Calibri Light"/>
              <a:ea typeface="맑은 고딕"/>
            </a:endParaRPr>
          </a:p>
        </p:txBody>
      </p:sp>
      <p:pic>
        <p:nvPicPr>
          <p:cNvPr id="69" name="صورة 10">
            <a:extLst>
              <a:ext uri="{FF2B5EF4-FFF2-40B4-BE49-F238E27FC236}">
                <a16:creationId xmlns:a16="http://schemas.microsoft.com/office/drawing/2014/main" id="{BE53C5C8-D516-1E40-93A3-728624E86F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7226" y="3689045"/>
            <a:ext cx="447396" cy="4473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0" name="صورة 11">
            <a:extLst>
              <a:ext uri="{FF2B5EF4-FFF2-40B4-BE49-F238E27FC236}">
                <a16:creationId xmlns:a16="http://schemas.microsoft.com/office/drawing/2014/main" id="{8EEBB183-85B1-064C-942F-9735D5B40C2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990" r="4139" b="6234"/>
          <a:stretch>
            <a:fillRect/>
          </a:stretch>
        </p:blipFill>
        <p:spPr>
          <a:xfrm>
            <a:off x="5824358" y="4035266"/>
            <a:ext cx="326533" cy="3106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98AA14F-7956-D848-973B-573B1A58DB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2704" y="3423947"/>
            <a:ext cx="528108" cy="738326"/>
          </a:xfrm>
          <a:prstGeom prst="rect">
            <a:avLst/>
          </a:prstGeom>
        </p:spPr>
      </p:pic>
      <p:pic>
        <p:nvPicPr>
          <p:cNvPr id="72" name="Picture 9">
            <a:extLst>
              <a:ext uri="{FF2B5EF4-FFF2-40B4-BE49-F238E27FC236}">
                <a16:creationId xmlns:a16="http://schemas.microsoft.com/office/drawing/2014/main" id="{C17958E6-323B-4744-8561-5BB71B3F452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117885" y="1349090"/>
            <a:ext cx="1146647" cy="1165722"/>
          </a:xfrm>
          <a:prstGeom prst="rect">
            <a:avLst/>
          </a:prstGeom>
        </p:spPr>
      </p:pic>
      <p:pic>
        <p:nvPicPr>
          <p:cNvPr id="73" name="Picture 8">
            <a:extLst>
              <a:ext uri="{FF2B5EF4-FFF2-40B4-BE49-F238E27FC236}">
                <a16:creationId xmlns:a16="http://schemas.microsoft.com/office/drawing/2014/main" id="{FC3B7E9C-5DBA-734F-A14F-D61A1AE7651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052289" y="1367519"/>
            <a:ext cx="734390" cy="836262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7AB3A1DD-5125-4D36-906A-590FD69022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26049" y="5356562"/>
            <a:ext cx="1481456" cy="1316850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AB4F7940-0A81-43D5-92EE-80DEFC5318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44248" y="191591"/>
            <a:ext cx="932769" cy="780356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F1A0E8AC-8378-481B-92E7-FE72AA559E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44" name="صورة 43">
            <a:extLst>
              <a:ext uri="{FF2B5EF4-FFF2-40B4-BE49-F238E27FC236}">
                <a16:creationId xmlns:a16="http://schemas.microsoft.com/office/drawing/2014/main" id="{93893E6E-3FB4-4BA2-A4F0-7F565922E6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3CD16E75-F682-47EC-8DBC-DA50690C8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245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5" grpId="0"/>
      <p:bldP spid="21" grpId="0"/>
      <p:bldP spid="24" grpId="0" animBg="1"/>
      <p:bldP spid="25" grpId="0"/>
      <p:bldP spid="28" grpId="0"/>
      <p:bldP spid="29" grpId="0" animBg="1"/>
      <p:bldP spid="30" grpId="0"/>
      <p:bldP spid="35" grpId="0"/>
      <p:bldP spid="36" grpId="0" animBg="1"/>
      <p:bldP spid="36" grpId="1" animBg="1"/>
      <p:bldP spid="37" grpId="0"/>
      <p:bldP spid="48" grpId="0"/>
      <p:bldP spid="49" grpId="0" animBg="1"/>
      <p:bldP spid="50" grpId="0"/>
      <p:bldP spid="59" grpId="0" animBg="1"/>
      <p:bldP spid="60" grpId="0"/>
      <p:bldP spid="64" grpId="0" animBg="1"/>
      <p:bldP spid="65" grpId="0"/>
      <p:bldP spid="67" grpId="0"/>
      <p:bldP spid="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2208213" y="1770064"/>
            <a:ext cx="7624762" cy="822325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ar-SA" sz="3200" b="1" dirty="0">
                <a:solidFill>
                  <a:srgbClr val="00B050"/>
                </a:solidFill>
                <a:latin typeface="Calibri"/>
                <a:cs typeface="Times New Roman" panose="02020603050405020304" pitchFamily="18" charset="0"/>
              </a:rPr>
              <a:t>الهدف : </a:t>
            </a:r>
            <a:r>
              <a:rPr lang="ar-SA" sz="3200" b="1" dirty="0">
                <a:ln w="18415" cmpd="sng">
                  <a:noFill/>
                  <a:prstDash val="solid"/>
                </a:ln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رَسم الهَمْزة المُتَوسطة على واو رسمًا صحيحًا 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4329114" y="260351"/>
            <a:ext cx="37496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5400" b="1" spc="50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Monotype Koufi" pitchFamily="2" charset="-78"/>
                <a:ea typeface="Monotype Koufi" pitchFamily="2" charset="-78"/>
                <a:cs typeface="Times New Roman" panose="02020603050405020304" pitchFamily="18" charset="0"/>
              </a:rPr>
              <a:t>نشاط تعاوني</a:t>
            </a:r>
          </a:p>
        </p:txBody>
      </p:sp>
      <p:sp>
        <p:nvSpPr>
          <p:cNvPr id="13316" name="Rectangle 25"/>
          <p:cNvSpPr>
            <a:spLocks noChangeArrowheads="1"/>
          </p:cNvSpPr>
          <p:nvPr/>
        </p:nvSpPr>
        <p:spPr bwMode="auto">
          <a:xfrm>
            <a:off x="2011363" y="1220789"/>
            <a:ext cx="8018462" cy="649287"/>
          </a:xfrm>
          <a:prstGeom prst="roundRect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2400" b="1">
                <a:solidFill>
                  <a:srgbClr val="CC0099"/>
                </a:solidFill>
                <a:latin typeface="Calibri" pitchFamily="34" charset="0"/>
                <a:cs typeface="Arial" charset="0"/>
              </a:rPr>
              <a:t>مدة التنفيذ: </a:t>
            </a:r>
            <a:r>
              <a:rPr lang="ar-SA" sz="2400" b="1">
                <a:solidFill>
                  <a:srgbClr val="004C00"/>
                </a:solidFill>
                <a:latin typeface="Calibri" pitchFamily="34" charset="0"/>
                <a:cs typeface="Arial" charset="0"/>
              </a:rPr>
              <a:t>دقيقتان    </a:t>
            </a:r>
            <a:r>
              <a:rPr lang="ar-SA" sz="2400" b="1">
                <a:solidFill>
                  <a:srgbClr val="CC0099"/>
                </a:solidFill>
                <a:latin typeface="Calibri" pitchFamily="34" charset="0"/>
                <a:cs typeface="Arial" charset="0"/>
              </a:rPr>
              <a:t>آلية التنفيذ: </a:t>
            </a:r>
            <a:r>
              <a:rPr lang="ar-SA" sz="2400" b="1">
                <a:solidFill>
                  <a:srgbClr val="004C00"/>
                </a:solidFill>
                <a:latin typeface="Calibri" pitchFamily="34" charset="0"/>
                <a:cs typeface="Arial" charset="0"/>
              </a:rPr>
              <a:t>ثنائية     </a:t>
            </a:r>
            <a:r>
              <a:rPr lang="ar-SA" sz="2400" b="1">
                <a:solidFill>
                  <a:srgbClr val="CC0099"/>
                </a:solidFill>
                <a:latin typeface="Calibri" pitchFamily="34" charset="0"/>
                <a:cs typeface="Arial" charset="0"/>
              </a:rPr>
              <a:t>المواد اللازمة: </a:t>
            </a:r>
            <a:r>
              <a:rPr lang="ar-SA" sz="2400" b="1">
                <a:solidFill>
                  <a:srgbClr val="004C00"/>
                </a:solidFill>
                <a:latin typeface="Calibri" pitchFamily="34" charset="0"/>
                <a:cs typeface="Arial" charset="0"/>
              </a:rPr>
              <a:t>ورقة عمل</a:t>
            </a:r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922338" y="2667000"/>
            <a:ext cx="9594851" cy="7826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ar-SA" sz="3400" b="1" dirty="0">
                <a:solidFill>
                  <a:srgbClr val="C00000"/>
                </a:solidFill>
                <a:latin typeface="Calibri"/>
                <a:cs typeface="Times New Roman" panose="02020603050405020304" pitchFamily="18" charset="0"/>
              </a:rPr>
              <a:t>آتِي بِضِدِّ كُلِّ كَلِمةٍ مِمَّا يَلي مُتَضَمِّنًا هَمزةً مُتَوَسِّطَةً عَلى الوَاوِ : </a:t>
            </a:r>
            <a:endParaRPr lang="ar-SA" sz="3400" b="1" dirty="0">
              <a:ln w="18415" cmpd="sng">
                <a:noFill/>
                <a:prstDash val="solid"/>
              </a:ln>
              <a:solidFill>
                <a:srgbClr val="C00000"/>
              </a:solidFill>
              <a:latin typeface="Microsoft Sans Serif" pitchFamily="34" charset="0"/>
              <a:ea typeface="Monotype Koufi" pitchFamily="2" charset="-78"/>
              <a:cs typeface="Times New Roman" panose="02020603050405020304" pitchFamily="18" charset="0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774826" y="3397250"/>
            <a:ext cx="8867775" cy="182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EG" sz="40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صَيْف</a:t>
            </a:r>
            <a:r>
              <a:rPr lang="ar-SA" sz="40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ُ</a:t>
            </a:r>
            <a:r>
              <a:rPr lang="ar-EG" sz="40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ه</a:t>
            </a:r>
            <a:r>
              <a:rPr lang="ar-SA" sz="40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ُ</a:t>
            </a:r>
            <a:r>
              <a:rPr lang="ar-EG" sz="40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: </a:t>
            </a:r>
            <a:r>
              <a:rPr lang="ar-EG" sz="24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................</a:t>
            </a:r>
            <a:r>
              <a:rPr lang="ar-EG" sz="40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ar-SA" sz="40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  </a:t>
            </a:r>
            <a:r>
              <a:rPr lang="ar-EG" sz="40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صَوَابُهُ:</a:t>
            </a:r>
            <a:r>
              <a:rPr lang="ar-SA" sz="40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ar-EG" sz="24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...........</a:t>
            </a:r>
            <a:r>
              <a:rPr lang="ar-SA" sz="24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....</a:t>
            </a:r>
            <a:r>
              <a:rPr lang="ar-EG" sz="24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.</a:t>
            </a:r>
            <a:r>
              <a:rPr lang="ar-SA" sz="24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ar-EG" sz="40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مَرَضُهُ:</a:t>
            </a:r>
            <a:r>
              <a:rPr lang="ar-SA" sz="24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..............</a:t>
            </a:r>
            <a:r>
              <a:rPr lang="ar-EG" sz="24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000099"/>
                </a:solidFill>
                <a:latin typeface="Calibri" pitchFamily="34" charset="0"/>
                <a:cs typeface="Arial" charset="0"/>
              </a:rPr>
              <a:t> 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EG" sz="40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كَافِرُوْن :</a:t>
            </a:r>
            <a:r>
              <a:rPr lang="ar-EG" sz="24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.................</a:t>
            </a:r>
            <a:r>
              <a:rPr lang="ar-SA" sz="24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   </a:t>
            </a:r>
            <a:r>
              <a:rPr lang="ar-EG" sz="40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يُسرُّهُ : </a:t>
            </a:r>
            <a:r>
              <a:rPr lang="ar-SA" sz="2400" b="1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..........................</a:t>
            </a:r>
            <a:r>
              <a:rPr lang="en-US" sz="2400" b="1">
                <a:solidFill>
                  <a:srgbClr val="000099"/>
                </a:solidFill>
                <a:latin typeface="Calibri" pitchFamily="34" charset="0"/>
                <a:cs typeface="Arial" charset="0"/>
              </a:rPr>
              <a:t> </a:t>
            </a:r>
            <a:endParaRPr lang="ar-EG" sz="2400">
              <a:solidFill>
                <a:srgbClr val="000099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7086600" y="3622675"/>
            <a:ext cx="20335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ar-SA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شِتَا</a:t>
            </a:r>
            <a:r>
              <a:rPr lang="ar-SA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ؤُ</a:t>
            </a:r>
            <a:r>
              <a:rPr lang="ar-SA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هُ</a:t>
            </a:r>
            <a:endParaRPr lang="ar-EG" sz="4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4511676" y="3643314"/>
            <a:ext cx="19843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SA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خَطَ</a:t>
            </a:r>
            <a:r>
              <a:rPr lang="ar-SA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ؤُ</a:t>
            </a:r>
            <a:r>
              <a:rPr lang="ar-SA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هُ</a:t>
            </a:r>
            <a:endParaRPr lang="ar-EG" sz="4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1547814" y="3657600"/>
            <a:ext cx="23971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SA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شِفَا</a:t>
            </a:r>
            <a:r>
              <a:rPr lang="ar-SA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ؤ</a:t>
            </a:r>
            <a:r>
              <a:rPr lang="ar-SA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ُهُ</a:t>
            </a:r>
            <a:endParaRPr lang="ar-EG" sz="4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6019801" y="4567238"/>
            <a:ext cx="23987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SA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مُ</a:t>
            </a:r>
            <a:r>
              <a:rPr lang="ar-SA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ؤْ</a:t>
            </a:r>
            <a:r>
              <a:rPr lang="ar-SA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مِنُون</a:t>
            </a:r>
            <a:endParaRPr lang="ar-EG" sz="4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3128963" y="4575175"/>
            <a:ext cx="23987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EG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ي</a:t>
            </a:r>
            <a:r>
              <a:rPr lang="ar-SA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ُ</a:t>
            </a:r>
            <a:r>
              <a:rPr lang="ar-EG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ؤ</a:t>
            </a:r>
            <a:r>
              <a:rPr lang="ar-SA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ْ</a:t>
            </a:r>
            <a:r>
              <a:rPr lang="ar-EG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ل</a:t>
            </a:r>
            <a:r>
              <a:rPr lang="ar-SA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ِ</a:t>
            </a:r>
            <a:r>
              <a:rPr lang="ar-EG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م</a:t>
            </a:r>
            <a:r>
              <a:rPr lang="ar-SA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ُ</a:t>
            </a:r>
            <a:r>
              <a:rPr lang="ar-EG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ه</a:t>
            </a:r>
            <a:r>
              <a:rPr lang="ar-SA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ُ</a:t>
            </a:r>
            <a:endParaRPr lang="ar-EG" sz="4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68CA21E-EB64-4BFF-865B-0FD401AB6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8732" y="5335588"/>
            <a:ext cx="1481456" cy="131685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DA553A6-AFFE-4138-AA5B-06A228EC2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7189" y="500824"/>
            <a:ext cx="932769" cy="78035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6F8D472-8AE7-4030-AC99-69767E4BE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00CFDA-6367-4A76-A2E3-1811088914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50F0B5CA-D67F-4575-A04B-19A3858D7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/>
    <p:sndAc>
      <p:stSnd>
        <p:snd r:embed="rId2" name="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WSPA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WSPA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WSPA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WSPA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WSPA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2208213" y="1423840"/>
            <a:ext cx="7624762" cy="151477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ar-SA" sz="3200" b="1" dirty="0">
                <a:solidFill>
                  <a:srgbClr val="00B050"/>
                </a:solidFill>
                <a:latin typeface="Calibri"/>
                <a:cs typeface="Times New Roman" panose="02020603050405020304" pitchFamily="18" charset="0"/>
              </a:rPr>
              <a:t>الهدف : </a:t>
            </a:r>
            <a:r>
              <a:rPr lang="ar-AE" sz="3200" b="1" dirty="0">
                <a:ln w="18415" cmpd="sng">
                  <a:noFill/>
                  <a:prstDash val="solid"/>
                </a:ln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إنشاء جمل مفيدة لكلمات تحوي همزة متوسطة :</a:t>
            </a:r>
            <a:r>
              <a:rPr lang="ar-SA" sz="3200" b="1" dirty="0">
                <a:ln w="18415" cmpd="sng">
                  <a:noFill/>
                  <a:prstDash val="solid"/>
                </a:ln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4329114" y="260351"/>
            <a:ext cx="37496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5400" b="1" spc="50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Monotype Koufi" pitchFamily="2" charset="-78"/>
                <a:ea typeface="Monotype Koufi" pitchFamily="2" charset="-78"/>
                <a:cs typeface="Times New Roman" panose="02020603050405020304" pitchFamily="18" charset="0"/>
              </a:rPr>
              <a:t>نشاط تعاوني</a:t>
            </a:r>
          </a:p>
        </p:txBody>
      </p:sp>
      <p:sp>
        <p:nvSpPr>
          <p:cNvPr id="13316" name="Rectangle 25"/>
          <p:cNvSpPr>
            <a:spLocks noChangeArrowheads="1"/>
          </p:cNvSpPr>
          <p:nvPr/>
        </p:nvSpPr>
        <p:spPr bwMode="auto">
          <a:xfrm>
            <a:off x="2011363" y="1220789"/>
            <a:ext cx="8018462" cy="649287"/>
          </a:xfrm>
          <a:prstGeom prst="roundRect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2400" b="1">
                <a:solidFill>
                  <a:srgbClr val="CC0099"/>
                </a:solidFill>
                <a:latin typeface="Calibri" pitchFamily="34" charset="0"/>
                <a:cs typeface="Arial" charset="0"/>
              </a:rPr>
              <a:t>مدة التنفيذ: </a:t>
            </a:r>
            <a:r>
              <a:rPr lang="ar-SA" sz="2400" b="1">
                <a:solidFill>
                  <a:srgbClr val="004C00"/>
                </a:solidFill>
                <a:latin typeface="Calibri" pitchFamily="34" charset="0"/>
                <a:cs typeface="Arial" charset="0"/>
              </a:rPr>
              <a:t>دقيقتان    </a:t>
            </a:r>
            <a:r>
              <a:rPr lang="ar-SA" sz="2400" b="1">
                <a:solidFill>
                  <a:srgbClr val="CC0099"/>
                </a:solidFill>
                <a:latin typeface="Calibri" pitchFamily="34" charset="0"/>
                <a:cs typeface="Arial" charset="0"/>
              </a:rPr>
              <a:t>آلية التنفيذ: </a:t>
            </a:r>
            <a:r>
              <a:rPr lang="ar-SA" sz="2400" b="1">
                <a:solidFill>
                  <a:srgbClr val="004C00"/>
                </a:solidFill>
                <a:latin typeface="Calibri" pitchFamily="34" charset="0"/>
                <a:cs typeface="Arial" charset="0"/>
              </a:rPr>
              <a:t>ثنائية     </a:t>
            </a:r>
            <a:r>
              <a:rPr lang="ar-SA" sz="2400" b="1">
                <a:solidFill>
                  <a:srgbClr val="CC0099"/>
                </a:solidFill>
                <a:latin typeface="Calibri" pitchFamily="34" charset="0"/>
                <a:cs typeface="Arial" charset="0"/>
              </a:rPr>
              <a:t>المواد اللازمة: </a:t>
            </a:r>
            <a:r>
              <a:rPr lang="ar-SA" sz="2400" b="1">
                <a:solidFill>
                  <a:srgbClr val="004C00"/>
                </a:solidFill>
                <a:latin typeface="Calibri" pitchFamily="34" charset="0"/>
                <a:cs typeface="Arial" charset="0"/>
              </a:rPr>
              <a:t>ورقة عمل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7086600" y="3706963"/>
            <a:ext cx="14814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ar-AE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م</a:t>
            </a:r>
            <a:r>
              <a:rPr lang="ar-SA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ؤُ</a:t>
            </a:r>
            <a:r>
              <a:rPr lang="ar-AE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ذن</a:t>
            </a:r>
            <a:endParaRPr lang="ar-EG" sz="4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4511676" y="3643314"/>
            <a:ext cx="19843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AE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ل</a:t>
            </a:r>
            <a:r>
              <a:rPr lang="ar-SA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ؤُ</a:t>
            </a:r>
            <a:r>
              <a:rPr lang="ar-AE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م</a:t>
            </a:r>
            <a:endParaRPr lang="ar-EG" sz="4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1547814" y="3657600"/>
            <a:ext cx="23971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AE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مس</a:t>
            </a:r>
            <a:r>
              <a:rPr lang="ar-SA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ؤ</a:t>
            </a:r>
            <a:r>
              <a:rPr lang="ar-SA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ُ</a:t>
            </a:r>
            <a:r>
              <a:rPr lang="ar-AE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ول</a:t>
            </a:r>
            <a:endParaRPr lang="ar-EG" sz="4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6019801" y="4567238"/>
            <a:ext cx="23987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AE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مت</a:t>
            </a:r>
            <a:r>
              <a:rPr lang="ar-AE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أ</a:t>
            </a:r>
            <a:r>
              <a:rPr lang="ar-AE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ثر</a:t>
            </a:r>
            <a:endParaRPr lang="ar-EG" sz="4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3128963" y="4575175"/>
            <a:ext cx="23987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AE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ر</a:t>
            </a:r>
            <a:r>
              <a:rPr lang="ar-AE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أ</a:t>
            </a:r>
            <a:r>
              <a:rPr lang="ar-AE" sz="4400" b="1" dirty="0">
                <a:solidFill>
                  <a:prstClr val="black"/>
                </a:solidFill>
                <a:cs typeface="Times New Roman" panose="02020603050405020304" pitchFamily="18" charset="0"/>
              </a:rPr>
              <a:t>س</a:t>
            </a:r>
            <a:endParaRPr lang="ar-EG" sz="4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68CA21E-EB64-4BFF-865B-0FD401AB6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8732" y="5335588"/>
            <a:ext cx="1481456" cy="131685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DA553A6-AFFE-4138-AA5B-06A228EC2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7189" y="500824"/>
            <a:ext cx="932769" cy="78035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6F8D472-8AE7-4030-AC99-69767E4BE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00CFDA-6367-4A76-A2E3-1811088914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50F0B5CA-D67F-4575-A04B-19A3858D7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316477"/>
      </p:ext>
    </p:extLst>
  </p:cSld>
  <p:clrMapOvr>
    <a:masterClrMapping/>
  </p:clrMapOvr>
  <p:transition spd="slow">
    <p:blinds/>
    <p:sndAc>
      <p:stSnd>
        <p:snd r:embed="rId2" name="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WSPA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WSPA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WSPA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WSPA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WSPA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2208213" y="1770074"/>
            <a:ext cx="7624762" cy="822305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ar-SA" sz="3200" b="1" dirty="0">
                <a:solidFill>
                  <a:srgbClr val="00B050"/>
                </a:solidFill>
                <a:latin typeface="Calibri"/>
                <a:cs typeface="Times New Roman" panose="02020603050405020304" pitchFamily="18" charset="0"/>
              </a:rPr>
              <a:t>الهدف : </a:t>
            </a:r>
            <a:r>
              <a:rPr lang="ar-AE" sz="3200" b="1" dirty="0">
                <a:ln w="18415" cmpd="sng">
                  <a:noFill/>
                  <a:prstDash val="solid"/>
                </a:ln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تمييز الكتابة الصحيحة إملائيا :</a:t>
            </a:r>
            <a:r>
              <a:rPr lang="ar-SA" sz="3200" b="1" dirty="0">
                <a:ln w="18415" cmpd="sng">
                  <a:noFill/>
                  <a:prstDash val="solid"/>
                </a:ln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4329114" y="260351"/>
            <a:ext cx="37496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5400" b="1" spc="50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Monotype Koufi" pitchFamily="2" charset="-78"/>
                <a:ea typeface="Monotype Koufi" pitchFamily="2" charset="-78"/>
                <a:cs typeface="Times New Roman" panose="02020603050405020304" pitchFamily="18" charset="0"/>
              </a:rPr>
              <a:t>نشاط تعاوني</a:t>
            </a:r>
          </a:p>
        </p:txBody>
      </p:sp>
      <p:sp>
        <p:nvSpPr>
          <p:cNvPr id="13316" name="Rectangle 25"/>
          <p:cNvSpPr>
            <a:spLocks noChangeArrowheads="1"/>
          </p:cNvSpPr>
          <p:nvPr/>
        </p:nvSpPr>
        <p:spPr bwMode="auto">
          <a:xfrm>
            <a:off x="2011363" y="1220789"/>
            <a:ext cx="8018462" cy="649287"/>
          </a:xfrm>
          <a:prstGeom prst="roundRect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2400" b="1">
                <a:solidFill>
                  <a:srgbClr val="CC0099"/>
                </a:solidFill>
                <a:latin typeface="Calibri" pitchFamily="34" charset="0"/>
                <a:cs typeface="Arial" charset="0"/>
              </a:rPr>
              <a:t>مدة التنفيذ: </a:t>
            </a:r>
            <a:r>
              <a:rPr lang="ar-SA" sz="2400" b="1">
                <a:solidFill>
                  <a:srgbClr val="004C00"/>
                </a:solidFill>
                <a:latin typeface="Calibri" pitchFamily="34" charset="0"/>
                <a:cs typeface="Arial" charset="0"/>
              </a:rPr>
              <a:t>دقيقتان    </a:t>
            </a:r>
            <a:r>
              <a:rPr lang="ar-SA" sz="2400" b="1">
                <a:solidFill>
                  <a:srgbClr val="CC0099"/>
                </a:solidFill>
                <a:latin typeface="Calibri" pitchFamily="34" charset="0"/>
                <a:cs typeface="Arial" charset="0"/>
              </a:rPr>
              <a:t>آلية التنفيذ: </a:t>
            </a:r>
            <a:r>
              <a:rPr lang="ar-SA" sz="2400" b="1">
                <a:solidFill>
                  <a:srgbClr val="004C00"/>
                </a:solidFill>
                <a:latin typeface="Calibri" pitchFamily="34" charset="0"/>
                <a:cs typeface="Arial" charset="0"/>
              </a:rPr>
              <a:t>ثنائية     </a:t>
            </a:r>
            <a:r>
              <a:rPr lang="ar-SA" sz="2400" b="1">
                <a:solidFill>
                  <a:srgbClr val="CC0099"/>
                </a:solidFill>
                <a:latin typeface="Calibri" pitchFamily="34" charset="0"/>
                <a:cs typeface="Arial" charset="0"/>
              </a:rPr>
              <a:t>المواد اللازمة: </a:t>
            </a:r>
            <a:r>
              <a:rPr lang="ar-SA" sz="2400" b="1">
                <a:solidFill>
                  <a:srgbClr val="004C00"/>
                </a:solidFill>
                <a:latin typeface="Calibri" pitchFamily="34" charset="0"/>
                <a:cs typeface="Arial" charset="0"/>
              </a:rPr>
              <a:t>ورقة عمل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68CA21E-EB64-4BFF-865B-0FD401AB6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732" y="5335588"/>
            <a:ext cx="1481456" cy="131685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DA553A6-AFFE-4138-AA5B-06A228EC2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7189" y="500824"/>
            <a:ext cx="932769" cy="78035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6F8D472-8AE7-4030-AC99-69767E4BE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00CFDA-6367-4A76-A2E3-181108891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50F0B5CA-D67F-4575-A04B-19A3858D7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992E23-59E8-4DC4-8382-DED7991F0EDD}"/>
              </a:ext>
            </a:extLst>
          </p:cNvPr>
          <p:cNvSpPr txBox="1"/>
          <p:nvPr/>
        </p:nvSpPr>
        <p:spPr>
          <a:xfrm>
            <a:off x="2220141" y="2592379"/>
            <a:ext cx="922981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000" b="1" dirty="0"/>
              <a:t>(يؤدي –بأدي) – (التفائل- التفاؤل) – (جؤذرا- جأذرا) –( يجأر- يجؤر) – ( فؤس – فأس)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9E9DB-4DFC-4C88-B315-1BBD168480FD}"/>
              </a:ext>
            </a:extLst>
          </p:cNvPr>
          <p:cNvSpPr txBox="1"/>
          <p:nvPr/>
        </p:nvSpPr>
        <p:spPr>
          <a:xfrm>
            <a:off x="4085303" y="3527375"/>
            <a:ext cx="643188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b="1" dirty="0"/>
              <a:t>تمنى المدير للطلبة مزيدا من ..................... و الأمل.</a:t>
            </a:r>
          </a:p>
          <a:p>
            <a:r>
              <a:rPr lang="ar-AE" b="1" dirty="0"/>
              <a:t>صاد الصياد .....................صغيرا.</a:t>
            </a:r>
          </a:p>
          <a:p>
            <a:r>
              <a:rPr lang="ar-AE" b="1" dirty="0"/>
              <a:t>المؤمن .................بالدعاء إلى الله .</a:t>
            </a:r>
          </a:p>
          <a:p>
            <a:r>
              <a:rPr lang="ar-AE" b="1"/>
              <a:t>عثرت على ....................جديد في الحقل .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2073966533"/>
      </p:ext>
    </p:extLst>
  </p:cSld>
  <p:clrMapOvr>
    <a:masterClrMapping/>
  </p:clrMapOvr>
  <p:transition spd="slow">
    <p:blinds/>
    <p:sndAc>
      <p:stSnd>
        <p:snd r:embed="rId2" name="alert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8C0D97-98EC-4B30-B759-2E3866562207}"/>
              </a:ext>
            </a:extLst>
          </p:cNvPr>
          <p:cNvSpPr/>
          <p:nvPr/>
        </p:nvSpPr>
        <p:spPr>
          <a:xfrm>
            <a:off x="2448049" y="1121980"/>
            <a:ext cx="7415625" cy="388367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DB84DF-9F5B-4128-AF3E-23F7C713166C}"/>
              </a:ext>
            </a:extLst>
          </p:cNvPr>
          <p:cNvSpPr/>
          <p:nvPr/>
        </p:nvSpPr>
        <p:spPr>
          <a:xfrm>
            <a:off x="1915368" y="6219255"/>
            <a:ext cx="1368152" cy="507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8E290-6EE5-4311-81BB-FE45297AC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44" b="88324" l="21962" r="59224">
                        <a14:foregroundMark x1="23280" y1="87225" x2="43631" y2="83516"/>
                        <a14:foregroundMark x1="43631" y1="83516" x2="57687" y2="88049"/>
                        <a14:foregroundMark x1="33455" y1="37912" x2="40117" y2="23901"/>
                        <a14:foregroundMark x1="40117" y1="23901" x2="41874" y2="22665"/>
                        <a14:foregroundMark x1="40776" y1="21429" x2="40776" y2="21429"/>
                        <a14:foregroundMark x1="40776" y1="21429" x2="40776" y2="21429"/>
                        <a14:foregroundMark x1="43558" y1="21429" x2="43558" y2="21429"/>
                        <a14:foregroundMark x1="43558" y1="21429" x2="42753" y2="21978"/>
                        <a14:foregroundMark x1="31113" y1="86813" x2="35578" y2="85302"/>
                        <a14:foregroundMark x1="35578" y1="85302" x2="39312" y2="85302"/>
                        <a14:foregroundMark x1="22035" y1="87500" x2="22035" y2="87500"/>
                        <a14:foregroundMark x1="22035" y1="87500" x2="23792" y2="87775"/>
                        <a14:foregroundMark x1="59370" y1="87775" x2="42899" y2="85989"/>
                        <a14:foregroundMark x1="39678" y1="18544" x2="39678" y2="18544"/>
                        <a14:foregroundMark x1="24597" y1="86951" x2="30234" y2="86401"/>
                        <a14:foregroundMark x1="30234" y1="86401" x2="35286" y2="87225"/>
                        <a14:foregroundMark x1="35286" y1="87225" x2="37994" y2="86951"/>
                        <a14:foregroundMark x1="24744" y1="88324" x2="33968" y2="86951"/>
                      </a14:backgroundRemoval>
                    </a14:imgEffect>
                  </a14:imgLayer>
                </a14:imgProps>
              </a:ext>
            </a:extLst>
          </a:blip>
          <a:srcRect l="20095" t="17234" r="38207" b="11415"/>
          <a:stretch/>
        </p:blipFill>
        <p:spPr>
          <a:xfrm>
            <a:off x="1524000" y="3716756"/>
            <a:ext cx="3291840" cy="3001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6274B6-960E-4AF4-BC24-4278496D3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721" y="3288719"/>
            <a:ext cx="2670279" cy="17070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22D308-1420-4061-8087-FE1EC1052648}"/>
              </a:ext>
            </a:extLst>
          </p:cNvPr>
          <p:cNvSpPr/>
          <p:nvPr/>
        </p:nvSpPr>
        <p:spPr>
          <a:xfrm>
            <a:off x="503768" y="1309492"/>
            <a:ext cx="111844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ar-AE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حان الوقت للإجابة على درس الهمزة المتوسطة</a:t>
            </a:r>
          </a:p>
          <a:p>
            <a:pPr algn="ctr" rtl="0"/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1F67B96-880F-4B0D-A995-805B434E9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6632" y="5409745"/>
            <a:ext cx="1481456" cy="131685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CE047A8-D2AE-461C-A9C0-D09F889FD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5186" y="529136"/>
            <a:ext cx="932769" cy="78035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E24C6F3-FB00-4569-8DDF-70F5C35DA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4310E4C-4A3D-4362-A5F4-FCB0C9B2C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D92578B-CE74-4A97-B6D5-2210E3775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192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C9">
            <a:alpha val="3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667000" y="5275484"/>
            <a:ext cx="6858000" cy="153769"/>
            <a:chOff x="0" y="0"/>
            <a:chExt cx="6555032" cy="293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9E06472-EC09-A645-986F-674F61601B25}"/>
              </a:ext>
            </a:extLst>
          </p:cNvPr>
          <p:cNvSpPr/>
          <p:nvPr/>
        </p:nvSpPr>
        <p:spPr>
          <a:xfrm>
            <a:off x="5992070" y="2087327"/>
            <a:ext cx="63244" cy="588623"/>
          </a:xfrm>
          <a:prstGeom prst="rect">
            <a:avLst/>
          </a:prstGeom>
          <a:noFill/>
        </p:spPr>
        <p:txBody>
          <a:bodyPr wrap="square" lIns="34290" tIns="17145" rIns="34290" bIns="17145">
            <a:spAutoFit/>
          </a:bodyPr>
          <a:lstStyle/>
          <a:p>
            <a:pPr algn="ctr" defTabSz="342900">
              <a:defRPr/>
            </a:pPr>
            <a:endParaRPr lang="en-US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F81BD">
                  <a:lumMod val="50000"/>
                </a:srgb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E0E40F-81BE-DB46-BE18-4D8906305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863" y="973134"/>
            <a:ext cx="3986246" cy="21770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97630E-BDAC-534E-8712-3E1A4C9BD8DE}"/>
              </a:ext>
            </a:extLst>
          </p:cNvPr>
          <p:cNvSpPr/>
          <p:nvPr/>
        </p:nvSpPr>
        <p:spPr>
          <a:xfrm>
            <a:off x="4697734" y="1776765"/>
            <a:ext cx="2364750" cy="280846"/>
          </a:xfrm>
          <a:prstGeom prst="rect">
            <a:avLst/>
          </a:prstGeom>
          <a:noFill/>
        </p:spPr>
        <p:txBody>
          <a:bodyPr wrap="non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ar-AE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نصائح للوقاية من فيروس كورونا</a:t>
            </a:r>
            <a:r>
              <a:rPr lang="ar-SA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 </a:t>
            </a:r>
            <a:endParaRPr lang="en-US" sz="1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BACC6">
                  <a:lumMod val="50000"/>
                </a:srgb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F10155-2525-7F4D-910B-572172B7C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138" y="2513910"/>
            <a:ext cx="1154883" cy="1138758"/>
          </a:xfrm>
          <a:prstGeom prst="rect">
            <a:avLst/>
          </a:prstGeom>
        </p:spPr>
      </p:pic>
      <p:sp>
        <p:nvSpPr>
          <p:cNvPr id="21" name="TextBox 48">
            <a:extLst>
              <a:ext uri="{FF2B5EF4-FFF2-40B4-BE49-F238E27FC236}">
                <a16:creationId xmlns:a16="http://schemas.microsoft.com/office/drawing/2014/main" id="{5A2E496C-4AC3-F248-942C-AB32F37E400B}"/>
              </a:ext>
            </a:extLst>
          </p:cNvPr>
          <p:cNvSpPr txBox="1"/>
          <p:nvPr/>
        </p:nvSpPr>
        <p:spPr>
          <a:xfrm>
            <a:off x="7655047" y="2822183"/>
            <a:ext cx="1451069" cy="4962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500" b="1" kern="0" dirty="0">
                <a:solidFill>
                  <a:srgbClr val="000000"/>
                </a:solidFill>
                <a:latin typeface="Calibri Light"/>
                <a:ea typeface="맑은 고딕"/>
                <a:cs typeface="Arial" pitchFamily="34"/>
              </a:rPr>
              <a:t>ارتداء القناع عند الخروج من المنزل</a:t>
            </a:r>
            <a:endParaRPr lang="en-GB" sz="1500" b="1" kern="0" dirty="0">
              <a:solidFill>
                <a:srgbClr val="000000"/>
              </a:solidFill>
              <a:latin typeface="Calibri Light"/>
              <a:ea typeface="맑은 고딕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D15935-EAB4-384C-873A-4202F9846714}"/>
              </a:ext>
            </a:extLst>
          </p:cNvPr>
          <p:cNvSpPr/>
          <p:nvPr/>
        </p:nvSpPr>
        <p:spPr>
          <a:xfrm>
            <a:off x="8146038" y="3392074"/>
            <a:ext cx="477467" cy="506606"/>
          </a:xfrm>
          <a:prstGeom prst="ellipse">
            <a:avLst/>
          </a:prstGeom>
          <a:solidFill>
            <a:srgbClr val="00A488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6A8C3D-4CE6-4142-959C-1F788739B930}"/>
              </a:ext>
            </a:extLst>
          </p:cNvPr>
          <p:cNvSpPr/>
          <p:nvPr/>
        </p:nvSpPr>
        <p:spPr>
          <a:xfrm>
            <a:off x="8244018" y="3369255"/>
            <a:ext cx="303288" cy="588623"/>
          </a:xfrm>
          <a:prstGeom prst="rect">
            <a:avLst/>
          </a:prstGeom>
          <a:noFill/>
        </p:spPr>
        <p:txBody>
          <a:bodyPr wrap="non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en-US" sz="36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518F34D-BDA8-9F40-B45B-088750C90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553" y="2715875"/>
            <a:ext cx="1139169" cy="1057378"/>
          </a:xfrm>
          <a:prstGeom prst="rect">
            <a:avLst/>
          </a:prstGeom>
        </p:spPr>
      </p:pic>
      <p:sp>
        <p:nvSpPr>
          <p:cNvPr id="28" name="TextBox 48">
            <a:extLst>
              <a:ext uri="{FF2B5EF4-FFF2-40B4-BE49-F238E27FC236}">
                <a16:creationId xmlns:a16="http://schemas.microsoft.com/office/drawing/2014/main" id="{C7CF4960-3595-1048-A926-C248DF869E27}"/>
              </a:ext>
            </a:extLst>
          </p:cNvPr>
          <p:cNvSpPr txBox="1"/>
          <p:nvPr/>
        </p:nvSpPr>
        <p:spPr>
          <a:xfrm>
            <a:off x="5311060" y="2878699"/>
            <a:ext cx="1290447" cy="7271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500" b="1" kern="0" dirty="0">
                <a:solidFill>
                  <a:srgbClr val="000000"/>
                </a:solidFill>
                <a:latin typeface="Calibri Light"/>
                <a:ea typeface="맑은 고딕"/>
                <a:cs typeface="Arial" panose="020B0604020202020204" pitchFamily="34" charset="0"/>
              </a:rPr>
              <a:t>تجنب لمس العينين و الأنف و الفم بدون غسل اليدين</a:t>
            </a:r>
            <a:endParaRPr lang="en-US" sz="1500" b="1" kern="0" dirty="0">
              <a:solidFill>
                <a:srgbClr val="000000"/>
              </a:solidFill>
              <a:latin typeface="Calibri Light"/>
              <a:ea typeface="맑은 고딕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1D9CFB0-38A1-E049-B2E6-9AE215CCFA31}"/>
              </a:ext>
            </a:extLst>
          </p:cNvPr>
          <p:cNvSpPr/>
          <p:nvPr/>
        </p:nvSpPr>
        <p:spPr>
          <a:xfrm>
            <a:off x="5772454" y="3547562"/>
            <a:ext cx="425703" cy="463325"/>
          </a:xfrm>
          <a:prstGeom prst="ellipse">
            <a:avLst/>
          </a:prstGeom>
          <a:solidFill>
            <a:srgbClr val="FF9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647C9E-808B-CD42-B1D1-80B050FBA570}"/>
              </a:ext>
            </a:extLst>
          </p:cNvPr>
          <p:cNvSpPr/>
          <p:nvPr/>
        </p:nvSpPr>
        <p:spPr>
          <a:xfrm>
            <a:off x="5858034" y="3487501"/>
            <a:ext cx="254398" cy="542456"/>
          </a:xfrm>
          <a:prstGeom prst="rect">
            <a:avLst/>
          </a:prstGeom>
          <a:noFill/>
        </p:spPr>
        <p:txBody>
          <a:bodyPr wrap="squar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en-US" sz="33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2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43D741B-39FB-B34C-877C-AEE01C956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137" y="2500026"/>
            <a:ext cx="1130083" cy="1138758"/>
          </a:xfrm>
          <a:prstGeom prst="rect">
            <a:avLst/>
          </a:prstGeom>
        </p:spPr>
      </p:pic>
      <p:sp>
        <p:nvSpPr>
          <p:cNvPr id="35" name="TextBox 48">
            <a:extLst>
              <a:ext uri="{FF2B5EF4-FFF2-40B4-BE49-F238E27FC236}">
                <a16:creationId xmlns:a16="http://schemas.microsoft.com/office/drawing/2014/main" id="{2A01FDC6-790A-4E47-A759-9AA568C5B70D}"/>
              </a:ext>
            </a:extLst>
          </p:cNvPr>
          <p:cNvSpPr txBox="1"/>
          <p:nvPr/>
        </p:nvSpPr>
        <p:spPr>
          <a:xfrm>
            <a:off x="3159496" y="2750301"/>
            <a:ext cx="1220196" cy="4501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350" b="1" kern="0" dirty="0">
                <a:solidFill>
                  <a:srgbClr val="000000"/>
                </a:solidFill>
                <a:latin typeface="Calibri Light"/>
                <a:ea typeface="맑은 고딕"/>
                <a:cs typeface="Arial" pitchFamily="34"/>
              </a:rPr>
              <a:t>غسل اليدين بالماء و الصابون </a:t>
            </a:r>
            <a:r>
              <a:rPr lang="en-US" sz="1350" b="1" kern="0" dirty="0">
                <a:solidFill>
                  <a:srgbClr val="000000"/>
                </a:solidFill>
                <a:latin typeface="Calibri Light"/>
                <a:ea typeface="맑은 고딕"/>
              </a:rPr>
              <a:t>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BC3C834-95B7-FD4F-BD89-151531FA93B5}"/>
              </a:ext>
            </a:extLst>
          </p:cNvPr>
          <p:cNvSpPr/>
          <p:nvPr/>
        </p:nvSpPr>
        <p:spPr>
          <a:xfrm>
            <a:off x="3549037" y="3436012"/>
            <a:ext cx="467213" cy="506606"/>
          </a:xfrm>
          <a:prstGeom prst="ellipse">
            <a:avLst/>
          </a:prstGeom>
          <a:solidFill>
            <a:srgbClr val="00A488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E8A69A9-EBE5-CB4D-9646-6893EF1F4296}"/>
              </a:ext>
            </a:extLst>
          </p:cNvPr>
          <p:cNvSpPr/>
          <p:nvPr/>
        </p:nvSpPr>
        <p:spPr>
          <a:xfrm>
            <a:off x="3631439" y="3391050"/>
            <a:ext cx="296580" cy="588623"/>
          </a:xfrm>
          <a:prstGeom prst="rect">
            <a:avLst/>
          </a:prstGeom>
          <a:noFill/>
        </p:spPr>
        <p:txBody>
          <a:bodyPr wrap="squar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en-US" sz="36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1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759EF00-130D-8149-995D-4DC73726B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626" y="3798956"/>
            <a:ext cx="1154883" cy="1138758"/>
          </a:xfrm>
          <a:prstGeom prst="rect">
            <a:avLst/>
          </a:prstGeom>
        </p:spPr>
      </p:pic>
      <p:sp>
        <p:nvSpPr>
          <p:cNvPr id="48" name="TextBox 48">
            <a:extLst>
              <a:ext uri="{FF2B5EF4-FFF2-40B4-BE49-F238E27FC236}">
                <a16:creationId xmlns:a16="http://schemas.microsoft.com/office/drawing/2014/main" id="{B47BEE72-A152-7E41-B540-14C54E865301}"/>
              </a:ext>
            </a:extLst>
          </p:cNvPr>
          <p:cNvSpPr txBox="1"/>
          <p:nvPr/>
        </p:nvSpPr>
        <p:spPr>
          <a:xfrm>
            <a:off x="6783039" y="4171715"/>
            <a:ext cx="1128056" cy="4962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500" b="1" kern="0" dirty="0">
                <a:solidFill>
                  <a:srgbClr val="000000"/>
                </a:solidFill>
                <a:latin typeface="Calibri Light"/>
                <a:ea typeface="맑은 고딕"/>
                <a:cs typeface="Arial" pitchFamily="34"/>
              </a:rPr>
              <a:t>البقاء في المنزل </a:t>
            </a:r>
            <a:endParaRPr lang="en-US" sz="1500" b="1" kern="0" dirty="0">
              <a:solidFill>
                <a:srgbClr val="000000"/>
              </a:solidFill>
              <a:latin typeface="Calibri Light"/>
              <a:ea typeface="맑은 고딕"/>
            </a:endParaRPr>
          </a:p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1" kern="0" dirty="0">
              <a:solidFill>
                <a:srgbClr val="000000"/>
              </a:solidFill>
              <a:latin typeface="Calibri Light"/>
              <a:ea typeface="맑은 고딕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081878A-ED75-4349-A33B-7D03563D65F5}"/>
              </a:ext>
            </a:extLst>
          </p:cNvPr>
          <p:cNvSpPr/>
          <p:nvPr/>
        </p:nvSpPr>
        <p:spPr>
          <a:xfrm>
            <a:off x="7129200" y="4723528"/>
            <a:ext cx="477467" cy="506606"/>
          </a:xfrm>
          <a:prstGeom prst="ellipse">
            <a:avLst/>
          </a:prstGeom>
          <a:solidFill>
            <a:srgbClr val="FF9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E2C5476-D9FA-5147-9CD9-3F1C314A6A5F}"/>
              </a:ext>
            </a:extLst>
          </p:cNvPr>
          <p:cNvSpPr/>
          <p:nvPr/>
        </p:nvSpPr>
        <p:spPr>
          <a:xfrm>
            <a:off x="7208631" y="4679178"/>
            <a:ext cx="303288" cy="588623"/>
          </a:xfrm>
          <a:prstGeom prst="rect">
            <a:avLst/>
          </a:prstGeom>
          <a:noFill/>
        </p:spPr>
        <p:txBody>
          <a:bodyPr wrap="non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en-US" sz="36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6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7883B31-F33F-F14C-92DB-0D25AE1E2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624" y="4058456"/>
            <a:ext cx="1154883" cy="1138758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02F6748D-E29D-BF40-8C13-C498823360B9}"/>
              </a:ext>
            </a:extLst>
          </p:cNvPr>
          <p:cNvSpPr/>
          <p:nvPr/>
        </p:nvSpPr>
        <p:spPr>
          <a:xfrm>
            <a:off x="5822778" y="5015720"/>
            <a:ext cx="385493" cy="362993"/>
          </a:xfrm>
          <a:prstGeom prst="ellipse">
            <a:avLst/>
          </a:prstGeom>
          <a:solidFill>
            <a:srgbClr val="00A488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7F04178-1E8C-624A-82EC-DA4251B4C77D}"/>
              </a:ext>
            </a:extLst>
          </p:cNvPr>
          <p:cNvSpPr/>
          <p:nvPr/>
        </p:nvSpPr>
        <p:spPr>
          <a:xfrm>
            <a:off x="5916131" y="5002021"/>
            <a:ext cx="215123" cy="380873"/>
          </a:xfrm>
          <a:prstGeom prst="rect">
            <a:avLst/>
          </a:prstGeom>
          <a:noFill/>
        </p:spPr>
        <p:txBody>
          <a:bodyPr wrap="non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en-US" sz="225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5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155D1D7-8085-D043-B98E-4377EE996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739" y="3793939"/>
            <a:ext cx="1154883" cy="1138758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9DBA151A-F8B7-ED48-901F-F0884A2ADECF}"/>
              </a:ext>
            </a:extLst>
          </p:cNvPr>
          <p:cNvSpPr/>
          <p:nvPr/>
        </p:nvSpPr>
        <p:spPr>
          <a:xfrm>
            <a:off x="4407063" y="4738051"/>
            <a:ext cx="477467" cy="506606"/>
          </a:xfrm>
          <a:prstGeom prst="ellipse">
            <a:avLst/>
          </a:prstGeom>
          <a:solidFill>
            <a:srgbClr val="FF9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2419A2E-6243-6240-BF04-0AF5F736808D}"/>
              </a:ext>
            </a:extLst>
          </p:cNvPr>
          <p:cNvSpPr/>
          <p:nvPr/>
        </p:nvSpPr>
        <p:spPr>
          <a:xfrm>
            <a:off x="4495702" y="4689990"/>
            <a:ext cx="303288" cy="588623"/>
          </a:xfrm>
          <a:prstGeom prst="rect">
            <a:avLst/>
          </a:prstGeom>
          <a:noFill/>
        </p:spPr>
        <p:txBody>
          <a:bodyPr wrap="non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en-US" sz="36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4</a:t>
            </a:r>
          </a:p>
        </p:txBody>
      </p:sp>
      <p:sp>
        <p:nvSpPr>
          <p:cNvPr id="67" name="TextBox 57">
            <a:extLst>
              <a:ext uri="{FF2B5EF4-FFF2-40B4-BE49-F238E27FC236}">
                <a16:creationId xmlns:a16="http://schemas.microsoft.com/office/drawing/2014/main" id="{1B9B4A71-9940-8140-B2D9-1F1EE7FABEE3}"/>
              </a:ext>
            </a:extLst>
          </p:cNvPr>
          <p:cNvSpPr txBox="1"/>
          <p:nvPr/>
        </p:nvSpPr>
        <p:spPr>
          <a:xfrm>
            <a:off x="5477410" y="4328026"/>
            <a:ext cx="1070689" cy="6578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350" b="1" kern="0" dirty="0">
                <a:solidFill>
                  <a:srgbClr val="000000"/>
                </a:solidFill>
                <a:latin typeface="Calibri Light"/>
                <a:ea typeface="맑은 고딕"/>
                <a:cs typeface="Arial" pitchFamily="34"/>
              </a:rPr>
              <a:t>تنظيف الأسطح التي تم لمسها بشكل مستمر </a:t>
            </a:r>
            <a:endParaRPr lang="en-US" sz="1350" b="1" kern="0" dirty="0">
              <a:solidFill>
                <a:srgbClr val="000000"/>
              </a:solidFill>
              <a:latin typeface="Calibri Light"/>
              <a:ea typeface="맑은 고딕"/>
            </a:endParaRPr>
          </a:p>
        </p:txBody>
      </p:sp>
      <p:sp>
        <p:nvSpPr>
          <p:cNvPr id="68" name="TextBox 55">
            <a:extLst>
              <a:ext uri="{FF2B5EF4-FFF2-40B4-BE49-F238E27FC236}">
                <a16:creationId xmlns:a16="http://schemas.microsoft.com/office/drawing/2014/main" id="{56640A32-1419-2A4D-87BA-DC86F3882353}"/>
              </a:ext>
            </a:extLst>
          </p:cNvPr>
          <p:cNvSpPr txBox="1"/>
          <p:nvPr/>
        </p:nvSpPr>
        <p:spPr>
          <a:xfrm>
            <a:off x="3866842" y="4182422"/>
            <a:ext cx="1590800" cy="4501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350" b="1" kern="0" dirty="0">
                <a:solidFill>
                  <a:srgbClr val="000000"/>
                </a:solidFill>
                <a:latin typeface="Calibri Light"/>
                <a:ea typeface="맑은 고딕"/>
                <a:cs typeface="Arial" pitchFamily="34"/>
              </a:rPr>
              <a:t>الحرص على تقوية المناعة بالغذاء الصحي</a:t>
            </a:r>
            <a:endParaRPr lang="en-GB" sz="1350" b="1" kern="0" dirty="0">
              <a:solidFill>
                <a:srgbClr val="000000"/>
              </a:solidFill>
              <a:latin typeface="Calibri Light"/>
              <a:ea typeface="맑은 고딕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2FDACCFC-8B6A-4BFA-867D-6351888C9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094" y="5146861"/>
            <a:ext cx="1481456" cy="1316850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B3FDE0AE-7E3F-45F9-BE28-C8E5FA009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5781" y="394289"/>
            <a:ext cx="932769" cy="780356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478A8816-0ABE-4084-A9CC-21DB7DAF6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1204D22D-D598-43E6-A473-B36E31291E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05BAC10-D575-4D0F-A4A4-2ABBF1B78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100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5" grpId="0"/>
      <p:bldP spid="21" grpId="0"/>
      <p:bldP spid="24" grpId="0" animBg="1"/>
      <p:bldP spid="25" grpId="0"/>
      <p:bldP spid="28" grpId="0"/>
      <p:bldP spid="29" grpId="0" animBg="1"/>
      <p:bldP spid="30" grpId="0"/>
      <p:bldP spid="35" grpId="0"/>
      <p:bldP spid="36" grpId="0" animBg="1"/>
      <p:bldP spid="36" grpId="1" animBg="1"/>
      <p:bldP spid="37" grpId="0"/>
      <p:bldP spid="48" grpId="0"/>
      <p:bldP spid="49" grpId="0" animBg="1"/>
      <p:bldP spid="50" grpId="0"/>
      <p:bldP spid="59" grpId="0" animBg="1"/>
      <p:bldP spid="60" grpId="0"/>
      <p:bldP spid="64" grpId="0" animBg="1"/>
      <p:bldP spid="65" grpId="0"/>
      <p:bldP spid="67" grpId="0"/>
      <p:bldP spid="6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C9">
            <a:alpha val="3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667000" y="5275484"/>
            <a:ext cx="6858000" cy="153769"/>
            <a:chOff x="0" y="0"/>
            <a:chExt cx="6555032" cy="293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9E06472-EC09-A645-986F-674F61601B25}"/>
              </a:ext>
            </a:extLst>
          </p:cNvPr>
          <p:cNvSpPr/>
          <p:nvPr/>
        </p:nvSpPr>
        <p:spPr>
          <a:xfrm>
            <a:off x="5992070" y="2087327"/>
            <a:ext cx="63244" cy="588623"/>
          </a:xfrm>
          <a:prstGeom prst="rect">
            <a:avLst/>
          </a:prstGeom>
          <a:noFill/>
        </p:spPr>
        <p:txBody>
          <a:bodyPr wrap="square" lIns="34290" tIns="17145" rIns="34290" bIns="17145">
            <a:spAutoFit/>
          </a:bodyPr>
          <a:lstStyle/>
          <a:p>
            <a:pPr algn="ctr" defTabSz="342900">
              <a:defRPr/>
            </a:pPr>
            <a:endParaRPr lang="en-US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F81BD">
                  <a:lumMod val="50000"/>
                </a:srgb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E0E40F-81BE-DB46-BE18-4D8906305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863" y="973134"/>
            <a:ext cx="3986246" cy="21770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97630E-BDAC-534E-8712-3E1A4C9BD8DE}"/>
              </a:ext>
            </a:extLst>
          </p:cNvPr>
          <p:cNvSpPr/>
          <p:nvPr/>
        </p:nvSpPr>
        <p:spPr>
          <a:xfrm>
            <a:off x="4744221" y="1776765"/>
            <a:ext cx="2271776" cy="280846"/>
          </a:xfrm>
          <a:prstGeom prst="rect">
            <a:avLst/>
          </a:prstGeom>
          <a:noFill/>
        </p:spPr>
        <p:txBody>
          <a:bodyPr wrap="non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ar-AE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نصائح لتصفح آمن عبر الانترنت</a:t>
            </a:r>
            <a:r>
              <a:rPr lang="ar-SA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 </a:t>
            </a:r>
            <a:endParaRPr lang="en-US" sz="1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BACC6">
                  <a:lumMod val="50000"/>
                </a:srgb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F10155-2525-7F4D-910B-572172B7C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138" y="2513910"/>
            <a:ext cx="1154883" cy="1138758"/>
          </a:xfrm>
          <a:prstGeom prst="rect">
            <a:avLst/>
          </a:prstGeom>
        </p:spPr>
      </p:pic>
      <p:sp>
        <p:nvSpPr>
          <p:cNvPr id="21" name="TextBox 48">
            <a:extLst>
              <a:ext uri="{FF2B5EF4-FFF2-40B4-BE49-F238E27FC236}">
                <a16:creationId xmlns:a16="http://schemas.microsoft.com/office/drawing/2014/main" id="{5A2E496C-4AC3-F248-942C-AB32F37E400B}"/>
              </a:ext>
            </a:extLst>
          </p:cNvPr>
          <p:cNvSpPr txBox="1"/>
          <p:nvPr/>
        </p:nvSpPr>
        <p:spPr>
          <a:xfrm>
            <a:off x="7655047" y="2822183"/>
            <a:ext cx="1451069" cy="7271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500" b="1" kern="0" dirty="0">
                <a:solidFill>
                  <a:srgbClr val="000000"/>
                </a:solidFill>
                <a:latin typeface="Calibri Light"/>
                <a:ea typeface="맑은 고딕"/>
              </a:rPr>
              <a:t>قم بتحديث مكافح الفيروسات على جهازك بشكل دوري</a:t>
            </a:r>
            <a:endParaRPr lang="en-GB" sz="1500" b="1" kern="0" dirty="0">
              <a:solidFill>
                <a:srgbClr val="000000"/>
              </a:solidFill>
              <a:latin typeface="Calibri Light"/>
              <a:ea typeface="맑은 고딕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D15935-EAB4-384C-873A-4202F9846714}"/>
              </a:ext>
            </a:extLst>
          </p:cNvPr>
          <p:cNvSpPr/>
          <p:nvPr/>
        </p:nvSpPr>
        <p:spPr>
          <a:xfrm>
            <a:off x="8146038" y="3392074"/>
            <a:ext cx="477467" cy="506606"/>
          </a:xfrm>
          <a:prstGeom prst="ellipse">
            <a:avLst/>
          </a:prstGeom>
          <a:solidFill>
            <a:srgbClr val="00A488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6A8C3D-4CE6-4142-959C-1F788739B930}"/>
              </a:ext>
            </a:extLst>
          </p:cNvPr>
          <p:cNvSpPr/>
          <p:nvPr/>
        </p:nvSpPr>
        <p:spPr>
          <a:xfrm>
            <a:off x="8244018" y="3369255"/>
            <a:ext cx="303288" cy="588623"/>
          </a:xfrm>
          <a:prstGeom prst="rect">
            <a:avLst/>
          </a:prstGeom>
          <a:noFill/>
        </p:spPr>
        <p:txBody>
          <a:bodyPr wrap="non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en-US" sz="36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518F34D-BDA8-9F40-B45B-088750C90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553" y="2715875"/>
            <a:ext cx="1139169" cy="1057378"/>
          </a:xfrm>
          <a:prstGeom prst="rect">
            <a:avLst/>
          </a:prstGeom>
        </p:spPr>
      </p:pic>
      <p:sp>
        <p:nvSpPr>
          <p:cNvPr id="28" name="TextBox 48">
            <a:extLst>
              <a:ext uri="{FF2B5EF4-FFF2-40B4-BE49-F238E27FC236}">
                <a16:creationId xmlns:a16="http://schemas.microsoft.com/office/drawing/2014/main" id="{C7CF4960-3595-1048-A926-C248DF869E27}"/>
              </a:ext>
            </a:extLst>
          </p:cNvPr>
          <p:cNvSpPr txBox="1"/>
          <p:nvPr/>
        </p:nvSpPr>
        <p:spPr>
          <a:xfrm>
            <a:off x="5311060" y="3154935"/>
            <a:ext cx="1324757" cy="4962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500" b="1" kern="0" dirty="0">
                <a:solidFill>
                  <a:srgbClr val="000000"/>
                </a:solidFill>
                <a:latin typeface="Calibri Light"/>
                <a:ea typeface="맑은 고딕"/>
              </a:rPr>
              <a:t>كن حذرا عند تنزيل الملفات </a:t>
            </a:r>
            <a:endParaRPr lang="en-US" sz="1500" b="1" kern="0" dirty="0">
              <a:solidFill>
                <a:srgbClr val="000000"/>
              </a:solidFill>
              <a:latin typeface="Calibri Light"/>
              <a:ea typeface="맑은 고딕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1D9CFB0-38A1-E049-B2E6-9AE215CCFA31}"/>
              </a:ext>
            </a:extLst>
          </p:cNvPr>
          <p:cNvSpPr/>
          <p:nvPr/>
        </p:nvSpPr>
        <p:spPr>
          <a:xfrm>
            <a:off x="5772454" y="3547562"/>
            <a:ext cx="425703" cy="463325"/>
          </a:xfrm>
          <a:prstGeom prst="ellipse">
            <a:avLst/>
          </a:prstGeom>
          <a:solidFill>
            <a:srgbClr val="FF9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647C9E-808B-CD42-B1D1-80B050FBA570}"/>
              </a:ext>
            </a:extLst>
          </p:cNvPr>
          <p:cNvSpPr/>
          <p:nvPr/>
        </p:nvSpPr>
        <p:spPr>
          <a:xfrm>
            <a:off x="5858034" y="3487501"/>
            <a:ext cx="254398" cy="542456"/>
          </a:xfrm>
          <a:prstGeom prst="rect">
            <a:avLst/>
          </a:prstGeom>
          <a:noFill/>
        </p:spPr>
        <p:txBody>
          <a:bodyPr wrap="squar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en-US" sz="33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2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43D741B-39FB-B34C-877C-AEE01C956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137" y="2500026"/>
            <a:ext cx="1130083" cy="1138758"/>
          </a:xfrm>
          <a:prstGeom prst="rect">
            <a:avLst/>
          </a:prstGeom>
        </p:spPr>
      </p:pic>
      <p:sp>
        <p:nvSpPr>
          <p:cNvPr id="35" name="TextBox 48">
            <a:extLst>
              <a:ext uri="{FF2B5EF4-FFF2-40B4-BE49-F238E27FC236}">
                <a16:creationId xmlns:a16="http://schemas.microsoft.com/office/drawing/2014/main" id="{2A01FDC6-790A-4E47-A759-9AA568C5B70D}"/>
              </a:ext>
            </a:extLst>
          </p:cNvPr>
          <p:cNvSpPr txBox="1"/>
          <p:nvPr/>
        </p:nvSpPr>
        <p:spPr>
          <a:xfrm>
            <a:off x="3159496" y="2750301"/>
            <a:ext cx="1220196" cy="4501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350" b="1" kern="0" dirty="0">
                <a:solidFill>
                  <a:srgbClr val="000000"/>
                </a:solidFill>
                <a:latin typeface="Calibri Light"/>
                <a:ea typeface="맑은 고딕"/>
                <a:cs typeface="Arial" pitchFamily="34"/>
              </a:rPr>
              <a:t> </a:t>
            </a:r>
            <a:r>
              <a:rPr lang="en-US" sz="1350" b="1" kern="0" dirty="0">
                <a:solidFill>
                  <a:srgbClr val="000000"/>
                </a:solidFill>
                <a:latin typeface="Calibri Light"/>
                <a:ea typeface="맑은 고딕"/>
              </a:rPr>
              <a:t> </a:t>
            </a:r>
            <a:r>
              <a:rPr lang="ar-AE" sz="1350" b="1" kern="0" dirty="0">
                <a:solidFill>
                  <a:srgbClr val="000000"/>
                </a:solidFill>
                <a:latin typeface="Calibri Light"/>
                <a:ea typeface="맑은 고딕"/>
              </a:rPr>
              <a:t>اختر كلمة مرور قوية</a:t>
            </a:r>
            <a:endParaRPr lang="en-US" sz="1350" b="1" kern="0" dirty="0">
              <a:solidFill>
                <a:srgbClr val="000000"/>
              </a:solidFill>
              <a:latin typeface="Calibri Light"/>
              <a:ea typeface="맑은 고딕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BC3C834-95B7-FD4F-BD89-151531FA93B5}"/>
              </a:ext>
            </a:extLst>
          </p:cNvPr>
          <p:cNvSpPr/>
          <p:nvPr/>
        </p:nvSpPr>
        <p:spPr>
          <a:xfrm>
            <a:off x="3549037" y="3436012"/>
            <a:ext cx="467213" cy="506606"/>
          </a:xfrm>
          <a:prstGeom prst="ellipse">
            <a:avLst/>
          </a:prstGeom>
          <a:solidFill>
            <a:srgbClr val="00A488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E8A69A9-EBE5-CB4D-9646-6893EF1F4296}"/>
              </a:ext>
            </a:extLst>
          </p:cNvPr>
          <p:cNvSpPr/>
          <p:nvPr/>
        </p:nvSpPr>
        <p:spPr>
          <a:xfrm>
            <a:off x="3631439" y="3391050"/>
            <a:ext cx="296580" cy="588623"/>
          </a:xfrm>
          <a:prstGeom prst="rect">
            <a:avLst/>
          </a:prstGeom>
          <a:noFill/>
        </p:spPr>
        <p:txBody>
          <a:bodyPr wrap="squar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en-US" sz="36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1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759EF00-130D-8149-995D-4DC73726B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626" y="3798956"/>
            <a:ext cx="1154883" cy="1138758"/>
          </a:xfrm>
          <a:prstGeom prst="rect">
            <a:avLst/>
          </a:prstGeom>
        </p:spPr>
      </p:pic>
      <p:sp>
        <p:nvSpPr>
          <p:cNvPr id="48" name="TextBox 48">
            <a:extLst>
              <a:ext uri="{FF2B5EF4-FFF2-40B4-BE49-F238E27FC236}">
                <a16:creationId xmlns:a16="http://schemas.microsoft.com/office/drawing/2014/main" id="{B47BEE72-A152-7E41-B540-14C54E865301}"/>
              </a:ext>
            </a:extLst>
          </p:cNvPr>
          <p:cNvSpPr txBox="1"/>
          <p:nvPr/>
        </p:nvSpPr>
        <p:spPr>
          <a:xfrm>
            <a:off x="6783039" y="4171715"/>
            <a:ext cx="1128056" cy="7271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500" b="1" kern="0" dirty="0">
                <a:solidFill>
                  <a:srgbClr val="000000"/>
                </a:solidFill>
                <a:latin typeface="Calibri Light"/>
                <a:ea typeface="맑은 고딕"/>
              </a:rPr>
              <a:t>الشراء من الانترنت من مصادر موثوقة </a:t>
            </a:r>
            <a:endParaRPr lang="en-US" sz="1500" b="1" kern="0" dirty="0">
              <a:solidFill>
                <a:srgbClr val="000000"/>
              </a:solidFill>
              <a:latin typeface="Calibri Light"/>
              <a:ea typeface="맑은 고딕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081878A-ED75-4349-A33B-7D03563D65F5}"/>
              </a:ext>
            </a:extLst>
          </p:cNvPr>
          <p:cNvSpPr/>
          <p:nvPr/>
        </p:nvSpPr>
        <p:spPr>
          <a:xfrm>
            <a:off x="7350659" y="5145051"/>
            <a:ext cx="477467" cy="506606"/>
          </a:xfrm>
          <a:prstGeom prst="ellipse">
            <a:avLst/>
          </a:prstGeom>
          <a:solidFill>
            <a:srgbClr val="FF9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7883B31-F33F-F14C-92DB-0D25AE1E2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624" y="4058456"/>
            <a:ext cx="1154883" cy="1138758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02F6748D-E29D-BF40-8C13-C498823360B9}"/>
              </a:ext>
            </a:extLst>
          </p:cNvPr>
          <p:cNvSpPr/>
          <p:nvPr/>
        </p:nvSpPr>
        <p:spPr>
          <a:xfrm>
            <a:off x="5822778" y="5015720"/>
            <a:ext cx="385493" cy="362993"/>
          </a:xfrm>
          <a:prstGeom prst="ellipse">
            <a:avLst/>
          </a:prstGeom>
          <a:solidFill>
            <a:srgbClr val="00A488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7F04178-1E8C-624A-82EC-DA4251B4C77D}"/>
              </a:ext>
            </a:extLst>
          </p:cNvPr>
          <p:cNvSpPr/>
          <p:nvPr/>
        </p:nvSpPr>
        <p:spPr>
          <a:xfrm>
            <a:off x="5916131" y="5002021"/>
            <a:ext cx="215123" cy="380873"/>
          </a:xfrm>
          <a:prstGeom prst="rect">
            <a:avLst/>
          </a:prstGeom>
          <a:noFill/>
        </p:spPr>
        <p:txBody>
          <a:bodyPr wrap="non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en-US" sz="225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5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155D1D7-8085-D043-B98E-4377EE996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739" y="3793939"/>
            <a:ext cx="1154883" cy="1138758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9DBA151A-F8B7-ED48-901F-F0884A2ADECF}"/>
              </a:ext>
            </a:extLst>
          </p:cNvPr>
          <p:cNvSpPr/>
          <p:nvPr/>
        </p:nvSpPr>
        <p:spPr>
          <a:xfrm>
            <a:off x="4407063" y="4738051"/>
            <a:ext cx="477467" cy="506606"/>
          </a:xfrm>
          <a:prstGeom prst="ellipse">
            <a:avLst/>
          </a:prstGeom>
          <a:solidFill>
            <a:srgbClr val="FF9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2419A2E-6243-6240-BF04-0AF5F736808D}"/>
              </a:ext>
            </a:extLst>
          </p:cNvPr>
          <p:cNvSpPr/>
          <p:nvPr/>
        </p:nvSpPr>
        <p:spPr>
          <a:xfrm>
            <a:off x="4495702" y="4689990"/>
            <a:ext cx="303288" cy="588623"/>
          </a:xfrm>
          <a:prstGeom prst="rect">
            <a:avLst/>
          </a:prstGeom>
          <a:noFill/>
        </p:spPr>
        <p:txBody>
          <a:bodyPr wrap="none" lIns="34290" tIns="17145" rIns="34290" bIns="17145">
            <a:spAutoFit/>
          </a:bodyPr>
          <a:lstStyle/>
          <a:p>
            <a:pPr algn="ctr" defTabSz="342900" rtl="0">
              <a:defRPr/>
            </a:pPr>
            <a:r>
              <a:rPr lang="en-US" sz="36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4</a:t>
            </a:r>
          </a:p>
        </p:txBody>
      </p:sp>
      <p:sp>
        <p:nvSpPr>
          <p:cNvPr id="67" name="TextBox 57">
            <a:extLst>
              <a:ext uri="{FF2B5EF4-FFF2-40B4-BE49-F238E27FC236}">
                <a16:creationId xmlns:a16="http://schemas.microsoft.com/office/drawing/2014/main" id="{1B9B4A71-9940-8140-B2D9-1F1EE7FABEE3}"/>
              </a:ext>
            </a:extLst>
          </p:cNvPr>
          <p:cNvSpPr txBox="1"/>
          <p:nvPr/>
        </p:nvSpPr>
        <p:spPr>
          <a:xfrm>
            <a:off x="5477410" y="4328026"/>
            <a:ext cx="1070689" cy="6578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350" b="1" kern="0" dirty="0">
                <a:solidFill>
                  <a:srgbClr val="000000"/>
                </a:solidFill>
                <a:latin typeface="Calibri Light"/>
                <a:ea typeface="맑은 고딕"/>
                <a:cs typeface="Arial" pitchFamily="34"/>
              </a:rPr>
              <a:t> تأكد من تفعيل الخصوصية في إعدادات جهازك</a:t>
            </a:r>
            <a:endParaRPr lang="en-US" sz="1350" b="1" kern="0" dirty="0">
              <a:solidFill>
                <a:srgbClr val="000000"/>
              </a:solidFill>
              <a:latin typeface="Calibri Light"/>
              <a:ea typeface="맑은 고딕"/>
            </a:endParaRPr>
          </a:p>
        </p:txBody>
      </p:sp>
      <p:sp>
        <p:nvSpPr>
          <p:cNvPr id="68" name="TextBox 55">
            <a:extLst>
              <a:ext uri="{FF2B5EF4-FFF2-40B4-BE49-F238E27FC236}">
                <a16:creationId xmlns:a16="http://schemas.microsoft.com/office/drawing/2014/main" id="{56640A32-1419-2A4D-87BA-DC86F3882353}"/>
              </a:ext>
            </a:extLst>
          </p:cNvPr>
          <p:cNvSpPr txBox="1"/>
          <p:nvPr/>
        </p:nvSpPr>
        <p:spPr>
          <a:xfrm>
            <a:off x="3866842" y="4182422"/>
            <a:ext cx="1590800" cy="4501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4290" tIns="17145" rIns="34290" bIns="17145" anchor="t" anchorCtr="1" compatLnSpc="1">
            <a:spAutoFit/>
          </a:bodyPr>
          <a:lstStyle/>
          <a:p>
            <a:pPr algn="ctr" defTabSz="342900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1350" b="1" kern="0" dirty="0">
                <a:solidFill>
                  <a:srgbClr val="000000"/>
                </a:solidFill>
                <a:latin typeface="Calibri Light"/>
                <a:ea typeface="맑은 고딕"/>
              </a:rPr>
              <a:t>احرص على عدم نشر معلوماتك الشخصية </a:t>
            </a:r>
            <a:endParaRPr lang="en-GB" sz="1350" b="1" kern="0" dirty="0">
              <a:solidFill>
                <a:srgbClr val="000000"/>
              </a:solidFill>
              <a:latin typeface="Calibri Light"/>
              <a:ea typeface="맑은 고딕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AEDE919A-8749-4BF1-981E-EF4B48E0A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094" y="5129670"/>
            <a:ext cx="1481456" cy="1316850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8B01C1A3-22CC-4E3A-BDEA-A9F63ADD8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7822" y="411480"/>
            <a:ext cx="932769" cy="780356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FADEB914-F58D-453D-93FF-119B8F8E7F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A8C74182-088E-4696-917D-288E6B4D75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884DD6B1-64D4-4563-B6C8-C99638612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17FF0A4-6C95-4CAF-ABC1-6E77A0E6915B}"/>
              </a:ext>
            </a:extLst>
          </p:cNvPr>
          <p:cNvSpPr txBox="1"/>
          <p:nvPr/>
        </p:nvSpPr>
        <p:spPr>
          <a:xfrm>
            <a:off x="7232059" y="5275484"/>
            <a:ext cx="57107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endParaRPr lang="ar-A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375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5" grpId="0"/>
      <p:bldP spid="21" grpId="0"/>
      <p:bldP spid="24" grpId="0" animBg="1"/>
      <p:bldP spid="25" grpId="0"/>
      <p:bldP spid="28" grpId="0"/>
      <p:bldP spid="29" grpId="0" animBg="1"/>
      <p:bldP spid="30" grpId="0"/>
      <p:bldP spid="35" grpId="0"/>
      <p:bldP spid="36" grpId="0" animBg="1"/>
      <p:bldP spid="36" grpId="1" animBg="1"/>
      <p:bldP spid="37" grpId="0"/>
      <p:bldP spid="48" grpId="0"/>
      <p:bldP spid="49" grpId="0" animBg="1"/>
      <p:bldP spid="59" grpId="0" animBg="1"/>
      <p:bldP spid="60" grpId="0"/>
      <p:bldP spid="64" grpId="0" animBg="1"/>
      <p:bldP spid="65" grpId="0"/>
      <p:bldP spid="67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C9">
            <a:alpha val="3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667000" y="5275484"/>
            <a:ext cx="6858000" cy="153769"/>
            <a:chOff x="0" y="0"/>
            <a:chExt cx="6555032" cy="293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9E06472-EC09-A645-986F-674F61601B25}"/>
              </a:ext>
            </a:extLst>
          </p:cNvPr>
          <p:cNvSpPr/>
          <p:nvPr/>
        </p:nvSpPr>
        <p:spPr>
          <a:xfrm>
            <a:off x="5992070" y="2087327"/>
            <a:ext cx="63244" cy="588623"/>
          </a:xfrm>
          <a:prstGeom prst="rect">
            <a:avLst/>
          </a:prstGeom>
          <a:noFill/>
        </p:spPr>
        <p:txBody>
          <a:bodyPr wrap="square" lIns="34290" tIns="17145" rIns="34290" bIns="17145">
            <a:spAutoFit/>
          </a:bodyPr>
          <a:lstStyle/>
          <a:p>
            <a:pPr algn="ctr" defTabSz="342900">
              <a:defRPr/>
            </a:pPr>
            <a:endParaRPr lang="en-US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F81BD">
                  <a:lumMod val="50000"/>
                </a:srgb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AEDE919A-8749-4BF1-981E-EF4B48E0A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094" y="5129670"/>
            <a:ext cx="1481456" cy="1316850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8B01C1A3-22CC-4E3A-BDEA-A9F63ADD8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7822" y="411480"/>
            <a:ext cx="932769" cy="780356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FADEB914-F58D-453D-93FF-119B8F8E7F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A8C74182-088E-4696-917D-288E6B4D75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884DD6B1-64D4-4563-B6C8-C99638612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أهمية الأذكار">
            <a:hlinkClick r:id="" action="ppaction://media"/>
            <a:extLst>
              <a:ext uri="{FF2B5EF4-FFF2-40B4-BE49-F238E27FC236}">
                <a16:creationId xmlns:a16="http://schemas.microsoft.com/office/drawing/2014/main" id="{FB7039AB-DCBA-4BCB-ABF6-EA943CD33C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8000" y="1661652"/>
            <a:ext cx="6096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4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6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488">
            <a:alpha val="1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39726" y="2000250"/>
            <a:ext cx="6086475" cy="2971800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B9502BA-7C07-FB4F-A621-757359DDA76D}"/>
              </a:ext>
            </a:extLst>
          </p:cNvPr>
          <p:cNvSpPr/>
          <p:nvPr/>
        </p:nvSpPr>
        <p:spPr>
          <a:xfrm>
            <a:off x="4610101" y="1679264"/>
            <a:ext cx="3118671" cy="742950"/>
          </a:xfrm>
          <a:prstGeom prst="roundRect">
            <a:avLst/>
          </a:prstGeom>
          <a:solidFill>
            <a:srgbClr val="FC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rtl="0">
              <a:defRPr/>
            </a:pPr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FBD63C-D492-EA44-AE14-1B8B28749F78}"/>
              </a:ext>
            </a:extLst>
          </p:cNvPr>
          <p:cNvSpPr/>
          <p:nvPr/>
        </p:nvSpPr>
        <p:spPr>
          <a:xfrm>
            <a:off x="4714554" y="1773355"/>
            <a:ext cx="2792752" cy="542456"/>
          </a:xfrm>
          <a:prstGeom prst="rect">
            <a:avLst/>
          </a:prstGeom>
          <a:noFill/>
        </p:spPr>
        <p:txBody>
          <a:bodyPr wrap="none" lIns="34290" tIns="17145" rIns="34290" bIns="17145">
            <a:spAutoFit/>
          </a:bodyPr>
          <a:lstStyle/>
          <a:p>
            <a:pPr algn="ctr" defTabSz="342900">
              <a:defRPr/>
            </a:pPr>
            <a:r>
              <a:rPr lang="ar-SA" sz="33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505B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أدوات التعلم عن بعد</a:t>
            </a:r>
            <a:endParaRPr lang="en-US" sz="33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505B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/>
            </a:endParaRPr>
          </a:p>
        </p:txBody>
      </p:sp>
      <p:pic>
        <p:nvPicPr>
          <p:cNvPr id="39" name="Picture 9">
            <a:extLst>
              <a:ext uri="{FF2B5EF4-FFF2-40B4-BE49-F238E27FC236}">
                <a16:creationId xmlns:a16="http://schemas.microsoft.com/office/drawing/2014/main" id="{BBFC4D43-58B8-0E4D-BF17-E30A5DD3B3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07159" y="1483077"/>
            <a:ext cx="1146647" cy="116572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E065CE1-2127-9247-A55C-943D6713E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893" y="2588825"/>
            <a:ext cx="1061400" cy="80226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BE0AB26-DC42-A64B-9286-CE4639C8B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0912" y="2693791"/>
            <a:ext cx="636918" cy="59233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160A6E5-8FB5-0D4A-A1B8-7229E9FCF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1" y="2636799"/>
            <a:ext cx="1095345" cy="80226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424529A-249E-B14B-8169-FE5F450EB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952" y="2783599"/>
            <a:ext cx="827231" cy="52949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9484C92-006F-7544-9D22-29A45AF33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49" y="2646582"/>
            <a:ext cx="1080964" cy="802269"/>
          </a:xfrm>
          <a:prstGeom prst="rect">
            <a:avLst/>
          </a:prstGeom>
        </p:spPr>
      </p:pic>
      <p:pic>
        <p:nvPicPr>
          <p:cNvPr id="78" name="Picture 7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96A9C1-DFF7-AA46-8EC7-F9D195F36D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38" y="2772917"/>
            <a:ext cx="788584" cy="49628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1FBE0A3-33EE-2540-BD88-AA3E5E1F2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279" y="2653844"/>
            <a:ext cx="1095345" cy="80226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39D71B38-0381-5246-9201-3FBA1BBC21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9707" y="2776813"/>
            <a:ext cx="595038" cy="59503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5C8E864-0F2C-5B43-AA25-9351F110B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436" y="3718867"/>
            <a:ext cx="1393328" cy="105316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DA514FD-1586-344F-BA27-417D7FD293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2578" y="3790434"/>
            <a:ext cx="735044" cy="88781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93FF7B71-3171-024D-BE9C-EC0D50EF2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856" y="3864598"/>
            <a:ext cx="1080964" cy="802269"/>
          </a:xfrm>
          <a:prstGeom prst="rect">
            <a:avLst/>
          </a:prstGeom>
        </p:spPr>
      </p:pic>
      <p:pic>
        <p:nvPicPr>
          <p:cNvPr id="84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BBE852-F8DD-F745-B2B0-D158671B40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6647" y="4003695"/>
            <a:ext cx="795791" cy="5070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5C337F2-E630-1145-9632-72F5E150A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909" y="3730640"/>
            <a:ext cx="1393328" cy="105316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6F5D5280-5476-0A41-8F4C-229135689794}"/>
              </a:ext>
            </a:extLst>
          </p:cNvPr>
          <p:cNvSpPr txBox="1"/>
          <p:nvPr/>
        </p:nvSpPr>
        <p:spPr>
          <a:xfrm>
            <a:off x="3379297" y="3407696"/>
            <a:ext cx="10682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42900" rtl="0">
              <a:defRPr/>
            </a:pPr>
            <a:r>
              <a:rPr lang="en-US" sz="1050" b="1" dirty="0">
                <a:solidFill>
                  <a:srgbClr val="00505B"/>
                </a:solidFill>
                <a:latin typeface="Calibri"/>
              </a:rPr>
              <a:t>Microsoft teams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A8B54BD-0C67-BF42-AB29-93432C7125CB}"/>
              </a:ext>
            </a:extLst>
          </p:cNvPr>
          <p:cNvSpPr txBox="1"/>
          <p:nvPr/>
        </p:nvSpPr>
        <p:spPr>
          <a:xfrm>
            <a:off x="4865766" y="3448850"/>
            <a:ext cx="10682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rtl="0">
              <a:defRPr/>
            </a:pPr>
            <a:r>
              <a:rPr lang="en-US" sz="1050" b="1" dirty="0">
                <a:solidFill>
                  <a:srgbClr val="00505B"/>
                </a:solidFill>
                <a:latin typeface="Calibri"/>
              </a:rPr>
              <a:t>LMS</a:t>
            </a:r>
          </a:p>
        </p:txBody>
      </p:sp>
      <p:pic>
        <p:nvPicPr>
          <p:cNvPr id="89" name="Picture 88" descr="A close up of a device&#10;&#10;Description automatically generated">
            <a:extLst>
              <a:ext uri="{FF2B5EF4-FFF2-40B4-BE49-F238E27FC236}">
                <a16:creationId xmlns:a16="http://schemas.microsoft.com/office/drawing/2014/main" id="{E4A07701-F0CB-864C-A508-1BCE09AD3B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0" r="790" b="30041"/>
          <a:stretch/>
        </p:blipFill>
        <p:spPr>
          <a:xfrm>
            <a:off x="8230165" y="2878197"/>
            <a:ext cx="434125" cy="176781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B8F54A99-6443-3248-82B2-408EF27811B5}"/>
              </a:ext>
            </a:extLst>
          </p:cNvPr>
          <p:cNvSpPr/>
          <p:nvPr/>
        </p:nvSpPr>
        <p:spPr>
          <a:xfrm rot="20421096">
            <a:off x="4356426" y="3900603"/>
            <a:ext cx="399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57175" rtl="0">
              <a:defRPr/>
            </a:pPr>
            <a:r>
              <a:rPr lang="ar-AE" sz="600" b="1" kern="0" dirty="0">
                <a:solidFill>
                  <a:srgbClr val="00505B"/>
                </a:solidFill>
                <a:latin typeface="Calibri"/>
                <a:cs typeface="Arial" panose="020B0604020202020204" pitchFamily="34" charset="0"/>
              </a:rPr>
              <a:t>دفتر التعلم عن بعد</a:t>
            </a:r>
            <a:endParaRPr lang="en-US" sz="600" b="1" kern="0" dirty="0">
              <a:solidFill>
                <a:srgbClr val="00505B"/>
              </a:solidFill>
              <a:latin typeface="Calibri"/>
            </a:endParaRPr>
          </a:p>
        </p:txBody>
      </p:sp>
      <p:grpSp>
        <p:nvGrpSpPr>
          <p:cNvPr id="93" name="Group 4">
            <a:extLst>
              <a:ext uri="{FF2B5EF4-FFF2-40B4-BE49-F238E27FC236}">
                <a16:creationId xmlns:a16="http://schemas.microsoft.com/office/drawing/2014/main" id="{637D539B-B6BB-5F46-9A5F-73AA6B05ADC1}"/>
              </a:ext>
            </a:extLst>
          </p:cNvPr>
          <p:cNvGrpSpPr/>
          <p:nvPr/>
        </p:nvGrpSpPr>
        <p:grpSpPr>
          <a:xfrm>
            <a:off x="2667000" y="5204047"/>
            <a:ext cx="6858000" cy="153769"/>
            <a:chOff x="0" y="0"/>
            <a:chExt cx="6555032" cy="293951"/>
          </a:xfrm>
        </p:grpSpPr>
        <p:sp>
          <p:nvSpPr>
            <p:cNvPr id="94" name="Freeform 5">
              <a:extLst>
                <a:ext uri="{FF2B5EF4-FFF2-40B4-BE49-F238E27FC236}">
                  <a16:creationId xmlns:a16="http://schemas.microsoft.com/office/drawing/2014/main" id="{0EB56968-40CF-DC44-8646-20BF8A9A7FB0}"/>
                </a:ext>
              </a:extLst>
            </p:cNvPr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BAEBFEB2-92B4-2B4D-B03D-09F95C0FCD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110" y="3339343"/>
            <a:ext cx="656649" cy="1966106"/>
          </a:xfrm>
          <a:prstGeom prst="rect">
            <a:avLst/>
          </a:prstGeom>
        </p:spPr>
      </p:pic>
      <p:pic>
        <p:nvPicPr>
          <p:cNvPr id="96" name="Picture 8">
            <a:extLst>
              <a:ext uri="{FF2B5EF4-FFF2-40B4-BE49-F238E27FC236}">
                <a16:creationId xmlns:a16="http://schemas.microsoft.com/office/drawing/2014/main" id="{B21ABCF7-13E0-2045-A4AF-7634DD919E4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2393" y="4678249"/>
            <a:ext cx="636756" cy="725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B2F4FC-7A99-4143-84CD-D1CD6CB75E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63922" y="3864598"/>
            <a:ext cx="866243" cy="813651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70A2FD44-9B92-485D-89CC-8ED0E68F72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03133" y="5040791"/>
            <a:ext cx="1481456" cy="1316850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0170C326-4B80-4FC6-BFD7-6AC20F30B1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65322" y="365475"/>
            <a:ext cx="932769" cy="780356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B2DAE3FA-DEBD-43D7-9DAC-E8B3FEF61C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52E82B4-8B6F-499F-B0D8-5990805F16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811294DF-E762-4E63-AA1E-69EEF34D6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12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87" grpId="0"/>
      <p:bldP spid="88" grpId="0"/>
      <p:bldP spid="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8956F36-90B2-49DC-AD1F-6E00FFE59C77}"/>
              </a:ext>
            </a:extLst>
          </p:cNvPr>
          <p:cNvSpPr txBox="1"/>
          <p:nvPr/>
        </p:nvSpPr>
        <p:spPr>
          <a:xfrm>
            <a:off x="3461657" y="2063931"/>
            <a:ext cx="53949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200" b="1" dirty="0"/>
              <a:t>الهمزة المتوسطة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465EE57-FFFC-41AF-B37D-BB4B91CF2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688" y="352412"/>
            <a:ext cx="932769" cy="78035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B9908B2-D2FF-4C01-BC76-6CA14E2F3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6632" y="5409745"/>
            <a:ext cx="1481456" cy="131685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9DAA101-F6DA-4C60-8960-890D30D89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88F9A34-5A27-4939-8E49-F65270C07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093D62E-6D52-4D1B-A3DE-10C32D1EB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747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D5D5E41B-EA32-4E1A-8E82-6BB0D2836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9105" y="-2666022"/>
            <a:ext cx="6533793" cy="1219199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CC81488-5282-49B8-B9B5-2ADD67D65E9B}"/>
              </a:ext>
            </a:extLst>
          </p:cNvPr>
          <p:cNvSpPr txBox="1"/>
          <p:nvPr/>
        </p:nvSpPr>
        <p:spPr>
          <a:xfrm>
            <a:off x="2146013" y="1076781"/>
            <a:ext cx="8834193" cy="34426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552938" rtl="0"/>
            <a:r>
              <a:rPr lang="ar-AE" sz="4354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أقرأ الكلمات التالية ثم أدونها في كراس اللغة العربية :</a:t>
            </a:r>
          </a:p>
          <a:p>
            <a:pPr defTabSz="552938" rtl="0"/>
            <a:endParaRPr lang="ar-AE" sz="4354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defTabSz="552938" rtl="0"/>
            <a:endParaRPr lang="ar-AE" sz="4354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defTabSz="552938" rtl="0"/>
            <a:r>
              <a:rPr lang="ar-AE" sz="4354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تحب أجاثا شجرة الكرز.</a:t>
            </a:r>
            <a:endParaRPr lang="ar-KW" sz="4354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2" name="timer 2">
            <a:hlinkClick r:id="" action="ppaction://media"/>
            <a:extLst>
              <a:ext uri="{FF2B5EF4-FFF2-40B4-BE49-F238E27FC236}">
                <a16:creationId xmlns:a16="http://schemas.microsoft.com/office/drawing/2014/main" id="{1C866B3C-28B9-45B0-8A87-E13A4525B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196" y="2055981"/>
            <a:ext cx="2560250" cy="32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9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72B1A464-6AC0-4599-A9A8-FBE8A5325763}"/>
              </a:ext>
            </a:extLst>
          </p:cNvPr>
          <p:cNvSpPr>
            <a:spLocks/>
          </p:cNvSpPr>
          <p:nvPr/>
        </p:nvSpPr>
        <p:spPr bwMode="auto">
          <a:xfrm>
            <a:off x="1524000" y="4032648"/>
            <a:ext cx="9144000" cy="42863"/>
          </a:xfrm>
          <a:prstGeom prst="rect">
            <a:avLst/>
          </a:prstGeom>
          <a:solidFill>
            <a:srgbClr val="DFD8CC"/>
          </a:solidFill>
          <a:ln w="6350">
            <a:solidFill>
              <a:srgbClr val="D9D9D9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80000"/>
              </a:lnSpc>
              <a:defRPr/>
            </a:pPr>
            <a:endParaRPr lang="en-US" altLang="en-US" sz="675">
              <a:solidFill>
                <a:srgbClr val="FFFFFF"/>
              </a:solidFill>
            </a:endParaRPr>
          </a:p>
        </p:txBody>
      </p:sp>
      <p:sp>
        <p:nvSpPr>
          <p:cNvPr id="6147" name="Oval 2">
            <a:extLst>
              <a:ext uri="{FF2B5EF4-FFF2-40B4-BE49-F238E27FC236}">
                <a16:creationId xmlns:a16="http://schemas.microsoft.com/office/drawing/2014/main" id="{BE4C70CB-E401-46AB-836C-DA71E330A5AC}"/>
              </a:ext>
            </a:extLst>
          </p:cNvPr>
          <p:cNvSpPr>
            <a:spLocks/>
          </p:cNvSpPr>
          <p:nvPr/>
        </p:nvSpPr>
        <p:spPr bwMode="auto">
          <a:xfrm>
            <a:off x="2113361" y="3979069"/>
            <a:ext cx="132159" cy="13216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DFD8CC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80000"/>
              </a:lnSpc>
              <a:defRPr/>
            </a:pPr>
            <a:endParaRPr lang="en-US" altLang="en-US" sz="675">
              <a:solidFill>
                <a:srgbClr val="FFFFFF"/>
              </a:solidFill>
            </a:endParaRPr>
          </a:p>
        </p:txBody>
      </p:sp>
      <p:sp>
        <p:nvSpPr>
          <p:cNvPr id="6148" name="Oval 3">
            <a:extLst>
              <a:ext uri="{FF2B5EF4-FFF2-40B4-BE49-F238E27FC236}">
                <a16:creationId xmlns:a16="http://schemas.microsoft.com/office/drawing/2014/main" id="{A6748319-19E5-40F2-BC2D-85923E0F29F8}"/>
              </a:ext>
            </a:extLst>
          </p:cNvPr>
          <p:cNvSpPr>
            <a:spLocks/>
          </p:cNvSpPr>
          <p:nvPr/>
        </p:nvSpPr>
        <p:spPr bwMode="auto">
          <a:xfrm>
            <a:off x="4307682" y="3979069"/>
            <a:ext cx="132160" cy="13216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DFD8CC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80000"/>
              </a:lnSpc>
              <a:defRPr/>
            </a:pPr>
            <a:endParaRPr lang="en-US" altLang="en-US" sz="675">
              <a:solidFill>
                <a:srgbClr val="FFFFFF"/>
              </a:solidFill>
            </a:endParaRPr>
          </a:p>
        </p:txBody>
      </p:sp>
      <p:grpSp>
        <p:nvGrpSpPr>
          <p:cNvPr id="6149" name="Group 4">
            <a:extLst>
              <a:ext uri="{FF2B5EF4-FFF2-40B4-BE49-F238E27FC236}">
                <a16:creationId xmlns:a16="http://schemas.microsoft.com/office/drawing/2014/main" id="{262B3B90-B017-4E9A-9487-7B902D5C8D1B}"/>
              </a:ext>
            </a:extLst>
          </p:cNvPr>
          <p:cNvGrpSpPr>
            <a:grpSpLocks/>
          </p:cNvGrpSpPr>
          <p:nvPr/>
        </p:nvGrpSpPr>
        <p:grpSpPr bwMode="auto">
          <a:xfrm>
            <a:off x="4186238" y="4214813"/>
            <a:ext cx="391716" cy="578644"/>
            <a:chOff x="-1" y="-1"/>
            <a:chExt cx="521304" cy="772024"/>
          </a:xfrm>
        </p:grpSpPr>
        <p:sp>
          <p:nvSpPr>
            <p:cNvPr id="6184" name="AutoShape 5">
              <a:extLst>
                <a:ext uri="{FF2B5EF4-FFF2-40B4-BE49-F238E27FC236}">
                  <a16:creationId xmlns:a16="http://schemas.microsoft.com/office/drawing/2014/main" id="{2FA75337-620C-477D-B8B8-6B5CEDFC77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1" y="0"/>
              <a:ext cx="521304" cy="772023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292"/>
                  </a:moveTo>
                  <a:cubicBezTo>
                    <a:pt x="21600" y="3244"/>
                    <a:pt x="16800" y="0"/>
                    <a:pt x="10803" y="0"/>
                  </a:cubicBezTo>
                  <a:cubicBezTo>
                    <a:pt x="4800" y="0"/>
                    <a:pt x="0" y="3244"/>
                    <a:pt x="0" y="7292"/>
                  </a:cubicBezTo>
                  <a:cubicBezTo>
                    <a:pt x="0" y="9318"/>
                    <a:pt x="1203" y="11072"/>
                    <a:pt x="3002" y="12420"/>
                  </a:cubicBezTo>
                  <a:cubicBezTo>
                    <a:pt x="3002" y="12420"/>
                    <a:pt x="9402" y="16606"/>
                    <a:pt x="10605" y="21600"/>
                  </a:cubicBezTo>
                  <a:cubicBezTo>
                    <a:pt x="11002" y="21600"/>
                    <a:pt x="11002" y="21600"/>
                    <a:pt x="11002" y="21600"/>
                  </a:cubicBezTo>
                  <a:cubicBezTo>
                    <a:pt x="11200" y="21600"/>
                    <a:pt x="11200" y="21600"/>
                    <a:pt x="11200" y="21600"/>
                  </a:cubicBezTo>
                  <a:cubicBezTo>
                    <a:pt x="12403" y="16606"/>
                    <a:pt x="18605" y="12420"/>
                    <a:pt x="18605" y="12420"/>
                  </a:cubicBezTo>
                  <a:cubicBezTo>
                    <a:pt x="20602" y="11072"/>
                    <a:pt x="21600" y="9318"/>
                    <a:pt x="21600" y="7292"/>
                  </a:cubicBezTo>
                </a:path>
              </a:pathLst>
            </a:custGeom>
            <a:solidFill>
              <a:srgbClr val="13DCD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85" name="Oval 6">
              <a:extLst>
                <a:ext uri="{FF2B5EF4-FFF2-40B4-BE49-F238E27FC236}">
                  <a16:creationId xmlns:a16="http://schemas.microsoft.com/office/drawing/2014/main" id="{526AE360-2201-4FC6-8C74-5A3404617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38" y="341090"/>
              <a:ext cx="326111" cy="3261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defTabSz="685800" rtl="0">
                <a:defRPr/>
              </a:pPr>
              <a:endParaRPr lang="en-US" altLang="en-US" sz="675">
                <a:solidFill>
                  <a:srgbClr val="FFFFFF"/>
                </a:solidFill>
              </a:endParaRPr>
            </a:p>
          </p:txBody>
        </p:sp>
      </p:grpSp>
      <p:grpSp>
        <p:nvGrpSpPr>
          <p:cNvPr id="6150" name="Group 7">
            <a:extLst>
              <a:ext uri="{FF2B5EF4-FFF2-40B4-BE49-F238E27FC236}">
                <a16:creationId xmlns:a16="http://schemas.microsoft.com/office/drawing/2014/main" id="{E09F74E4-6096-4FD6-A5DB-D96E4F673FDA}"/>
              </a:ext>
            </a:extLst>
          </p:cNvPr>
          <p:cNvGrpSpPr>
            <a:grpSpLocks/>
          </p:cNvGrpSpPr>
          <p:nvPr/>
        </p:nvGrpSpPr>
        <p:grpSpPr bwMode="auto">
          <a:xfrm>
            <a:off x="1984774" y="3282554"/>
            <a:ext cx="391715" cy="579834"/>
            <a:chOff x="0" y="0"/>
            <a:chExt cx="521303" cy="772023"/>
          </a:xfrm>
        </p:grpSpPr>
        <p:sp>
          <p:nvSpPr>
            <p:cNvPr id="6182" name="AutoShape 8">
              <a:extLst>
                <a:ext uri="{FF2B5EF4-FFF2-40B4-BE49-F238E27FC236}">
                  <a16:creationId xmlns:a16="http://schemas.microsoft.com/office/drawing/2014/main" id="{A5DCA924-579F-4FA8-BEBC-EAAA4CCBF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21303" cy="772023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292"/>
                  </a:moveTo>
                  <a:cubicBezTo>
                    <a:pt x="21600" y="3244"/>
                    <a:pt x="16800" y="0"/>
                    <a:pt x="10803" y="0"/>
                  </a:cubicBezTo>
                  <a:cubicBezTo>
                    <a:pt x="4800" y="0"/>
                    <a:pt x="0" y="3244"/>
                    <a:pt x="0" y="7292"/>
                  </a:cubicBezTo>
                  <a:cubicBezTo>
                    <a:pt x="0" y="9318"/>
                    <a:pt x="1203" y="11072"/>
                    <a:pt x="3002" y="12420"/>
                  </a:cubicBezTo>
                  <a:cubicBezTo>
                    <a:pt x="3002" y="12420"/>
                    <a:pt x="9402" y="16606"/>
                    <a:pt x="10605" y="21600"/>
                  </a:cubicBezTo>
                  <a:cubicBezTo>
                    <a:pt x="11002" y="21600"/>
                    <a:pt x="11002" y="21600"/>
                    <a:pt x="11002" y="21600"/>
                  </a:cubicBezTo>
                  <a:cubicBezTo>
                    <a:pt x="11200" y="21600"/>
                    <a:pt x="11200" y="21600"/>
                    <a:pt x="11200" y="21600"/>
                  </a:cubicBezTo>
                  <a:cubicBezTo>
                    <a:pt x="12403" y="16606"/>
                    <a:pt x="18605" y="12420"/>
                    <a:pt x="18605" y="12420"/>
                  </a:cubicBezTo>
                  <a:cubicBezTo>
                    <a:pt x="20602" y="11072"/>
                    <a:pt x="21600" y="9318"/>
                    <a:pt x="21600" y="7292"/>
                  </a:cubicBezTo>
                </a:path>
              </a:pathLst>
            </a:custGeom>
            <a:solidFill>
              <a:srgbClr val="0079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83" name="Oval 9">
              <a:extLst>
                <a:ext uri="{FF2B5EF4-FFF2-40B4-BE49-F238E27FC236}">
                  <a16:creationId xmlns:a16="http://schemas.microsoft.com/office/drawing/2014/main" id="{79390370-F550-4D41-9EB5-2FF0F8B3E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22" y="92825"/>
              <a:ext cx="326111" cy="3261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defTabSz="685800" rtl="0">
                <a:defRPr/>
              </a:pPr>
              <a:endParaRPr lang="en-US" altLang="en-US" sz="675">
                <a:solidFill>
                  <a:srgbClr val="FFFFFF"/>
                </a:solidFill>
              </a:endParaRPr>
            </a:p>
          </p:txBody>
        </p:sp>
      </p:grpSp>
      <p:sp>
        <p:nvSpPr>
          <p:cNvPr id="6151" name="Oval 10">
            <a:extLst>
              <a:ext uri="{FF2B5EF4-FFF2-40B4-BE49-F238E27FC236}">
                <a16:creationId xmlns:a16="http://schemas.microsoft.com/office/drawing/2014/main" id="{B0F33A31-D0EB-4D20-A184-28E3159DE9B2}"/>
              </a:ext>
            </a:extLst>
          </p:cNvPr>
          <p:cNvSpPr>
            <a:spLocks/>
          </p:cNvSpPr>
          <p:nvPr/>
        </p:nvSpPr>
        <p:spPr bwMode="auto">
          <a:xfrm>
            <a:off x="6259117" y="3979069"/>
            <a:ext cx="132159" cy="13216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DFD8CC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80000"/>
              </a:lnSpc>
              <a:defRPr/>
            </a:pPr>
            <a:endParaRPr lang="en-US" altLang="en-US" sz="675">
              <a:solidFill>
                <a:srgbClr val="FFFFFF"/>
              </a:solidFill>
            </a:endParaRPr>
          </a:p>
        </p:txBody>
      </p:sp>
      <p:sp>
        <p:nvSpPr>
          <p:cNvPr id="6152" name="Oval 11">
            <a:extLst>
              <a:ext uri="{FF2B5EF4-FFF2-40B4-BE49-F238E27FC236}">
                <a16:creationId xmlns:a16="http://schemas.microsoft.com/office/drawing/2014/main" id="{C279003D-E48E-4DBE-B99F-25511F5B137E}"/>
              </a:ext>
            </a:extLst>
          </p:cNvPr>
          <p:cNvSpPr>
            <a:spLocks/>
          </p:cNvSpPr>
          <p:nvPr/>
        </p:nvSpPr>
        <p:spPr bwMode="auto">
          <a:xfrm>
            <a:off x="8448675" y="3979069"/>
            <a:ext cx="132160" cy="13216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DFD8CC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80000"/>
              </a:lnSpc>
              <a:defRPr/>
            </a:pPr>
            <a:endParaRPr lang="en-US" altLang="en-US" sz="675">
              <a:solidFill>
                <a:srgbClr val="FFFFFF"/>
              </a:solidFill>
            </a:endParaRPr>
          </a:p>
        </p:txBody>
      </p:sp>
      <p:grpSp>
        <p:nvGrpSpPr>
          <p:cNvPr id="6153" name="Group 12">
            <a:extLst>
              <a:ext uri="{FF2B5EF4-FFF2-40B4-BE49-F238E27FC236}">
                <a16:creationId xmlns:a16="http://schemas.microsoft.com/office/drawing/2014/main" id="{788F0F95-FDD0-4E33-AC7E-BB42F6899A4B}"/>
              </a:ext>
            </a:extLst>
          </p:cNvPr>
          <p:cNvGrpSpPr>
            <a:grpSpLocks/>
          </p:cNvGrpSpPr>
          <p:nvPr/>
        </p:nvGrpSpPr>
        <p:grpSpPr bwMode="auto">
          <a:xfrm>
            <a:off x="8327232" y="4189810"/>
            <a:ext cx="390525" cy="579834"/>
            <a:chOff x="-1" y="-1"/>
            <a:chExt cx="521304" cy="772024"/>
          </a:xfrm>
        </p:grpSpPr>
        <p:sp>
          <p:nvSpPr>
            <p:cNvPr id="6180" name="AutoShape 13">
              <a:extLst>
                <a:ext uri="{FF2B5EF4-FFF2-40B4-BE49-F238E27FC236}">
                  <a16:creationId xmlns:a16="http://schemas.microsoft.com/office/drawing/2014/main" id="{ED86AD73-2AD2-486F-822F-D0899230006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1" y="0"/>
              <a:ext cx="521304" cy="772023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292"/>
                  </a:moveTo>
                  <a:cubicBezTo>
                    <a:pt x="21600" y="3244"/>
                    <a:pt x="16800" y="0"/>
                    <a:pt x="10803" y="0"/>
                  </a:cubicBezTo>
                  <a:cubicBezTo>
                    <a:pt x="4800" y="0"/>
                    <a:pt x="0" y="3244"/>
                    <a:pt x="0" y="7292"/>
                  </a:cubicBezTo>
                  <a:cubicBezTo>
                    <a:pt x="0" y="9318"/>
                    <a:pt x="1203" y="11072"/>
                    <a:pt x="3002" y="12420"/>
                  </a:cubicBezTo>
                  <a:cubicBezTo>
                    <a:pt x="3002" y="12420"/>
                    <a:pt x="9402" y="16606"/>
                    <a:pt x="10605" y="21600"/>
                  </a:cubicBezTo>
                  <a:cubicBezTo>
                    <a:pt x="11002" y="21600"/>
                    <a:pt x="11002" y="21600"/>
                    <a:pt x="11002" y="21600"/>
                  </a:cubicBezTo>
                  <a:cubicBezTo>
                    <a:pt x="11200" y="21600"/>
                    <a:pt x="11200" y="21600"/>
                    <a:pt x="11200" y="21600"/>
                  </a:cubicBezTo>
                  <a:cubicBezTo>
                    <a:pt x="12403" y="16606"/>
                    <a:pt x="18605" y="12420"/>
                    <a:pt x="18605" y="12420"/>
                  </a:cubicBezTo>
                  <a:cubicBezTo>
                    <a:pt x="20602" y="11072"/>
                    <a:pt x="21600" y="9318"/>
                    <a:pt x="21600" y="7292"/>
                  </a:cubicBezTo>
                </a:path>
              </a:pathLst>
            </a:custGeom>
            <a:solidFill>
              <a:srgbClr val="FF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81" name="Oval 14">
              <a:extLst>
                <a:ext uri="{FF2B5EF4-FFF2-40B4-BE49-F238E27FC236}">
                  <a16:creationId xmlns:a16="http://schemas.microsoft.com/office/drawing/2014/main" id="{3F64E6EA-0DD0-4535-9B76-986B240C1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38" y="341090"/>
              <a:ext cx="326111" cy="3261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defTabSz="685800" rtl="0">
                <a:defRPr/>
              </a:pPr>
              <a:endParaRPr lang="en-US" altLang="en-US" sz="675">
                <a:solidFill>
                  <a:srgbClr val="FFFFFF"/>
                </a:solidFill>
              </a:endParaRPr>
            </a:p>
          </p:txBody>
        </p:sp>
      </p:grpSp>
      <p:grpSp>
        <p:nvGrpSpPr>
          <p:cNvPr id="6154" name="Group 15">
            <a:extLst>
              <a:ext uri="{FF2B5EF4-FFF2-40B4-BE49-F238E27FC236}">
                <a16:creationId xmlns:a16="http://schemas.microsoft.com/office/drawing/2014/main" id="{78318E41-1520-4972-8944-6564C4422A8F}"/>
              </a:ext>
            </a:extLst>
          </p:cNvPr>
          <p:cNvGrpSpPr>
            <a:grpSpLocks/>
          </p:cNvGrpSpPr>
          <p:nvPr/>
        </p:nvGrpSpPr>
        <p:grpSpPr bwMode="auto">
          <a:xfrm>
            <a:off x="6125767" y="3258741"/>
            <a:ext cx="390525" cy="578644"/>
            <a:chOff x="0" y="0"/>
            <a:chExt cx="521303" cy="772023"/>
          </a:xfrm>
        </p:grpSpPr>
        <p:sp>
          <p:nvSpPr>
            <p:cNvPr id="6178" name="AutoShape 16">
              <a:extLst>
                <a:ext uri="{FF2B5EF4-FFF2-40B4-BE49-F238E27FC236}">
                  <a16:creationId xmlns:a16="http://schemas.microsoft.com/office/drawing/2014/main" id="{CA7E82AC-27CD-4450-BF96-F9DC6ED89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21303" cy="772023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292"/>
                  </a:moveTo>
                  <a:cubicBezTo>
                    <a:pt x="21600" y="3244"/>
                    <a:pt x="16800" y="0"/>
                    <a:pt x="10803" y="0"/>
                  </a:cubicBezTo>
                  <a:cubicBezTo>
                    <a:pt x="4800" y="0"/>
                    <a:pt x="0" y="3244"/>
                    <a:pt x="0" y="7292"/>
                  </a:cubicBezTo>
                  <a:cubicBezTo>
                    <a:pt x="0" y="9318"/>
                    <a:pt x="1203" y="11072"/>
                    <a:pt x="3002" y="12420"/>
                  </a:cubicBezTo>
                  <a:cubicBezTo>
                    <a:pt x="3002" y="12420"/>
                    <a:pt x="9402" y="16606"/>
                    <a:pt x="10605" y="21600"/>
                  </a:cubicBezTo>
                  <a:cubicBezTo>
                    <a:pt x="11002" y="21600"/>
                    <a:pt x="11002" y="21600"/>
                    <a:pt x="11002" y="21600"/>
                  </a:cubicBezTo>
                  <a:cubicBezTo>
                    <a:pt x="11200" y="21600"/>
                    <a:pt x="11200" y="21600"/>
                    <a:pt x="11200" y="21600"/>
                  </a:cubicBezTo>
                  <a:cubicBezTo>
                    <a:pt x="12403" y="16606"/>
                    <a:pt x="18605" y="12420"/>
                    <a:pt x="18605" y="12420"/>
                  </a:cubicBezTo>
                  <a:cubicBezTo>
                    <a:pt x="20602" y="11072"/>
                    <a:pt x="21600" y="9318"/>
                    <a:pt x="21600" y="7292"/>
                  </a:cubicBezTo>
                </a:path>
              </a:pathLst>
            </a:custGeom>
            <a:solidFill>
              <a:srgbClr val="FF9A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79" name="Oval 17">
              <a:extLst>
                <a:ext uri="{FF2B5EF4-FFF2-40B4-BE49-F238E27FC236}">
                  <a16:creationId xmlns:a16="http://schemas.microsoft.com/office/drawing/2014/main" id="{E5381B4A-7802-4700-8B23-382F5D126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50" y="92825"/>
              <a:ext cx="326111" cy="3261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defTabSz="685800" rtl="0">
                <a:defRPr/>
              </a:pPr>
              <a:endParaRPr lang="en-US" altLang="en-US" sz="675">
                <a:solidFill>
                  <a:srgbClr val="FFFFFF"/>
                </a:solidFill>
              </a:endParaRPr>
            </a:p>
          </p:txBody>
        </p:sp>
      </p:grpSp>
      <p:grpSp>
        <p:nvGrpSpPr>
          <p:cNvPr id="6155" name="Group 18">
            <a:extLst>
              <a:ext uri="{FF2B5EF4-FFF2-40B4-BE49-F238E27FC236}">
                <a16:creationId xmlns:a16="http://schemas.microsoft.com/office/drawing/2014/main" id="{38EAC3A2-0FB6-4101-97A7-EDA9BACD7B53}"/>
              </a:ext>
            </a:extLst>
          </p:cNvPr>
          <p:cNvGrpSpPr>
            <a:grpSpLocks/>
          </p:cNvGrpSpPr>
          <p:nvPr/>
        </p:nvGrpSpPr>
        <p:grpSpPr bwMode="auto">
          <a:xfrm>
            <a:off x="2658666" y="2489597"/>
            <a:ext cx="1475184" cy="1475184"/>
            <a:chOff x="-1" y="-1"/>
            <a:chExt cx="1966748" cy="1966748"/>
          </a:xfrm>
        </p:grpSpPr>
        <p:sp>
          <p:nvSpPr>
            <p:cNvPr id="6174" name="Oval 19">
              <a:extLst>
                <a:ext uri="{FF2B5EF4-FFF2-40B4-BE49-F238E27FC236}">
                  <a16:creationId xmlns:a16="http://schemas.microsoft.com/office/drawing/2014/main" id="{D321BB4A-9050-4F35-8A2B-2DC77133B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-1"/>
              <a:ext cx="1966748" cy="1966748"/>
            </a:xfrm>
            <a:prstGeom prst="ellipse">
              <a:avLst/>
            </a:prstGeom>
            <a:solidFill>
              <a:srgbClr val="C0E7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defTabSz="685800" rtl="0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6175" name="Group 20">
              <a:extLst>
                <a:ext uri="{FF2B5EF4-FFF2-40B4-BE49-F238E27FC236}">
                  <a16:creationId xmlns:a16="http://schemas.microsoft.com/office/drawing/2014/main" id="{364C5C90-20E2-426A-A163-86542BCC34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104" y="244545"/>
              <a:ext cx="1779043" cy="1444493"/>
              <a:chOff x="-68866" y="0"/>
              <a:chExt cx="1779042" cy="1444491"/>
            </a:xfrm>
          </p:grpSpPr>
          <p:sp>
            <p:nvSpPr>
              <p:cNvPr id="6176" name="Rectangle 21">
                <a:extLst>
                  <a:ext uri="{FF2B5EF4-FFF2-40B4-BE49-F238E27FC236}">
                    <a16:creationId xmlns:a16="http://schemas.microsoft.com/office/drawing/2014/main" id="{EFAF4CF2-C2CE-45EB-9208-D82D0183A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8866" y="90388"/>
                <a:ext cx="1779042" cy="13541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>
                <a:spAutoFit/>
              </a:bodyPr>
              <a:lstStyle>
                <a:lvl1pPr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 defTabSz="685800" rtl="0">
                  <a:defRPr/>
                </a:pPr>
                <a:r>
                  <a:rPr lang="ar-AE" altLang="en-US" sz="3000" b="1" dirty="0">
                    <a:solidFill>
                      <a:srgbClr val="80807F"/>
                    </a:solidFill>
                    <a:latin typeface="Helvetica" panose="020B0604020202020204" pitchFamily="34" charset="0"/>
                    <a:sym typeface="Helvetica" panose="020B0604020202020204" pitchFamily="34" charset="0"/>
                  </a:rPr>
                  <a:t>نواتج التعلم </a:t>
                </a:r>
                <a:endParaRPr lang="en-US" altLang="en-US" sz="3000" b="1" dirty="0">
                  <a:solidFill>
                    <a:srgbClr val="80807F"/>
                  </a:solidFill>
                  <a:latin typeface="Helvetica" panose="020B0604020202020204" pitchFamily="34" charset="0"/>
                  <a:sym typeface="Helvetica" panose="020B0604020202020204" pitchFamily="34" charset="0"/>
                </a:endParaRPr>
              </a:p>
            </p:txBody>
          </p:sp>
          <p:sp>
            <p:nvSpPr>
              <p:cNvPr id="6177" name="Rectangle 22">
                <a:extLst>
                  <a:ext uri="{FF2B5EF4-FFF2-40B4-BE49-F238E27FC236}">
                    <a16:creationId xmlns:a16="http://schemas.microsoft.com/office/drawing/2014/main" id="{88BCC991-BF75-4899-AE9C-265AA5017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59" y="0"/>
                <a:ext cx="1579796" cy="369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>
                <a:spAutoFit/>
              </a:bodyPr>
              <a:lstStyle>
                <a:lvl1pPr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 defTabSz="685800" rtl="0">
                  <a:defRPr/>
                </a:pPr>
                <a:endParaRPr lang="en-US" altLang="en-US" sz="1200" b="1">
                  <a:solidFill>
                    <a:srgbClr val="80807F"/>
                  </a:solidFill>
                  <a:latin typeface="Helvetica" panose="020B0604020202020204" pitchFamily="34" charset="0"/>
                  <a:sym typeface="Helvetica" panose="020B0604020202020204" pitchFamily="34" charset="0"/>
                </a:endParaRPr>
              </a:p>
            </p:txBody>
          </p:sp>
        </p:grpSp>
      </p:grpSp>
      <p:grpSp>
        <p:nvGrpSpPr>
          <p:cNvPr id="6156" name="Group 23">
            <a:extLst>
              <a:ext uri="{FF2B5EF4-FFF2-40B4-BE49-F238E27FC236}">
                <a16:creationId xmlns:a16="http://schemas.microsoft.com/office/drawing/2014/main" id="{C9CE46E3-3B31-4847-9C67-BC5400AB15C5}"/>
              </a:ext>
            </a:extLst>
          </p:cNvPr>
          <p:cNvGrpSpPr>
            <a:grpSpLocks/>
          </p:cNvGrpSpPr>
          <p:nvPr/>
        </p:nvGrpSpPr>
        <p:grpSpPr bwMode="auto">
          <a:xfrm>
            <a:off x="4737497" y="4189810"/>
            <a:ext cx="1466850" cy="1468040"/>
            <a:chOff x="0" y="0"/>
            <a:chExt cx="1956462" cy="1956462"/>
          </a:xfrm>
        </p:grpSpPr>
        <p:sp>
          <p:nvSpPr>
            <p:cNvPr id="6172" name="Oval 24">
              <a:extLst>
                <a:ext uri="{FF2B5EF4-FFF2-40B4-BE49-F238E27FC236}">
                  <a16:creationId xmlns:a16="http://schemas.microsoft.com/office/drawing/2014/main" id="{5190CB0C-1095-4491-BED3-5C18C1CE0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956462" cy="1956462"/>
            </a:xfrm>
            <a:prstGeom prst="ellipse">
              <a:avLst/>
            </a:prstGeom>
            <a:solidFill>
              <a:srgbClr val="CDFB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defTabSz="685800" rtl="0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173" name="Rectangle 25">
              <a:extLst>
                <a:ext uri="{FF2B5EF4-FFF2-40B4-BE49-F238E27FC236}">
                  <a16:creationId xmlns:a16="http://schemas.microsoft.com/office/drawing/2014/main" id="{4BF32BAA-3500-4B0D-8849-10A8AB1E7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1" y="633988"/>
              <a:ext cx="1769740" cy="646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defTabSz="685800" rtl="0">
                <a:defRPr/>
              </a:pPr>
              <a:r>
                <a:rPr lang="ar-AE" altLang="en-US" sz="2550" b="1" dirty="0">
                  <a:solidFill>
                    <a:srgbClr val="80807F"/>
                  </a:solidFill>
                  <a:latin typeface="Helvetica" panose="020B0604020202020204" pitchFamily="34" charset="0"/>
                  <a:sym typeface="Helvetica" panose="020B0604020202020204" pitchFamily="34" charset="0"/>
                </a:rPr>
                <a:t>التهيئة </a:t>
              </a:r>
              <a:endParaRPr lang="en-US" altLang="en-US" sz="2550" b="1" dirty="0">
                <a:solidFill>
                  <a:srgbClr val="80807F"/>
                </a:solidFill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</p:grpSp>
      <p:grpSp>
        <p:nvGrpSpPr>
          <p:cNvPr id="6157" name="Group 26">
            <a:extLst>
              <a:ext uri="{FF2B5EF4-FFF2-40B4-BE49-F238E27FC236}">
                <a16:creationId xmlns:a16="http://schemas.microsoft.com/office/drawing/2014/main" id="{7CF74E28-566C-49A2-9160-2F12F07361F4}"/>
              </a:ext>
            </a:extLst>
          </p:cNvPr>
          <p:cNvGrpSpPr>
            <a:grpSpLocks/>
          </p:cNvGrpSpPr>
          <p:nvPr/>
        </p:nvGrpSpPr>
        <p:grpSpPr bwMode="auto">
          <a:xfrm>
            <a:off x="6706791" y="2489597"/>
            <a:ext cx="1475184" cy="1475184"/>
            <a:chOff x="-1" y="-1"/>
            <a:chExt cx="1966748" cy="1966748"/>
          </a:xfrm>
        </p:grpSpPr>
        <p:sp>
          <p:nvSpPr>
            <p:cNvPr id="6170" name="Oval 27">
              <a:extLst>
                <a:ext uri="{FF2B5EF4-FFF2-40B4-BE49-F238E27FC236}">
                  <a16:creationId xmlns:a16="http://schemas.microsoft.com/office/drawing/2014/main" id="{18EFB3BC-C4D1-4E74-8D95-FE916C98A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-1"/>
              <a:ext cx="1966748" cy="1966748"/>
            </a:xfrm>
            <a:prstGeom prst="ellipse">
              <a:avLst/>
            </a:prstGeom>
            <a:solidFill>
              <a:srgbClr val="FFEB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defTabSz="685800" rtl="0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171" name="Rectangle 28">
              <a:extLst>
                <a:ext uri="{FF2B5EF4-FFF2-40B4-BE49-F238E27FC236}">
                  <a16:creationId xmlns:a16="http://schemas.microsoft.com/office/drawing/2014/main" id="{E98596CB-0969-4CE0-B900-24C326E82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703" y="365709"/>
              <a:ext cx="1779044" cy="1292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defTabSz="685800" rtl="0">
                <a:defRPr/>
              </a:pPr>
              <a:r>
                <a:rPr lang="ar-AE" altLang="en-US" sz="2850" b="1" dirty="0">
                  <a:solidFill>
                    <a:srgbClr val="80807F"/>
                  </a:solidFill>
                  <a:latin typeface="Helvetica" panose="020B0604020202020204" pitchFamily="34" charset="0"/>
                  <a:sym typeface="Helvetica" panose="020B0604020202020204" pitchFamily="34" charset="0"/>
                </a:rPr>
                <a:t>موضوع الدرس </a:t>
              </a:r>
              <a:endParaRPr lang="en-US" altLang="en-US" sz="2850" b="1" dirty="0">
                <a:solidFill>
                  <a:srgbClr val="80807F"/>
                </a:solidFill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</p:grpSp>
      <p:grpSp>
        <p:nvGrpSpPr>
          <p:cNvPr id="6158" name="Group 29">
            <a:extLst>
              <a:ext uri="{FF2B5EF4-FFF2-40B4-BE49-F238E27FC236}">
                <a16:creationId xmlns:a16="http://schemas.microsoft.com/office/drawing/2014/main" id="{F31668C9-324A-4FAF-8FB3-92CF942073BC}"/>
              </a:ext>
            </a:extLst>
          </p:cNvPr>
          <p:cNvGrpSpPr>
            <a:grpSpLocks/>
          </p:cNvGrpSpPr>
          <p:nvPr/>
        </p:nvGrpSpPr>
        <p:grpSpPr bwMode="auto">
          <a:xfrm>
            <a:off x="8845154" y="4189810"/>
            <a:ext cx="1466850" cy="1468040"/>
            <a:chOff x="0" y="0"/>
            <a:chExt cx="1956462" cy="1956462"/>
          </a:xfrm>
        </p:grpSpPr>
        <p:sp>
          <p:nvSpPr>
            <p:cNvPr id="6168" name="Oval 30">
              <a:extLst>
                <a:ext uri="{FF2B5EF4-FFF2-40B4-BE49-F238E27FC236}">
                  <a16:creationId xmlns:a16="http://schemas.microsoft.com/office/drawing/2014/main" id="{9E0FCB40-4C67-4BF9-98A3-8C0E1DEE5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956462" cy="1956462"/>
            </a:xfrm>
            <a:prstGeom prst="ellipse">
              <a:avLst/>
            </a:prstGeom>
            <a:solidFill>
              <a:srgbClr val="FFE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defTabSz="685800" rtl="0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169" name="Rectangle 31">
              <a:extLst>
                <a:ext uri="{FF2B5EF4-FFF2-40B4-BE49-F238E27FC236}">
                  <a16:creationId xmlns:a16="http://schemas.microsoft.com/office/drawing/2014/main" id="{EF535370-DF1B-4169-B290-9329234BA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285" y="655637"/>
              <a:ext cx="1769740" cy="86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defTabSz="685800" rtl="0">
                <a:defRPr/>
              </a:pPr>
              <a:r>
                <a:rPr lang="ar-AE" altLang="en-US" b="1">
                  <a:solidFill>
                    <a:srgbClr val="80807F"/>
                  </a:solidFill>
                  <a:latin typeface="Helvetica" panose="020B0604020202020204" pitchFamily="34" charset="0"/>
                  <a:sym typeface="Helvetica" panose="020B0604020202020204" pitchFamily="34" charset="0"/>
                </a:rPr>
                <a:t>بطاقة خروج من الدرس</a:t>
              </a:r>
              <a:endParaRPr lang="en-US" altLang="en-US" b="1">
                <a:solidFill>
                  <a:srgbClr val="80807F"/>
                </a:solidFill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</p:grpSp>
      <p:pic>
        <p:nvPicPr>
          <p:cNvPr id="6159" name="Picture 32">
            <a:extLst>
              <a:ext uri="{FF2B5EF4-FFF2-40B4-BE49-F238E27FC236}">
                <a16:creationId xmlns:a16="http://schemas.microsoft.com/office/drawing/2014/main" id="{54426F7F-F91E-4610-8C49-88E6918FF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811" y="892969"/>
            <a:ext cx="1069181" cy="109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60" name="Picture 33">
            <a:extLst>
              <a:ext uri="{FF2B5EF4-FFF2-40B4-BE49-F238E27FC236}">
                <a16:creationId xmlns:a16="http://schemas.microsoft.com/office/drawing/2014/main" id="{67708CD4-549D-4CA4-9E97-42B7BB6D2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20" y="2740819"/>
            <a:ext cx="49291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61" name="Picture 34">
            <a:extLst>
              <a:ext uri="{FF2B5EF4-FFF2-40B4-BE49-F238E27FC236}">
                <a16:creationId xmlns:a16="http://schemas.microsoft.com/office/drawing/2014/main" id="{9BFFCEAB-9703-4B5D-A296-AE7CFB21D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9" y="4897042"/>
            <a:ext cx="352425" cy="31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62" name="Picture 35">
            <a:extLst>
              <a:ext uri="{FF2B5EF4-FFF2-40B4-BE49-F238E27FC236}">
                <a16:creationId xmlns:a16="http://schemas.microsoft.com/office/drawing/2014/main" id="{D70D1892-BF40-4FBE-9E2A-4DA05D047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70" y="2859883"/>
            <a:ext cx="320279" cy="28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63" name="Picture 36">
            <a:extLst>
              <a:ext uri="{FF2B5EF4-FFF2-40B4-BE49-F238E27FC236}">
                <a16:creationId xmlns:a16="http://schemas.microsoft.com/office/drawing/2014/main" id="{4BEC8642-785D-4CE1-8A32-BEA7CB647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620" y="4910138"/>
            <a:ext cx="288131" cy="29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64" name="Rectangle 37">
            <a:extLst>
              <a:ext uri="{FF2B5EF4-FFF2-40B4-BE49-F238E27FC236}">
                <a16:creationId xmlns:a16="http://schemas.microsoft.com/office/drawing/2014/main" id="{F21D1A7A-F646-470D-BD64-FF2C75E02107}"/>
              </a:ext>
            </a:extLst>
          </p:cNvPr>
          <p:cNvSpPr>
            <a:spLocks/>
          </p:cNvSpPr>
          <p:nvPr/>
        </p:nvSpPr>
        <p:spPr bwMode="auto">
          <a:xfrm>
            <a:off x="4212433" y="1199549"/>
            <a:ext cx="4626769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defTabSz="685800" rtl="0">
              <a:defRPr/>
            </a:pPr>
            <a:r>
              <a:rPr lang="ar-SA" altLang="en-US" sz="4050" b="1" dirty="0">
                <a:solidFill>
                  <a:srgbClr val="EC2975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مراحل الدرس</a:t>
            </a:r>
            <a:endParaRPr lang="en-US" altLang="en-US" sz="4050" b="1" dirty="0">
              <a:solidFill>
                <a:srgbClr val="EC2975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AFE9C2FA-08E7-4913-AB02-23EDF48B7B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2004" y="5164970"/>
            <a:ext cx="1481456" cy="1316850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0681332D-347F-4CCA-B6FE-923A79980B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1395" y="393938"/>
            <a:ext cx="932769" cy="780356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937CC93B-6606-4ECA-9895-7BB0FD01EB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237" y="452555"/>
            <a:ext cx="1572904" cy="506012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D46AD826-0837-4DF9-942C-50D31C063A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112" y="5241413"/>
            <a:ext cx="1255885" cy="664522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AF401438-DB96-43D7-BD3E-2B5996FD5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" y="2579111"/>
            <a:ext cx="1255886" cy="12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nimBg="1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661</Words>
  <Application>Microsoft Office PowerPoint</Application>
  <PresentationFormat>Widescreen</PresentationFormat>
  <Paragraphs>178</Paragraphs>
  <Slides>23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Al Qalam Kolkatta Quranic font</vt:lpstr>
      <vt:lpstr>Arabic Typesetting</vt:lpstr>
      <vt:lpstr>Arial</vt:lpstr>
      <vt:lpstr>Calibri</vt:lpstr>
      <vt:lpstr>Calibri Light</vt:lpstr>
      <vt:lpstr>Helvetica</vt:lpstr>
      <vt:lpstr>Microsoft Sans Serif</vt:lpstr>
      <vt:lpstr>Monotype Koufi</vt:lpstr>
      <vt:lpstr>Times New Roman</vt:lpstr>
      <vt:lpstr>Office Theme</vt:lpstr>
      <vt:lpstr>2_Office Theme</vt:lpstr>
      <vt:lpstr>1_Office Theme</vt:lpstr>
      <vt:lpstr>3_Office Theme</vt:lpstr>
      <vt:lpstr>1_نسق Office</vt:lpstr>
      <vt:lpstr>4_Office Theme</vt:lpstr>
      <vt:lpstr>5_Office Theme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ابتسام الظهوري</dc:creator>
  <cp:lastModifiedBy>saeed</cp:lastModifiedBy>
  <cp:revision>22</cp:revision>
  <dcterms:created xsi:type="dcterms:W3CDTF">2021-02-10T13:19:10Z</dcterms:created>
  <dcterms:modified xsi:type="dcterms:W3CDTF">2021-09-14T03:27:20Z</dcterms:modified>
</cp:coreProperties>
</file>