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7" r:id="rId3"/>
    <p:sldId id="258" r:id="rId4"/>
    <p:sldId id="259" r:id="rId5"/>
    <p:sldId id="269" r:id="rId6"/>
    <p:sldId id="270" r:id="rId7"/>
    <p:sldId id="261" r:id="rId8"/>
    <p:sldId id="262" r:id="rId9"/>
    <p:sldId id="271" r:id="rId10"/>
    <p:sldId id="263" r:id="rId11"/>
    <p:sldId id="264" r:id="rId12"/>
    <p:sldId id="265" r:id="rId13"/>
    <p:sldId id="318" r:id="rId14"/>
    <p:sldId id="324" r:id="rId15"/>
    <p:sldId id="317" r:id="rId16"/>
    <p:sldId id="266" r:id="rId17"/>
  </p:sldIdLst>
  <p:sldSz cx="12192000" cy="6858000"/>
  <p:notesSz cx="6858000" cy="9144000"/>
  <p:defaultTextStyle>
    <a:defPPr>
      <a:defRPr lang="ar-A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48242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8927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7257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3909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06126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0082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2147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219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830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462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928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0087378-C5AC-45C2-9DC5-F80D70A369F5}" type="datetimeFigureOut">
              <a:rPr lang="ar-AE" smtClean="0"/>
              <a:t>20/02/1442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4B76616-8ED6-49C3-B909-77D817E647D4}" type="slidenum">
              <a:rPr lang="ar-AE" smtClean="0"/>
              <a:t>‹#›</a:t>
            </a:fld>
            <a:endParaRPr lang="ar-AE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60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3987" y="1246365"/>
            <a:ext cx="9344025" cy="19774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Tx/>
              <a:buChar char="-"/>
            </a:pPr>
            <a:r>
              <a:rPr lang="ar-AE" sz="2800" dirty="0">
                <a:cs typeface="(AH) Manal Black" pitchFamily="2" charset="-78"/>
              </a:rPr>
              <a:t>لقد ضرب الرسول ﷺ حتى قبل نبوته أروع المثل في انتمائه لمجتمعه فشارك في المناسبات العامة </a:t>
            </a:r>
            <a:r>
              <a:rPr lang="ar-AE" sz="2800" dirty="0">
                <a:solidFill>
                  <a:srgbClr val="C00000"/>
                </a:solidFill>
                <a:cs typeface="(AH) Manal Black" pitchFamily="2" charset="-78"/>
              </a:rPr>
              <a:t>كبناء الكعبة </a:t>
            </a:r>
            <a:r>
              <a:rPr lang="ar-AE" sz="2800" dirty="0">
                <a:cs typeface="(AH) Manal Black" pitchFamily="2" charset="-78"/>
              </a:rPr>
              <a:t>وشارك في </a:t>
            </a:r>
            <a:r>
              <a:rPr lang="ar-AE" sz="2800" dirty="0">
                <a:solidFill>
                  <a:srgbClr val="C00000"/>
                </a:solidFill>
                <a:cs typeface="(AH) Manal Black" pitchFamily="2" charset="-78"/>
              </a:rPr>
              <a:t>حلف الفضول </a:t>
            </a:r>
            <a:r>
              <a:rPr lang="ar-AE" sz="2800" dirty="0">
                <a:cs typeface="(AH) Manal Black" pitchFamily="2" charset="-78"/>
              </a:rPr>
              <a:t>حيث اجتمعت بطون قريش فتحالفوا بالله ليكونن يدا واحدة مع المظلوم ضد الظالم حتى يرد إليه حقه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.  </a:t>
            </a:r>
          </a:p>
        </p:txBody>
      </p:sp>
      <p:sp>
        <p:nvSpPr>
          <p:cNvPr id="5" name="مستطيل 2">
            <a:extLst>
              <a:ext uri="{FF2B5EF4-FFF2-40B4-BE49-F238E27FC236}">
                <a16:creationId xmlns:a16="http://schemas.microsoft.com/office/drawing/2014/main" id="{2ED3FADC-944A-4C04-A3CE-D23FF79B85D2}"/>
              </a:ext>
            </a:extLst>
          </p:cNvPr>
          <p:cNvSpPr/>
          <p:nvPr/>
        </p:nvSpPr>
        <p:spPr>
          <a:xfrm>
            <a:off x="2353056" y="4171226"/>
            <a:ext cx="8125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وجود قيم نبيلة عند العرب حتى قبل الاسلام كإغاثة الملهوف ومساعدة الضعيف </a:t>
            </a:r>
            <a:endParaRPr lang="ar-AE" sz="2000" dirty="0">
              <a:solidFill>
                <a:schemeClr val="bg2">
                  <a:lumMod val="25000"/>
                </a:schemeClr>
              </a:solidFill>
              <a:latin typeface="Hacen Beirut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6" name="مستطيل 3">
            <a:extLst>
              <a:ext uri="{FF2B5EF4-FFF2-40B4-BE49-F238E27FC236}">
                <a16:creationId xmlns:a16="http://schemas.microsoft.com/office/drawing/2014/main" id="{02870D7C-50C6-40B6-BBCF-58395D65DFFF}"/>
              </a:ext>
            </a:extLst>
          </p:cNvPr>
          <p:cNvSpPr/>
          <p:nvPr/>
        </p:nvSpPr>
        <p:spPr>
          <a:xfrm>
            <a:off x="2499360" y="5146863"/>
            <a:ext cx="7979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إيجابية الرسول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  <a:sym typeface="AGA Arabesque" panose="05010101010101010101" pitchFamily="2" charset="2"/>
              </a:rPr>
              <a:t>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 </a:t>
            </a:r>
            <a:r>
              <a:rPr lang="ar-SA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وحرصه على تماسك المجتمع، وحفظ الحقوق</a:t>
            </a:r>
            <a:r>
              <a:rPr lang="ar-SA" sz="2000" b="1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000" b="1" dirty="0"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B06A28-75F6-469D-B03B-A221F3BD2966}"/>
              </a:ext>
            </a:extLst>
          </p:cNvPr>
          <p:cNvSpPr txBox="1"/>
          <p:nvPr/>
        </p:nvSpPr>
        <p:spPr>
          <a:xfrm>
            <a:off x="2937129" y="3367069"/>
            <a:ext cx="779907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800" dirty="0">
                <a:solidFill>
                  <a:srgbClr val="C00000"/>
                </a:solidFill>
                <a:cs typeface="(AH) Manal Black" pitchFamily="2" charset="-78"/>
              </a:rPr>
              <a:t>أحدد دلالة ما يلي:</a:t>
            </a:r>
          </a:p>
          <a:p>
            <a:pPr algn="r" rtl="1"/>
            <a:r>
              <a:rPr lang="ar-AE" sz="2800" dirty="0">
                <a:solidFill>
                  <a:schemeClr val="accent5">
                    <a:lumMod val="75000"/>
                  </a:schemeClr>
                </a:solidFill>
                <a:cs typeface="(AH) Manal Black" pitchFamily="2" charset="-78"/>
              </a:rPr>
              <a:t>-عقد ذلك الحلف في تلك الفترة.</a:t>
            </a:r>
          </a:p>
          <a:p>
            <a:pPr algn="r" rtl="1"/>
            <a:endParaRPr lang="ar-AE" dirty="0"/>
          </a:p>
          <a:p>
            <a:pPr algn="r" rtl="1"/>
            <a:endParaRPr lang="ar-AE" dirty="0"/>
          </a:p>
          <a:p>
            <a:pPr algn="r" rtl="1"/>
            <a:r>
              <a:rPr lang="ar-AE" dirty="0"/>
              <a:t> </a:t>
            </a:r>
            <a:r>
              <a:rPr lang="ar-AE" sz="2800" dirty="0">
                <a:solidFill>
                  <a:schemeClr val="accent5">
                    <a:lumMod val="75000"/>
                  </a:schemeClr>
                </a:solidFill>
                <a:cs typeface="(AH) Manal Black" pitchFamily="2" charset="-78"/>
              </a:rPr>
              <a:t>-مشاركة النبي ﷺ في الحلف.</a:t>
            </a:r>
          </a:p>
          <a:p>
            <a:pPr algn="r" rtl="1"/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8372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" t="42798" r="5022" b="14582"/>
          <a:stretch/>
        </p:blipFill>
        <p:spPr>
          <a:xfrm>
            <a:off x="714375" y="1253978"/>
            <a:ext cx="10067925" cy="522922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827276" y="2957261"/>
            <a:ext cx="242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وحدة الأمة المسلمة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952625" y="4587859"/>
            <a:ext cx="2183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مساعدة المدين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2418" y="5151448"/>
            <a:ext cx="1530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احترام الجار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28016" y="5688864"/>
            <a:ext cx="4120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احترام </a:t>
            </a:r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الديانات الأخرى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100453" y="3731821"/>
            <a:ext cx="2012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رعاية الأسير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2CCD45-99CD-4B65-8A01-E59907C0BB44}"/>
              </a:ext>
            </a:extLst>
          </p:cNvPr>
          <p:cNvGrpSpPr/>
          <p:nvPr/>
        </p:nvGrpSpPr>
        <p:grpSpPr>
          <a:xfrm>
            <a:off x="7496175" y="374797"/>
            <a:ext cx="4438650" cy="1015855"/>
            <a:chOff x="6477000" y="733424"/>
            <a:chExt cx="4976812" cy="1419225"/>
          </a:xfrm>
        </p:grpSpPr>
        <p:sp>
          <p:nvSpPr>
            <p:cNvPr id="10" name="Rounded Rectangle 17">
              <a:extLst>
                <a:ext uri="{FF2B5EF4-FFF2-40B4-BE49-F238E27FC236}">
                  <a16:creationId xmlns:a16="http://schemas.microsoft.com/office/drawing/2014/main" id="{83A14979-6D16-4D54-8565-A5B72DEA993B}"/>
                </a:ext>
              </a:extLst>
            </p:cNvPr>
            <p:cNvSpPr/>
            <p:nvPr/>
          </p:nvSpPr>
          <p:spPr>
            <a:xfrm>
              <a:off x="6477000" y="733424"/>
              <a:ext cx="4976812" cy="1419225"/>
            </a:xfrm>
            <a:prstGeom prst="roundRect">
              <a:avLst/>
            </a:prstGeom>
            <a:solidFill>
              <a:srgbClr val="CDE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A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767128-21BE-44D4-9B26-2333C9495F73}"/>
                </a:ext>
              </a:extLst>
            </p:cNvPr>
            <p:cNvSpPr txBox="1"/>
            <p:nvPr/>
          </p:nvSpPr>
          <p:spPr>
            <a:xfrm>
              <a:off x="6859111" y="1027537"/>
              <a:ext cx="421259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AE" sz="2400" dirty="0">
                  <a:latin typeface="Hacen Beirut" panose="02000000000000000000" pitchFamily="2" charset="-78"/>
                  <a:cs typeface="Hacen Beirut" panose="02000000000000000000" pitchFamily="2" charset="-78"/>
                </a:rPr>
                <a:t>العلاقات الاجتماعية ( مع الشعب)</a:t>
              </a:r>
            </a:p>
            <a:p>
              <a:pPr algn="ctr" rtl="1"/>
              <a:r>
                <a:rPr lang="ar-AE" sz="2400" dirty="0">
                  <a:solidFill>
                    <a:srgbClr val="C00000"/>
                  </a:solidFill>
                  <a:latin typeface="Hacen Beirut" panose="02000000000000000000" pitchFamily="2" charset="-78"/>
                  <a:cs typeface="Hacen Beirut" panose="02000000000000000000" pitchFamily="2" charset="-78"/>
                </a:rPr>
                <a:t>«وثيقة المدينة» دستور المواطنة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0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21945"/>
          <a:stretch/>
        </p:blipFill>
        <p:spPr>
          <a:xfrm>
            <a:off x="723900" y="523875"/>
            <a:ext cx="9848850" cy="633412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341710" y="3621906"/>
            <a:ext cx="24416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ضعف الدولة</a:t>
            </a:r>
          </a:p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تفكك المجتمع</a:t>
            </a:r>
          </a:p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انتشار الكراهية والعداوة</a:t>
            </a:r>
            <a:r>
              <a:rPr lang="ar-SA" sz="2000" b="1" dirty="0">
                <a:ea typeface="Calibri" panose="020F0502020204030204" pitchFamily="34" charset="0"/>
                <a:cs typeface="Sakkal Majalla" panose="02000000000000000000" pitchFamily="2" charset="-78"/>
              </a:rPr>
              <a:t>،</a:t>
            </a:r>
            <a:endParaRPr lang="ar-AE" sz="2000" b="1" dirty="0"/>
          </a:p>
        </p:txBody>
      </p:sp>
      <p:sp>
        <p:nvSpPr>
          <p:cNvPr id="4" name="مستطيل 3"/>
          <p:cNvSpPr/>
          <p:nvPr/>
        </p:nvSpPr>
        <p:spPr>
          <a:xfrm>
            <a:off x="516428" y="5825543"/>
            <a:ext cx="8219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وعي القيادة وحفظها للحقوق-الفهم الصحيح لمبادئ الإسلام</a:t>
            </a:r>
          </a:p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إيجابية أفراد المجتمع - احترام الآخر والشعور بالمسؤولية</a:t>
            </a:r>
            <a:r>
              <a:rPr lang="ar-AE" sz="2000" b="1" dirty="0">
                <a:ea typeface="Calibri" panose="020F0502020204030204" pitchFamily="34" charset="0"/>
                <a:cs typeface="Sakkal Majalla" panose="02000000000000000000" pitchFamily="2" charset="-78"/>
              </a:rPr>
              <a:t>......</a:t>
            </a:r>
            <a:endParaRPr lang="ar-AE" sz="2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CFDD8A-EF34-43A3-8470-9A86ABD5A1B5}"/>
              </a:ext>
            </a:extLst>
          </p:cNvPr>
          <p:cNvGrpSpPr/>
          <p:nvPr/>
        </p:nvGrpSpPr>
        <p:grpSpPr>
          <a:xfrm>
            <a:off x="7315199" y="79411"/>
            <a:ext cx="4332945" cy="888928"/>
            <a:chOff x="6477000" y="733424"/>
            <a:chExt cx="4976812" cy="1419225"/>
          </a:xfrm>
        </p:grpSpPr>
        <p:sp>
          <p:nvSpPr>
            <p:cNvPr id="6" name="Rounded Rectangle 17">
              <a:extLst>
                <a:ext uri="{FF2B5EF4-FFF2-40B4-BE49-F238E27FC236}">
                  <a16:creationId xmlns:a16="http://schemas.microsoft.com/office/drawing/2014/main" id="{BA6959CA-CC2F-4D55-A85A-A7063A29B8E0}"/>
                </a:ext>
              </a:extLst>
            </p:cNvPr>
            <p:cNvSpPr/>
            <p:nvPr/>
          </p:nvSpPr>
          <p:spPr>
            <a:xfrm>
              <a:off x="6477000" y="733424"/>
              <a:ext cx="4976812" cy="1419225"/>
            </a:xfrm>
            <a:prstGeom prst="roundRect">
              <a:avLst/>
            </a:prstGeom>
            <a:solidFill>
              <a:srgbClr val="CDE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AE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EC7477-7FE4-474C-9DDC-CBF21D6F1E26}"/>
                </a:ext>
              </a:extLst>
            </p:cNvPr>
            <p:cNvSpPr txBox="1"/>
            <p:nvPr/>
          </p:nvSpPr>
          <p:spPr>
            <a:xfrm>
              <a:off x="6985982" y="810659"/>
              <a:ext cx="4212590" cy="1326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AE" sz="2400" dirty="0">
                  <a:latin typeface="Hacen Beirut" panose="02000000000000000000" pitchFamily="2" charset="-78"/>
                  <a:cs typeface="Hacen Beirut" panose="02000000000000000000" pitchFamily="2" charset="-78"/>
                </a:rPr>
                <a:t>العلاقات الاجتماعية ( مع الشعب)</a:t>
              </a:r>
            </a:p>
            <a:p>
              <a:pPr algn="ctr" rtl="1"/>
              <a:r>
                <a:rPr lang="ar-AE" sz="2400" dirty="0">
                  <a:solidFill>
                    <a:srgbClr val="C00000"/>
                  </a:solidFill>
                  <a:latin typeface="Hacen Beirut" panose="02000000000000000000" pitchFamily="2" charset="-78"/>
                  <a:cs typeface="Hacen Beirut" panose="02000000000000000000" pitchFamily="2" charset="-78"/>
                </a:rPr>
                <a:t>مؤاخاة وإيثار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8E2D8F-A5B2-4F45-82E9-4ED12A06B0E2}"/>
              </a:ext>
            </a:extLst>
          </p:cNvPr>
          <p:cNvCxnSpPr>
            <a:cxnSpLocks/>
          </p:cNvCxnSpPr>
          <p:nvPr/>
        </p:nvCxnSpPr>
        <p:spPr>
          <a:xfrm flipH="1">
            <a:off x="1238250" y="1301888"/>
            <a:ext cx="853246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77359B-FBEF-4C5D-A83B-B5F0ECA0D01B}"/>
              </a:ext>
            </a:extLst>
          </p:cNvPr>
          <p:cNvCxnSpPr>
            <a:cxnSpLocks/>
          </p:cNvCxnSpPr>
          <p:nvPr/>
        </p:nvCxnSpPr>
        <p:spPr>
          <a:xfrm flipH="1">
            <a:off x="3171825" y="1559063"/>
            <a:ext cx="5848350" cy="0"/>
          </a:xfrm>
          <a:prstGeom prst="line">
            <a:avLst/>
          </a:prstGeom>
          <a:ln w="28575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8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28055"/>
          <a:stretch/>
        </p:blipFill>
        <p:spPr>
          <a:xfrm>
            <a:off x="723900" y="219075"/>
            <a:ext cx="9944100" cy="6534149"/>
          </a:xfrm>
          <a:prstGeom prst="rect">
            <a:avLst/>
          </a:prstGeom>
        </p:spPr>
      </p:pic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ABB11E64-9493-400F-8E46-E109647DF865}"/>
              </a:ext>
            </a:extLst>
          </p:cNvPr>
          <p:cNvSpPr/>
          <p:nvPr/>
        </p:nvSpPr>
        <p:spPr>
          <a:xfrm>
            <a:off x="7324725" y="180976"/>
            <a:ext cx="3381375" cy="6956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A38DAC-18B2-49B9-AD0F-30888F0AA421}"/>
              </a:ext>
            </a:extLst>
          </p:cNvPr>
          <p:cNvSpPr txBox="1"/>
          <p:nvPr/>
        </p:nvSpPr>
        <p:spPr>
          <a:xfrm>
            <a:off x="6943725" y="336069"/>
            <a:ext cx="43198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solidFill>
                  <a:srgbClr val="C00000"/>
                </a:solidFill>
                <a:latin typeface="Hacen Beirut" panose="02000000000000000000" pitchFamily="2" charset="-78"/>
                <a:cs typeface="Hacen Beirut" panose="02000000000000000000" pitchFamily="2" charset="-78"/>
              </a:rPr>
              <a:t>أنظم مفاهيمي</a:t>
            </a:r>
          </a:p>
        </p:txBody>
      </p:sp>
    </p:spTree>
    <p:extLst>
      <p:ext uri="{BB962C8B-B14F-4D97-AF65-F5344CB8AC3E}">
        <p14:creationId xmlns:p14="http://schemas.microsoft.com/office/powerpoint/2010/main" val="270370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سمة التركيز">
            <a:extLst>
              <a:ext uri="{FF2B5EF4-FFF2-40B4-BE49-F238E27FC236}">
                <a16:creationId xmlns:a16="http://schemas.microsoft.com/office/drawing/2014/main" id="{B1F4EBF1-EFA1-4A8B-9A18-9F44CEE3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20" y="1774203"/>
            <a:ext cx="3598380" cy="33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99C060-0373-459A-B899-D6869BFEBC8F}"/>
              </a:ext>
            </a:extLst>
          </p:cNvPr>
          <p:cNvSpPr txBox="1"/>
          <p:nvPr/>
        </p:nvSpPr>
        <p:spPr>
          <a:xfrm>
            <a:off x="3095625" y="583096"/>
            <a:ext cx="7386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solidFill>
                  <a:srgbClr val="C00000"/>
                </a:solidFill>
                <a:cs typeface="(AH) Manal Black" pitchFamily="2" charset="-78"/>
              </a:rPr>
              <a:t>سبق الرسول  ﷺ إلى الصوت في المدينة وقوله "لم تراعوا" يدل على</a:t>
            </a:r>
            <a:r>
              <a:rPr lang="ar-AE" sz="2800" dirty="0">
                <a:solidFill>
                  <a:srgbClr val="C00000"/>
                </a:solidFill>
                <a:latin typeface="Calibri"/>
                <a:cs typeface="PT Bold Heading" panose="02010400000000000000" pitchFamily="2" charset="-78"/>
              </a:rPr>
              <a:t>:</a:t>
            </a:r>
            <a:endParaRPr lang="en-US" sz="2800" dirty="0">
              <a:solidFill>
                <a:srgbClr val="C00000"/>
              </a:solidFill>
              <a:latin typeface="Calibri"/>
              <a:cs typeface="PT Bold Heading" panose="02010400000000000000" pitchFamily="2" charset="-78"/>
            </a:endParaRPr>
          </a:p>
        </p:txBody>
      </p:sp>
      <p:pic>
        <p:nvPicPr>
          <p:cNvPr id="15" name="Picture 14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BA4FB864-A686-491B-8761-B5A27124C3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1812303"/>
            <a:ext cx="4421028" cy="1016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FAC6EC-FBCE-408B-BFE7-E5079D61B291}"/>
              </a:ext>
            </a:extLst>
          </p:cNvPr>
          <p:cNvSpPr txBox="1"/>
          <p:nvPr/>
        </p:nvSpPr>
        <p:spPr>
          <a:xfrm>
            <a:off x="7681179" y="1678295"/>
            <a:ext cx="2835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2400" dirty="0">
                <a:latin typeface="Calibri"/>
                <a:cs typeface="PT Bold Heading" panose="02010400000000000000" pitchFamily="2" charset="-78"/>
              </a:rPr>
              <a:t>( </a:t>
            </a:r>
            <a:r>
              <a:rPr lang="ar-AE" sz="2800" dirty="0">
                <a:cs typeface="(AH) Manal Black" pitchFamily="2" charset="-78"/>
              </a:rPr>
              <a:t>الاحترام</a:t>
            </a:r>
            <a:r>
              <a:rPr lang="ar-AE" sz="2400" dirty="0">
                <a:latin typeface="Calibri"/>
                <a:cs typeface="PT Bold Heading" panose="02010400000000000000" pitchFamily="2" charset="-78"/>
              </a:rPr>
              <a:t>)</a:t>
            </a:r>
            <a:endParaRPr lang="en-US" sz="2400" dirty="0">
              <a:latin typeface="Calibri"/>
              <a:cs typeface="PT Bold Heading" panose="0201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394958-EB78-480E-B6C8-8AF4B561CF79}"/>
              </a:ext>
            </a:extLst>
          </p:cNvPr>
          <p:cNvSpPr txBox="1"/>
          <p:nvPr/>
        </p:nvSpPr>
        <p:spPr>
          <a:xfrm>
            <a:off x="4578533" y="4987083"/>
            <a:ext cx="442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latin typeface="Calibri"/>
                <a:cs typeface="PT Bold Heading" panose="02010400000000000000" pitchFamily="2" charset="-78"/>
              </a:rPr>
              <a:t>(</a:t>
            </a:r>
            <a:r>
              <a:rPr lang="ar-AE" sz="2800" dirty="0">
                <a:cs typeface="(AH) Manal Black" pitchFamily="2" charset="-78"/>
              </a:rPr>
              <a:t>الوفاء</a:t>
            </a:r>
            <a:r>
              <a:rPr lang="ar-AE" sz="2400" b="1" dirty="0">
                <a:latin typeface="Calibri"/>
                <a:cs typeface="PT Bold Heading" panose="02010400000000000000" pitchFamily="2" charset="-78"/>
              </a:rPr>
              <a:t>)</a:t>
            </a:r>
          </a:p>
        </p:txBody>
      </p:sp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3516984"/>
            <a:ext cx="4421028" cy="1016622"/>
          </a:xfrm>
          <a:prstGeom prst="rect">
            <a:avLst/>
          </a:prstGeom>
        </p:spPr>
      </p:pic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5458646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rId7" action="ppaction://hlinksldjump"/>
            <a:extLst>
              <a:ext uri="{FF2B5EF4-FFF2-40B4-BE49-F238E27FC236}">
                <a16:creationId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5686249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82E9B-0F60-4B8F-8B7E-FEEE710D433C}"/>
              </a:ext>
            </a:extLst>
          </p:cNvPr>
          <p:cNvSpPr txBox="1"/>
          <p:nvPr/>
        </p:nvSpPr>
        <p:spPr>
          <a:xfrm>
            <a:off x="4823077" y="3341016"/>
            <a:ext cx="4421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>
                <a:latin typeface="Calibri"/>
                <a:cs typeface="PT Bold Heading" panose="02010400000000000000" pitchFamily="2" charset="-78"/>
              </a:rPr>
              <a:t>(</a:t>
            </a:r>
            <a:r>
              <a:rPr lang="ar-AE" sz="2800">
                <a:cs typeface="(AH) Manal Black" pitchFamily="2" charset="-78"/>
              </a:rPr>
              <a:t>المبادرة </a:t>
            </a:r>
            <a:r>
              <a:rPr lang="ar-AE" sz="2800" dirty="0">
                <a:cs typeface="(AH) Manal Black" pitchFamily="2" charset="-78"/>
              </a:rPr>
              <a:t>والتطوع و</a:t>
            </a:r>
            <a:r>
              <a:rPr lang="ar-AE" sz="2400" dirty="0">
                <a:cs typeface="(AH) Manal Black" pitchFamily="2" charset="-78"/>
              </a:rPr>
              <a:t>الشجاعة</a:t>
            </a:r>
            <a:r>
              <a:rPr lang="ar-AE" sz="2400" b="1" dirty="0">
                <a:latin typeface="Calibri"/>
                <a:cs typeface="PT Bold Heading" panose="02010400000000000000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7319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5 -0.0007 L -0.15955 -0.00047 C -0.16337 0.00208 -0.1691 0.00601 -0.17257 0.0125 C -0.17813 0.02338 -0.17535 0.01875 -0.18108 0.02638 C -0.19253 0.05555 -0.17813 0.02083 -0.19045 0.04259 C -0.19201 0.04537 -0.19323 0.05046 -0.19479 0.05347 C -0.19792 0.05972 -0.20174 0.06226 -0.20469 0.0699 C -0.20608 0.07384 -0.20747 0.07801 -0.20903 0.08101 C -0.21927 0.10069 -0.21042 0.07847 -0.21892 0.09745 C -0.22049 0.10069 -0.2217 0.10486 -0.22326 0.1081 C -0.225 0.11203 -0.22656 0.11574 -0.2283 0.11921 C -0.22917 0.12129 -0.23021 0.12245 -0.23108 0.12453 C -0.23264 0.12801 -0.23385 0.1324 -0.23542 0.13564 C -0.23976 0.14513 -0.24097 0.14467 -0.24479 0.15463 C -0.24601 0.15787 -0.24705 0.16203 -0.24826 0.16551 C -0.25017 0.17037 -0.25208 0.17453 -0.25399 0.17916 C -0.25503 0.18171 -0.2559 0.18495 -0.25694 0.18726 C -0.25816 0.19051 -0.25972 0.19259 -0.26111 0.1956 C -0.26806 0.21088 -0.26302 0.20208 -0.26979 0.22013 C -0.27153 0.22523 -0.27361 0.22847 -0.27552 0.23379 C -0.27656 0.23703 -0.27708 0.24189 -0.2783 0.24467 C -0.28003 0.24907 -0.28229 0.25115 -0.28403 0.25578 C -0.28594 0.26018 -0.28733 0.26713 -0.28906 0.27199 C -0.28958 0.27361 -0.29045 0.27338 -0.29115 0.27476 C -0.29323 0.27893 -0.29497 0.28379 -0.29688 0.28842 C -0.29757 0.29189 -0.29809 0.29652 -0.29913 0.2993 C -0.30035 0.30324 -0.30191 0.30439 -0.3033 0.3074 C -0.30434 0.30995 -0.30521 0.31319 -0.30625 0.31551 C -0.30729 0.31851 -0.30851 0.32083 -0.30972 0.32384 C -0.31389 0.33449 -0.31198 0.33194 -0.31684 0.3456 C -0.3224 0.36111 -0.32014 0.34699 -0.32691 0.37314 C -0.32813 0.37777 -0.32917 0.38263 -0.33056 0.38657 C -0.33142 0.38912 -0.33247 0.38981 -0.33333 0.39213 C -0.33611 0.39953 -0.33854 0.40856 -0.34115 0.41666 C -0.34236 0.42037 -0.34375 0.42361 -0.34479 0.42777 C -0.35174 0.45463 -0.34323 0.42314 -0.35122 0.44676 C -0.35417 0.45532 -0.35712 0.46412 -0.35972 0.47384 C -0.3684 0.50694 -0.35816 0.46967 -0.36476 0.49027 C -0.36563 0.49282 -0.36632 0.4956 -0.36701 0.49838 C -0.36753 0.50115 -0.36823 0.50694 -0.36823 0.5074 L -0.36823 0.50694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23 L 3.05556E-6 0.00023 C -0.01893 -0.00162 -0.02587 -0.00092 -0.04132 -0.0044 C -0.04966 -0.00648 -0.06615 -0.01065 -0.06615 -0.01041 C -0.07014 -0.01296 -0.07413 -0.01597 -0.07848 -0.01713 C -0.08125 -0.01782 -0.08403 -0.01829 -0.08663 -0.01921 C -0.08854 -0.01991 -0.09045 -0.0206 -0.09219 -0.02129 C -0.09445 -0.02199 -0.09688 -0.02291 -0.09913 -0.02338 C -0.1 -0.02477 -0.1007 -0.02662 -0.10174 -0.02754 C -0.10955 -0.03356 -0.11233 -0.03379 -0.11962 -0.03588 C -0.12153 -0.0375 -0.12327 -0.03889 -0.12518 -0.04028 C -0.12639 -0.0412 -0.12795 -0.0412 -0.12917 -0.04236 C -0.13872 -0.04954 -0.12743 -0.04421 -0.13889 -0.04861 C -0.14514 -0.05347 -0.14427 -0.05324 -0.15122 -0.05717 C -0.15261 -0.05787 -0.154 -0.05879 -0.15538 -0.05926 C -0.15799 -0.06018 -0.16077 -0.06065 -0.16354 -0.06157 C -0.16754 -0.06736 -0.16545 -0.06551 -0.17188 -0.06782 C -0.17639 -0.06898 -0.18559 -0.07176 -0.18559 -0.07153 C -0.19827 -0.08472 -0.17778 -0.06504 -0.21163 -0.08241 C -0.21754 -0.08541 -0.21441 -0.08403 -0.22136 -0.0868 C -0.2257 -0.09097 -0.22657 -0.09282 -0.23229 -0.09514 C -0.23681 -0.09676 -0.24601 -0.0993 -0.24601 -0.09907 C -0.24792 -0.10069 -0.24966 -0.10231 -0.25157 -0.10347 C -0.25504 -0.10579 -0.25729 -0.10579 -0.26111 -0.10764 C -0.26111 -0.10741 -0.27136 -0.11296 -0.27361 -0.11389 C -0.27483 -0.11481 -0.27622 -0.11551 -0.27761 -0.11597 C -0.28038 -0.11713 -0.28455 -0.11852 -0.28716 -0.12037 C -0.28924 -0.12153 -0.2908 -0.12338 -0.29271 -0.12454 C -0.29271 -0.1243 -0.30295 -0.12986 -0.30521 -0.13079 L -0.31337 -0.13518 C -0.31511 -0.13565 -0.31702 -0.13634 -0.31875 -0.13727 C -0.32153 -0.13842 -0.32431 -0.14004 -0.32709 -0.14143 C -0.32848 -0.1419 -0.32986 -0.14305 -0.33125 -0.14352 C -0.33316 -0.14421 -0.3349 -0.14491 -0.33663 -0.1456 C -0.33907 -0.14629 -0.34132 -0.14745 -0.34358 -0.14768 C -0.34861 -0.14838 -0.35365 -0.14768 -0.35851 -0.14768 L -0.35851 -0.14745 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-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47 7.40741E-7 L -0.17847 0.00046 C -0.1816 -0.00486 -0.18472 -0.00903 -0.18715 -0.01482 C -0.18802 -0.01667 -0.18785 -0.01991 -0.18837 -0.02222 C -0.18889 -0.02477 -0.18958 -0.02708 -0.19045 -0.0294 C -0.19097 -0.03125 -0.19201 -0.03241 -0.19253 -0.03403 C -0.19531 -0.0412 -0.19844 -0.05 -0.2 -0.0588 C -0.20104 -0.06343 -0.20104 -0.06898 -0.20226 -0.07338 C -0.20712 -0.09005 -0.20122 -0.06921 -0.20764 -0.09282 C -0.20833 -0.09514 -0.2092 -0.09769 -0.2099 -0.10023 C -0.21111 -0.10486 -0.21198 -0.11019 -0.21302 -0.11482 C -0.21372 -0.11736 -0.21458 -0.11945 -0.2151 -0.12222 C -0.21597 -0.12593 -0.21649 -0.13032 -0.21736 -0.13449 C -0.21944 -0.14445 -0.2224 -0.15139 -0.225 -0.16134 C -0.22569 -0.16412 -0.22622 -0.16782 -0.22708 -0.17083 C -0.22795 -0.17454 -0.22934 -0.17708 -0.23021 -0.18056 C -0.23229 -0.18843 -0.23351 -0.19722 -0.23559 -0.20509 C -0.23958 -0.21968 -0.23767 -0.21343 -0.24097 -0.22477 C -0.24375 -0.24306 -0.23993 -0.22037 -0.24427 -0.23935 C -0.24688 -0.25139 -0.2434 -0.24236 -0.24757 -0.25394 C -0.24809 -0.25579 -0.24896 -0.25695 -0.24965 -0.25857 C -0.25052 -0.26181 -0.25104 -0.26528 -0.25174 -0.26852 C -0.25243 -0.2713 -0.25313 -0.27361 -0.25399 -0.27593 C -0.25469 -0.28079 -0.25503 -0.28588 -0.25608 -0.29051 C -0.25694 -0.29491 -0.25833 -0.29861 -0.25938 -0.30278 C -0.26007 -0.30602 -0.26076 -0.30926 -0.26146 -0.3125 C -0.26406 -0.33542 -0.26042 -0.30949 -0.2658 -0.32963 C -0.26788 -0.33727 -0.26875 -0.34653 -0.27118 -0.35394 L -0.27639 -0.37083 C -0.27917 -0.39491 -0.27569 -0.36829 -0.27969 -0.3882 C -0.28819 -0.42963 -0.28021 -0.39815 -0.28733 -0.42454 C -0.28941 -0.44514 -0.28681 -0.425 -0.29045 -0.4419 C -0.29201 -0.44792 -0.29288 -0.45764 -0.29479 -0.46389 C -0.29566 -0.46644 -0.29688 -0.46852 -0.29792 -0.47107 C -0.29878 -0.47847 -0.29931 -0.48565 -0.30017 -0.49306 C -0.30139 -0.50324 -0.3026 -0.50579 -0.30451 -0.51505 C -0.30538 -0.51898 -0.3059 -0.52315 -0.3066 -0.52732 C -0.30694 -0.52963 -0.30712 -0.53218 -0.30764 -0.53449 C -0.30833 -0.53657 -0.3092 -0.53773 -0.3099 -0.53958 C -0.31267 -0.55857 -0.31094 -0.54977 -0.31528 -0.5662 C -0.31563 -0.57107 -0.31545 -0.57639 -0.31632 -0.58079 C -0.31701 -0.58449 -0.31892 -0.58681 -0.31944 -0.59074 C -0.32049 -0.59583 -0.32014 -0.60208 -0.32066 -0.60764 C -0.32101 -0.61111 -0.32118 -0.61435 -0.3217 -0.61759 C -0.32222 -0.62083 -0.32326 -0.62407 -0.32396 -0.62732 C -0.32431 -0.62963 -0.32448 -0.63218 -0.325 -0.63449 C -0.32656 -0.64329 -0.32708 -0.64421 -0.32917 -0.65185 C -0.32951 -0.65463 -0.33056 -0.66528 -0.33142 -0.66875 C -0.33194 -0.6713 -0.33299 -0.67338 -0.33351 -0.67593 C -0.33438 -0.68079 -0.3349 -0.68565 -0.33576 -0.69074 C -0.33594 -0.69306 -0.33611 -0.69583 -0.33681 -0.69792 L -0.33889 -0.70532 C -0.34184 -0.73125 -0.33785 -0.70093 -0.34219 -0.72245 C -0.34306 -0.72708 -0.34358 -0.73218 -0.34427 -0.73704 C -0.34462 -0.73935 -0.34444 -0.74259 -0.34549 -0.74445 L -0.3474 -0.74907 C -0.34896 -0.76644 -0.34792 -0.75764 -0.35069 -0.77593 L -0.35191 -0.78333 C -0.35226 -0.78588 -0.35295 -0.7882 -0.35295 -0.79051 L -0.35295 -0.7956 L -0.35382 -0.80509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BA4FB864-A686-491B-8761-B5A27124C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694647" y="1965795"/>
            <a:ext cx="4421028" cy="1016622"/>
          </a:xfrm>
          <a:prstGeom prst="rect">
            <a:avLst/>
          </a:prstGeom>
        </p:spPr>
      </p:pic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694647" y="3372516"/>
            <a:ext cx="4421028" cy="1016622"/>
          </a:xfrm>
          <a:prstGeom prst="rect">
            <a:avLst/>
          </a:prstGeom>
        </p:spPr>
      </p:pic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63279-AAA1-427C-B7B2-108EE4A41DFA}"/>
              </a:ext>
            </a:extLst>
          </p:cNvPr>
          <p:cNvSpPr txBox="1"/>
          <p:nvPr/>
        </p:nvSpPr>
        <p:spPr>
          <a:xfrm>
            <a:off x="3086100" y="533369"/>
            <a:ext cx="7130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>
                <a:solidFill>
                  <a:srgbClr val="C00000"/>
                </a:solidFill>
                <a:cs typeface="(AH) Manal Black" pitchFamily="2" charset="-78"/>
              </a:rPr>
              <a:t>دلالة البند في وثيقة المدينة ( أن لليهود دينهم وللمسلمين دينهم</a:t>
            </a:r>
            <a:r>
              <a:rPr lang="ar-AE" sz="2800">
                <a:solidFill>
                  <a:srgbClr val="C00000"/>
                </a:solidFill>
                <a:cs typeface="(AH) Manal Black" pitchFamily="2" charset="-78"/>
              </a:rPr>
              <a:t>) هو:</a:t>
            </a:r>
            <a:endParaRPr lang="ar-AE" sz="2800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E492F-2BFA-41E2-9BED-9FD3B29A68C7}"/>
              </a:ext>
            </a:extLst>
          </p:cNvPr>
          <p:cNvSpPr txBox="1"/>
          <p:nvPr/>
        </p:nvSpPr>
        <p:spPr>
          <a:xfrm>
            <a:off x="3189471" y="1627088"/>
            <a:ext cx="6794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latin typeface="Calibri"/>
                <a:cs typeface="PT Bold Heading" panose="02010400000000000000" pitchFamily="2" charset="-78"/>
              </a:rPr>
              <a:t>(</a:t>
            </a:r>
            <a:r>
              <a:rPr lang="ar-AE" sz="2800" dirty="0">
                <a:cs typeface="(AH) Manal Black" pitchFamily="2" charset="-78"/>
              </a:rPr>
              <a:t>احترام الجار </a:t>
            </a:r>
            <a:r>
              <a:rPr lang="ar-AE" sz="2400" dirty="0">
                <a:latin typeface="Calibri"/>
                <a:cs typeface="PT Bold Heading" panose="02010400000000000000" pitchFamily="2" charset="-78"/>
              </a:rPr>
              <a:t>)</a:t>
            </a:r>
            <a:endParaRPr lang="en-US" sz="2400" dirty="0">
              <a:latin typeface="Calibri"/>
              <a:cs typeface="PT Bold Heading" panose="0201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16ED6-8529-4928-8DC9-A0D993D7E543}"/>
              </a:ext>
            </a:extLst>
          </p:cNvPr>
          <p:cNvSpPr txBox="1"/>
          <p:nvPr/>
        </p:nvSpPr>
        <p:spPr>
          <a:xfrm>
            <a:off x="6962775" y="3202633"/>
            <a:ext cx="291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latin typeface="Calibri"/>
                <a:cs typeface="PT Bold Heading" panose="02010400000000000000" pitchFamily="2" charset="-78"/>
              </a:rPr>
              <a:t>(</a:t>
            </a:r>
            <a:r>
              <a:rPr lang="ar-AE" sz="2800" dirty="0">
                <a:cs typeface="(AH) Manal Black" pitchFamily="2" charset="-78"/>
              </a:rPr>
              <a:t>مساعدة المدين </a:t>
            </a:r>
            <a:r>
              <a:rPr lang="ar-AE" sz="2400" dirty="0">
                <a:latin typeface="Calibri"/>
                <a:cs typeface="PT Bold Heading" panose="02010400000000000000" pitchFamily="2" charset="-78"/>
              </a:rPr>
              <a:t>)</a:t>
            </a:r>
            <a:endParaRPr lang="en-US" sz="2400" dirty="0">
              <a:latin typeface="Calibri"/>
              <a:cs typeface="PT Bold Heading" panose="0201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33004-9DBF-444C-8918-0DFD15EFB61A}"/>
              </a:ext>
            </a:extLst>
          </p:cNvPr>
          <p:cNvSpPr txBox="1"/>
          <p:nvPr/>
        </p:nvSpPr>
        <p:spPr>
          <a:xfrm>
            <a:off x="4033010" y="4501874"/>
            <a:ext cx="655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400" dirty="0">
                <a:latin typeface="Calibri"/>
                <a:cs typeface="PT Bold Heading" panose="02010400000000000000" pitchFamily="2" charset="-78"/>
              </a:rPr>
              <a:t>(</a:t>
            </a:r>
            <a:r>
              <a:rPr lang="ar-AE" sz="2800" dirty="0">
                <a:cs typeface="(AH) Manal Black" pitchFamily="2" charset="-78"/>
              </a:rPr>
              <a:t>احترام المخالفين في العقيدة إن لم يعتدوا على المسلمين </a:t>
            </a:r>
            <a:r>
              <a:rPr lang="ar-AE" sz="2400" dirty="0">
                <a:latin typeface="Calibri"/>
                <a:cs typeface="PT Bold Heading" panose="02010400000000000000" pitchFamily="2" charset="-78"/>
              </a:rPr>
              <a:t>)</a:t>
            </a:r>
            <a:endParaRPr lang="en-US" sz="2400" dirty="0">
              <a:latin typeface="Calibri"/>
              <a:cs typeface="PT Bold Heading" panose="02010400000000000000" pitchFamily="2" charset="-78"/>
            </a:endParaRPr>
          </a:p>
        </p:txBody>
      </p:sp>
      <p:pic>
        <p:nvPicPr>
          <p:cNvPr id="6" name="Picture 4" descr="سمة التركيز">
            <a:extLst>
              <a:ext uri="{FF2B5EF4-FFF2-40B4-BE49-F238E27FC236}">
                <a16:creationId xmlns:a16="http://schemas.microsoft.com/office/drawing/2014/main" id="{A6E8FB5B-F69B-4F59-AAA7-A6BDBB81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72" y="1747369"/>
            <a:ext cx="3474234" cy="33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694647" y="4763484"/>
            <a:ext cx="4421028" cy="10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1 -0.0007 L -0.15951 -0.00046 C -0.16341 0.00208 -0.16914 0.00602 -0.17253 0.0125 C -0.17813 0.02338 -0.17539 0.01875 -0.18112 0.02639 C -0.19258 0.05555 -0.17813 0.02083 -0.1905 0.04259 C -0.19206 0.04537 -0.19323 0.05046 -0.19479 0.05347 C -0.19792 0.05972 -0.20169 0.06227 -0.20469 0.06991 C -0.20612 0.07384 -0.20742 0.07801 -0.20899 0.08102 C -0.21927 0.10069 -0.21042 0.07847 -0.21888 0.09745 C -0.22044 0.10069 -0.22175 0.10486 -0.22331 0.1081 C -0.225 0.11204 -0.22656 0.11574 -0.22826 0.11921 C -0.22917 0.12129 -0.23021 0.12245 -0.23112 0.12454 C -0.23268 0.12801 -0.23386 0.13241 -0.23542 0.13565 C -0.23971 0.14514 -0.24102 0.14467 -0.24479 0.15463 C -0.24596 0.15787 -0.24701 0.16204 -0.24831 0.16551 C -0.25013 0.17037 -0.25208 0.17454 -0.25404 0.17916 C -0.25508 0.18171 -0.25586 0.18495 -0.2569 0.18727 C -0.2582 0.19051 -0.25977 0.19259 -0.26107 0.1956 C -0.2681 0.21088 -0.26302 0.20208 -0.26979 0.22014 C -0.27149 0.22523 -0.27357 0.22847 -0.27552 0.23379 C -0.27656 0.23704 -0.27708 0.2419 -0.27826 0.24467 C -0.28008 0.24907 -0.28229 0.25116 -0.28399 0.25579 C -0.28594 0.26018 -0.28737 0.26713 -0.28906 0.27199 C -0.28958 0.27361 -0.2905 0.27338 -0.29115 0.27477 C -0.29323 0.27893 -0.29492 0.28379 -0.29688 0.28842 C -0.29753 0.2919 -0.29805 0.29653 -0.29909 0.2993 C -0.30039 0.30324 -0.30195 0.3044 -0.30326 0.30741 C -0.3043 0.30995 -0.30521 0.31319 -0.30625 0.31551 C -0.30729 0.31852 -0.30846 0.32083 -0.30977 0.32384 C -0.31393 0.33449 -0.31198 0.33194 -0.3168 0.3456 C -0.3224 0.36111 -0.32018 0.34699 -0.32695 0.37315 C -0.32813 0.37778 -0.32917 0.38264 -0.3306 0.38657 C -0.33138 0.38912 -0.33242 0.38981 -0.33333 0.39213 C -0.33607 0.39954 -0.33854 0.40856 -0.34115 0.41666 C -0.34232 0.42037 -0.34375 0.42361 -0.34479 0.42778 C -0.35169 0.45463 -0.34323 0.42315 -0.35117 0.44676 C -0.35417 0.45532 -0.35716 0.46412 -0.35977 0.47384 C -0.36836 0.50694 -0.3582 0.46967 -0.36471 0.49028 C -0.36563 0.49282 -0.36628 0.4956 -0.36706 0.49838 C -0.36758 0.50116 -0.36823 0.50694 -0.36823 0.50741 L -0.36823 0.50694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69 L 1.45833E-6 0.00046 C -0.01888 -0.00394 -0.02591 -0.00231 -0.04128 -0.01019 C -0.04961 -0.01481 -0.06615 -0.02407 -0.06615 -0.02361 C -0.07018 -0.0294 -0.07409 -0.03611 -0.07852 -0.03866 C -0.08125 -0.04028 -0.08399 -0.04144 -0.08659 -0.04352 C -0.08854 -0.04491 -0.0905 -0.04653 -0.09219 -0.04815 C -0.0944 -0.04977 -0.09688 -0.05185 -0.09909 -0.05278 C -0.1 -0.05602 -0.10065 -0.06019 -0.10169 -0.06227 C -0.10951 -0.07569 -0.11237 -0.07639 -0.11966 -0.08102 C -0.12149 -0.08472 -0.12331 -0.08773 -0.12513 -0.09097 C -0.12643 -0.09306 -0.128 -0.09306 -0.12917 -0.0956 C -0.13867 -0.11181 -0.12748 -0.09977 -0.13893 -0.10972 C -0.14518 -0.1206 -0.14427 -0.12014 -0.15117 -0.12894 C -0.15261 -0.13056 -0.15404 -0.13264 -0.15534 -0.13356 C -0.15794 -0.13565 -0.16081 -0.13681 -0.16354 -0.13889 C -0.16758 -0.15185 -0.1655 -0.14769 -0.17188 -0.15301 C -0.17643 -0.15556 -0.18542 -0.16181 -0.18542 -0.16134 C -0.19805 -0.19097 -0.17774 -0.14676 -0.21146 -0.18588 C -0.21732 -0.19259 -0.21419 -0.18935 -0.22123 -0.19583 C -0.22552 -0.20509 -0.22643 -0.20926 -0.23216 -0.21458 C -0.23659 -0.21806 -0.24583 -0.22384 -0.24583 -0.22338 C -0.24779 -0.22708 -0.24948 -0.23056 -0.25143 -0.23333 C -0.25482 -0.23843 -0.25716 -0.23843 -0.26094 -0.24259 C -0.26094 -0.24213 -0.27123 -0.25463 -0.27344 -0.25671 C -0.27461 -0.2588 -0.27604 -0.26042 -0.27748 -0.26134 C -0.28021 -0.26412 -0.28438 -0.26713 -0.28698 -0.2713 C -0.28906 -0.27384 -0.29063 -0.27801 -0.29258 -0.28079 C -0.29258 -0.28009 -0.30274 -0.29282 -0.30508 -0.29491 L -0.31315 -0.30463 C -0.31498 -0.30579 -0.3168 -0.30741 -0.31862 -0.30949 C -0.32136 -0.31204 -0.32409 -0.31574 -0.32695 -0.31875 C -0.32826 -0.31991 -0.32969 -0.32245 -0.33112 -0.32338 C -0.33294 -0.325 -0.33477 -0.32662 -0.33646 -0.32824 C -0.33893 -0.32963 -0.34115 -0.33241 -0.34336 -0.33287 C -0.34844 -0.33449 -0.35352 -0.33287 -0.3582 -0.33287 L -0.3582 -0.33241 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-1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-7.40741E-7 L -0.17852 0.00046 C -0.18164 -0.00486 -0.18477 -0.00903 -0.18711 -0.01481 C -0.18802 -0.01667 -0.18789 -0.01991 -0.18841 -0.02222 C -0.18893 -0.02477 -0.18958 -0.02708 -0.1905 -0.0294 C -0.19102 -0.03125 -0.19206 -0.03241 -0.19258 -0.03403 C -0.19531 -0.0412 -0.19844 -0.05 -0.2 -0.0588 C -0.20104 -0.06343 -0.20104 -0.06898 -0.20221 -0.07338 C -0.20716 -0.09005 -0.20117 -0.06921 -0.20768 -0.09282 C -0.20833 -0.09514 -0.20925 -0.09768 -0.2099 -0.10023 C -0.21107 -0.10486 -0.21198 -0.11018 -0.21302 -0.11481 C -0.21367 -0.11736 -0.21458 -0.11944 -0.21511 -0.12222 C -0.21602 -0.12593 -0.21654 -0.13032 -0.21732 -0.13449 C -0.2194 -0.14444 -0.2224 -0.15139 -0.225 -0.16134 C -0.22565 -0.16412 -0.22617 -0.16782 -0.22708 -0.17083 C -0.228 -0.17454 -0.2293 -0.17708 -0.23021 -0.18055 C -0.23229 -0.18843 -0.23346 -0.19722 -0.23555 -0.20532 C -0.23958 -0.21968 -0.23763 -0.21343 -0.24102 -0.22477 C -0.24375 -0.24305 -0.23998 -0.22037 -0.24427 -0.23935 C -0.24688 -0.25139 -0.24336 -0.24236 -0.24753 -0.25393 C -0.24805 -0.25579 -0.24896 -0.25694 -0.24961 -0.25856 C -0.25052 -0.2618 -0.25104 -0.26528 -0.25169 -0.26852 C -0.25248 -0.2713 -0.25313 -0.27361 -0.25404 -0.27593 C -0.25469 -0.28079 -0.25508 -0.28588 -0.25612 -0.29051 C -0.2569 -0.29491 -0.25833 -0.29861 -0.25938 -0.30278 C -0.26003 -0.30602 -0.26081 -0.30926 -0.26146 -0.3125 C -0.26406 -0.33542 -0.26042 -0.30949 -0.26576 -0.32963 C -0.26784 -0.33727 -0.26875 -0.34653 -0.27123 -0.35417 L -0.27643 -0.37083 C -0.27917 -0.3956 -0.27565 -0.36898 -0.27969 -0.38819 C -0.28815 -0.42963 -0.28021 -0.39861 -0.28737 -0.42454 C -0.28945 -0.44514 -0.28685 -0.425 -0.2905 -0.4419 C -0.29206 -0.44792 -0.29284 -0.45764 -0.29479 -0.46389 C -0.2957 -0.46643 -0.29688 -0.46852 -0.29792 -0.47106 C -0.29883 -0.47847 -0.29935 -0.48565 -0.30013 -0.49305 C -0.30143 -0.50324 -0.30261 -0.50579 -0.30456 -0.51505 C -0.30534 -0.51898 -0.30586 -0.52315 -0.30664 -0.52731 C -0.3069 -0.52963 -0.30716 -0.53218 -0.30768 -0.53449 C -0.30833 -0.53657 -0.30925 -0.53773 -0.3099 -0.53958 C -0.31263 -0.55856 -0.31094 -0.54977 -0.31524 -0.5662 C -0.31563 -0.57106 -0.3155 -0.57662 -0.31628 -0.58125 C -0.31706 -0.58449 -0.31888 -0.58704 -0.3194 -0.59074 C -0.32044 -0.59606 -0.32018 -0.60208 -0.3207 -0.60764 C -0.32096 -0.61111 -0.32123 -0.61435 -0.32175 -0.61759 C -0.32227 -0.62083 -0.32331 -0.62407 -0.32396 -0.62731 C -0.32435 -0.62963 -0.32448 -0.63218 -0.325 -0.63449 C -0.32656 -0.64329 -0.32708 -0.64421 -0.32917 -0.65185 C -0.32956 -0.65463 -0.3306 -0.66528 -0.33138 -0.66875 C -0.3319 -0.6713 -0.33294 -0.67338 -0.33346 -0.67593 C -0.33438 -0.68079 -0.3349 -0.68565 -0.33581 -0.69074 C -0.33594 -0.69305 -0.33607 -0.6956 -0.33685 -0.69792 L -0.33893 -0.70532 C -0.3418 -0.73125 -0.33789 -0.70069 -0.34219 -0.72245 C -0.3431 -0.72708 -0.34362 -0.73218 -0.34427 -0.73704 C -0.34466 -0.73935 -0.3444 -0.74259 -0.34544 -0.74444 L -0.3474 -0.74907 C -0.34896 -0.76643 -0.34792 -0.75764 -0.35065 -0.77593 L -0.35195 -0.78333 C -0.35221 -0.78588 -0.353 -0.78819 -0.353 -0.79051 L -0.353 -0.7956 L -0.35378 -0.80509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3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A99C060-0373-459A-B899-D6869BFEBC8F}"/>
              </a:ext>
            </a:extLst>
          </p:cNvPr>
          <p:cNvSpPr txBox="1"/>
          <p:nvPr/>
        </p:nvSpPr>
        <p:spPr>
          <a:xfrm>
            <a:off x="1796312" y="578498"/>
            <a:ext cx="890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800" dirty="0">
                <a:solidFill>
                  <a:srgbClr val="C00000"/>
                </a:solidFill>
                <a:cs typeface="(AH) Manal Black" pitchFamily="2" charset="-78"/>
              </a:rPr>
              <a:t>أول تجربة سياسية في صدر الإسلام تهدف إلى إخراج المجتمع من الصراع القبلي إلى رحاب الأخوة</a:t>
            </a:r>
            <a:r>
              <a:rPr lang="ar-AE" sz="2400" dirty="0">
                <a:solidFill>
                  <a:srgbClr val="C00000"/>
                </a:solidFill>
                <a:latin typeface="Calibri"/>
                <a:cs typeface="PT Bold Heading" panose="02010400000000000000" pitchFamily="2" charset="-78"/>
              </a:rPr>
              <a:t>:</a:t>
            </a:r>
            <a:endParaRPr lang="en-US" sz="2400" dirty="0">
              <a:solidFill>
                <a:srgbClr val="C00000"/>
              </a:solidFill>
              <a:latin typeface="Calibri"/>
              <a:cs typeface="PT Bold Heading" panose="02010400000000000000" pitchFamily="2" charset="-78"/>
            </a:endParaRPr>
          </a:p>
        </p:txBody>
      </p:sp>
      <p:pic>
        <p:nvPicPr>
          <p:cNvPr id="15" name="Picture 14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BA4FB864-A686-491B-8761-B5A27124C3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5221178"/>
            <a:ext cx="4421028" cy="10166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FAC6EC-FBCE-408B-BFE7-E5079D61B291}"/>
              </a:ext>
            </a:extLst>
          </p:cNvPr>
          <p:cNvSpPr txBox="1"/>
          <p:nvPr/>
        </p:nvSpPr>
        <p:spPr>
          <a:xfrm>
            <a:off x="6638925" y="4997621"/>
            <a:ext cx="2503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>
                <a:cs typeface="(AH) Manal Black" pitchFamily="2" charset="-78"/>
              </a:rPr>
              <a:t>بناء المسجد</a:t>
            </a:r>
            <a:endParaRPr lang="en-US" sz="2800" dirty="0">
              <a:cs typeface="(AH) Manal Black" pitchFamily="2" charset="-78"/>
            </a:endParaRPr>
          </a:p>
        </p:txBody>
      </p:sp>
      <p:pic>
        <p:nvPicPr>
          <p:cNvPr id="22" name="Picture 21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603CE359-6178-4D7C-8461-713261D1AC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246972" y="3819099"/>
            <a:ext cx="4421028" cy="10166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E1788F9-5638-458E-AD2B-A511BBBF12CC}"/>
              </a:ext>
            </a:extLst>
          </p:cNvPr>
          <p:cNvSpPr txBox="1"/>
          <p:nvPr/>
        </p:nvSpPr>
        <p:spPr>
          <a:xfrm>
            <a:off x="7258050" y="3645845"/>
            <a:ext cx="178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>
                <a:cs typeface="(AH) Manal Black" pitchFamily="2" charset="-78"/>
              </a:rPr>
              <a:t>المؤاخاة</a:t>
            </a:r>
          </a:p>
        </p:txBody>
      </p:sp>
      <p:sp>
        <p:nvSpPr>
          <p:cNvPr id="23" name="Rectangle 22">
            <a:hlinkClick r:id="" action="ppaction://noaction"/>
            <a:extLst>
              <a:ext uri="{FF2B5EF4-FFF2-40B4-BE49-F238E27FC236}">
                <a16:creationId xmlns:a16="http://schemas.microsoft.com/office/drawing/2014/main" id="{F8DAF4DB-4C4E-4CAB-82BA-D9F9EC675D6B}"/>
              </a:ext>
            </a:extLst>
          </p:cNvPr>
          <p:cNvSpPr/>
          <p:nvPr/>
        </p:nvSpPr>
        <p:spPr>
          <a:xfrm>
            <a:off x="7500016" y="6286324"/>
            <a:ext cx="1331844" cy="4616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</a:rPr>
              <a:t>السؤال التالي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E8636E-E242-4A7B-9EFE-7F8959F440B3}"/>
              </a:ext>
            </a:extLst>
          </p:cNvPr>
          <p:cNvSpPr txBox="1"/>
          <p:nvPr/>
        </p:nvSpPr>
        <p:spPr>
          <a:xfrm>
            <a:off x="7172325" y="2052173"/>
            <a:ext cx="208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AE" sz="2800" dirty="0">
                <a:cs typeface="(AH) Manal Black" pitchFamily="2" charset="-78"/>
              </a:rPr>
              <a:t>وثيقة المدينة</a:t>
            </a:r>
          </a:p>
        </p:txBody>
      </p:sp>
      <p:pic>
        <p:nvPicPr>
          <p:cNvPr id="2" name="Picture 4" descr="سمة التركيز">
            <a:extLst>
              <a:ext uri="{FF2B5EF4-FFF2-40B4-BE49-F238E27FC236}">
                <a16:creationId xmlns:a16="http://schemas.microsoft.com/office/drawing/2014/main" id="{375682D8-5B68-4176-AE7B-1459D7C18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6" y="2157580"/>
            <a:ext cx="3474234" cy="336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table, different&#10;&#10;Description automatically generated">
            <a:extLst>
              <a:ext uri="{FF2B5EF4-FFF2-40B4-BE49-F238E27FC236}">
                <a16:creationId xmlns:a16="http://schemas.microsoft.com/office/drawing/2014/main" id="{9290C201-675C-4C7F-AF32-533068AE3E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8" b="22959" l="9984" r="89976">
                        <a14:foregroundMark x1="84802" y1="22999" x2="84600" y2="17583"/>
                        <a14:foregroundMark x1="83023" y1="3678" x2="83023" y2="7922"/>
                        <a14:foregroundMark x1="60994" y1="14875" x2="54244" y2="14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9" b="75266"/>
          <a:stretch/>
        </p:blipFill>
        <p:spPr>
          <a:xfrm>
            <a:off x="6352989" y="2243766"/>
            <a:ext cx="4421028" cy="10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8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55 -0.0007 L -0.15955 -0.00047 C -0.16337 0.00208 -0.1691 0.00602 -0.17257 0.0125 C -0.17813 0.02338 -0.17535 0.01875 -0.18108 0.02639 C -0.19253 0.05555 -0.17813 0.02083 -0.19045 0.04259 C -0.19201 0.04537 -0.19323 0.05046 -0.19479 0.05347 C -0.19792 0.05972 -0.20174 0.06227 -0.20469 0.0699 C -0.20608 0.07384 -0.20747 0.07801 -0.20903 0.08102 C -0.21927 0.10069 -0.21042 0.07847 -0.21892 0.09745 C -0.22049 0.10069 -0.2217 0.10486 -0.22326 0.1081 C -0.225 0.11203 -0.22656 0.11574 -0.2283 0.11921 C -0.22917 0.12129 -0.23021 0.12245 -0.23108 0.12453 C -0.23264 0.12801 -0.23385 0.1324 -0.23542 0.13564 C -0.23976 0.14514 -0.24097 0.14467 -0.24479 0.15463 C -0.24601 0.15787 -0.24705 0.16203 -0.24826 0.16551 C -0.25017 0.17037 -0.25208 0.17453 -0.25399 0.17916 C -0.25503 0.18171 -0.2559 0.18495 -0.25694 0.18727 C -0.25816 0.19051 -0.25972 0.19259 -0.26111 0.1956 C -0.26806 0.21088 -0.26302 0.20208 -0.26979 0.22014 C -0.27153 0.22523 -0.27361 0.22847 -0.27552 0.23379 C -0.27656 0.23703 -0.27708 0.24189 -0.2783 0.24467 C -0.28003 0.24907 -0.28229 0.25115 -0.28403 0.25578 C -0.28594 0.26018 -0.28733 0.26713 -0.28906 0.27199 C -0.28958 0.27361 -0.29045 0.27338 -0.29115 0.27477 C -0.29323 0.27893 -0.29497 0.28379 -0.29688 0.28842 C -0.29757 0.29189 -0.29809 0.29652 -0.29913 0.2993 C -0.30035 0.30324 -0.30191 0.30439 -0.3033 0.3074 C -0.30434 0.30995 -0.30521 0.31319 -0.30625 0.31551 C -0.30729 0.31852 -0.30851 0.32083 -0.30955 0.32384 C -0.31389 0.33449 -0.31198 0.33194 -0.31684 0.3456 C -0.3224 0.36111 -0.32014 0.34699 -0.32674 0.37314 C -0.32813 0.37777 -0.32917 0.38264 -0.33056 0.38657 C -0.33142 0.38912 -0.33229 0.38981 -0.33333 0.39213 C -0.33611 0.39953 -0.33837 0.40856 -0.34115 0.41666 C -0.34236 0.42037 -0.34375 0.42361 -0.34479 0.42777 C -0.35174 0.45463 -0.34323 0.42314 -0.35122 0.44676 C -0.35417 0.45532 -0.35712 0.46412 -0.35972 0.47384 C -0.3684 0.50694 -0.35816 0.46967 -0.36476 0.49027 C -0.36563 0.49282 -0.36632 0.4956 -0.36701 0.49838 C -0.36753 0.50115 -0.36823 0.50694 -0.36823 0.5074 L -0.36823 0.50694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5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0648 L -0.06094 -0.00672 C -0.07743 -0.00556 -0.08333 -0.00602 -0.0967 -0.00347 C -0.10399 -0.00209 -0.11823 0.00115 -0.11823 0.00092 C -0.1217 0.00278 -0.12517 0.00486 -0.12882 0.00578 C -0.13125 0.00625 -0.13368 0.00648 -0.13594 0.00717 C -0.13767 0.00764 -0.13923 0.00833 -0.1408 0.00879 C -0.14271 0.00926 -0.14479 0.00995 -0.1467 0.01018 C -0.14757 0.01134 -0.14809 0.0125 -0.14896 0.01319 C -0.15573 0.01759 -0.15816 0.01782 -0.16441 0.01921 C -0.16614 0.02037 -0.16771 0.02153 -0.16927 0.02245 C -0.17031 0.02315 -0.1717 0.02315 -0.17274 0.02407 C -0.18107 0.02916 -0.17118 0.02523 -0.18107 0.02847 C -0.18663 0.03194 -0.18576 0.03194 -0.19184 0.03472 C -0.19305 0.03518 -0.19427 0.03588 -0.19548 0.03634 C -0.19774 0.0368 -0.2 0.03727 -0.20243 0.03796 C -0.2059 0.04213 -0.20416 0.04074 -0.20972 0.04236 C -0.21354 0.04328 -0.22153 0.04537 -0.22153 0.04514 C -0.23246 0.05463 -0.21476 0.04051 -0.2441 0.05301 C -0.24913 0.05509 -0.24653 0.05416 -0.25243 0.05625 C -0.25625 0.05926 -0.25694 0.06041 -0.26198 0.06227 C -0.2658 0.06342 -0.27378 0.06528 -0.27378 0.06504 C -0.27552 0.0662 -0.27691 0.06736 -0.27864 0.06828 C -0.2816 0.0699 -0.28351 0.0699 -0.2868 0.07129 C -0.2868 0.07106 -0.29566 0.075 -0.29774 0.07569 C -0.29878 0.07639 -0.3 0.07685 -0.30104 0.07731 C -0.30347 0.07824 -0.30712 0.07916 -0.30937 0.08055 C -0.31111 0.08125 -0.3125 0.08264 -0.31423 0.08356 C -0.31423 0.08333 -0.32309 0.08727 -0.325 0.08796 L -0.33212 0.0912 C -0.33351 0.09143 -0.33524 0.09213 -0.33663 0.09259 C -0.33906 0.09352 -0.34149 0.09467 -0.34392 0.09583 C -0.34514 0.09606 -0.34635 0.09699 -0.34757 0.09722 C -0.34913 0.09768 -0.35069 0.09815 -0.35226 0.09884 C -0.35434 0.0993 -0.35625 0.1 -0.35816 0.10023 C -0.3625 0.10069 -0.36684 0.10023 -0.37101 0.10023 L -0.37101 0.1 " pathEditMode="relative" rAng="0" ptsTypes="AAAAAAAAAAAAAAAAAAAAAAAAAAAAAAAAAAA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53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47 1.48148E-6 L -0.17847 0.00046 C -0.1816 -0.00486 -0.18472 -0.00903 -0.18715 -0.01482 C -0.18802 -0.01667 -0.18785 -0.01991 -0.18837 -0.02222 C -0.18889 -0.02477 -0.18958 -0.02708 -0.19045 -0.0294 C -0.19097 -0.03125 -0.19201 -0.03241 -0.19253 -0.03403 C -0.19531 -0.04121 -0.19844 -0.05 -0.2 -0.0588 C -0.20104 -0.06343 -0.20104 -0.06898 -0.20226 -0.07338 C -0.20712 -0.09005 -0.20122 -0.06921 -0.20764 -0.09283 C -0.20833 -0.09514 -0.2092 -0.09769 -0.2099 -0.10023 C -0.21111 -0.10486 -0.21198 -0.11019 -0.21302 -0.11482 C -0.21372 -0.11736 -0.21458 -0.11945 -0.2151 -0.12222 C -0.21597 -0.12593 -0.21649 -0.13033 -0.21736 -0.13449 C -0.21944 -0.14445 -0.2224 -0.15139 -0.225 -0.16134 C -0.22569 -0.16412 -0.22622 -0.16783 -0.22708 -0.17083 C -0.22795 -0.17454 -0.22934 -0.17708 -0.23021 -0.18056 C -0.23229 -0.18843 -0.23351 -0.19722 -0.23559 -0.20533 C -0.23958 -0.21968 -0.23767 -0.21343 -0.24097 -0.22477 C -0.24375 -0.24306 -0.23993 -0.22037 -0.24427 -0.23935 C -0.24688 -0.25139 -0.2434 -0.24236 -0.24757 -0.25394 C -0.24809 -0.25579 -0.24896 -0.25695 -0.24965 -0.25857 C -0.25052 -0.26181 -0.25104 -0.26528 -0.25174 -0.26852 C -0.25243 -0.2713 -0.25313 -0.27361 -0.25399 -0.27593 C -0.25469 -0.28079 -0.25503 -0.28588 -0.25608 -0.29051 C -0.25694 -0.29491 -0.25833 -0.29861 -0.25938 -0.30278 C -0.26007 -0.30602 -0.26076 -0.30926 -0.26146 -0.3125 C -0.26406 -0.33542 -0.26042 -0.30949 -0.2658 -0.32963 C -0.26788 -0.33727 -0.26875 -0.34653 -0.27118 -0.35417 L -0.27639 -0.37083 C -0.27917 -0.39514 -0.27569 -0.36852 -0.27969 -0.3882 C -0.28819 -0.42963 -0.28021 -0.39838 -0.28733 -0.42454 C -0.28941 -0.44514 -0.28681 -0.425 -0.29045 -0.4419 C -0.29201 -0.44792 -0.29288 -0.45764 -0.29479 -0.46389 C -0.29566 -0.46644 -0.29688 -0.46852 -0.29792 -0.47107 C -0.29878 -0.47847 -0.29931 -0.48565 -0.30017 -0.49306 C -0.30139 -0.50324 -0.3026 -0.50579 -0.30451 -0.51505 C -0.30538 -0.51898 -0.3059 -0.52315 -0.3066 -0.52732 C -0.30694 -0.52963 -0.30712 -0.53218 -0.30764 -0.53449 C -0.30833 -0.53658 -0.3092 -0.53773 -0.3099 -0.53958 C -0.31267 -0.55857 -0.31094 -0.54977 -0.31528 -0.56621 C -0.31563 -0.57107 -0.31545 -0.57662 -0.31632 -0.58102 C -0.31701 -0.58449 -0.31892 -0.58704 -0.31944 -0.59074 C -0.32049 -0.59607 -0.32014 -0.60208 -0.32066 -0.60764 C -0.32101 -0.61111 -0.32118 -0.61435 -0.3217 -0.61759 C -0.32222 -0.62083 -0.32326 -0.62408 -0.32396 -0.62732 C -0.32431 -0.62963 -0.32448 -0.63218 -0.325 -0.63449 C -0.32656 -0.64329 -0.32708 -0.64421 -0.32917 -0.65185 C -0.32951 -0.65463 -0.33056 -0.66528 -0.33142 -0.66875 C -0.33194 -0.6713 -0.33299 -0.67338 -0.33351 -0.67593 C -0.33438 -0.68079 -0.3349 -0.68565 -0.33576 -0.69074 C -0.33594 -0.69306 -0.33611 -0.6956 -0.33681 -0.69792 L -0.33889 -0.70533 C -0.34184 -0.73125 -0.33785 -0.7007 -0.34219 -0.72246 C -0.34306 -0.72708 -0.34358 -0.73218 -0.34427 -0.73704 C -0.34462 -0.73935 -0.34444 -0.74259 -0.34549 -0.74445 L -0.3474 -0.74908 C -0.34896 -0.76644 -0.34792 -0.75764 -0.35069 -0.77593 L -0.35191 -0.78333 C -0.35226 -0.78588 -0.35295 -0.7882 -0.35295 -0.79051 L -0.35295 -0.7956 L -0.35382 -0.80509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4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9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1" b="9670"/>
          <a:stretch/>
        </p:blipFill>
        <p:spPr>
          <a:xfrm>
            <a:off x="695325" y="161926"/>
            <a:ext cx="9896475" cy="6696074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547872" y="728919"/>
            <a:ext cx="5096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بإحسانه الى زوجاته وبناته وأحفاده وخادمه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3523488" y="1049519"/>
            <a:ext cx="50962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بمشاركة الناس أفراحهم واتراحهم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694432" y="2019504"/>
            <a:ext cx="6705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لأنه وجد فيها واقعا اجتماعيا مريرا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2023872" y="2558475"/>
            <a:ext cx="7376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لإخراج المجتمع من دوامة الصراع القبلي الى رحابة الأخوة والمحبة والتسامح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22665" y="3429000"/>
            <a:ext cx="8241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التّزاورُ. رعايةُ الفقيرِ. شهودُ الجنائزِ. زيارةُ المريضِ. رعايةُ الأيتامِ وشؤونِهم. التّواضعُ والمشاركةُ. التهنئةُ بالزّواج. نشرُ السّعادة. برُّ الوالدينِ المشركينِ. الرّحمةُ بالصّغارِ. الهديةُ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592498" y="4487395"/>
            <a:ext cx="8102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الأخوةِ والمحبّةِ والتّسامحِ وكنُصرةِ المظلومِ، وحمايةِ الجارِ، ورعايةِ الحقوقِ الخاصّةِ</a:t>
            </a:r>
          </a:p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والعامّةِ، ومكافحةِ الجريمةِ، والتّعاونِ في دفعِ الدّياتِ، وحريّةِ العقيدةِ، ومساعدةِ المدينِ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304925" y="5908347"/>
            <a:ext cx="7735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ينبغي أن تظل تلك الوسائط أدوات في أيدينا نستخدمها ولا تستخدمنا، نملكها ولا تملكنا، نتعامل معها بقدر الحاجة ولا نستسلم لما تفرضه علينا من قيم دخيلة</a:t>
            </a:r>
          </a:p>
        </p:txBody>
      </p:sp>
    </p:spTree>
    <p:extLst>
      <p:ext uri="{BB962C8B-B14F-4D97-AF65-F5344CB8AC3E}">
        <p14:creationId xmlns:p14="http://schemas.microsoft.com/office/powerpoint/2010/main" val="5722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3636" y="1618033"/>
            <a:ext cx="79461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4000" dirty="0">
                <a:solidFill>
                  <a:srgbClr val="C00000"/>
                </a:solidFill>
                <a:cs typeface="Al-Homam" pitchFamily="2" charset="-78"/>
              </a:rPr>
              <a:t>رسول الله ﷺ والحياة الاجتماعية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E6990-5F02-4143-B297-17C910CF7883}"/>
              </a:ext>
            </a:extLst>
          </p:cNvPr>
          <p:cNvSpPr txBox="1"/>
          <p:nvPr/>
        </p:nvSpPr>
        <p:spPr>
          <a:xfrm>
            <a:off x="-1015217" y="2896190"/>
            <a:ext cx="11893798" cy="20544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dirty="0">
                <a:solidFill>
                  <a:schemeClr val="accent5">
                    <a:lumMod val="75000"/>
                  </a:schemeClr>
                </a:solidFill>
                <a:latin typeface="Hacen Beirut" panose="02000000000000000000" pitchFamily="2" charset="-78"/>
                <a:cs typeface="Hacen Beirut" panose="02000000000000000000" pitchFamily="2" charset="-78"/>
              </a:rPr>
              <a:t>أتعلم من هذا الدرس </a:t>
            </a:r>
            <a:r>
              <a:rPr lang="ar-AE" sz="4000" dirty="0">
                <a:cs typeface="PT Bold Heading" panose="02010400000000000000" pitchFamily="2" charset="-78"/>
              </a:rPr>
              <a:t>:</a:t>
            </a:r>
          </a:p>
          <a:p>
            <a:pPr algn="r" rtl="1">
              <a:lnSpc>
                <a:spcPct val="150000"/>
              </a:lnSpc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-أستدل بأحداث من السيرة على حرص الرسول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  <a:sym typeface="AGA Arabesque" panose="05010101010101010101" pitchFamily="2" charset="2"/>
              </a:rPr>
              <a:t> 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  <a:sym typeface="AGA Arabesque" panose="05010101010101010101" pitchFamily="2" charset="2"/>
              </a:rPr>
              <a:t>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 على بناء مجتمع متماسك.</a:t>
            </a:r>
          </a:p>
          <a:p>
            <a:pPr algn="r" rtl="1">
              <a:lnSpc>
                <a:spcPct val="150000"/>
              </a:lnSpc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-أبين الإستراتيجيات التي استخدمها الرسول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  <a:sym typeface="AGA Arabesque" panose="05010101010101010101" pitchFamily="2" charset="2"/>
              </a:rPr>
              <a:t>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  <a:sym typeface="AGA Arabesque" panose="05010101010101010101" pitchFamily="2" charset="2"/>
              </a:rPr>
              <a:t> </a:t>
            </a: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لتقوية العلاقات الاجتماعية.</a:t>
            </a:r>
          </a:p>
          <a:p>
            <a:pPr algn="r" rtl="1">
              <a:lnSpc>
                <a:spcPct val="150000"/>
              </a:lnSpc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-أحرص على السلم المجتمعي بالتفاعل مع مكونات المجتمع</a:t>
            </a:r>
            <a:r>
              <a:rPr lang="ar-A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7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0208" y="639569"/>
            <a:ext cx="74762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4400" dirty="0">
                <a:solidFill>
                  <a:srgbClr val="C00000"/>
                </a:solidFill>
                <a:cs typeface="Al-Homam" pitchFamily="2" charset="-78"/>
              </a:rPr>
              <a:t>رسول الله </a:t>
            </a:r>
            <a:r>
              <a:rPr lang="ar-AE" sz="4400" dirty="0">
                <a:solidFill>
                  <a:srgbClr val="C00000"/>
                </a:solidFill>
                <a:latin typeface="Sakkal Majalla" panose="02000000000000000000" pitchFamily="2" charset="-78"/>
                <a:cs typeface="Al-Homam" pitchFamily="2" charset="-78"/>
              </a:rPr>
              <a:t>ﷺ والحياة الاجتماعية</a:t>
            </a:r>
            <a:endParaRPr lang="ar-AE" sz="4400" dirty="0">
              <a:solidFill>
                <a:srgbClr val="C00000"/>
              </a:solidFill>
              <a:cs typeface="Al-Homam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49412" y="1459549"/>
            <a:ext cx="2731008" cy="13776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17" name="TextBox 16"/>
          <p:cNvSpPr txBox="1"/>
          <p:nvPr/>
        </p:nvSpPr>
        <p:spPr>
          <a:xfrm>
            <a:off x="8192008" y="1701999"/>
            <a:ext cx="29263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العلاقات الاجتماعية </a:t>
            </a:r>
          </a:p>
          <a:p>
            <a:pPr algn="ctr" rtl="1"/>
            <a:r>
              <a:rPr 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داخل الأسرة وخارجها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88466" y="1409010"/>
            <a:ext cx="3683762" cy="1384515"/>
          </a:xfrm>
          <a:prstGeom prst="roundRect">
            <a:avLst/>
          </a:prstGeom>
          <a:solidFill>
            <a:srgbClr val="CDE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19" name="TextBox 18"/>
          <p:cNvSpPr txBox="1"/>
          <p:nvPr/>
        </p:nvSpPr>
        <p:spPr>
          <a:xfrm>
            <a:off x="937514" y="1689200"/>
            <a:ext cx="421259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العلاقات الاجتماعية ( مع الشعب)</a:t>
            </a:r>
          </a:p>
          <a:p>
            <a:pPr algn="ctr" rtl="1"/>
            <a:r>
              <a:rPr lang="ar-AE" sz="2400" dirty="0">
                <a:solidFill>
                  <a:srgbClr val="C00000"/>
                </a:solidFill>
                <a:latin typeface="Hacen Beirut" panose="02000000000000000000" pitchFamily="2" charset="-78"/>
                <a:cs typeface="Hacen Beirut" panose="02000000000000000000" pitchFamily="2" charset="-78"/>
              </a:rPr>
              <a:t>«وثيقة المدينة» دستور المواطنة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930648" y="1415874"/>
            <a:ext cx="3261360" cy="1377651"/>
          </a:xfrm>
          <a:prstGeom prst="round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21" name="TextBox 20"/>
          <p:cNvSpPr txBox="1"/>
          <p:nvPr/>
        </p:nvSpPr>
        <p:spPr>
          <a:xfrm>
            <a:off x="5483606" y="1671322"/>
            <a:ext cx="25633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استراتيجيات تعامل النبي </a:t>
            </a:r>
            <a:r>
              <a:rPr lang="ar-AE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ﷺ </a:t>
            </a:r>
            <a:r>
              <a:rPr 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مع الأفراد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2008" y="3036909"/>
            <a:ext cx="256336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زوجاته .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بناته .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أحفاده.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خدمه.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 التعامل مع الجيران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المبادرة والتطوع </a:t>
            </a:r>
          </a:p>
        </p:txBody>
      </p:sp>
      <p:sp>
        <p:nvSpPr>
          <p:cNvPr id="23" name="Double Brace 22"/>
          <p:cNvSpPr/>
          <p:nvPr/>
        </p:nvSpPr>
        <p:spPr>
          <a:xfrm>
            <a:off x="8249412" y="3026100"/>
            <a:ext cx="2731008" cy="247515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24" name="Double Brace 23"/>
          <p:cNvSpPr/>
          <p:nvPr/>
        </p:nvSpPr>
        <p:spPr>
          <a:xfrm>
            <a:off x="4634865" y="2948444"/>
            <a:ext cx="3685159" cy="265692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25" name="Double Brace 24"/>
          <p:cNvSpPr/>
          <p:nvPr/>
        </p:nvSpPr>
        <p:spPr>
          <a:xfrm>
            <a:off x="1076452" y="2948444"/>
            <a:ext cx="3558413" cy="2656929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27" name="TextBox 26"/>
          <p:cNvSpPr txBox="1"/>
          <p:nvPr/>
        </p:nvSpPr>
        <p:spPr>
          <a:xfrm>
            <a:off x="3990467" y="2646120"/>
            <a:ext cx="3767328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Tx/>
              <a:buChar char="-"/>
            </a:pPr>
            <a:endParaRPr lang="ar-AE" sz="2000" dirty="0">
              <a:solidFill>
                <a:schemeClr val="bg2">
                  <a:lumMod val="25000"/>
                </a:schemeClr>
              </a:solidFill>
              <a:latin typeface="Hacen Beirut" panose="02000000000000000000" pitchFamily="2" charset="-78"/>
              <a:cs typeface="mohammad bold art 1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التزاور    - شهود الجنائز .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رعاية الفقراء 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زيارة المرضى 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رعاية الايتام 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 الرحمة بالصغار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التواضع والمشاركة .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الهدية  - نشر السعادة </a:t>
            </a:r>
          </a:p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بر الوالدين المشركين .</a:t>
            </a:r>
          </a:p>
          <a:p>
            <a:pPr algn="r" rtl="1"/>
            <a:endParaRPr lang="ar-AE" sz="2000" dirty="0">
              <a:solidFill>
                <a:schemeClr val="bg2">
                  <a:lumMod val="25000"/>
                </a:schemeClr>
              </a:solidFill>
              <a:latin typeface="Hacen Beirut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2149" y="3523284"/>
            <a:ext cx="32651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ar-AE" sz="2000" dirty="0">
                <a:solidFill>
                  <a:schemeClr val="bg2">
                    <a:lumMod val="25000"/>
                  </a:schemeClr>
                </a:solidFill>
                <a:latin typeface="Hacen Beirut" panose="02000000000000000000" pitchFamily="2" charset="-78"/>
                <a:cs typeface="mohammad bold art 1" pitchFamily="2" charset="-78"/>
              </a:rPr>
              <a:t>العلاقات بين المسلمين وغيرهم من سكان المدينة</a:t>
            </a:r>
          </a:p>
        </p:txBody>
      </p:sp>
    </p:spTree>
    <p:extLst>
      <p:ext uri="{BB962C8B-B14F-4D97-AF65-F5344CB8AC3E}">
        <p14:creationId xmlns:p14="http://schemas.microsoft.com/office/powerpoint/2010/main" val="29773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 animBg="1"/>
      <p:bldP spid="24" grpId="0" animBg="1"/>
      <p:bldP spid="25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 b="36889"/>
          <a:stretch/>
        </p:blipFill>
        <p:spPr>
          <a:xfrm>
            <a:off x="714374" y="445432"/>
            <a:ext cx="11153776" cy="596713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217289" y="5772840"/>
            <a:ext cx="6583680" cy="4023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000" dirty="0">
                <a:solidFill>
                  <a:srgbClr val="C00000"/>
                </a:solidFill>
                <a:latin typeface="Hacen Beirut" panose="02000000000000000000" pitchFamily="2" charset="-78"/>
                <a:cs typeface="mohammad bold art 1" pitchFamily="2" charset="-78"/>
              </a:rPr>
              <a:t>ا</a:t>
            </a:r>
            <a:r>
              <a:rPr lang="ar-SA" sz="2000" dirty="0">
                <a:solidFill>
                  <a:srgbClr val="C00000"/>
                </a:solidFill>
                <a:latin typeface="Hacen Beirut" panose="02000000000000000000" pitchFamily="2" charset="-78"/>
                <a:cs typeface="mohammad bold art 1" pitchFamily="2" charset="-78"/>
              </a:rPr>
              <a:t>قتدي بدور سول الله في اسرته</a:t>
            </a:r>
            <a:endParaRPr lang="ar-AE" sz="2000" dirty="0">
              <a:solidFill>
                <a:srgbClr val="C00000"/>
              </a:solidFill>
              <a:latin typeface="Hacen Beirut" panose="02000000000000000000" pitchFamily="2" charset="-78"/>
              <a:cs typeface="mohammad bold art 1" pitchFamily="2" charset="-78"/>
            </a:endParaRP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8543C353-02CE-40A9-B8AC-3CE70155B410}"/>
              </a:ext>
            </a:extLst>
          </p:cNvPr>
          <p:cNvSpPr/>
          <p:nvPr/>
        </p:nvSpPr>
        <p:spPr>
          <a:xfrm>
            <a:off x="6010275" y="561975"/>
            <a:ext cx="5360670" cy="58251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38B93-9109-4748-BADF-9C481231C5CF}"/>
              </a:ext>
            </a:extLst>
          </p:cNvPr>
          <p:cNvSpPr txBox="1"/>
          <p:nvPr/>
        </p:nvSpPr>
        <p:spPr>
          <a:xfrm>
            <a:off x="5912359" y="682824"/>
            <a:ext cx="55652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العلاقات الاجتماعية داخل الأسرة وخارجها</a:t>
            </a:r>
          </a:p>
        </p:txBody>
      </p:sp>
    </p:spTree>
    <p:extLst>
      <p:ext uri="{BB962C8B-B14F-4D97-AF65-F5344CB8AC3E}">
        <p14:creationId xmlns:p14="http://schemas.microsoft.com/office/powerpoint/2010/main" val="248368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80" b="8054"/>
          <a:stretch/>
        </p:blipFill>
        <p:spPr>
          <a:xfrm>
            <a:off x="752473" y="1495425"/>
            <a:ext cx="10534650" cy="3352860"/>
          </a:xfrm>
          <a:prstGeom prst="rect">
            <a:avLst/>
          </a:prstGeom>
        </p:spPr>
      </p:pic>
      <p:pic>
        <p:nvPicPr>
          <p:cNvPr id="4" name="صورة 1" descr="الصفحات منالتربية الاسلامية 12 ج1_صفحة_03">
            <a:extLst>
              <a:ext uri="{FF2B5EF4-FFF2-40B4-BE49-F238E27FC236}">
                <a16:creationId xmlns:a16="http://schemas.microsoft.com/office/drawing/2014/main" id="{8042EE3E-7827-4599-97E3-6DB6A457FF3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78194"/>
          <a:stretch/>
        </p:blipFill>
        <p:spPr>
          <a:xfrm>
            <a:off x="752474" y="4848225"/>
            <a:ext cx="10534649" cy="1590675"/>
          </a:xfrm>
          <a:prstGeom prst="rect">
            <a:avLst/>
          </a:prstGeom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4D9F500D-0D46-4452-BFD0-A05D6FD4DA03}"/>
              </a:ext>
            </a:extLst>
          </p:cNvPr>
          <p:cNvSpPr/>
          <p:nvPr/>
        </p:nvSpPr>
        <p:spPr>
          <a:xfrm>
            <a:off x="3924300" y="5381952"/>
            <a:ext cx="6581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أهمية علاقة الجوار وحفظ حقوق الجار</a:t>
            </a:r>
            <a:endParaRPr lang="ar-AE" sz="2800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33B425-A85E-4F03-861D-2A41E3268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386560"/>
            <a:ext cx="154939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47688" indent="-2730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822325" indent="-228600" algn="r" rtl="1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096963" indent="-228600" algn="r" rtl="1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1371600" indent="-228600" algn="r" rtl="1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r-AE" alt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أبين:</a:t>
            </a:r>
            <a:endParaRPr lang="en-US" altLang="ar-AE" sz="2400" dirty="0">
              <a:latin typeface="Hacen Beirut" panose="02000000000000000000" pitchFamily="2" charset="-78"/>
              <a:cs typeface="Hacen Beirut" panose="020000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39D227-9261-481E-B2A4-AFC1A2E0F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1599642"/>
            <a:ext cx="1549398" cy="461665"/>
          </a:xfrm>
          <a:prstGeom prst="rect">
            <a:avLst/>
          </a:prstGeom>
          <a:solidFill>
            <a:srgbClr val="EAEAAC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547688" indent="-27305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822325" indent="-228600" algn="r" rtl="1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096963" indent="-228600" algn="r" rtl="1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1371600" indent="-228600" algn="r" rtl="1">
              <a:spcBef>
                <a:spcPct val="20000"/>
              </a:spcBef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ar-AE" alt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جار يرث</a:t>
            </a:r>
            <a:endParaRPr lang="en-US" altLang="ar-AE" sz="2400" dirty="0">
              <a:latin typeface="Hacen Beirut" panose="02000000000000000000" pitchFamily="2" charset="-78"/>
              <a:cs typeface="Hacen Beirut" panose="02000000000000000000" pitchFamily="2" charset="-78"/>
            </a:endParaRP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FAEA3AFB-C556-41AC-BEF1-E4CA6F32A5B1}"/>
              </a:ext>
            </a:extLst>
          </p:cNvPr>
          <p:cNvSpPr/>
          <p:nvPr/>
        </p:nvSpPr>
        <p:spPr>
          <a:xfrm>
            <a:off x="6715123" y="673156"/>
            <a:ext cx="4572000" cy="6956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A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D4667-CBA5-4256-96BF-96DBB38D9032}"/>
              </a:ext>
            </a:extLst>
          </p:cNvPr>
          <p:cNvSpPr txBox="1"/>
          <p:nvPr/>
        </p:nvSpPr>
        <p:spPr>
          <a:xfrm>
            <a:off x="6096000" y="835081"/>
            <a:ext cx="57250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AE" sz="2400" dirty="0">
                <a:latin typeface="Hacen Beirut" panose="02000000000000000000" pitchFamily="2" charset="-78"/>
                <a:cs typeface="Hacen Beirut" panose="02000000000000000000" pitchFamily="2" charset="-78"/>
              </a:rPr>
              <a:t>العلاقات الاجتماعية داخل الأسرة وخارجها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E0CE27-568D-4014-A226-1238F96F2FFB}"/>
              </a:ext>
            </a:extLst>
          </p:cNvPr>
          <p:cNvCxnSpPr>
            <a:cxnSpLocks/>
          </p:cNvCxnSpPr>
          <p:nvPr/>
        </p:nvCxnSpPr>
        <p:spPr>
          <a:xfrm flipH="1">
            <a:off x="1419226" y="2362200"/>
            <a:ext cx="883919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103030-BCF6-4C48-950F-F727FCC0C2DE}"/>
              </a:ext>
            </a:extLst>
          </p:cNvPr>
          <p:cNvCxnSpPr>
            <a:cxnSpLocks/>
          </p:cNvCxnSpPr>
          <p:nvPr/>
        </p:nvCxnSpPr>
        <p:spPr>
          <a:xfrm flipH="1">
            <a:off x="3629025" y="3152775"/>
            <a:ext cx="687705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35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3" b="5605"/>
          <a:stretch/>
        </p:blipFill>
        <p:spPr>
          <a:xfrm>
            <a:off x="703259" y="167397"/>
            <a:ext cx="10001250" cy="6523205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846861" y="2313879"/>
            <a:ext cx="6187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(الشعور  بالمسؤولية المجتمعية، إيجابية الرسول، حبه وإخلاصه لمجتمعه)</a:t>
            </a:r>
            <a:endParaRPr lang="ar-A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98148" y="3311806"/>
            <a:ext cx="3748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( شجاعته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sym typeface="AGA Arabesque" panose="05010101010101010101" pitchFamily="2" charset="2"/>
              </a:rPr>
              <a:t></a:t>
            </a:r>
            <a:r>
              <a:rPr lang="ar-SA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، روح المبادرة، حماية أمن المجتمع).</a:t>
            </a:r>
            <a:endParaRPr lang="ar-AE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904635" y="4708238"/>
            <a:ext cx="1707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التواصل مع الشرطة</a:t>
            </a:r>
            <a:endParaRPr lang="ar-AE" sz="2000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846759" y="5208440"/>
            <a:ext cx="3799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تقديم المساعدة الممكنة، والاتصال بالدفاع المدني</a:t>
            </a:r>
            <a:endParaRPr lang="ar-AE" sz="2000" b="1" dirty="0"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23562" y="5660691"/>
            <a:ext cx="4612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عدم التسبب بالازدحام والاتصال بالإسعاف والجهة المختصة</a:t>
            </a:r>
            <a:endParaRPr lang="ar-AE" sz="2000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746478" y="6206367"/>
            <a:ext cx="17347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0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إبلاغ الجهات الأمنية. </a:t>
            </a:r>
            <a:endParaRPr lang="ar-A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4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06" b="6821"/>
          <a:stretch/>
        </p:blipFill>
        <p:spPr>
          <a:xfrm>
            <a:off x="704850" y="895036"/>
            <a:ext cx="10572750" cy="596296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337728" y="2187191"/>
            <a:ext cx="3725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محاربة الفقر وسد الحاجة</a:t>
            </a:r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/رعاية الفقير</a:t>
            </a:r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AE" sz="2400" b="1" dirty="0">
              <a:solidFill>
                <a:srgbClr val="C0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43162" y="2888134"/>
            <a:ext cx="4057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الدعم المعنوي والنفسي</a:t>
            </a:r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/زيارة المريض</a:t>
            </a:r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566316" y="4463407"/>
            <a:ext cx="3318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الإيجابية من القائد</a:t>
            </a:r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/التهنئة بالزواج</a:t>
            </a:r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156654" y="5394608"/>
            <a:ext cx="28440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التواضع و </a:t>
            </a:r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المشاركة المجتمعية 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8745438" y="6325809"/>
            <a:ext cx="1317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نشر السعادة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D77212-C143-4184-8E5F-D445A66F6810}"/>
              </a:ext>
            </a:extLst>
          </p:cNvPr>
          <p:cNvGrpSpPr/>
          <p:nvPr/>
        </p:nvGrpSpPr>
        <p:grpSpPr>
          <a:xfrm>
            <a:off x="6692689" y="358335"/>
            <a:ext cx="4584911" cy="542312"/>
            <a:chOff x="6692689" y="358335"/>
            <a:chExt cx="4584911" cy="542312"/>
          </a:xfrm>
        </p:grpSpPr>
        <p:sp>
          <p:nvSpPr>
            <p:cNvPr id="9" name="Rounded Rectangle 19">
              <a:extLst>
                <a:ext uri="{FF2B5EF4-FFF2-40B4-BE49-F238E27FC236}">
                  <a16:creationId xmlns:a16="http://schemas.microsoft.com/office/drawing/2014/main" id="{C2F9CB9C-A5FB-44E3-B62D-6820E28AB53C}"/>
                </a:ext>
              </a:extLst>
            </p:cNvPr>
            <p:cNvSpPr/>
            <p:nvPr/>
          </p:nvSpPr>
          <p:spPr>
            <a:xfrm>
              <a:off x="6692689" y="358335"/>
              <a:ext cx="4584911" cy="542312"/>
            </a:xfrm>
            <a:prstGeom prst="roundRect">
              <a:avLst/>
            </a:prstGeom>
            <a:solidFill>
              <a:srgbClr val="FFE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AE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06AA2CE-DB70-436D-9DFC-223775B306C0}"/>
                </a:ext>
              </a:extLst>
            </p:cNvPr>
            <p:cNvSpPr txBox="1"/>
            <p:nvPr/>
          </p:nvSpPr>
          <p:spPr>
            <a:xfrm>
              <a:off x="6837723" y="433091"/>
              <a:ext cx="443987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AE" sz="2400" dirty="0">
                  <a:latin typeface="Hacen Beirut" panose="02000000000000000000" pitchFamily="2" charset="-78"/>
                  <a:cs typeface="Hacen Beirut" panose="02000000000000000000" pitchFamily="2" charset="-78"/>
                </a:rPr>
                <a:t>استراتيجيات تعامل النبي </a:t>
              </a:r>
              <a:r>
                <a:rPr lang="ar-AE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ﷺ </a:t>
              </a:r>
              <a:r>
                <a:rPr lang="ar-AE" sz="2400" dirty="0">
                  <a:latin typeface="Hacen Beirut" panose="02000000000000000000" pitchFamily="2" charset="-78"/>
                  <a:cs typeface="Hacen Beirut" panose="02000000000000000000" pitchFamily="2" charset="-78"/>
                </a:rPr>
                <a:t>مع الأفراد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8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5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30555"/>
          <a:stretch/>
        </p:blipFill>
        <p:spPr>
          <a:xfrm>
            <a:off x="723899" y="542925"/>
            <a:ext cx="10048875" cy="6164181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439445" y="1286506"/>
            <a:ext cx="1989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بر الوالدين المشركين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8102010" y="2159246"/>
            <a:ext cx="1459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رعاية الطفولة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346996" y="3757922"/>
            <a:ext cx="2214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الهدية/</a:t>
            </a:r>
            <a:r>
              <a:rPr lang="ar-SA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التسامح واللين </a:t>
            </a:r>
            <a:endParaRPr lang="ar-AE" sz="2400" b="1" dirty="0">
              <a:solidFill>
                <a:srgbClr val="C0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28653" y="495648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عَنْ عَلِيِّ بْنِ أَبِي طَالِبٍ، قَالَ: خَرَجْنَا مَعَ رَسُولِ فِي جَنَازَةٍ إِلَى بَقِيعِ الْغَرْقَدِ</a:t>
            </a:r>
            <a:r>
              <a:rPr lang="ar-AE" sz="2000" b="1" dirty="0"/>
              <a:t>....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67491" y="5263291"/>
            <a:ext cx="1566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AE" sz="2400" b="1" dirty="0">
                <a:solidFill>
                  <a:srgbClr val="C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شهود الجنائز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2D3E4F6-BE5D-4D10-9BB4-609E85065D3E}"/>
              </a:ext>
            </a:extLst>
          </p:cNvPr>
          <p:cNvGrpSpPr/>
          <p:nvPr/>
        </p:nvGrpSpPr>
        <p:grpSpPr>
          <a:xfrm>
            <a:off x="6968913" y="175689"/>
            <a:ext cx="4584911" cy="542312"/>
            <a:chOff x="6692689" y="358335"/>
            <a:chExt cx="4584911" cy="542312"/>
          </a:xfrm>
        </p:grpSpPr>
        <p:sp>
          <p:nvSpPr>
            <p:cNvPr id="10" name="Rounded Rectangle 19">
              <a:extLst>
                <a:ext uri="{FF2B5EF4-FFF2-40B4-BE49-F238E27FC236}">
                  <a16:creationId xmlns:a16="http://schemas.microsoft.com/office/drawing/2014/main" id="{997A0DA9-B85E-4D97-9A44-A4781AADED30}"/>
                </a:ext>
              </a:extLst>
            </p:cNvPr>
            <p:cNvSpPr/>
            <p:nvPr/>
          </p:nvSpPr>
          <p:spPr>
            <a:xfrm>
              <a:off x="6692689" y="358335"/>
              <a:ext cx="4584911" cy="542312"/>
            </a:xfrm>
            <a:prstGeom prst="roundRect">
              <a:avLst/>
            </a:prstGeom>
            <a:solidFill>
              <a:srgbClr val="FFE8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AE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D50E28-EE9B-4DF0-BB52-816FD68F4A32}"/>
                </a:ext>
              </a:extLst>
            </p:cNvPr>
            <p:cNvSpPr txBox="1"/>
            <p:nvPr/>
          </p:nvSpPr>
          <p:spPr>
            <a:xfrm>
              <a:off x="6837723" y="433091"/>
              <a:ext cx="4439877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AE" sz="2400" dirty="0">
                  <a:latin typeface="Hacen Beirut" panose="02000000000000000000" pitchFamily="2" charset="-78"/>
                  <a:cs typeface="Hacen Beirut" panose="02000000000000000000" pitchFamily="2" charset="-78"/>
                </a:rPr>
                <a:t>استراتيجيات تعامل النبي </a:t>
              </a:r>
              <a:r>
                <a:rPr lang="ar-AE" sz="2400" b="1" dirty="0"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ﷺ </a:t>
              </a:r>
              <a:r>
                <a:rPr lang="ar-AE" sz="2400" dirty="0">
                  <a:latin typeface="Hacen Beirut" panose="02000000000000000000" pitchFamily="2" charset="-78"/>
                  <a:cs typeface="Hacen Beirut" panose="02000000000000000000" pitchFamily="2" charset="-78"/>
                </a:rPr>
                <a:t>مع الأفراد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91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الصفحات منالتربية الاسلامية 12 ج1_صفحة_0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1" b="56729"/>
          <a:stretch/>
        </p:blipFill>
        <p:spPr>
          <a:xfrm>
            <a:off x="738187" y="1168987"/>
            <a:ext cx="10272713" cy="52794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3FE41A6-9B25-48BE-8178-75B7E54D5EF2}"/>
              </a:ext>
            </a:extLst>
          </p:cNvPr>
          <p:cNvGrpSpPr/>
          <p:nvPr/>
        </p:nvGrpSpPr>
        <p:grpSpPr>
          <a:xfrm>
            <a:off x="6600824" y="733425"/>
            <a:ext cx="5305425" cy="1209675"/>
            <a:chOff x="6477000" y="733424"/>
            <a:chExt cx="4976812" cy="1419225"/>
          </a:xfrm>
        </p:grpSpPr>
        <p:sp>
          <p:nvSpPr>
            <p:cNvPr id="8" name="Rounded Rectangle 17">
              <a:extLst>
                <a:ext uri="{FF2B5EF4-FFF2-40B4-BE49-F238E27FC236}">
                  <a16:creationId xmlns:a16="http://schemas.microsoft.com/office/drawing/2014/main" id="{492A122E-78FF-404B-BF0B-4F2A5896916D}"/>
                </a:ext>
              </a:extLst>
            </p:cNvPr>
            <p:cNvSpPr/>
            <p:nvPr/>
          </p:nvSpPr>
          <p:spPr>
            <a:xfrm>
              <a:off x="6477000" y="733424"/>
              <a:ext cx="4976812" cy="1419225"/>
            </a:xfrm>
            <a:prstGeom prst="roundRect">
              <a:avLst/>
            </a:prstGeom>
            <a:solidFill>
              <a:srgbClr val="CDE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AE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060267-48EE-4E72-BD0F-4AF25577A2F0}"/>
                </a:ext>
              </a:extLst>
            </p:cNvPr>
            <p:cNvSpPr txBox="1"/>
            <p:nvPr/>
          </p:nvSpPr>
          <p:spPr>
            <a:xfrm>
              <a:off x="6859111" y="1027537"/>
              <a:ext cx="421259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AE" sz="2400" dirty="0">
                  <a:latin typeface="Hacen Beirut" panose="02000000000000000000" pitchFamily="2" charset="-78"/>
                  <a:cs typeface="Hacen Beirut" panose="02000000000000000000" pitchFamily="2" charset="-78"/>
                </a:rPr>
                <a:t>العلاقات الاجتماعية ( مع الشعب)</a:t>
              </a:r>
            </a:p>
            <a:p>
              <a:pPr algn="ctr" rtl="1"/>
              <a:r>
                <a:rPr lang="ar-AE" sz="2400" dirty="0">
                  <a:solidFill>
                    <a:srgbClr val="C00000"/>
                  </a:solidFill>
                  <a:latin typeface="Hacen Beirut" panose="02000000000000000000" pitchFamily="2" charset="-78"/>
                  <a:cs typeface="Hacen Beirut" panose="02000000000000000000" pitchFamily="2" charset="-78"/>
                </a:rPr>
                <a:t>«وثيقة المدينة» دستور المواطنة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64CC41-C3C4-4061-A5F9-ED9A373B3759}"/>
              </a:ext>
            </a:extLst>
          </p:cNvPr>
          <p:cNvCxnSpPr>
            <a:cxnSpLocks/>
          </p:cNvCxnSpPr>
          <p:nvPr/>
        </p:nvCxnSpPr>
        <p:spPr>
          <a:xfrm flipH="1">
            <a:off x="1343025" y="3762375"/>
            <a:ext cx="58674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6E1BA7-850B-4925-A5BA-F13D3F162DB2}"/>
              </a:ext>
            </a:extLst>
          </p:cNvPr>
          <p:cNvCxnSpPr>
            <a:cxnSpLocks/>
          </p:cNvCxnSpPr>
          <p:nvPr/>
        </p:nvCxnSpPr>
        <p:spPr>
          <a:xfrm flipH="1">
            <a:off x="1276350" y="4581525"/>
            <a:ext cx="9058275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A039569-6C48-4C90-9BE5-AB7F17BD6618}"/>
              </a:ext>
            </a:extLst>
          </p:cNvPr>
          <p:cNvCxnSpPr>
            <a:cxnSpLocks/>
          </p:cNvCxnSpPr>
          <p:nvPr/>
        </p:nvCxnSpPr>
        <p:spPr>
          <a:xfrm flipH="1">
            <a:off x="2543175" y="5019675"/>
            <a:ext cx="7791451" cy="0"/>
          </a:xfrm>
          <a:prstGeom prst="line">
            <a:avLst/>
          </a:prstGeom>
          <a:ln w="38100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D3D4D9-849D-4E8C-9E36-85CC6822D91D}"/>
              </a:ext>
            </a:extLst>
          </p:cNvPr>
          <p:cNvCxnSpPr>
            <a:cxnSpLocks/>
          </p:cNvCxnSpPr>
          <p:nvPr/>
        </p:nvCxnSpPr>
        <p:spPr>
          <a:xfrm flipH="1">
            <a:off x="1343025" y="5845313"/>
            <a:ext cx="3429000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81E7451-00EA-47A5-8539-2D21C13E6184}"/>
              </a:ext>
            </a:extLst>
          </p:cNvPr>
          <p:cNvCxnSpPr>
            <a:cxnSpLocks/>
          </p:cNvCxnSpPr>
          <p:nvPr/>
        </p:nvCxnSpPr>
        <p:spPr>
          <a:xfrm flipH="1">
            <a:off x="3952875" y="6312038"/>
            <a:ext cx="6381750" cy="0"/>
          </a:xfrm>
          <a:prstGeom prst="line">
            <a:avLst/>
          </a:prstGeom>
          <a:ln w="381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BD4097-4F53-4B3D-92D8-46AAE4532A68}"/>
              </a:ext>
            </a:extLst>
          </p:cNvPr>
          <p:cNvCxnSpPr>
            <a:cxnSpLocks/>
          </p:cNvCxnSpPr>
          <p:nvPr/>
        </p:nvCxnSpPr>
        <p:spPr>
          <a:xfrm flipH="1">
            <a:off x="1581150" y="4181475"/>
            <a:ext cx="795337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80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611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Franklin Gothic Book</vt:lpstr>
      <vt:lpstr>Hacen Beirut</vt:lpstr>
      <vt:lpstr>Sakkal Majalla</vt:lpstr>
      <vt:lpstr>Traditional Arabic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عذيجة مبارك الشامسي</dc:creator>
  <cp:lastModifiedBy>عذيجة مبارك الشامسي</cp:lastModifiedBy>
  <cp:revision>36</cp:revision>
  <dcterms:created xsi:type="dcterms:W3CDTF">2020-09-16T13:44:54Z</dcterms:created>
  <dcterms:modified xsi:type="dcterms:W3CDTF">2020-10-07T08:22:36Z</dcterms:modified>
</cp:coreProperties>
</file>