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369" r:id="rId6"/>
    <p:sldId id="3386" r:id="rId7"/>
    <p:sldId id="3392" r:id="rId8"/>
    <p:sldId id="3387" r:id="rId9"/>
    <p:sldId id="3378" r:id="rId10"/>
    <p:sldId id="3380" r:id="rId11"/>
    <p:sldId id="3381" r:id="rId12"/>
    <p:sldId id="3382" r:id="rId13"/>
    <p:sldId id="3384" r:id="rId14"/>
    <p:sldId id="3395" r:id="rId15"/>
    <p:sldId id="3388" r:id="rId16"/>
    <p:sldId id="3349" r:id="rId17"/>
    <p:sldId id="3370" r:id="rId18"/>
    <p:sldId id="3372" r:id="rId19"/>
    <p:sldId id="3371" r:id="rId20"/>
    <p:sldId id="3373" r:id="rId21"/>
    <p:sldId id="3374" r:id="rId22"/>
    <p:sldId id="3375" r:id="rId23"/>
    <p:sldId id="3376" r:id="rId24"/>
    <p:sldId id="3389" r:id="rId25"/>
    <p:sldId id="3365" r:id="rId26"/>
    <p:sldId id="3377" r:id="rId27"/>
    <p:sldId id="3385" r:id="rId28"/>
    <p:sldId id="3391" r:id="rId29"/>
    <p:sldId id="33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ديانا رومان" initials="در" lastIdx="51" clrIdx="0">
    <p:extLst>
      <p:ext uri="{19B8F6BF-5375-455C-9EA6-DF929625EA0E}">
        <p15:presenceInfo xmlns:p15="http://schemas.microsoft.com/office/powerpoint/2012/main" userId="S::diana.roman@moe.gov.ae::81f725c5-bcba-4bb6-bf72-90443dd95e8d" providerId="AD"/>
      </p:ext>
    </p:extLst>
  </p:cmAuthor>
  <p:cmAuthor id="2" name="Julia Krasny" initials="JK" lastIdx="10" clrIdx="1">
    <p:extLst>
      <p:ext uri="{19B8F6BF-5375-455C-9EA6-DF929625EA0E}">
        <p15:presenceInfo xmlns:p15="http://schemas.microsoft.com/office/powerpoint/2012/main" userId="S::Julia.Krasny@moe.gov.ae::66e15fa2-c340-4818-b698-a8200a73d50c" providerId="AD"/>
      </p:ext>
    </p:extLst>
  </p:cmAuthor>
  <p:cmAuthor id="3" name="روبيرت بوتشينز" initials="روبيرت" lastIdx="9" clrIdx="2">
    <p:extLst>
      <p:ext uri="{19B8F6BF-5375-455C-9EA6-DF929625EA0E}">
        <p15:presenceInfo xmlns:p15="http://schemas.microsoft.com/office/powerpoint/2012/main" userId="S::robert.butchins@moe.gov.ae::0d13b953-c440-4489-9e5a-58490999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342"/>
    <p:restoredTop sz="95280"/>
  </p:normalViewPr>
  <p:slideViewPr>
    <p:cSldViewPr snapToGrid="0">
      <p:cViewPr varScale="1">
        <p:scale>
          <a:sx n="50" d="100"/>
          <a:sy n="50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7E0F-1DA7-A845-9D86-EE185700F650}" type="datetimeFigureOut">
              <a:rPr lang="en-AE" smtClean="0"/>
              <a:t>11/05/2021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F5F3-A883-9D4A-9E1E-8E97E6EF74E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665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585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17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077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18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6229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20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5692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21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301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BF5F3-A883-9D4A-9E1E-8E97E6EF74E8}" type="slidenum">
              <a:rPr lang="en-AE" smtClean="0"/>
              <a:t>25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375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C523-B136-4190-ACB5-39118278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E922B-D848-4AE0-89C0-054DA4DAE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8755-498F-4510-BFF3-488423E5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D99A7-FA04-4C2B-8813-925E7908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BE50C-C8AC-42E1-9E09-948818E8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81A-87A8-4018-A5C3-B40406D0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B015C-B54B-4696-9667-06E390669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1E43-4D53-469A-8BF3-3A78ECE1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5A47-5DD8-4741-9521-CBD0015C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1D57-E840-4266-B361-3693B9FE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Login - Ministry of Education">
            <a:extLst>
              <a:ext uri="{FF2B5EF4-FFF2-40B4-BE49-F238E27FC236}">
                <a16:creationId xmlns:a16="http://schemas.microsoft.com/office/drawing/2014/main" id="{DA8B877A-48FB-4149-BCBF-496579A0B4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دليل رحلات المدرسة الإماراتية">
            <a:extLst>
              <a:ext uri="{FF2B5EF4-FFF2-40B4-BE49-F238E27FC236}">
                <a16:creationId xmlns:a16="http://schemas.microsoft.com/office/drawing/2014/main" id="{B989E547-5A87-4550-840E-2E75A9AC3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2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641EC-C94B-4E21-8E21-6B18DCF49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222D7-F0A2-4E50-9A1D-2C6E87B2B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D9CC-B4FC-4AD5-9409-D695B58F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0B4C-381C-4DE5-A0FE-00FB1FC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1E59-76DB-4EBA-A18B-EB8AA920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Login - Ministry of Education">
            <a:extLst>
              <a:ext uri="{FF2B5EF4-FFF2-40B4-BE49-F238E27FC236}">
                <a16:creationId xmlns:a16="http://schemas.microsoft.com/office/drawing/2014/main" id="{298AC16A-D1A3-4D97-AF8F-B670CE5B1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دليل رحلات المدرسة الإماراتية">
            <a:extLst>
              <a:ext uri="{FF2B5EF4-FFF2-40B4-BE49-F238E27FC236}">
                <a16:creationId xmlns:a16="http://schemas.microsoft.com/office/drawing/2014/main" id="{651BF9F8-E687-41BE-A65F-2F02BAFB8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1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FB15-AAD9-4B23-8DC1-51D90D3A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000"/>
            <a:ext cx="10515600" cy="81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5057-AC02-43A6-AA76-A9BFC6CA4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594D-64FA-4E9F-B468-F28FC89A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F5F0-1C5E-4D98-894A-1939F02E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31E63-A385-4198-BA7B-684EDC2D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Login - Ministry of Education">
            <a:extLst>
              <a:ext uri="{FF2B5EF4-FFF2-40B4-BE49-F238E27FC236}">
                <a16:creationId xmlns:a16="http://schemas.microsoft.com/office/drawing/2014/main" id="{297F17EB-C90E-43E8-B9C0-3000722A1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دليل رحلات المدرسة الإماراتية">
            <a:extLst>
              <a:ext uri="{FF2B5EF4-FFF2-40B4-BE49-F238E27FC236}">
                <a16:creationId xmlns:a16="http://schemas.microsoft.com/office/drawing/2014/main" id="{69E6D91B-14EA-47C1-8F85-1CB5EFDAD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9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EB24-4CE1-4FDC-8970-23E03465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7024F-8BB2-47C5-948D-7F8C6335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D2A1C-34DA-4215-AD2D-428CA1B1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160D-854A-452B-92E8-384A05C4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F682-F3A6-48FD-9004-86FA3EDA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Login - Ministry of Education">
            <a:extLst>
              <a:ext uri="{FF2B5EF4-FFF2-40B4-BE49-F238E27FC236}">
                <a16:creationId xmlns:a16="http://schemas.microsoft.com/office/drawing/2014/main" id="{B02B5C25-9567-45A5-8BF8-F192415C5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ليل رحلات المدرسة الإماراتية">
            <a:extLst>
              <a:ext uri="{FF2B5EF4-FFF2-40B4-BE49-F238E27FC236}">
                <a16:creationId xmlns:a16="http://schemas.microsoft.com/office/drawing/2014/main" id="{7B5F0E66-A22D-4600-9885-47AF762937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5AD7-D633-4E53-A211-BB0D26E4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F2A2-1E7C-4F55-88C2-D7E5F1E3C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7C0E-5479-43AE-96EC-BBAB25FB8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20E6F-EEBB-4D9C-B96C-FF12E1D9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25E33-B5A2-4C47-B03A-41AEEFB9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64A-225F-4FF2-B40F-13D02888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7A373F89-829D-4779-AF5B-680B3F513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FBFD33F6-0B39-411F-9C55-DB8C754A3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1514-AEFA-4F64-BCB9-031F731F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EBA78-01E4-4245-AF47-45B112B4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1E81A-67DE-4E00-80D8-00CAE7E2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33D7-F516-45AF-891F-82B4627E0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70D71-9E3A-44FB-8F74-AEA20F097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C449B-15CD-4AEB-B08D-5CC329E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93888-E8B8-4F6B-89F0-F3F78039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15A36-07B4-47A3-9784-83E4A33C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Login - Ministry of Education">
            <a:extLst>
              <a:ext uri="{FF2B5EF4-FFF2-40B4-BE49-F238E27FC236}">
                <a16:creationId xmlns:a16="http://schemas.microsoft.com/office/drawing/2014/main" id="{1D9CB7B2-933A-4686-B605-82204D77E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دليل رحلات المدرسة الإماراتية">
            <a:extLst>
              <a:ext uri="{FF2B5EF4-FFF2-40B4-BE49-F238E27FC236}">
                <a16:creationId xmlns:a16="http://schemas.microsoft.com/office/drawing/2014/main" id="{EDDC39A4-CF3A-4296-9186-F4F994FD33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205E-AD12-4926-A581-2B8F6D9C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85883-6C44-485A-9680-3A1DF9E0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A2A43-0CF8-43DA-AFBE-2E23C014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97AD1-E833-431B-9A20-EE9FD502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Login - Ministry of Education">
            <a:extLst>
              <a:ext uri="{FF2B5EF4-FFF2-40B4-BE49-F238E27FC236}">
                <a16:creationId xmlns:a16="http://schemas.microsoft.com/office/drawing/2014/main" id="{EECC862C-C490-4D88-99F2-03A40329F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دليل رحلات المدرسة الإماراتية">
            <a:extLst>
              <a:ext uri="{FF2B5EF4-FFF2-40B4-BE49-F238E27FC236}">
                <a16:creationId xmlns:a16="http://schemas.microsoft.com/office/drawing/2014/main" id="{250AF846-686C-4405-B0AF-C1A1D328D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06EF2-C14D-429F-8C9A-B8503F82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782DF-2EF9-41DE-958F-F1011382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8F2F1-0430-4C29-B793-21E35AB0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Login - Ministry of Education">
            <a:extLst>
              <a:ext uri="{FF2B5EF4-FFF2-40B4-BE49-F238E27FC236}">
                <a16:creationId xmlns:a16="http://schemas.microsoft.com/office/drawing/2014/main" id="{01C3E9CB-9879-4CA6-A279-54AEC649E4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ليل رحلات المدرسة الإماراتية">
            <a:extLst>
              <a:ext uri="{FF2B5EF4-FFF2-40B4-BE49-F238E27FC236}">
                <a16:creationId xmlns:a16="http://schemas.microsoft.com/office/drawing/2014/main" id="{581F0A47-E07F-4B47-B434-A3D4748174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2536-3ABC-4290-8711-175FB0CB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C46F-42ED-46B4-88B3-D9EDEA9B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109BF-C31E-4531-8220-5278387B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5F15C-161D-44D5-9C32-C2C9C964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A4C6D-4508-4335-87C2-6ECAB80B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E91C1-F61B-4228-BB53-AF480B0D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8951AF34-91CB-476E-B321-B2E96B97F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D4DE3931-A4ED-408E-A1F4-B507369A2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3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2FC6-3ED0-4980-A856-4A5378F0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8E898-F48E-40C6-9617-632C2E186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7E30F-F851-4185-B6D6-7BB1E2196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2119-B9B2-4E92-9484-CC1307B0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53DC4-4C93-417D-8F6A-EFABEA86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9856-9F9C-4267-AB56-54470990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DC6535F4-D250-4411-B5B8-9D04AC92E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2B4243EE-CD9E-4385-9E29-7BBB70269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2CB74-7227-4F84-A4E6-23D1082A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F13C0-846D-45EB-B942-8E111835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413D0-3DCF-462E-9126-B4E93D961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19A0-0EEA-4BF1-8366-B9BADD2E7D66}" type="datetimeFigureOut">
              <a:rPr lang="en-US" smtClean="0"/>
              <a:t>05-Nov-21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E665-9892-4E1A-BF54-053A1232D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92B4-E4CA-4D38-8FE5-18B4D4808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tfrog.wegrok.net/2013/03/netiquette-primer-part-2.html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estockphotos.biz/stockphoto/106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21735/fwd__bubble_hand_drawn-by-rejon-177666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estockphotos.biz/stockphoto/106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21735/fwd__bubble_hand_drawn-by-rejon-177666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estockphotos.biz/stockphoto/106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openclipart.org/detail/21735/fwd__bubble_hand_drawn-by-rejon-177666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openclipart.org/detail/21735/fwd__bubble_hand_drawn-by-rejon-177666" TargetMode="External"/><Relationship Id="rId7" Type="http://schemas.openxmlformats.org/officeDocument/2006/relationships/hyperlink" Target="http://www.freestockphotos.biz/stockphoto/106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https://pixabay.com/en/rat-rodent-lab-animal-animal-295035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rat-rodent-lab-animal-animal-295035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freestockphotos.biz/stockphoto/10688" TargetMode="External"/><Relationship Id="rId4" Type="http://schemas.openxmlformats.org/officeDocument/2006/relationships/hyperlink" Target="https://openclipart.org/detail/21735/fwd__bubble_hand_drawn-by-rejon-177666" TargetMode="Externa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0688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pixabay.com/en/rat-rodent-lab-animal-animal-295035/" TargetMode="External"/><Relationship Id="rId4" Type="http://schemas.openxmlformats.org/officeDocument/2006/relationships/hyperlink" Target="https://openclipart.org/detail/21735/fwd__bubble_hand_drawn-by-rejon-177666" TargetMode="Externa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openclipart.org/detail/21735/fwd__bubble_hand_drawn-by-rejon-177666" TargetMode="External"/><Relationship Id="rId7" Type="http://schemas.openxmlformats.org/officeDocument/2006/relationships/hyperlink" Target="https://pixabay.com/en/rat-rodent-lab-animal-animal-29503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http://www.freestockphotos.biz/stockphoto/1068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openclipart.org/detail/21735/fwd__bubble_hand_drawn-by-rejon-177666" TargetMode="External"/><Relationship Id="rId7" Type="http://schemas.openxmlformats.org/officeDocument/2006/relationships/hyperlink" Target="http://www.freestockphotos.biz/stockphoto/106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https://pixabay.com/en/rat-rodent-lab-animal-animal-295035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066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openclipart.org/detail/21735/fwd__bubble_hand_drawn-by-rejon-1776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estockphotos.biz/stockphoto/106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21735/fwd__bubble_hand_drawn-by-rejon-177666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hyperlink" Target="https://www.dailyclipart.net/page/1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www.pngall.com/sleep-png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katfrog.wegrok.net/2013/03/netiquette-primer-part-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ouse-gray-small-animal-tail-4837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mouse-gray-small-animal-tail-48374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clipart.net/page/16/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sleep-png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4B419-F0CD-40BE-A1DA-8ACD33D72D3D}"/>
              </a:ext>
            </a:extLst>
          </p:cNvPr>
          <p:cNvSpPr/>
          <p:nvPr/>
        </p:nvSpPr>
        <p:spPr>
          <a:xfrm>
            <a:off x="0" y="2179040"/>
            <a:ext cx="12192000" cy="24999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 dirty="0"/>
          </a:p>
          <a:p>
            <a:pPr algn="ctr"/>
            <a:r>
              <a:rPr lang="en-US" sz="4400" b="1" dirty="0">
                <a:latin typeface="ITC Avant Garde Std Bk" panose="020B0502020202020204" pitchFamily="34" charset="77"/>
              </a:rPr>
              <a:t>English Language</a:t>
            </a:r>
            <a:endParaRPr lang="en-US" sz="4400" b="1" dirty="0">
              <a:latin typeface="ITC Avant Garde Std Bk" panose="020B0502020202020204" pitchFamily="34" charset="77"/>
              <a:cs typeface="Calibri"/>
            </a:endParaRPr>
          </a:p>
          <a:p>
            <a:pPr algn="ctr"/>
            <a:r>
              <a:rPr lang="en-US" sz="4400" dirty="0">
                <a:latin typeface="ITC Avant Garde Std Bk" panose="020B0502020202020204" pitchFamily="34" charset="77"/>
                <a:cs typeface="Calibri"/>
              </a:rPr>
              <a:t>Reading and Writing </a:t>
            </a:r>
            <a:r>
              <a:rPr lang="en-US" sz="4400" dirty="0" err="1">
                <a:latin typeface="ITC Avant Garde Std Bk" panose="020B0502020202020204" pitchFamily="34" charset="77"/>
                <a:cs typeface="Calibri"/>
              </a:rPr>
              <a:t>Prject</a:t>
            </a:r>
            <a:endParaRPr lang="en-US" sz="4400" dirty="0">
              <a:latin typeface="ITC Avant Garde Std Bk" panose="020B0502020202020204" pitchFamily="34" charset="77"/>
              <a:cs typeface="Calibri"/>
            </a:endParaRPr>
          </a:p>
          <a:p>
            <a:pPr algn="ctr"/>
            <a:r>
              <a:rPr lang="en-US" sz="4400" dirty="0">
                <a:latin typeface="ITC Avant Garde Std Bk" panose="020B0502020202020204" pitchFamily="34" charset="77"/>
              </a:rPr>
              <a:t> Level – 1.1</a:t>
            </a:r>
            <a:endParaRPr lang="en-US" sz="4400" dirty="0">
              <a:latin typeface="ITC Avant Garde Std Bk" panose="020B0502020202020204" pitchFamily="34" charset="77"/>
              <a:cs typeface="Calibri"/>
            </a:endParaRPr>
          </a:p>
          <a:p>
            <a:pPr algn="ctr"/>
            <a:endParaRPr lang="en-US" sz="4400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893A6-947F-4B41-AAD1-0F900592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32" y="125246"/>
            <a:ext cx="903768" cy="1000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7E7DA-B462-48B1-AB3E-35D258909C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A91FC9-D1FE-C044-A2DD-DC3A69E55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2283"/>
            <a:ext cx="10515600" cy="814687"/>
          </a:xfrm>
        </p:spPr>
        <p:txBody>
          <a:bodyPr>
            <a:normAutofit fontScale="90000"/>
          </a:bodyPr>
          <a:lstStyle/>
          <a:p>
            <a:pPr algn="ctr"/>
            <a:r>
              <a:rPr lang="en-AE" sz="8000" dirty="0">
                <a:latin typeface="ITC Avant Garde Std Bk" panose="020B0502020202020204" pitchFamily="34" charset="77"/>
              </a:rPr>
              <a:t>kind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1224516" y="5698373"/>
            <a:ext cx="10515600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To be friendly and do good things to others.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9662CB0-B39D-D141-9D2C-32B960D1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93023" y="2319253"/>
            <a:ext cx="6430030" cy="27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708"/>
            <a:ext cx="10515600" cy="814687"/>
          </a:xfrm>
        </p:spPr>
        <p:txBody>
          <a:bodyPr>
            <a:noAutofit/>
          </a:bodyPr>
          <a:lstStyle/>
          <a:p>
            <a:pPr algn="ctr"/>
            <a:r>
              <a:rPr lang="en-AE" sz="6600" dirty="0">
                <a:latin typeface="ITC Avant Garde Std Bk" panose="020B0502020202020204" pitchFamily="34" charset="77"/>
              </a:rPr>
              <a:t>High Frequency Words</a:t>
            </a:r>
            <a:endParaRPr lang="en-AE" sz="3600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2096086" y="4510554"/>
            <a:ext cx="10515600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600" dirty="0">
                <a:latin typeface="ITC Avant Garde Std Bk" panose="020B0502020202020204" pitchFamily="34" charset="77"/>
              </a:rPr>
              <a:t>t</a:t>
            </a:r>
            <a:r>
              <a:rPr lang="en-AE" sz="21600" dirty="0">
                <a:latin typeface="ITC Avant Garde Std Bk" panose="020B0502020202020204" pitchFamily="34" charset="77"/>
              </a:rPr>
              <a:t>he				was</a:t>
            </a:r>
          </a:p>
          <a:p>
            <a:pPr>
              <a:lnSpc>
                <a:spcPct val="100000"/>
              </a:lnSpc>
            </a:pPr>
            <a:endParaRPr lang="en-AE" sz="21600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1600" dirty="0">
                <a:latin typeface="ITC Avant Garde Std Bk" panose="020B0502020202020204" pitchFamily="34" charset="77"/>
              </a:rPr>
              <a:t>i</a:t>
            </a:r>
            <a:r>
              <a:rPr lang="en-AE" sz="21600" dirty="0">
                <a:latin typeface="ITC Avant Garde Std Bk" panose="020B0502020202020204" pitchFamily="34" charset="77"/>
              </a:rPr>
              <a:t>s					wanted</a:t>
            </a:r>
          </a:p>
          <a:p>
            <a:pPr>
              <a:lnSpc>
                <a:spcPct val="100000"/>
              </a:lnSpc>
            </a:pPr>
            <a:endParaRPr lang="en-AE" sz="21600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1600" dirty="0">
                <a:latin typeface="ITC Avant Garde Std Bk" panose="020B0502020202020204" pitchFamily="34" charset="77"/>
              </a:rPr>
              <a:t>s</a:t>
            </a:r>
            <a:r>
              <a:rPr lang="en-AE" sz="21600" dirty="0">
                <a:latin typeface="ITC Avant Garde Std Bk" panose="020B0502020202020204" pitchFamily="34" charset="77"/>
              </a:rPr>
              <a:t>aid				 come</a:t>
            </a:r>
            <a:endParaRPr lang="en-AE" sz="9600" dirty="0"/>
          </a:p>
          <a:p>
            <a:pPr>
              <a:lnSpc>
                <a:spcPct val="100000"/>
              </a:lnSpc>
            </a:pPr>
            <a:endParaRPr lang="en-AE" sz="21600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AE" dirty="0">
                <a:latin typeface="ITC Avant Garde Std Bk" panose="020B0502020202020204" pitchFamily="34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895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4B9F-EA06-5E41-88D1-564F549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C9170B-51D5-184E-9311-340F92CCF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58053-3C3C-B14B-9B7B-939DAB627698}"/>
              </a:ext>
            </a:extLst>
          </p:cNvPr>
          <p:cNvSpPr txBox="1">
            <a:spLocks/>
          </p:cNvSpPr>
          <p:nvPr/>
        </p:nvSpPr>
        <p:spPr>
          <a:xfrm>
            <a:off x="1034067" y="1141413"/>
            <a:ext cx="8952144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ITC Avant Garde Std Bk" panose="020B0502020202020204" pitchFamily="34" charset="77"/>
              </a:rPr>
              <a:t>Objectives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read and understand the story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understand the meaning of the story</a:t>
            </a:r>
          </a:p>
          <a:p>
            <a:pPr>
              <a:lnSpc>
                <a:spcPct val="100000"/>
              </a:lnSpc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answer questions about a story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60571C9-BB1E-9C49-ABF4-F359E615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6036424" y="1000170"/>
            <a:ext cx="5865523" cy="1896986"/>
          </a:xfrm>
          <a:prstGeom prst="wedgeRoundRectCallout">
            <a:avLst>
              <a:gd name="adj1" fmla="val -39831"/>
              <a:gd name="adj2" fmla="val 107384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096000" y="1000170"/>
            <a:ext cx="5805947" cy="15696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800" dirty="0">
                <a:latin typeface="ITC Avant Garde Std Bk" panose="020B0502020202020204" pitchFamily="34" charset="77"/>
              </a:rPr>
              <a:t>The</a:t>
            </a:r>
            <a:r>
              <a:rPr lang="en-US" sz="4800" dirty="0">
                <a:latin typeface="ITC Avant Garde Std Bk" panose="020B0502020202020204" pitchFamily="34" charset="77"/>
              </a:rPr>
              <a:t> brown</a:t>
            </a:r>
            <a:r>
              <a:rPr lang="en-AE" sz="4800" dirty="0">
                <a:latin typeface="ITC Avant Garde Std Bk" panose="020B0502020202020204" pitchFamily="34" charset="77"/>
              </a:rPr>
              <a:t> </a:t>
            </a:r>
            <a:r>
              <a:rPr lang="en-AE" sz="4800" b="1" dirty="0">
                <a:latin typeface="ITC Avant Garde Std Bk" panose="020B0502020202020204" pitchFamily="34" charset="77"/>
              </a:rPr>
              <a:t>cat</a:t>
            </a:r>
            <a:r>
              <a:rPr lang="en-AE" sz="4800" dirty="0">
                <a:latin typeface="ITC Avant Garde Std Bk" panose="020B0502020202020204" pitchFamily="34" charset="77"/>
              </a:rPr>
              <a:t> was in </a:t>
            </a:r>
          </a:p>
          <a:p>
            <a:r>
              <a:rPr lang="en-AE" sz="4800" dirty="0">
                <a:latin typeface="ITC Avant Garde Std Bk" panose="020B0502020202020204" pitchFamily="34" charset="77"/>
              </a:rPr>
              <a:t>the tree.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E2CE5-F7E3-5249-9F0B-DD0B97AAEB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" y="0"/>
            <a:ext cx="1943686" cy="1000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11C15-48EB-C442-985B-98F1F23F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35D2D-4770-8A48-A72A-E5A559201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9160" y="1666988"/>
            <a:ext cx="5487265" cy="4587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70B14-FC49-D74F-BC9F-E1EA0BC36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75364" y="3200400"/>
            <a:ext cx="1482424" cy="13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3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435771" y="1552497"/>
            <a:ext cx="5925704" cy="83099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800" dirty="0">
                <a:latin typeface="ITC Avant Garde Std Bk" panose="020B0502020202020204" pitchFamily="34" charset="77"/>
              </a:rPr>
              <a:t>The </a:t>
            </a:r>
            <a:r>
              <a:rPr lang="en-AE" sz="4800" b="1" dirty="0">
                <a:latin typeface="ITC Avant Garde Std Bk" panose="020B0502020202020204" pitchFamily="34" charset="77"/>
              </a:rPr>
              <a:t>cat</a:t>
            </a:r>
            <a:r>
              <a:rPr lang="en-AE" sz="4800" dirty="0">
                <a:latin typeface="ITC Avant Garde Std Bk" panose="020B0502020202020204" pitchFamily="34" charset="77"/>
              </a:rPr>
              <a:t> says </a:t>
            </a:r>
            <a:r>
              <a:rPr lang="en-US" sz="4800" dirty="0">
                <a:latin typeface="ITC Avant Garde Std Bk" panose="020B0502020202020204" pitchFamily="34" charset="77"/>
              </a:rPr>
              <a:t>‘</a:t>
            </a:r>
            <a:r>
              <a:rPr lang="en-AE" sz="4800" dirty="0">
                <a:latin typeface="ITC Avant Garde Std Bk" panose="020B0502020202020204" pitchFamily="34" charset="77"/>
              </a:rPr>
              <a:t>meow</a:t>
            </a:r>
            <a:r>
              <a:rPr lang="en-US" sz="4800" dirty="0">
                <a:latin typeface="ITC Avant Garde Std Bk" panose="020B0502020202020204" pitchFamily="34" charset="77"/>
              </a:rPr>
              <a:t>’</a:t>
            </a:r>
            <a:r>
              <a:rPr lang="en-AE" sz="4800" dirty="0">
                <a:latin typeface="ITC Avant Garde Std Bk" panose="020B0502020202020204" pitchFamily="34" charset="77"/>
              </a:rPr>
              <a:t>.</a:t>
            </a:r>
            <a:endParaRPr lang="en-AE" sz="3200" dirty="0">
              <a:latin typeface="ITC Avant Garde Std Bk" panose="020B0502020202020204" pitchFamily="34" charset="77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4E79D9A-198C-1746-8570-CDAC63915A2A}"/>
              </a:ext>
            </a:extLst>
          </p:cNvPr>
          <p:cNvSpPr/>
          <p:nvPr/>
        </p:nvSpPr>
        <p:spPr>
          <a:xfrm>
            <a:off x="6435771" y="1173578"/>
            <a:ext cx="5358697" cy="1876504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F864E-35A2-4744-8B47-1F55C60136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554C1-EEE1-F747-90EC-59C06200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DF7BA-927E-694D-9C80-6EAAD689E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23" y="1552497"/>
            <a:ext cx="6432948" cy="5378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A47D3-AC91-2246-8B54-017E2DED5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74450" y="2696842"/>
            <a:ext cx="2100107" cy="1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096000" y="1427251"/>
            <a:ext cx="6495255" cy="15696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800" dirty="0">
                <a:latin typeface="ITC Avant Garde Std Bk" panose="020B0502020202020204" pitchFamily="34" charset="77"/>
              </a:rPr>
              <a:t>The </a:t>
            </a:r>
            <a:r>
              <a:rPr lang="en-AE" sz="4800" b="1" dirty="0">
                <a:latin typeface="ITC Avant Garde Std Bk" panose="020B0502020202020204" pitchFamily="34" charset="77"/>
              </a:rPr>
              <a:t>cat</a:t>
            </a:r>
            <a:r>
              <a:rPr lang="en-AE" sz="4800" dirty="0">
                <a:latin typeface="ITC Avant Garde Std Bk" panose="020B0502020202020204" pitchFamily="34" charset="77"/>
              </a:rPr>
              <a:t> sleeps in </a:t>
            </a:r>
          </a:p>
          <a:p>
            <a:r>
              <a:rPr lang="en-US" sz="4800" dirty="0">
                <a:latin typeface="ITC Avant Garde Std Bk" panose="020B0502020202020204" pitchFamily="34" charset="77"/>
              </a:rPr>
              <a:t>t</a:t>
            </a:r>
            <a:r>
              <a:rPr lang="en-AE" sz="4800" dirty="0">
                <a:latin typeface="ITC Avant Garde Std Bk" panose="020B0502020202020204" pitchFamily="34" charset="77"/>
              </a:rPr>
              <a:t>he tree.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7A206AD-F220-3045-BD4F-5CFFB692A9D5}"/>
              </a:ext>
            </a:extLst>
          </p:cNvPr>
          <p:cNvSpPr/>
          <p:nvPr/>
        </p:nvSpPr>
        <p:spPr>
          <a:xfrm>
            <a:off x="5995468" y="1233875"/>
            <a:ext cx="5838092" cy="1956412"/>
          </a:xfrm>
          <a:prstGeom prst="wedgeRoundRectCallout">
            <a:avLst>
              <a:gd name="adj1" fmla="val -31948"/>
              <a:gd name="adj2" fmla="val 92151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1C13D-2575-3D48-B18E-AD707D047C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175AE-BFC1-B84A-9192-220C9D58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CEFA6-2915-6E42-9FBD-B391DBC70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23" y="1552497"/>
            <a:ext cx="6432948" cy="5378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ED04E-79E6-3244-B3EC-53E912201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99774" y="2696308"/>
            <a:ext cx="2117789" cy="19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2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096001" y="1530052"/>
            <a:ext cx="5791200" cy="14465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400" dirty="0">
                <a:latin typeface="ITC Avant Garde Std Bk" panose="020B0502020202020204" pitchFamily="34" charset="77"/>
              </a:rPr>
              <a:t>The </a:t>
            </a:r>
            <a:r>
              <a:rPr lang="en-AE" sz="4400" b="1" dirty="0">
                <a:latin typeface="ITC Avant Garde Std Bk" panose="020B0502020202020204" pitchFamily="34" charset="77"/>
              </a:rPr>
              <a:t>rat </a:t>
            </a:r>
            <a:r>
              <a:rPr lang="en-US" sz="4400" dirty="0">
                <a:latin typeface="ITC Avant Garde Std Bk" panose="020B0502020202020204" pitchFamily="34" charset="77"/>
              </a:rPr>
              <a:t>went up the tree.</a:t>
            </a:r>
            <a:r>
              <a:rPr lang="en-US" sz="4400" b="1" dirty="0">
                <a:latin typeface="ITC Avant Garde Std Bk" panose="020B0502020202020204" pitchFamily="34" charset="77"/>
              </a:rPr>
              <a:t> </a:t>
            </a:r>
            <a:r>
              <a:rPr lang="en-US" sz="4400" dirty="0">
                <a:latin typeface="ITC Avant Garde Std Bk" panose="020B0502020202020204" pitchFamily="34" charset="77"/>
              </a:rPr>
              <a:t>It</a:t>
            </a:r>
            <a:r>
              <a:rPr lang="en-US" sz="4400" b="1" dirty="0">
                <a:latin typeface="ITC Avant Garde Std Bk" panose="020B0502020202020204" pitchFamily="34" charset="77"/>
              </a:rPr>
              <a:t> </a:t>
            </a:r>
            <a:r>
              <a:rPr lang="en-AE" sz="4400" dirty="0">
                <a:latin typeface="ITC Avant Garde Std Bk" panose="020B0502020202020204" pitchFamily="34" charset="77"/>
              </a:rPr>
              <a:t>wanted to </a:t>
            </a:r>
            <a:r>
              <a:rPr lang="en-AE" sz="4400" b="1" dirty="0">
                <a:latin typeface="ITC Avant Garde Std Bk" panose="020B0502020202020204" pitchFamily="34" charset="77"/>
              </a:rPr>
              <a:t>sleep</a:t>
            </a:r>
            <a:r>
              <a:rPr lang="en-AE" sz="44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836F42F-1519-BB48-A50D-B64EBD29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554480"/>
            <a:ext cx="6343426" cy="5303520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1655407-A7A3-F047-A570-FE4C888E6534}"/>
              </a:ext>
            </a:extLst>
          </p:cNvPr>
          <p:cNvSpPr/>
          <p:nvPr/>
        </p:nvSpPr>
        <p:spPr>
          <a:xfrm>
            <a:off x="5912757" y="1503884"/>
            <a:ext cx="6002322" cy="1501685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81D55-ADD7-2348-9B1D-9A27989D42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D449F-1206-684C-BD02-59024796E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81370-1E52-ED4D-891A-DC5326AC2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85568" y="2477808"/>
            <a:ext cx="2117789" cy="1956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90B8B-4978-6E4C-8F9C-05FE78FFC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98018" y="5303520"/>
            <a:ext cx="996136" cy="12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075159" y="1275694"/>
            <a:ext cx="6336759" cy="15696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800" dirty="0">
                <a:latin typeface="ITC Avant Garde Std Bk" panose="020B0502020202020204" pitchFamily="34" charset="77"/>
              </a:rPr>
              <a:t>”Go away” said the </a:t>
            </a:r>
            <a:r>
              <a:rPr lang="en-AE" sz="4800" b="1" dirty="0">
                <a:latin typeface="ITC Avant Garde Std Bk" panose="020B0502020202020204" pitchFamily="34" charset="77"/>
              </a:rPr>
              <a:t>cat</a:t>
            </a:r>
            <a:r>
              <a:rPr lang="en-AE" sz="4800" dirty="0">
                <a:latin typeface="ITC Avant Garde Std Bk" panose="020B0502020202020204" pitchFamily="34" charset="77"/>
              </a:rPr>
              <a:t> to the </a:t>
            </a:r>
            <a:r>
              <a:rPr lang="en-AE" sz="4800" b="1" dirty="0">
                <a:latin typeface="ITC Avant Garde Std Bk" panose="020B0502020202020204" pitchFamily="34" charset="77"/>
              </a:rPr>
              <a:t>rat.</a:t>
            </a:r>
            <a:r>
              <a:rPr lang="en-US" sz="4800" b="1" dirty="0">
                <a:latin typeface="ITC Avant Garde Std Bk" panose="020B0502020202020204" pitchFamily="34" charset="77"/>
              </a:rPr>
              <a:t>  </a:t>
            </a:r>
            <a:endParaRPr lang="en-AE" sz="4800" dirty="0">
              <a:latin typeface="ITC Avant Garde Std Bk" panose="020B0502020202020204" pitchFamily="34" charset="77"/>
            </a:endParaRP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836F42F-1519-BB48-A50D-B64EBD29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490061"/>
            <a:ext cx="6295076" cy="526309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4EE152B-CB5F-CD49-8D95-D7746C39444C}"/>
              </a:ext>
            </a:extLst>
          </p:cNvPr>
          <p:cNvSpPr/>
          <p:nvPr/>
        </p:nvSpPr>
        <p:spPr>
          <a:xfrm>
            <a:off x="5971920" y="1214537"/>
            <a:ext cx="6094779" cy="1940169"/>
          </a:xfrm>
          <a:prstGeom prst="wedgeRoundRectCallout">
            <a:avLst>
              <a:gd name="adj1" fmla="val -36741"/>
              <a:gd name="adj2" fmla="val 85968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44B96-EAF5-7941-9FB0-75F0677A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5692F-7249-5947-8449-3722F108B9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063EF-46F2-3D45-884A-6BD8DA9F4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98018" y="5303520"/>
            <a:ext cx="996136" cy="1270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783D1-94B5-444A-B8C3-CED851ACFD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147538" y="2297859"/>
            <a:ext cx="2100107" cy="1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489880" y="1188750"/>
            <a:ext cx="5475018" cy="218521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400" dirty="0">
                <a:latin typeface="ITC Avant Garde Std Bk" panose="020B0502020202020204" pitchFamily="34" charset="77"/>
              </a:rPr>
              <a:t>”No!” said the </a:t>
            </a:r>
            <a:r>
              <a:rPr lang="en-AE" sz="4400" b="1" dirty="0">
                <a:latin typeface="ITC Avant Garde Std Bk" panose="020B0502020202020204" pitchFamily="34" charset="77"/>
              </a:rPr>
              <a:t>rat.</a:t>
            </a:r>
            <a:r>
              <a:rPr lang="en-US" sz="4400" b="1" dirty="0">
                <a:latin typeface="ITC Avant Garde Std Bk" panose="020B0502020202020204" pitchFamily="34" charset="77"/>
              </a:rPr>
              <a:t> </a:t>
            </a:r>
          </a:p>
          <a:p>
            <a:r>
              <a:rPr lang="en-US" sz="4400" dirty="0">
                <a:latin typeface="ITC Avant Garde Std Bk" panose="020B0502020202020204" pitchFamily="34" charset="77"/>
              </a:rPr>
              <a:t>I can sit in the tree too</a:t>
            </a:r>
            <a:r>
              <a:rPr lang="en-US" sz="4400" b="1" dirty="0">
                <a:latin typeface="ITC Avant Garde Std Bk" panose="020B0502020202020204" pitchFamily="34" charset="77"/>
              </a:rPr>
              <a:t>.</a:t>
            </a:r>
          </a:p>
          <a:p>
            <a:endParaRPr lang="en-AE" sz="4800" b="1" dirty="0">
              <a:latin typeface="ITC Avant Garde Std Bk" panose="020B0502020202020204" pitchFamily="34" charset="77"/>
            </a:endParaRP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836F42F-1519-BB48-A50D-B64EBD29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000170"/>
            <a:ext cx="7006424" cy="585783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61B6598-FE5A-9942-A91B-9E7DB8339B95}"/>
              </a:ext>
            </a:extLst>
          </p:cNvPr>
          <p:cNvSpPr/>
          <p:nvPr/>
        </p:nvSpPr>
        <p:spPr>
          <a:xfrm>
            <a:off x="6489880" y="1100045"/>
            <a:ext cx="5475018" cy="1550097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3A02-C77A-B043-9567-0A13D5F6B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B69D2-C612-8E4A-A949-0D9BAE0DBE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EFC6C-E4C2-AC4D-9469-1493F64D2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02016" y="2438935"/>
            <a:ext cx="2100107" cy="187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777FE-8266-A545-BB54-6B656E3D2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422670" y="4587049"/>
            <a:ext cx="996136" cy="12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6096000" y="1207609"/>
            <a:ext cx="6336759" cy="212365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400" dirty="0">
                <a:latin typeface="ITC Avant Garde Std Bk" panose="020B0502020202020204" pitchFamily="34" charset="77"/>
              </a:rPr>
              <a:t>“Ok, you can come up and sleep” said the </a:t>
            </a:r>
            <a:r>
              <a:rPr lang="en-AE" sz="4400" b="1" dirty="0">
                <a:latin typeface="ITC Avant Garde Std Bk" panose="020B0502020202020204" pitchFamily="34" charset="77"/>
              </a:rPr>
              <a:t>cat.</a:t>
            </a:r>
            <a:endParaRPr lang="en-AE" sz="3600" b="1" dirty="0">
              <a:latin typeface="ITC Avant Garde Std Bk" panose="020B0502020202020204" pitchFamily="34" charset="77"/>
            </a:endParaRP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836F42F-1519-BB48-A50D-B64EBD29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560052"/>
            <a:ext cx="6095999" cy="5297947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B320C38-4E77-814C-8268-A65254A23B50}"/>
              </a:ext>
            </a:extLst>
          </p:cNvPr>
          <p:cNvSpPr/>
          <p:nvPr/>
        </p:nvSpPr>
        <p:spPr>
          <a:xfrm>
            <a:off x="5912574" y="1000170"/>
            <a:ext cx="6279426" cy="2450107"/>
          </a:xfrm>
          <a:prstGeom prst="wedgeRoundRectCallout">
            <a:avLst>
              <a:gd name="adj1" fmla="val -41705"/>
              <a:gd name="adj2" fmla="val 79264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48DF6-9DE8-B748-8BA1-156AD22BC5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4529C-2494-D34E-B478-D849F1A1C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14994F-32B8-CF47-8E0A-11C49F958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98018" y="3331267"/>
            <a:ext cx="996136" cy="1270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A689D7-EE3D-244C-8738-B59C1B0DE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71782" y="2512025"/>
            <a:ext cx="2100107" cy="1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16119-C5FF-7A44-B5B5-F0FBA462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5679" y="2350526"/>
            <a:ext cx="5391293" cy="4507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A6768-AC36-B044-8869-7D9C39109894}"/>
              </a:ext>
            </a:extLst>
          </p:cNvPr>
          <p:cNvSpPr txBox="1"/>
          <p:nvPr/>
        </p:nvSpPr>
        <p:spPr>
          <a:xfrm>
            <a:off x="706781" y="1365641"/>
            <a:ext cx="11332819" cy="984885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ITC Avant Garde Std Bk" panose="020B0502020202020204" pitchFamily="34" charset="77"/>
                <a:ea typeface="Tahoma" panose="020B0604030504040204" pitchFamily="34" charset="0"/>
              </a:rPr>
              <a:t>Project title: </a:t>
            </a:r>
            <a:r>
              <a:rPr lang="en-US" sz="4000" dirty="0">
                <a:latin typeface="ITC Avant Garde Std Bk" panose="020B0502020202020204" pitchFamily="34" charset="77"/>
                <a:ea typeface="Tahoma" panose="020B0604030504040204" pitchFamily="34" charset="0"/>
              </a:rPr>
              <a:t>The Cat and the Rat</a:t>
            </a:r>
          </a:p>
          <a:p>
            <a:endParaRPr lang="en-A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7E44F-5382-B444-8B4F-2C0EEDAE5F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E636A-F7CB-D748-898F-0283D2B2D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832" y="125246"/>
            <a:ext cx="903768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14417-12DA-D341-9CD9-AE5FA4D34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48894" y="3099141"/>
            <a:ext cx="2006725" cy="1853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083131-2EB5-E34B-BEE5-51DA8D943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57750" y="5873115"/>
            <a:ext cx="880925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877114" y="1176605"/>
            <a:ext cx="7056087" cy="83099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AE" sz="4800" dirty="0">
                <a:latin typeface="ITC Avant Garde Std Bk" panose="020B0502020202020204" pitchFamily="34" charset="77"/>
              </a:rPr>
              <a:t>The </a:t>
            </a:r>
            <a:r>
              <a:rPr lang="en-AE" sz="4800" b="1" dirty="0">
                <a:latin typeface="ITC Avant Garde Std Bk" panose="020B0502020202020204" pitchFamily="34" charset="77"/>
              </a:rPr>
              <a:t>cat</a:t>
            </a:r>
            <a:r>
              <a:rPr lang="en-AE" sz="4800" dirty="0">
                <a:latin typeface="ITC Avant Garde Std Bk" panose="020B0502020202020204" pitchFamily="34" charset="77"/>
              </a:rPr>
              <a:t> ate the </a:t>
            </a:r>
            <a:r>
              <a:rPr lang="en-AE" sz="4800" b="1" dirty="0">
                <a:latin typeface="ITC Avant Garde Std Bk" panose="020B0502020202020204" pitchFamily="34" charset="77"/>
              </a:rPr>
              <a:t>rat</a:t>
            </a:r>
            <a:r>
              <a:rPr lang="en-AE" sz="4800" dirty="0">
                <a:latin typeface="ITC Avant Garde Std Bk" panose="020B0502020202020204" pitchFamily="34" charset="77"/>
              </a:rPr>
              <a:t>.</a:t>
            </a:r>
            <a:endParaRPr lang="en-AE" sz="4000" b="1" dirty="0">
              <a:latin typeface="ITC Avant Garde Std Bk" panose="020B0502020202020204" pitchFamily="34" charset="77"/>
            </a:endParaRP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836F42F-1519-BB48-A50D-B64EBD29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569" y="1592104"/>
            <a:ext cx="6316084" cy="528066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28A85D1-00E9-724B-AF9D-18A4E7617C88}"/>
              </a:ext>
            </a:extLst>
          </p:cNvPr>
          <p:cNvSpPr/>
          <p:nvPr/>
        </p:nvSpPr>
        <p:spPr>
          <a:xfrm>
            <a:off x="5723516" y="1059336"/>
            <a:ext cx="6316084" cy="948266"/>
          </a:xfrm>
          <a:prstGeom prst="wedgeRoundRectCallout">
            <a:avLst>
              <a:gd name="adj1" fmla="val -38575"/>
              <a:gd name="adj2" fmla="val 131182"/>
              <a:gd name="adj3" fmla="val 16667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C9D22-6CB6-E843-9DE8-AA4FF31569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86318-95C6-4C45-B297-E6938AC0D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44ACA-F831-4249-B23C-0CFB55CD3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55473" y="2276021"/>
            <a:ext cx="2117789" cy="19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4B9F-EA06-5E41-88D1-564F549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C9170B-51D5-184E-9311-340F92CCF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58053-3C3C-B14B-9B7B-939DAB627698}"/>
              </a:ext>
            </a:extLst>
          </p:cNvPr>
          <p:cNvSpPr txBox="1">
            <a:spLocks/>
          </p:cNvSpPr>
          <p:nvPr/>
        </p:nvSpPr>
        <p:spPr>
          <a:xfrm>
            <a:off x="1034067" y="1141413"/>
            <a:ext cx="8952144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owl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grasshopper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grumpy 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jump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sleep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kind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BF1A0-6767-B94D-B117-FCCFCF404A03}"/>
              </a:ext>
            </a:extLst>
          </p:cNvPr>
          <p:cNvSpPr txBox="1"/>
          <p:nvPr/>
        </p:nvSpPr>
        <p:spPr>
          <a:xfrm>
            <a:off x="4933662" y="1283343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Century Gothic" panose="020B0502020202020204" pitchFamily="34" charset="0"/>
              </a:rPr>
              <a:t>Keywords</a:t>
            </a:r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8F4C86E-3D0D-CD48-87BD-109D2538C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1"/>
            <a:ext cx="12192000" cy="68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524656" y="2042405"/>
            <a:ext cx="106729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</a:t>
            </a:r>
            <a:r>
              <a:rPr lang="en-US" sz="4400" b="1" dirty="0">
                <a:latin typeface="ITC Avant Garde Std Bk" panose="020B0502020202020204" pitchFamily="34" charset="77"/>
              </a:rPr>
              <a:t>s</a:t>
            </a:r>
            <a:r>
              <a:rPr lang="en-AE" sz="4400" b="1" dirty="0">
                <a:latin typeface="ITC Avant Garde Std Bk" panose="020B0502020202020204" pitchFamily="34" charset="77"/>
              </a:rPr>
              <a:t>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AE" sz="4400" dirty="0">
                <a:latin typeface="ITC Avant Garde Std Bk" panose="020B0502020202020204" pitchFamily="34" charset="77"/>
              </a:rPr>
              <a:t>Where was the cat sleeping?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endParaRPr lang="en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03AEF-F609-9843-BAC0-92D1304E14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3D06F-7C01-244F-A17B-83370572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7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E1CB8FA-F8D2-D74C-B5FE-3E46225F3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0750" y="3710471"/>
            <a:ext cx="3372224" cy="28194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FD86F6D-1068-CE49-B5BC-0822421C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58DB29-05D7-4C17-AABE-1CBB464E9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5754" y="4193257"/>
            <a:ext cx="1430993" cy="12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753534" y="1890117"/>
            <a:ext cx="98145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US" sz="4400" dirty="0">
                <a:latin typeface="ITC Avant Garde Std Bk" panose="020B0502020202020204" pitchFamily="34" charset="77"/>
                <a:ea typeface="Arial" panose="020B0604020202020204" pitchFamily="34" charset="0"/>
              </a:rPr>
              <a:t>Was the cat being kind to the rat?</a:t>
            </a:r>
            <a:endParaRPr lang="en-AE" sz="6000" dirty="0">
              <a:latin typeface="ITC Avant Garde Std Bk" panose="020B0502020202020204" pitchFamily="34" charset="77"/>
              <a:ea typeface="Arial" panose="020B0604020202020204" pitchFamily="34" charset="0"/>
            </a:endParaRPr>
          </a:p>
          <a:p>
            <a:endParaRPr lang="en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06662-2A90-274D-B4A1-8D6D0B3D2A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79BF0-A498-664C-9782-F9FA06E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0C75A-B845-524E-BA95-9B1AA4E44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40009" y="4438871"/>
            <a:ext cx="2100107" cy="18765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416A8BA-B042-C74E-B51D-A9403567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872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753534" y="1890117"/>
            <a:ext cx="10973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E" sz="4400" b="1" dirty="0">
              <a:latin typeface="ITC Avant Garde Std Bk" panose="020B0502020202020204" pitchFamily="34" charset="77"/>
            </a:endParaRPr>
          </a:p>
          <a:p>
            <a:endParaRPr lang="en-AE" sz="4400" b="1" dirty="0">
              <a:latin typeface="ITC Avant Garde Std Bk" panose="020B0502020202020204" pitchFamily="34" charset="77"/>
            </a:endParaRPr>
          </a:p>
          <a:p>
            <a:r>
              <a:rPr lang="en-US" sz="4400" dirty="0">
                <a:latin typeface="ITC Avant Garde Std Bk" panose="020B0502020202020204" pitchFamily="34" charset="77"/>
              </a:rPr>
              <a:t>Did you like the story? </a:t>
            </a:r>
            <a:endParaRPr lang="en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06662-2A90-274D-B4A1-8D6D0B3D2A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79BF0-A498-664C-9782-F9FA06E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84723-2175-D44F-8DAB-B04AB88DA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27073" y="4562436"/>
            <a:ext cx="2100107" cy="18765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08295E8-7BA7-C544-A9D8-0789F0E6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5927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631F-4DFE-054F-8ECF-3CFBA715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46F50C4-3331-0542-B912-01A825C50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>
          <a:xfrm>
            <a:off x="-487339" y="-300447"/>
            <a:ext cx="12679339" cy="7158447"/>
          </a:xfrm>
        </p:spPr>
      </p:pic>
    </p:spTree>
    <p:extLst>
      <p:ext uri="{BB962C8B-B14F-4D97-AF65-F5344CB8AC3E}">
        <p14:creationId xmlns:p14="http://schemas.microsoft.com/office/powerpoint/2010/main" val="253799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893A6-947F-4B41-AAD1-0F900592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32" y="125246"/>
            <a:ext cx="903768" cy="1000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7E7DA-B462-48B1-AB3E-35D258909C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1C31F5-3C05-6D49-9114-B265714DE448}"/>
              </a:ext>
            </a:extLst>
          </p:cNvPr>
          <p:cNvSpPr txBox="1">
            <a:spLocks/>
          </p:cNvSpPr>
          <p:nvPr/>
        </p:nvSpPr>
        <p:spPr>
          <a:xfrm>
            <a:off x="889688" y="1125416"/>
            <a:ext cx="7289799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latin typeface="ITC Avant Garde Std Bk" panose="020B0502020202020204" pitchFamily="34" charset="77"/>
              </a:rPr>
              <a:t>sleep – </a:t>
            </a:r>
            <a:r>
              <a:rPr lang="en-US" dirty="0">
                <a:solidFill>
                  <a:srgbClr val="000000"/>
                </a:solidFill>
                <a:latin typeface="ITC Avant Garde Std Bk" panose="020B0502020202020204" pitchFamily="34" charset="77"/>
                <a:ea typeface="Calibri" panose="020F0502020204030204" pitchFamily="34" charset="0"/>
              </a:rPr>
              <a:t>rest your body with your eyes closed.</a:t>
            </a: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ITC Avant Garde Std Bk" panose="020B0502020202020204" pitchFamily="34" charset="77"/>
              </a:rPr>
              <a:t>sad</a:t>
            </a:r>
            <a:r>
              <a:rPr lang="en-AE" b="1" dirty="0">
                <a:latin typeface="ITC Avant Garde Std Bk" panose="020B0502020202020204" pitchFamily="34" charset="77"/>
              </a:rPr>
              <a:t> – </a:t>
            </a:r>
            <a:r>
              <a:rPr lang="en-AE" dirty="0">
                <a:latin typeface="ITC Avant Garde Std Bk" panose="020B0502020202020204" pitchFamily="34" charset="77"/>
              </a:rPr>
              <a:t>a bad mood.</a:t>
            </a:r>
          </a:p>
          <a:p>
            <a:pPr algn="l"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endParaRPr lang="en-AE" dirty="0">
              <a:latin typeface="ITC Avant Garde Std Bk" panose="020B0502020202020204" pitchFamily="34" charset="77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ITC Avant Garde Std Bk" panose="020B0502020202020204" pitchFamily="34" charset="77"/>
              </a:rPr>
              <a:t>kind – </a:t>
            </a:r>
            <a:r>
              <a:rPr lang="en-US" dirty="0">
                <a:latin typeface="ITC Avant Garde Std Bk" panose="020B0502020202020204" pitchFamily="34" charset="77"/>
              </a:rPr>
              <a:t>to do good things to others.</a:t>
            </a:r>
            <a:r>
              <a:rPr lang="en-US" b="1" dirty="0">
                <a:latin typeface="ITC Avant Garde Std Bk" panose="020B0502020202020204" pitchFamily="34" charset="77"/>
              </a:rPr>
              <a:t> 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938744-A0AE-E648-91BC-10ADD38A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98000" y="1445351"/>
            <a:ext cx="1589038" cy="1053506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0B3B7651-9410-9940-8893-5831691E6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34587" y="3344779"/>
            <a:ext cx="1063960" cy="90633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FEF450C-A952-5844-BEC5-61B99CBF3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45537" y="4883439"/>
            <a:ext cx="2504926" cy="10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4B9F-EA06-5E41-88D1-564F549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C9170B-51D5-184E-9311-340F92CCF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58053-3C3C-B14B-9B7B-939DAB627698}"/>
              </a:ext>
            </a:extLst>
          </p:cNvPr>
          <p:cNvSpPr txBox="1">
            <a:spLocks/>
          </p:cNvSpPr>
          <p:nvPr/>
        </p:nvSpPr>
        <p:spPr>
          <a:xfrm>
            <a:off x="1106581" y="662252"/>
            <a:ext cx="8952144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ITC Avant Garde Std Bk" panose="020B0502020202020204" pitchFamily="34" charset="77"/>
              </a:rPr>
              <a:t>Objectives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Read and Understand the story.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Understand the meaning of the story.</a:t>
            </a:r>
          </a:p>
          <a:p>
            <a:pPr>
              <a:lnSpc>
                <a:spcPct val="100000"/>
              </a:lnSpc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Answer questions about a story.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18C96-8F92-4C49-9923-4B4B01233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9876" y="4891966"/>
            <a:ext cx="3212123" cy="16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8B8D-DC33-454C-9B2D-BA544D49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31070B6-FB01-7746-9FFA-99D6EB29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307"/>
          </a:xfrm>
        </p:spPr>
      </p:pic>
    </p:spTree>
    <p:extLst>
      <p:ext uri="{BB962C8B-B14F-4D97-AF65-F5344CB8AC3E}">
        <p14:creationId xmlns:p14="http://schemas.microsoft.com/office/powerpoint/2010/main" val="20474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4B9F-EA06-5E41-88D1-564F549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C9170B-51D5-184E-9311-340F92CCF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58053-3C3C-B14B-9B7B-939DAB627698}"/>
              </a:ext>
            </a:extLst>
          </p:cNvPr>
          <p:cNvSpPr txBox="1">
            <a:spLocks/>
          </p:cNvSpPr>
          <p:nvPr/>
        </p:nvSpPr>
        <p:spPr>
          <a:xfrm>
            <a:off x="1034067" y="1141413"/>
            <a:ext cx="8952144" cy="553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cat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rat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sad 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sleep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kind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BF1A0-6767-B94D-B117-FCCFCF404A03}"/>
              </a:ext>
            </a:extLst>
          </p:cNvPr>
          <p:cNvSpPr txBox="1"/>
          <p:nvPr/>
        </p:nvSpPr>
        <p:spPr>
          <a:xfrm>
            <a:off x="4933662" y="1283343"/>
            <a:ext cx="23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Century Gothic" panose="020B0502020202020204" pitchFamily="34" charset="0"/>
              </a:rPr>
              <a:t>Keywords</a:t>
            </a:r>
          </a:p>
        </p:txBody>
      </p:sp>
    </p:spTree>
    <p:extLst>
      <p:ext uri="{BB962C8B-B14F-4D97-AF65-F5344CB8AC3E}">
        <p14:creationId xmlns:p14="http://schemas.microsoft.com/office/powerpoint/2010/main" val="1563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2" y="625331"/>
            <a:ext cx="10515600" cy="814687"/>
          </a:xfrm>
        </p:spPr>
        <p:txBody>
          <a:bodyPr>
            <a:normAutofit fontScale="90000"/>
          </a:bodyPr>
          <a:lstStyle/>
          <a:p>
            <a:pPr algn="ctr"/>
            <a:r>
              <a:rPr lang="en-AE" sz="8000" dirty="0">
                <a:latin typeface="ITC Avant Garde Std Bk" panose="020B0502020202020204" pitchFamily="34" charset="77"/>
              </a:rPr>
              <a:t>cat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1224516" y="5417982"/>
            <a:ext cx="10515600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ITC Avant Garde Std Bk" panose="020B0502020202020204" pitchFamily="34" charset="77"/>
              </a:rPr>
              <a:t>A cat </a:t>
            </a:r>
            <a:r>
              <a:rPr lang="en-AE" sz="4800" dirty="0">
                <a:latin typeface="ITC Avant Garde Std Bk" panose="020B0502020202020204" pitchFamily="34" charset="77"/>
              </a:rPr>
              <a:t>is an animal.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3C350-D9DC-224F-8BBE-E745A9EB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5073" y="1825625"/>
            <a:ext cx="4081853" cy="36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2" y="625331"/>
            <a:ext cx="10515600" cy="814687"/>
          </a:xfrm>
        </p:spPr>
        <p:txBody>
          <a:bodyPr>
            <a:normAutofit fontScale="90000"/>
          </a:bodyPr>
          <a:lstStyle/>
          <a:p>
            <a:pPr algn="ctr"/>
            <a:r>
              <a:rPr lang="en-AE" sz="8000" dirty="0">
                <a:latin typeface="ITC Avant Garde Std Bk" panose="020B0502020202020204" pitchFamily="34" charset="77"/>
              </a:rPr>
              <a:t>rat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1224516" y="5417982"/>
            <a:ext cx="10515600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18A7592F-24B5-594A-88AF-66879E038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3976" y="1928421"/>
            <a:ext cx="6878806" cy="348956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B7DBA5-C47F-2C43-A047-5DE1E53BF3CB}"/>
              </a:ext>
            </a:extLst>
          </p:cNvPr>
          <p:cNvSpPr/>
          <p:nvPr/>
        </p:nvSpPr>
        <p:spPr>
          <a:xfrm>
            <a:off x="3503784" y="5765398"/>
            <a:ext cx="5184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ITC Avant Garde Std Bk" panose="020B0502020202020204" pitchFamily="34" charset="77"/>
              </a:rPr>
              <a:t>A rat </a:t>
            </a:r>
            <a:r>
              <a:rPr lang="en-AE" sz="4400" dirty="0">
                <a:latin typeface="ITC Avant Garde Std Bk" panose="020B0502020202020204" pitchFamily="34" charset="77"/>
              </a:rPr>
              <a:t>is an animal.</a:t>
            </a:r>
          </a:p>
        </p:txBody>
      </p:sp>
    </p:spTree>
    <p:extLst>
      <p:ext uri="{BB962C8B-B14F-4D97-AF65-F5344CB8AC3E}">
        <p14:creationId xmlns:p14="http://schemas.microsoft.com/office/powerpoint/2010/main" val="219478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2" y="625331"/>
            <a:ext cx="10515600" cy="814687"/>
          </a:xfrm>
        </p:spPr>
        <p:txBody>
          <a:bodyPr>
            <a:normAutofit fontScale="90000"/>
          </a:bodyPr>
          <a:lstStyle/>
          <a:p>
            <a:pPr algn="ctr"/>
            <a:r>
              <a:rPr lang="en-AE" sz="8000" dirty="0">
                <a:latin typeface="ITC Avant Garde Std Bk" panose="020B0502020202020204" pitchFamily="34" charset="77"/>
              </a:rPr>
              <a:t>sad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838200" y="5598577"/>
            <a:ext cx="10515600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ITC Avant Garde Std Bk" panose="020B0502020202020204" pitchFamily="34" charset="77"/>
              </a:rPr>
              <a:t>Not happy.</a:t>
            </a:r>
            <a:endParaRPr lang="en-AE" sz="4800" dirty="0">
              <a:latin typeface="ITC Avant Garde Std Bk" panose="020B0502020202020204" pitchFamily="34" charset="77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05ABFD7-7EF3-7949-A03B-05C0992BD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6202" y="2027957"/>
            <a:ext cx="3979596" cy="33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086-AF2F-BB42-BEA0-B6749B68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2" y="625331"/>
            <a:ext cx="10515600" cy="814687"/>
          </a:xfrm>
        </p:spPr>
        <p:txBody>
          <a:bodyPr>
            <a:normAutofit fontScale="90000"/>
          </a:bodyPr>
          <a:lstStyle/>
          <a:p>
            <a:pPr algn="ctr"/>
            <a:r>
              <a:rPr lang="en-AE" sz="8000" dirty="0">
                <a:latin typeface="ITC Avant Garde Std Bk" panose="020B0502020202020204" pitchFamily="34" charset="77"/>
              </a:rPr>
              <a:t>sleep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2D37-CF7C-4744-8C77-83369E7043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18C24-E4C4-D64E-A823-A0149A3F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32" y="0"/>
            <a:ext cx="903768" cy="10001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47FFAE-1EE0-A045-ACAC-4A36B21CFA69}"/>
              </a:ext>
            </a:extLst>
          </p:cNvPr>
          <p:cNvSpPr txBox="1">
            <a:spLocks/>
          </p:cNvSpPr>
          <p:nvPr/>
        </p:nvSpPr>
        <p:spPr>
          <a:xfrm>
            <a:off x="772632" y="5417982"/>
            <a:ext cx="10332903" cy="81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ITC Avant Garde Std Bk" panose="020B0502020202020204" pitchFamily="34" charset="77"/>
                <a:ea typeface="Calibri" panose="020F0502020204030204" pitchFamily="34" charset="0"/>
              </a:rPr>
              <a:t>To rest your body when you are tired, close your eyes.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DFE3662-39E6-F444-835E-A39879E47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02701" y="1775984"/>
            <a:ext cx="4986597" cy="33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81D694E0E57478F35A56DF82F8ECC" ma:contentTypeVersion="14" ma:contentTypeDescription="Create a new document." ma:contentTypeScope="" ma:versionID="a86fc08b21689322aed3660e6d7d56c3">
  <xsd:schema xmlns:xsd="http://www.w3.org/2001/XMLSchema" xmlns:xs="http://www.w3.org/2001/XMLSchema" xmlns:p="http://schemas.microsoft.com/office/2006/metadata/properties" xmlns:ns2="b0ace6d6-9ba0-490b-8d1e-639295b85d45" xmlns:ns3="a783c597-3efa-4cdf-8799-3c365b924ed7" targetNamespace="http://schemas.microsoft.com/office/2006/metadata/properties" ma:root="true" ma:fieldsID="30a800bd5be68aee9255b3521b62edad" ns2:_="" ns3:_="">
    <xsd:import namespace="b0ace6d6-9ba0-490b-8d1e-639295b85d45"/>
    <xsd:import namespace="a783c597-3efa-4cdf-8799-3c365b924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ce6d6-9ba0-490b-8d1e-639295b85d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3c597-3efa-4cdf-8799-3c365b924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783c597-3efa-4cdf-8799-3c365b924ed7" xsi:nil="true"/>
  </documentManagement>
</p:properties>
</file>

<file path=customXml/itemProps1.xml><?xml version="1.0" encoding="utf-8"?>
<ds:datastoreItem xmlns:ds="http://schemas.openxmlformats.org/officeDocument/2006/customXml" ds:itemID="{F162591C-7098-4E1F-803F-489F24F5F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ce6d6-9ba0-490b-8d1e-639295b85d45"/>
    <ds:schemaRef ds:uri="a783c597-3efa-4cdf-8799-3c365b924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E0A56-45A4-4DEC-8325-3EC354DCC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87BBB-A76B-40E6-BB38-096C69E8BBB2}">
  <ds:schemaRefs>
    <ds:schemaRef ds:uri="0fee6dc2-b879-451a-b601-efaaa54c60b7"/>
    <ds:schemaRef ds:uri="http://schemas.microsoft.com/office/2006/metadata/properties"/>
    <ds:schemaRef ds:uri="http://schemas.microsoft.com/office/infopath/2007/PartnerControls"/>
    <ds:schemaRef ds:uri="a783c597-3efa-4cdf-8799-3c365b924e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274</Words>
  <Application>Microsoft Office PowerPoint</Application>
  <PresentationFormat>Widescreen</PresentationFormat>
  <Paragraphs>85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ITC Avant Garde Std 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</vt:lpstr>
      <vt:lpstr>rat</vt:lpstr>
      <vt:lpstr>sad</vt:lpstr>
      <vt:lpstr>sleep</vt:lpstr>
      <vt:lpstr>kind</vt:lpstr>
      <vt:lpstr>High Frequency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Rashed</dc:creator>
  <cp:lastModifiedBy>Charlotte Rose Whittle</cp:lastModifiedBy>
  <cp:revision>76</cp:revision>
  <dcterms:created xsi:type="dcterms:W3CDTF">2020-04-19T11:36:14Z</dcterms:created>
  <dcterms:modified xsi:type="dcterms:W3CDTF">2021-11-05T11:47:06Z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0x010100EB581D694E0E57478F35A56DF82F8ECC</vt:lpwstr>
  </property>
</Properties>
</file>