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536" r:id="rId3"/>
    <p:sldId id="429" r:id="rId4"/>
    <p:sldId id="4442" r:id="rId5"/>
    <p:sldId id="607" r:id="rId6"/>
    <p:sldId id="620" r:id="rId7"/>
    <p:sldId id="256" r:id="rId8"/>
    <p:sldId id="267" r:id="rId9"/>
    <p:sldId id="268" r:id="rId10"/>
    <p:sldId id="269" r:id="rId11"/>
    <p:sldId id="619" r:id="rId12"/>
    <p:sldId id="598" r:id="rId13"/>
    <p:sldId id="579" r:id="rId14"/>
    <p:sldId id="588" r:id="rId15"/>
    <p:sldId id="604" r:id="rId16"/>
    <p:sldId id="605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DEE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3" autoAdjust="0"/>
    <p:restoredTop sz="94660"/>
  </p:normalViewPr>
  <p:slideViewPr>
    <p:cSldViewPr>
      <p:cViewPr varScale="1">
        <p:scale>
          <a:sx n="86" d="100"/>
          <a:sy n="86" d="100"/>
        </p:scale>
        <p:origin x="892" y="6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E1F00-AC01-4369-9848-7706768709E8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F9A3F-EAE4-4E20-9110-93ED18396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36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31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99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4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49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27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03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83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10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81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3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25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8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أعوذ بكلمات الله من شر ما خلق">
            <a:hlinkClick r:id="" action="ppaction://media"/>
            <a:extLst>
              <a:ext uri="{FF2B5EF4-FFF2-40B4-BE49-F238E27FC236}">
                <a16:creationId xmlns:a16="http://schemas.microsoft.com/office/drawing/2014/main" id="{EDAB088B-31FD-4129-811C-ECDACD9B9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14350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145414F-11B2-4F85-81C2-C7F8DEA7345E}"/>
              </a:ext>
            </a:extLst>
          </p:cNvPr>
          <p:cNvGrpSpPr/>
          <p:nvPr/>
        </p:nvGrpSpPr>
        <p:grpSpPr>
          <a:xfrm>
            <a:off x="0" y="-367392"/>
            <a:ext cx="9144000" cy="5510894"/>
            <a:chOff x="0" y="-367393"/>
            <a:chExt cx="9144000" cy="5510894"/>
          </a:xfrm>
        </p:grpSpPr>
        <p:pic>
          <p:nvPicPr>
            <p:cNvPr id="6" name="Picture 2" descr="Mustafa Hosny on Twitter: &quot;أعوذ بكلمات الله التامات من شر ما خلق  #اذكار_الصباح… &quot;">
              <a:extLst>
                <a:ext uri="{FF2B5EF4-FFF2-40B4-BE49-F238E27FC236}">
                  <a16:creationId xmlns:a16="http://schemas.microsoft.com/office/drawing/2014/main" id="{0B0163CD-2576-4135-8270-CC65D85FA9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77" b="23333"/>
            <a:stretch/>
          </p:blipFill>
          <p:spPr bwMode="auto">
            <a:xfrm>
              <a:off x="0" y="3790950"/>
              <a:ext cx="9144000" cy="1352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 descr="Mustafa Hosny on Twitter: &quot;أعوذ بكلمات الله التامات من شر ما خلق  #اذكار_الصباح… &quot;">
              <a:extLst>
                <a:ext uri="{FF2B5EF4-FFF2-40B4-BE49-F238E27FC236}">
                  <a16:creationId xmlns:a16="http://schemas.microsoft.com/office/drawing/2014/main" id="{D4260312-BF4B-434F-B461-6263C59A6B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6" b="23333"/>
            <a:stretch/>
          </p:blipFill>
          <p:spPr bwMode="auto">
            <a:xfrm>
              <a:off x="0" y="-367393"/>
              <a:ext cx="9144000" cy="415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784C3F2-E6D1-444E-ABB3-CE16DEB057DA}"/>
              </a:ext>
            </a:extLst>
          </p:cNvPr>
          <p:cNvSpPr/>
          <p:nvPr/>
        </p:nvSpPr>
        <p:spPr>
          <a:xfrm>
            <a:off x="3846525" y="285750"/>
            <a:ext cx="455605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المادة: التربية الإسلامية</a:t>
            </a:r>
            <a:endParaRPr lang="en-U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7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620000" y="-628650"/>
            <a:ext cx="3048000" cy="2362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436166" y="1200150"/>
            <a:ext cx="3048000" cy="2362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410200" y="-1578855"/>
            <a:ext cx="3048000" cy="2362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8235" y="-1281152"/>
            <a:ext cx="2254835" cy="2119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3" t="35288" r="36992" b="35951"/>
          <a:stretch/>
        </p:blipFill>
        <p:spPr>
          <a:xfrm>
            <a:off x="-3721111" y="1123950"/>
            <a:ext cx="1865752" cy="1676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15044" y="35341"/>
            <a:ext cx="150495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A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معاني المفردات 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296402-DDB9-4EE2-8DB5-CD0AE34D4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838393"/>
            <a:ext cx="4343400" cy="3866957"/>
          </a:xfrm>
          <a:prstGeom prst="rect">
            <a:avLst/>
          </a:prstGeom>
        </p:spPr>
      </p:pic>
      <p:pic>
        <p:nvPicPr>
          <p:cNvPr id="2050" name="Picture 2" descr="حديث نبوي مكرر للأطفال😍قال رسول اللهﷺ :من صلى علي صلاة صلى الله عليه بها  عشرا - YouTube">
            <a:extLst>
              <a:ext uri="{FF2B5EF4-FFF2-40B4-BE49-F238E27FC236}">
                <a16:creationId xmlns:a16="http://schemas.microsoft.com/office/drawing/2014/main" id="{89295230-4CA5-4E50-A98A-3E651AFAE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2" b="14027"/>
          <a:stretch/>
        </p:blipFill>
        <p:spPr bwMode="auto">
          <a:xfrm>
            <a:off x="238190" y="1070809"/>
            <a:ext cx="3571810" cy="24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9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25F2C9-F4FB-4DD6-9206-D432BD87A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61950"/>
            <a:ext cx="5581650" cy="381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54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32C1096-F9E2-4A10-86B1-6C8D86D85F26}"/>
              </a:ext>
            </a:extLst>
          </p:cNvPr>
          <p:cNvSpPr/>
          <p:nvPr/>
        </p:nvSpPr>
        <p:spPr>
          <a:xfrm>
            <a:off x="2590800" y="-1355070"/>
            <a:ext cx="7620000" cy="20980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FDBAD87-1A85-49F9-800D-9242422D1CEF}"/>
              </a:ext>
            </a:extLst>
          </p:cNvPr>
          <p:cNvSpPr/>
          <p:nvPr/>
        </p:nvSpPr>
        <p:spPr>
          <a:xfrm>
            <a:off x="-865472" y="3638550"/>
            <a:ext cx="3048000" cy="2362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6B7AFB-EFA1-4319-9C77-1466F16A36AB}"/>
              </a:ext>
            </a:extLst>
          </p:cNvPr>
          <p:cNvSpPr/>
          <p:nvPr/>
        </p:nvSpPr>
        <p:spPr>
          <a:xfrm>
            <a:off x="205539" y="4630153"/>
            <a:ext cx="3048000" cy="2362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6F05257-2928-4B29-9108-0EC8E49983C5}"/>
              </a:ext>
            </a:extLst>
          </p:cNvPr>
          <p:cNvSpPr/>
          <p:nvPr/>
        </p:nvSpPr>
        <p:spPr>
          <a:xfrm>
            <a:off x="-2412332" y="2781300"/>
            <a:ext cx="3048000" cy="2362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صلواتي صلواتي">
            <a:hlinkClick r:id="" action="ppaction://media"/>
            <a:extLst>
              <a:ext uri="{FF2B5EF4-FFF2-40B4-BE49-F238E27FC236}">
                <a16:creationId xmlns:a16="http://schemas.microsoft.com/office/drawing/2014/main" id="{F3653513-BE18-41F7-AF8A-53094BE0A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97932" y="22866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F51C06-D525-4D0B-8D0E-6D202E09B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392445"/>
            <a:ext cx="5943600" cy="423770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60A66AD-A5DC-4B3F-8905-226779239759}"/>
              </a:ext>
            </a:extLst>
          </p:cNvPr>
          <p:cNvSpPr/>
          <p:nvPr/>
        </p:nvSpPr>
        <p:spPr>
          <a:xfrm>
            <a:off x="6858000" y="1962150"/>
            <a:ext cx="3048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034F35-F3D7-4062-963D-511225D890BD}"/>
              </a:ext>
            </a:extLst>
          </p:cNvPr>
          <p:cNvSpPr/>
          <p:nvPr/>
        </p:nvSpPr>
        <p:spPr>
          <a:xfrm>
            <a:off x="7013864" y="3404754"/>
            <a:ext cx="304800" cy="3759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8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4BFF997-1C83-410A-A2B1-2126553B96C0}"/>
              </a:ext>
            </a:extLst>
          </p:cNvPr>
          <p:cNvSpPr/>
          <p:nvPr/>
        </p:nvSpPr>
        <p:spPr>
          <a:xfrm>
            <a:off x="205539" y="4630153"/>
            <a:ext cx="3048000" cy="2362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589FE3-68F6-45BF-992D-58575342B265}"/>
              </a:ext>
            </a:extLst>
          </p:cNvPr>
          <p:cNvSpPr/>
          <p:nvPr/>
        </p:nvSpPr>
        <p:spPr>
          <a:xfrm>
            <a:off x="6781800" y="-1466850"/>
            <a:ext cx="3352801" cy="20980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8F725D-1784-49F9-85F3-DBD5A5B0EEDD}"/>
              </a:ext>
            </a:extLst>
          </p:cNvPr>
          <p:cNvSpPr/>
          <p:nvPr/>
        </p:nvSpPr>
        <p:spPr>
          <a:xfrm>
            <a:off x="7543800" y="38040"/>
            <a:ext cx="13946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2000" b="1" dirty="0"/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2006100-9499-41E7-B380-64D8F6AD8D40}"/>
              </a:ext>
            </a:extLst>
          </p:cNvPr>
          <p:cNvSpPr/>
          <p:nvPr/>
        </p:nvSpPr>
        <p:spPr>
          <a:xfrm>
            <a:off x="-762000" y="3638550"/>
            <a:ext cx="3048000" cy="2362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7E1855-BFC1-4883-AF5E-538E359E036B}"/>
              </a:ext>
            </a:extLst>
          </p:cNvPr>
          <p:cNvSpPr/>
          <p:nvPr/>
        </p:nvSpPr>
        <p:spPr>
          <a:xfrm>
            <a:off x="-2412332" y="2781300"/>
            <a:ext cx="3048000" cy="2362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392BF6-3638-45A6-8C23-E15F24DA2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18" y="288761"/>
            <a:ext cx="6715182" cy="403597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1B82399-3686-4416-B79E-B3371FBB3DA9}"/>
              </a:ext>
            </a:extLst>
          </p:cNvPr>
          <p:cNvSpPr/>
          <p:nvPr/>
        </p:nvSpPr>
        <p:spPr>
          <a:xfrm>
            <a:off x="7010400" y="1504950"/>
            <a:ext cx="381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98D5EC7-D3DE-4143-A112-422E849C2270}"/>
              </a:ext>
            </a:extLst>
          </p:cNvPr>
          <p:cNvSpPr/>
          <p:nvPr/>
        </p:nvSpPr>
        <p:spPr>
          <a:xfrm>
            <a:off x="7065818" y="3810000"/>
            <a:ext cx="381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8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4BFF997-1C83-410A-A2B1-2126553B96C0}"/>
              </a:ext>
            </a:extLst>
          </p:cNvPr>
          <p:cNvSpPr/>
          <p:nvPr/>
        </p:nvSpPr>
        <p:spPr>
          <a:xfrm>
            <a:off x="205539" y="4630153"/>
            <a:ext cx="3048000" cy="2362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589FE3-68F6-45BF-992D-58575342B265}"/>
              </a:ext>
            </a:extLst>
          </p:cNvPr>
          <p:cNvSpPr/>
          <p:nvPr/>
        </p:nvSpPr>
        <p:spPr>
          <a:xfrm>
            <a:off x="6781800" y="-1466850"/>
            <a:ext cx="3352801" cy="20980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8F725D-1784-49F9-85F3-DBD5A5B0EEDD}"/>
              </a:ext>
            </a:extLst>
          </p:cNvPr>
          <p:cNvSpPr/>
          <p:nvPr/>
        </p:nvSpPr>
        <p:spPr>
          <a:xfrm>
            <a:off x="7543800" y="38040"/>
            <a:ext cx="13946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2000" b="1" dirty="0"/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2006100-9499-41E7-B380-64D8F6AD8D40}"/>
              </a:ext>
            </a:extLst>
          </p:cNvPr>
          <p:cNvSpPr/>
          <p:nvPr/>
        </p:nvSpPr>
        <p:spPr>
          <a:xfrm>
            <a:off x="-762000" y="3638550"/>
            <a:ext cx="3048000" cy="2362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7E1855-BFC1-4883-AF5E-538E359E036B}"/>
              </a:ext>
            </a:extLst>
          </p:cNvPr>
          <p:cNvSpPr/>
          <p:nvPr/>
        </p:nvSpPr>
        <p:spPr>
          <a:xfrm>
            <a:off x="-2412332" y="2781300"/>
            <a:ext cx="3048000" cy="2362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70F7C37-5302-4262-BD81-56AD750CA1A6}"/>
              </a:ext>
            </a:extLst>
          </p:cNvPr>
          <p:cNvSpPr/>
          <p:nvPr/>
        </p:nvSpPr>
        <p:spPr>
          <a:xfrm>
            <a:off x="990600" y="103588"/>
            <a:ext cx="4724400" cy="33456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FB40F-4446-4369-BF38-A90D1C2F1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70869"/>
            <a:ext cx="8318256" cy="41969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2088EF-FAF5-4906-8A26-007B02D8A2BE}"/>
              </a:ext>
            </a:extLst>
          </p:cNvPr>
          <p:cNvSpPr/>
          <p:nvPr/>
        </p:nvSpPr>
        <p:spPr>
          <a:xfrm>
            <a:off x="1295400" y="1191198"/>
            <a:ext cx="6726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دعاء لله و طلب ثنائه على نبيه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E9627B-C783-43F0-A580-6E8AA43D3A49}"/>
              </a:ext>
            </a:extLst>
          </p:cNvPr>
          <p:cNvSpPr/>
          <p:nvPr/>
        </p:nvSpPr>
        <p:spPr>
          <a:xfrm>
            <a:off x="2649511" y="2946310"/>
            <a:ext cx="48942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كفاية لهمه </a:t>
            </a:r>
          </a:p>
          <a:p>
            <a:pPr algn="ctr"/>
            <a:r>
              <a:rPr lang="ar-AE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رفع درجاته في الجنة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150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4BFF997-1C83-410A-A2B1-2126553B96C0}"/>
              </a:ext>
            </a:extLst>
          </p:cNvPr>
          <p:cNvSpPr/>
          <p:nvPr/>
        </p:nvSpPr>
        <p:spPr>
          <a:xfrm>
            <a:off x="205539" y="4630153"/>
            <a:ext cx="3048000" cy="2362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589FE3-68F6-45BF-992D-58575342B265}"/>
              </a:ext>
            </a:extLst>
          </p:cNvPr>
          <p:cNvSpPr/>
          <p:nvPr/>
        </p:nvSpPr>
        <p:spPr>
          <a:xfrm>
            <a:off x="6781800" y="-1466850"/>
            <a:ext cx="3352801" cy="20980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8F725D-1784-49F9-85F3-DBD5A5B0EEDD}"/>
              </a:ext>
            </a:extLst>
          </p:cNvPr>
          <p:cNvSpPr/>
          <p:nvPr/>
        </p:nvSpPr>
        <p:spPr>
          <a:xfrm>
            <a:off x="7543800" y="38040"/>
            <a:ext cx="13946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2000" b="1" dirty="0"/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2006100-9499-41E7-B380-64D8F6AD8D40}"/>
              </a:ext>
            </a:extLst>
          </p:cNvPr>
          <p:cNvSpPr/>
          <p:nvPr/>
        </p:nvSpPr>
        <p:spPr>
          <a:xfrm>
            <a:off x="-762000" y="3638550"/>
            <a:ext cx="3048000" cy="2362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7E1855-BFC1-4883-AF5E-538E359E036B}"/>
              </a:ext>
            </a:extLst>
          </p:cNvPr>
          <p:cNvSpPr/>
          <p:nvPr/>
        </p:nvSpPr>
        <p:spPr>
          <a:xfrm>
            <a:off x="-2412332" y="2781300"/>
            <a:ext cx="3048000" cy="2362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310515-2E48-441D-88FC-05E358C94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19" y="895350"/>
            <a:ext cx="8331926" cy="3276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45A5A5-69DE-48C4-8036-8EF43FE63E3E}"/>
              </a:ext>
            </a:extLst>
          </p:cNvPr>
          <p:cNvSpPr/>
          <p:nvPr/>
        </p:nvSpPr>
        <p:spPr>
          <a:xfrm>
            <a:off x="1839526" y="2110085"/>
            <a:ext cx="54649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أهمية الصلاة على النبي</a:t>
            </a:r>
          </a:p>
          <a:p>
            <a:pPr algn="ctr"/>
            <a:r>
              <a:rPr lang="ar-A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اكتساب الأجر العظيم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9857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6A3108E-FB15-43C3-B089-2155F6479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8599"/>
            <a:ext cx="9143999" cy="5372100"/>
          </a:xfrm>
          <a:prstGeom prst="rect">
            <a:avLst/>
          </a:prstGeom>
        </p:spPr>
      </p:pic>
      <p:pic>
        <p:nvPicPr>
          <p:cNvPr id="4" name="WhatsApp Video 2020-03-29 at 1.44.58 PM">
            <a:hlinkClick r:id="" action="ppaction://media"/>
            <a:extLst>
              <a:ext uri="{FF2B5EF4-FFF2-40B4-BE49-F238E27FC236}">
                <a16:creationId xmlns:a16="http://schemas.microsoft.com/office/drawing/2014/main" id="{DA2D62F5-27D6-4261-B51D-D246247BCC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1700" y="1085850"/>
            <a:ext cx="5086350" cy="3257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A5A8BE-9D3D-4AE9-A4D4-9BE41199A29A}"/>
              </a:ext>
            </a:extLst>
          </p:cNvPr>
          <p:cNvSpPr txBox="1"/>
          <p:nvPr/>
        </p:nvSpPr>
        <p:spPr>
          <a:xfrm>
            <a:off x="3371850" y="385188"/>
            <a:ext cx="42862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ar-AE" sz="4050" dirty="0">
                <a:solidFill>
                  <a:prstClr val="black"/>
                </a:solidFill>
                <a:latin typeface="Calibri" panose="020F0502020204030204"/>
                <a:cs typeface="(AH) Manal Black" pitchFamily="2" charset="-78"/>
              </a:rPr>
              <a:t>السلام الوطني </a:t>
            </a:r>
            <a:endParaRPr lang="en-US" sz="4050" dirty="0">
              <a:solidFill>
                <a:prstClr val="black"/>
              </a:solidFill>
              <a:latin typeface="Calibri" panose="020F0502020204030204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096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جائزة طالب مدرسة ابتدائية تحميل Psd ، جائزة طالب مدرسة ابتدائية ، خلفية  أطفال ، خلفية رياض الأطفال ، ش… | Award poster, Primary school, Powerpoint  background de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-20200830-WA0027">
            <a:hlinkClick r:id="" action="ppaction://media"/>
            <a:extLst>
              <a:ext uri="{FF2B5EF4-FFF2-40B4-BE49-F238E27FC236}">
                <a16:creationId xmlns:a16="http://schemas.microsoft.com/office/drawing/2014/main" id="{00F41A88-565A-41C4-B2DA-C9EA204D20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7853" y="942536"/>
            <a:ext cx="6082042" cy="2227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F42556-F163-4381-86B5-188629D483AD}"/>
              </a:ext>
            </a:extLst>
          </p:cNvPr>
          <p:cNvSpPr txBox="1"/>
          <p:nvPr/>
        </p:nvSpPr>
        <p:spPr>
          <a:xfrm>
            <a:off x="5657809" y="298144"/>
            <a:ext cx="1878496" cy="369332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ar-AE" b="1" dirty="0">
                <a:solidFill>
                  <a:srgbClr val="FF0000"/>
                </a:solidFill>
                <a:latin typeface="Calibri Light" panose="020F0302020204030204"/>
                <a:cs typeface="Arial" panose="020B0604020202020204" pitchFamily="34" charset="0"/>
              </a:rPr>
              <a:t>ق</a:t>
            </a:r>
            <a:r>
              <a:rPr lang="ar-SA" b="1" dirty="0">
                <a:solidFill>
                  <a:srgbClr val="FF0000"/>
                </a:solidFill>
                <a:latin typeface="Calibri Light" panose="020F0302020204030204"/>
                <a:cs typeface="Arial" panose="020B0604020202020204" pitchFamily="34" charset="0"/>
              </a:rPr>
              <a:t>َ</a:t>
            </a:r>
            <a:r>
              <a:rPr lang="ar-AE" b="1" dirty="0">
                <a:solidFill>
                  <a:srgbClr val="FF0000"/>
                </a:solidFill>
                <a:latin typeface="Calibri Light" panose="020F0302020204030204"/>
                <a:cs typeface="Arial" panose="020B0604020202020204" pitchFamily="34" charset="0"/>
              </a:rPr>
              <a:t>واع</a:t>
            </a:r>
            <a:r>
              <a:rPr lang="ar-SA" b="1" dirty="0">
                <a:solidFill>
                  <a:srgbClr val="FF0000"/>
                </a:solidFill>
                <a:latin typeface="Calibri Light" panose="020F0302020204030204"/>
                <a:cs typeface="Arial" panose="020B0604020202020204" pitchFamily="34" charset="0"/>
              </a:rPr>
              <a:t>ِ</a:t>
            </a:r>
            <a:r>
              <a:rPr lang="ar-AE" b="1" dirty="0">
                <a:solidFill>
                  <a:srgbClr val="FF0000"/>
                </a:solidFill>
                <a:latin typeface="Calibri Light" panose="020F0302020204030204"/>
                <a:cs typeface="Arial" panose="020B0604020202020204" pitchFamily="34" charset="0"/>
              </a:rPr>
              <a:t>د</a:t>
            </a:r>
            <a:r>
              <a:rPr lang="ar-SA" b="1" dirty="0">
                <a:solidFill>
                  <a:srgbClr val="FF0000"/>
                </a:solidFill>
                <a:latin typeface="Calibri Light" panose="020F0302020204030204"/>
                <a:cs typeface="Arial" panose="020B0604020202020204" pitchFamily="34" charset="0"/>
              </a:rPr>
              <a:t>ُ</a:t>
            </a:r>
            <a:r>
              <a:rPr lang="ar-AE" b="1" dirty="0">
                <a:solidFill>
                  <a:srgbClr val="FF0000"/>
                </a:solidFill>
                <a:latin typeface="Calibri Light" panose="020F0302020204030204"/>
                <a:cs typeface="Arial" panose="020B0604020202020204" pitchFamily="34" charset="0"/>
              </a:rPr>
              <a:t> الت</a:t>
            </a:r>
            <a:r>
              <a:rPr lang="ar-SA" b="1" dirty="0">
                <a:solidFill>
                  <a:srgbClr val="FF0000"/>
                </a:solidFill>
                <a:latin typeface="Calibri Light" panose="020F0302020204030204"/>
                <a:cs typeface="Arial" panose="020B0604020202020204" pitchFamily="34" charset="0"/>
              </a:rPr>
              <a:t>َّ</a:t>
            </a:r>
            <a:r>
              <a:rPr lang="ar-AE" b="1" dirty="0">
                <a:solidFill>
                  <a:srgbClr val="FF0000"/>
                </a:solidFill>
                <a:latin typeface="Calibri Light" panose="020F0302020204030204"/>
                <a:cs typeface="Arial" panose="020B0604020202020204" pitchFamily="34" charset="0"/>
              </a:rPr>
              <a:t>ع</a:t>
            </a:r>
            <a:r>
              <a:rPr lang="ar-SA" b="1" dirty="0">
                <a:solidFill>
                  <a:srgbClr val="FF0000"/>
                </a:solidFill>
                <a:latin typeface="Calibri Light" panose="020F0302020204030204"/>
                <a:cs typeface="Arial" panose="020B0604020202020204" pitchFamily="34" charset="0"/>
              </a:rPr>
              <a:t>َ</a:t>
            </a:r>
            <a:r>
              <a:rPr lang="ar-AE" b="1" dirty="0">
                <a:solidFill>
                  <a:srgbClr val="FF0000"/>
                </a:solidFill>
                <a:latin typeface="Calibri Light" panose="020F0302020204030204"/>
                <a:cs typeface="Arial" panose="020B0604020202020204" pitchFamily="34" charset="0"/>
              </a:rPr>
              <a:t>ل</a:t>
            </a:r>
            <a:r>
              <a:rPr lang="ar-SA" b="1" dirty="0">
                <a:solidFill>
                  <a:srgbClr val="FF0000"/>
                </a:solidFill>
                <a:latin typeface="Calibri Light" panose="020F0302020204030204"/>
                <a:cs typeface="Arial" panose="020B0604020202020204" pitchFamily="34" charset="0"/>
              </a:rPr>
              <a:t>ُّ</a:t>
            </a:r>
            <a:r>
              <a:rPr lang="ar-AE" b="1" dirty="0">
                <a:solidFill>
                  <a:srgbClr val="FF0000"/>
                </a:solidFill>
                <a:latin typeface="Calibri Light" panose="020F0302020204030204"/>
                <a:cs typeface="Arial" panose="020B0604020202020204" pitchFamily="34" charset="0"/>
              </a:rPr>
              <a:t>م ع</a:t>
            </a:r>
            <a:r>
              <a:rPr lang="ar-SA" b="1" dirty="0">
                <a:solidFill>
                  <a:srgbClr val="FF0000"/>
                </a:solidFill>
                <a:latin typeface="Calibri Light" panose="020F0302020204030204"/>
                <a:cs typeface="Arial" panose="020B0604020202020204" pitchFamily="34" charset="0"/>
              </a:rPr>
              <a:t>َ</a:t>
            </a:r>
            <a:r>
              <a:rPr lang="ar-AE" b="1" dirty="0">
                <a:solidFill>
                  <a:srgbClr val="FF0000"/>
                </a:solidFill>
                <a:latin typeface="Calibri Light" panose="020F0302020204030204"/>
                <a:cs typeface="Arial" panose="020B0604020202020204" pitchFamily="34" charset="0"/>
              </a:rPr>
              <a:t>ن</a:t>
            </a:r>
            <a:r>
              <a:rPr lang="ar-SA" b="1" dirty="0">
                <a:solidFill>
                  <a:srgbClr val="FF0000"/>
                </a:solidFill>
                <a:latin typeface="Calibri Light" panose="020F0302020204030204"/>
                <a:cs typeface="Arial" panose="020B0604020202020204" pitchFamily="34" charset="0"/>
              </a:rPr>
              <a:t>ْ</a:t>
            </a:r>
            <a:r>
              <a:rPr lang="ar-AE" b="1" dirty="0">
                <a:solidFill>
                  <a:srgbClr val="FF0000"/>
                </a:solidFill>
                <a:latin typeface="Calibri Light" panose="020F0302020204030204"/>
                <a:cs typeface="Arial" panose="020B0604020202020204" pitchFamily="34" charset="0"/>
              </a:rPr>
              <a:t> ب</a:t>
            </a:r>
            <a:r>
              <a:rPr lang="ar-SA" b="1" dirty="0">
                <a:solidFill>
                  <a:srgbClr val="FF0000"/>
                </a:solidFill>
                <a:latin typeface="Calibri Light" panose="020F0302020204030204"/>
                <a:cs typeface="Arial" panose="020B0604020202020204" pitchFamily="34" charset="0"/>
              </a:rPr>
              <a:t>ُ</a:t>
            </a:r>
            <a:r>
              <a:rPr lang="ar-AE" b="1" dirty="0">
                <a:solidFill>
                  <a:srgbClr val="FF0000"/>
                </a:solidFill>
                <a:latin typeface="Calibri Light" panose="020F0302020204030204"/>
                <a:cs typeface="Arial" panose="020B0604020202020204" pitchFamily="34" charset="0"/>
              </a:rPr>
              <a:t>ع</a:t>
            </a:r>
            <a:r>
              <a:rPr lang="ar-SA" b="1" dirty="0">
                <a:solidFill>
                  <a:srgbClr val="FF0000"/>
                </a:solidFill>
                <a:latin typeface="Calibri Light" panose="020F0302020204030204"/>
                <a:cs typeface="Arial" panose="020B0604020202020204" pitchFamily="34" charset="0"/>
              </a:rPr>
              <a:t>ْ</a:t>
            </a:r>
            <a:r>
              <a:rPr lang="ar-AE" b="1" dirty="0">
                <a:solidFill>
                  <a:srgbClr val="FF0000"/>
                </a:solidFill>
                <a:latin typeface="Calibri Light" panose="020F0302020204030204"/>
                <a:cs typeface="Arial" panose="020B0604020202020204" pitchFamily="34" charset="0"/>
              </a:rPr>
              <a:t>د</a:t>
            </a:r>
            <a:r>
              <a:rPr lang="ar-SA" b="1" dirty="0">
                <a:solidFill>
                  <a:srgbClr val="FF0000"/>
                </a:solidFill>
                <a:latin typeface="Calibri Light" panose="020F0302020204030204"/>
                <a:cs typeface="Arial" panose="020B0604020202020204" pitchFamily="34" charset="0"/>
              </a:rPr>
              <a:t>:</a:t>
            </a:r>
            <a:r>
              <a:rPr lang="ar-AE" b="1" dirty="0">
                <a:solidFill>
                  <a:srgbClr val="FF0000"/>
                </a:solidFill>
                <a:latin typeface="Calibri Light" panose="020F0302020204030204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FF0000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9043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4BFF997-1C83-410A-A2B1-2126553B96C0}"/>
              </a:ext>
            </a:extLst>
          </p:cNvPr>
          <p:cNvSpPr/>
          <p:nvPr/>
        </p:nvSpPr>
        <p:spPr>
          <a:xfrm>
            <a:off x="205539" y="4630153"/>
            <a:ext cx="3048000" cy="2362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589FE3-68F6-45BF-992D-58575342B265}"/>
              </a:ext>
            </a:extLst>
          </p:cNvPr>
          <p:cNvSpPr/>
          <p:nvPr/>
        </p:nvSpPr>
        <p:spPr>
          <a:xfrm>
            <a:off x="6781800" y="-1466850"/>
            <a:ext cx="3352801" cy="20980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8F725D-1784-49F9-85F3-DBD5A5B0EEDD}"/>
              </a:ext>
            </a:extLst>
          </p:cNvPr>
          <p:cNvSpPr/>
          <p:nvPr/>
        </p:nvSpPr>
        <p:spPr>
          <a:xfrm>
            <a:off x="7543800" y="38040"/>
            <a:ext cx="13946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2000" b="1" dirty="0"/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2006100-9499-41E7-B380-64D8F6AD8D40}"/>
              </a:ext>
            </a:extLst>
          </p:cNvPr>
          <p:cNvSpPr/>
          <p:nvPr/>
        </p:nvSpPr>
        <p:spPr>
          <a:xfrm>
            <a:off x="-762000" y="3638550"/>
            <a:ext cx="3048000" cy="2362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7E1855-BFC1-4883-AF5E-538E359E036B}"/>
              </a:ext>
            </a:extLst>
          </p:cNvPr>
          <p:cNvSpPr/>
          <p:nvPr/>
        </p:nvSpPr>
        <p:spPr>
          <a:xfrm>
            <a:off x="-2412332" y="2781300"/>
            <a:ext cx="3048000" cy="2362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videoplayback (2)">
            <a:hlinkClick r:id="" action="ppaction://media"/>
            <a:extLst>
              <a:ext uri="{FF2B5EF4-FFF2-40B4-BE49-F238E27FC236}">
                <a16:creationId xmlns:a16="http://schemas.microsoft.com/office/drawing/2014/main" id="{7764C0D9-B4EA-49F9-9A92-BEA9871079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330777"/>
            <a:ext cx="60198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5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videoplayback (2)">
            <a:hlinkClick r:id="" action="ppaction://media"/>
            <a:extLst>
              <a:ext uri="{FF2B5EF4-FFF2-40B4-BE49-F238E27FC236}">
                <a16:creationId xmlns:a16="http://schemas.microsoft.com/office/drawing/2014/main" id="{586F37E1-EE56-462E-832B-DACBA153F8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166" y="239843"/>
            <a:ext cx="6965950" cy="4178299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2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28600" y="1047750"/>
            <a:ext cx="845820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lnSpc>
                <a:spcPct val="150000"/>
              </a:lnSpc>
              <a:buFontTx/>
              <a:buChar char="-"/>
            </a:pPr>
            <a:r>
              <a:rPr lang="ar-AE" sz="4800" b="1" dirty="0">
                <a:solidFill>
                  <a:schemeClr val="accent6">
                    <a:lumMod val="75000"/>
                  </a:schemeClr>
                </a:solidFill>
              </a:rPr>
              <a:t>أُسَمِّعَ الْحَديثَ الشَّريفَ.</a:t>
            </a:r>
          </a:p>
          <a:p>
            <a:pPr marL="285750" indent="-285750" algn="r" rtl="1">
              <a:lnSpc>
                <a:spcPct val="150000"/>
              </a:lnSpc>
              <a:buFontTx/>
              <a:buChar char="-"/>
            </a:pPr>
            <a:r>
              <a:rPr lang="ar-AE" sz="4800" b="1" dirty="0">
                <a:solidFill>
                  <a:schemeClr val="accent6">
                    <a:lumMod val="75000"/>
                  </a:schemeClr>
                </a:solidFill>
              </a:rPr>
              <a:t>أن يستنتج أهمية الصلاة على النبي.</a:t>
            </a:r>
          </a:p>
        </p:txBody>
      </p:sp>
      <p:sp>
        <p:nvSpPr>
          <p:cNvPr id="8" name="Oval 7"/>
          <p:cNvSpPr/>
          <p:nvPr/>
        </p:nvSpPr>
        <p:spPr>
          <a:xfrm>
            <a:off x="7620000" y="-628650"/>
            <a:ext cx="3048000" cy="2362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620000" y="-628650"/>
            <a:ext cx="3048000" cy="2362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436166" y="1200150"/>
            <a:ext cx="3048000" cy="2362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410200" y="-1578855"/>
            <a:ext cx="3048000" cy="2362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15044" y="35341"/>
            <a:ext cx="150495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A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أهداف الدرسي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53EDB2-4AAD-43F4-AE78-4D326C813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CB7779-72E2-4E92-AE18-6BBC335D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717" y="0"/>
            <a:ext cx="8323428" cy="5143500"/>
            <a:chOff x="547625" y="0"/>
            <a:chExt cx="1109790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75B9DA5-08BD-40EA-B06C-3D3CCD06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EE62D72-11EF-40E9-BF23-0FCAEACD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6336F2-6633-4E26-8760-05F94D87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F3102E-7749-422F-8F51-A148252B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71191CD-1211-4C40-9D45-449D9BE65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526CC46-1E99-40B8-9C7B-295BAA7DE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871" y="1031701"/>
            <a:ext cx="5670645" cy="308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7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19857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620000" y="-628650"/>
            <a:ext cx="3048000" cy="2362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436166" y="1200150"/>
            <a:ext cx="3048000" cy="2362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410200" y="-1578855"/>
            <a:ext cx="3048000" cy="2362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02A3DC-EEB6-43E0-85F2-47E68A418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429" y="949056"/>
            <a:ext cx="6186488" cy="286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94034" y="656135"/>
            <a:ext cx="3227483" cy="1204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5400" b="1" dirty="0">
                <a:solidFill>
                  <a:schemeClr val="accent6">
                    <a:lumMod val="75000"/>
                  </a:schemeClr>
                </a:solidFill>
              </a:rPr>
              <a:t>البخيل</a:t>
            </a:r>
            <a:endParaRPr lang="en-US" sz="3600" b="1" dirty="0"/>
          </a:p>
        </p:txBody>
      </p:sp>
      <p:sp>
        <p:nvSpPr>
          <p:cNvPr id="4" name="Oval 3"/>
          <p:cNvSpPr/>
          <p:nvPr/>
        </p:nvSpPr>
        <p:spPr>
          <a:xfrm>
            <a:off x="7620000" y="-628650"/>
            <a:ext cx="3048000" cy="2362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436166" y="1200150"/>
            <a:ext cx="3048000" cy="2362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410200" y="-1578855"/>
            <a:ext cx="3048000" cy="2362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8235" y="-1281152"/>
            <a:ext cx="2254835" cy="2119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3" t="35288" r="36992" b="35951"/>
          <a:stretch/>
        </p:blipFill>
        <p:spPr>
          <a:xfrm>
            <a:off x="-3721111" y="1123950"/>
            <a:ext cx="1865752" cy="167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88" b="68307"/>
          <a:stretch/>
        </p:blipFill>
        <p:spPr>
          <a:xfrm rot="520251">
            <a:off x="5999894" y="1810848"/>
            <a:ext cx="1308335" cy="12025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53000" y="3182971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400" b="1" dirty="0">
                <a:solidFill>
                  <a:schemeClr val="accent5">
                    <a:lumMod val="75000"/>
                  </a:schemeClr>
                </a:solidFill>
              </a:rPr>
              <a:t>من أمسك و منع </a:t>
            </a:r>
          </a:p>
          <a:p>
            <a:pPr algn="ctr" rtl="1"/>
            <a:r>
              <a:rPr lang="ar-AE" sz="4400" b="1" dirty="0">
                <a:solidFill>
                  <a:schemeClr val="accent5">
                    <a:lumMod val="75000"/>
                  </a:schemeClr>
                </a:solidFill>
              </a:rPr>
              <a:t>العطاء</a:t>
            </a:r>
            <a:endParaRPr lang="en-US"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044" y="35341"/>
            <a:ext cx="150495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A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معاني المفردات 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أقوال عن البخل - موضوع">
            <a:extLst>
              <a:ext uri="{FF2B5EF4-FFF2-40B4-BE49-F238E27FC236}">
                <a16:creationId xmlns:a16="http://schemas.microsoft.com/office/drawing/2014/main" id="{A55DD551-89CA-4CBF-9E24-622B1A69C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876" y="909772"/>
            <a:ext cx="3105150" cy="326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33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76</Words>
  <Application>Microsoft Office PowerPoint</Application>
  <PresentationFormat>عرض على الشاشة (16:9)</PresentationFormat>
  <Paragraphs>20</Paragraphs>
  <Slides>15</Slides>
  <Notes>0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15</vt:i4>
      </vt:variant>
    </vt:vector>
  </HeadingPairs>
  <TitlesOfParts>
    <vt:vector size="21" baseType="lpstr">
      <vt:lpstr>Meiryo</vt:lpstr>
      <vt:lpstr>Arial</vt:lpstr>
      <vt:lpstr>Calibri</vt:lpstr>
      <vt:lpstr>Calibri Light</vt:lpstr>
      <vt:lpstr>Office Theme</vt:lpstr>
      <vt:lpstr>1_Office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Mohamed Shehata Lamloum Hussein</cp:lastModifiedBy>
  <cp:revision>126</cp:revision>
  <dcterms:created xsi:type="dcterms:W3CDTF">2006-08-16T00:00:00Z</dcterms:created>
  <dcterms:modified xsi:type="dcterms:W3CDTF">2021-11-04T17:55:45Z</dcterms:modified>
</cp:coreProperties>
</file>