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1"/>
  </p:notesMasterIdLst>
  <p:sldIdLst>
    <p:sldId id="463" r:id="rId2"/>
    <p:sldId id="485" r:id="rId3"/>
    <p:sldId id="436" r:id="rId4"/>
    <p:sldId id="434" r:id="rId5"/>
    <p:sldId id="351" r:id="rId6"/>
    <p:sldId id="435" r:id="rId7"/>
    <p:sldId id="437" r:id="rId8"/>
    <p:sldId id="458" r:id="rId9"/>
    <p:sldId id="438" r:id="rId10"/>
    <p:sldId id="487" r:id="rId11"/>
    <p:sldId id="464" r:id="rId12"/>
    <p:sldId id="465" r:id="rId13"/>
    <p:sldId id="474" r:id="rId14"/>
    <p:sldId id="466" r:id="rId15"/>
    <p:sldId id="467" r:id="rId16"/>
    <p:sldId id="468" r:id="rId17"/>
    <p:sldId id="488" r:id="rId18"/>
    <p:sldId id="439" r:id="rId19"/>
    <p:sldId id="440" r:id="rId20"/>
    <p:sldId id="441" r:id="rId21"/>
    <p:sldId id="469" r:id="rId22"/>
    <p:sldId id="470" r:id="rId23"/>
    <p:sldId id="489" r:id="rId24"/>
    <p:sldId id="476" r:id="rId25"/>
    <p:sldId id="477" r:id="rId26"/>
    <p:sldId id="456" r:id="rId27"/>
    <p:sldId id="471" r:id="rId28"/>
    <p:sldId id="483" r:id="rId29"/>
    <p:sldId id="486" r:id="rId3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CC0099"/>
    <a:srgbClr val="373123"/>
    <a:srgbClr val="594B38"/>
    <a:srgbClr val="FFCB99"/>
    <a:srgbClr val="FFFCD5"/>
    <a:srgbClr val="77A485"/>
    <a:srgbClr val="003399"/>
    <a:srgbClr val="243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842" autoAdjust="0"/>
    <p:restoredTop sz="94434" autoAdjust="0"/>
  </p:normalViewPr>
  <p:slideViewPr>
    <p:cSldViewPr>
      <p:cViewPr varScale="1">
        <p:scale>
          <a:sx n="44" d="100"/>
          <a:sy n="44" d="100"/>
        </p:scale>
        <p:origin x="1464" y="66"/>
      </p:cViewPr>
      <p:guideLst>
        <p:guide orient="horz" pos="43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CF7525-5671-4868-A189-D7913DAFF0A7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5D6B2B-4F9A-4E25-AC69-B5CDB08FE7C8}">
      <dgm:prSet phldrT="[Text]"/>
      <dgm:spPr/>
      <dgm:t>
        <a:bodyPr/>
        <a:lstStyle/>
        <a:p>
          <a:r>
            <a:rPr lang="ar-AE" b="1" dirty="0">
              <a:solidFill>
                <a:schemeClr val="tx1"/>
              </a:solidFill>
            </a:rPr>
            <a:t>طرح الأسئلة </a:t>
          </a:r>
          <a:endParaRPr lang="en-US" b="1" dirty="0">
            <a:solidFill>
              <a:schemeClr val="tx1"/>
            </a:solidFill>
          </a:endParaRPr>
        </a:p>
      </dgm:t>
    </dgm:pt>
    <dgm:pt modelId="{7FA6BC13-99E8-4658-B337-8B425F34D2F8}" type="parTrans" cxnId="{053B2550-3BD0-45A0-B089-EF99D9EB5E6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757D976-083A-47E7-8F90-F023A68DE12B}" type="sibTrans" cxnId="{053B2550-3BD0-45A0-B089-EF99D9EB5E6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E289EFB-A36C-4B36-B9CB-C1FC30CE7E93}">
      <dgm:prSet phldrT="[Text]"/>
      <dgm:spPr/>
      <dgm:t>
        <a:bodyPr/>
        <a:lstStyle/>
        <a:p>
          <a:r>
            <a:rPr lang="ar-AE" b="1" dirty="0">
              <a:solidFill>
                <a:schemeClr val="tx1"/>
              </a:solidFill>
            </a:rPr>
            <a:t>وضع الفرضية</a:t>
          </a:r>
          <a:endParaRPr lang="en-US" b="1" dirty="0">
            <a:solidFill>
              <a:schemeClr val="tx1"/>
            </a:solidFill>
          </a:endParaRPr>
        </a:p>
      </dgm:t>
    </dgm:pt>
    <dgm:pt modelId="{B2316A3B-DDAE-4F93-941A-27875ECD9DDD}" type="parTrans" cxnId="{32496CAB-B6C6-4832-8DC7-4FFDF0C3781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EECDEA7-202C-4B84-A205-5377D4CBE0F2}" type="sibTrans" cxnId="{32496CAB-B6C6-4832-8DC7-4FFDF0C3781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54981A7-BE87-4FB2-8B51-C5CC691C7721}">
      <dgm:prSet phldrT="[Text]"/>
      <dgm:spPr/>
      <dgm:t>
        <a:bodyPr/>
        <a:lstStyle/>
        <a:p>
          <a:r>
            <a:rPr lang="ar-AE" b="1" dirty="0">
              <a:solidFill>
                <a:schemeClr val="tx1"/>
              </a:solidFill>
            </a:rPr>
            <a:t>اختبار الفرضية</a:t>
          </a:r>
          <a:endParaRPr lang="en-US" b="1" dirty="0">
            <a:solidFill>
              <a:schemeClr val="tx1"/>
            </a:solidFill>
          </a:endParaRPr>
        </a:p>
      </dgm:t>
    </dgm:pt>
    <dgm:pt modelId="{83C381CF-3889-4AFD-A8DC-5C3F8F7F4649}" type="parTrans" cxnId="{67BF7E3A-F9ED-4B3F-A3DD-39E69B088A5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016E8DD-EAD6-4D4C-8633-38F5FCD6AF4F}" type="sibTrans" cxnId="{67BF7E3A-F9ED-4B3F-A3DD-39E69B088A5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12EB2EF-FFDB-4186-AD19-F229354A3071}">
      <dgm:prSet/>
      <dgm:spPr/>
      <dgm:t>
        <a:bodyPr/>
        <a:lstStyle/>
        <a:p>
          <a:r>
            <a:rPr lang="ar-AE" b="1" dirty="0">
              <a:solidFill>
                <a:schemeClr val="tx1"/>
              </a:solidFill>
            </a:rPr>
            <a:t>تحليل النتائج</a:t>
          </a:r>
          <a:endParaRPr lang="en-US" b="1" dirty="0">
            <a:solidFill>
              <a:schemeClr val="tx1"/>
            </a:solidFill>
          </a:endParaRPr>
        </a:p>
      </dgm:t>
    </dgm:pt>
    <dgm:pt modelId="{E4A1846F-D767-4172-9C08-9BD1979AFD70}" type="parTrans" cxnId="{542C7DCA-A035-461D-B44F-074CD0CF847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6B00464-E2F2-4408-A5BA-0892B2D23AEE}" type="sibTrans" cxnId="{542C7DCA-A035-461D-B44F-074CD0CF847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CC6EC2C-CEA0-4FF4-8AE0-F3244C4ABD2C}">
      <dgm:prSet phldrT="[Text]"/>
      <dgm:spPr/>
      <dgm:t>
        <a:bodyPr/>
        <a:lstStyle/>
        <a:p>
          <a:r>
            <a:rPr lang="ar-AE" b="1" dirty="0">
              <a:solidFill>
                <a:schemeClr val="tx1"/>
              </a:solidFill>
            </a:rPr>
            <a:t>الخلاصة </a:t>
          </a:r>
          <a:endParaRPr lang="en-US" b="1" dirty="0">
            <a:solidFill>
              <a:schemeClr val="tx1"/>
            </a:solidFill>
          </a:endParaRPr>
        </a:p>
      </dgm:t>
    </dgm:pt>
    <dgm:pt modelId="{0F25FAD2-EADE-41C8-855A-00793CB7FBD4}" type="parTrans" cxnId="{9D01AAA2-B34C-4EF4-9215-D767C66BEFC2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55A335F-6949-4EB6-AB26-0FCE9BA87EA3}" type="sibTrans" cxnId="{9D01AAA2-B34C-4EF4-9215-D767C66BEFC2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143E4B9-65B5-40F3-BC01-17A65500CF3E}">
      <dgm:prSet/>
      <dgm:spPr/>
      <dgm:t>
        <a:bodyPr/>
        <a:lstStyle/>
        <a:p>
          <a:r>
            <a:rPr lang="ar-AE" b="1" dirty="0">
              <a:solidFill>
                <a:schemeClr val="tx1"/>
              </a:solidFill>
            </a:rPr>
            <a:t>ابلاغ النتائج</a:t>
          </a:r>
          <a:endParaRPr lang="en-US" b="1" dirty="0">
            <a:solidFill>
              <a:schemeClr val="tx1"/>
            </a:solidFill>
          </a:endParaRPr>
        </a:p>
      </dgm:t>
    </dgm:pt>
    <dgm:pt modelId="{6B302CAD-A2EF-4EF0-AC5A-EBB8F73EB003}" type="parTrans" cxnId="{615A7175-A58B-44FA-9361-34E1F56C5C8F}">
      <dgm:prSet/>
      <dgm:spPr/>
      <dgm:t>
        <a:bodyPr/>
        <a:lstStyle/>
        <a:p>
          <a:endParaRPr lang="en-US" b="1"/>
        </a:p>
      </dgm:t>
    </dgm:pt>
    <dgm:pt modelId="{2325A95A-7344-48E9-9958-7FEB2E950A5E}" type="sibTrans" cxnId="{615A7175-A58B-44FA-9361-34E1F56C5C8F}">
      <dgm:prSet/>
      <dgm:spPr/>
      <dgm:t>
        <a:bodyPr/>
        <a:lstStyle/>
        <a:p>
          <a:endParaRPr lang="en-US" b="1"/>
        </a:p>
      </dgm:t>
    </dgm:pt>
    <dgm:pt modelId="{5E079C30-6D1A-4458-8470-AE14AFD2CCBE}" type="pres">
      <dgm:prSet presAssocID="{7CCF7525-5671-4868-A189-D7913DAFF0A7}" presName="Name0" presStyleCnt="0">
        <dgm:presLayoutVars>
          <dgm:dir val="rev"/>
          <dgm:resizeHandles val="exact"/>
        </dgm:presLayoutVars>
      </dgm:prSet>
      <dgm:spPr/>
    </dgm:pt>
    <dgm:pt modelId="{BC954FA0-72B6-4FEA-9D5D-849A8F1B632F}" type="pres">
      <dgm:prSet presAssocID="{865D6B2B-4F9A-4E25-AC69-B5CDB08FE7C8}" presName="node" presStyleLbl="node1" presStyleIdx="0" presStyleCnt="6">
        <dgm:presLayoutVars>
          <dgm:bulletEnabled val="1"/>
        </dgm:presLayoutVars>
      </dgm:prSet>
      <dgm:spPr/>
    </dgm:pt>
    <dgm:pt modelId="{D3AE1081-920A-47FC-A31B-BD6F6318DD4F}" type="pres">
      <dgm:prSet presAssocID="{0757D976-083A-47E7-8F90-F023A68DE12B}" presName="sibTrans" presStyleLbl="sibTrans2D1" presStyleIdx="0" presStyleCnt="5"/>
      <dgm:spPr/>
    </dgm:pt>
    <dgm:pt modelId="{6137A380-3784-48D9-AEBA-309E3ADDD55C}" type="pres">
      <dgm:prSet presAssocID="{0757D976-083A-47E7-8F90-F023A68DE12B}" presName="connectorText" presStyleLbl="sibTrans2D1" presStyleIdx="0" presStyleCnt="5"/>
      <dgm:spPr/>
    </dgm:pt>
    <dgm:pt modelId="{335EEC89-4E73-4923-A6F2-0E8FD350E042}" type="pres">
      <dgm:prSet presAssocID="{2E289EFB-A36C-4B36-B9CB-C1FC30CE7E93}" presName="node" presStyleLbl="node1" presStyleIdx="1" presStyleCnt="6">
        <dgm:presLayoutVars>
          <dgm:bulletEnabled val="1"/>
        </dgm:presLayoutVars>
      </dgm:prSet>
      <dgm:spPr/>
    </dgm:pt>
    <dgm:pt modelId="{505702A4-C818-49A9-A037-A98838AB998B}" type="pres">
      <dgm:prSet presAssocID="{8EECDEA7-202C-4B84-A205-5377D4CBE0F2}" presName="sibTrans" presStyleLbl="sibTrans2D1" presStyleIdx="1" presStyleCnt="5"/>
      <dgm:spPr/>
    </dgm:pt>
    <dgm:pt modelId="{44685971-F3E8-4439-9932-6FE38F2652D1}" type="pres">
      <dgm:prSet presAssocID="{8EECDEA7-202C-4B84-A205-5377D4CBE0F2}" presName="connectorText" presStyleLbl="sibTrans2D1" presStyleIdx="1" presStyleCnt="5"/>
      <dgm:spPr/>
    </dgm:pt>
    <dgm:pt modelId="{87424C7A-B369-4A7D-B36F-4B68AFF8F8F6}" type="pres">
      <dgm:prSet presAssocID="{254981A7-BE87-4FB2-8B51-C5CC691C7721}" presName="node" presStyleLbl="node1" presStyleIdx="2" presStyleCnt="6">
        <dgm:presLayoutVars>
          <dgm:bulletEnabled val="1"/>
        </dgm:presLayoutVars>
      </dgm:prSet>
      <dgm:spPr/>
    </dgm:pt>
    <dgm:pt modelId="{7122B1BA-9915-4A9E-BB08-3351A9AD1F2D}" type="pres">
      <dgm:prSet presAssocID="{1016E8DD-EAD6-4D4C-8633-38F5FCD6AF4F}" presName="sibTrans" presStyleLbl="sibTrans2D1" presStyleIdx="2" presStyleCnt="5"/>
      <dgm:spPr/>
    </dgm:pt>
    <dgm:pt modelId="{8C6DE21F-E55D-4BC4-BC9F-A95041121553}" type="pres">
      <dgm:prSet presAssocID="{1016E8DD-EAD6-4D4C-8633-38F5FCD6AF4F}" presName="connectorText" presStyleLbl="sibTrans2D1" presStyleIdx="2" presStyleCnt="5"/>
      <dgm:spPr/>
    </dgm:pt>
    <dgm:pt modelId="{84FF7519-D53E-479B-858C-DF4AFC5115AE}" type="pres">
      <dgm:prSet presAssocID="{E12EB2EF-FFDB-4186-AD19-F229354A3071}" presName="node" presStyleLbl="node1" presStyleIdx="3" presStyleCnt="6" custLinFactNeighborX="500" custLinFactNeighborY="-9253">
        <dgm:presLayoutVars>
          <dgm:bulletEnabled val="1"/>
        </dgm:presLayoutVars>
      </dgm:prSet>
      <dgm:spPr/>
    </dgm:pt>
    <dgm:pt modelId="{E2550BB5-870D-4A68-8F1B-FAB8FC32DE10}" type="pres">
      <dgm:prSet presAssocID="{B6B00464-E2F2-4408-A5BA-0892B2D23AEE}" presName="sibTrans" presStyleLbl="sibTrans2D1" presStyleIdx="3" presStyleCnt="5"/>
      <dgm:spPr/>
    </dgm:pt>
    <dgm:pt modelId="{1A37D251-71FB-4007-BF95-579CA2F4ED5A}" type="pres">
      <dgm:prSet presAssocID="{B6B00464-E2F2-4408-A5BA-0892B2D23AEE}" presName="connectorText" presStyleLbl="sibTrans2D1" presStyleIdx="3" presStyleCnt="5"/>
      <dgm:spPr/>
    </dgm:pt>
    <dgm:pt modelId="{DE2DCEED-2BE6-4657-9D47-FDA0F77BCC13}" type="pres">
      <dgm:prSet presAssocID="{FCC6EC2C-CEA0-4FF4-8AE0-F3244C4ABD2C}" presName="node" presStyleLbl="node1" presStyleIdx="4" presStyleCnt="6">
        <dgm:presLayoutVars>
          <dgm:bulletEnabled val="1"/>
        </dgm:presLayoutVars>
      </dgm:prSet>
      <dgm:spPr/>
    </dgm:pt>
    <dgm:pt modelId="{E5264FD7-9B9D-4650-91F1-4C52ED712225}" type="pres">
      <dgm:prSet presAssocID="{555A335F-6949-4EB6-AB26-0FCE9BA87EA3}" presName="sibTrans" presStyleLbl="sibTrans2D1" presStyleIdx="4" presStyleCnt="5"/>
      <dgm:spPr/>
    </dgm:pt>
    <dgm:pt modelId="{02BA5D7A-B8FD-4634-A715-63F8698BAEF6}" type="pres">
      <dgm:prSet presAssocID="{555A335F-6949-4EB6-AB26-0FCE9BA87EA3}" presName="connectorText" presStyleLbl="sibTrans2D1" presStyleIdx="4" presStyleCnt="5"/>
      <dgm:spPr/>
    </dgm:pt>
    <dgm:pt modelId="{9F74EC52-ADC0-4736-BF5B-73EC56EB2D19}" type="pres">
      <dgm:prSet presAssocID="{A143E4B9-65B5-40F3-BC01-17A65500CF3E}" presName="node" presStyleLbl="node1" presStyleIdx="5" presStyleCnt="6">
        <dgm:presLayoutVars>
          <dgm:bulletEnabled val="1"/>
        </dgm:presLayoutVars>
      </dgm:prSet>
      <dgm:spPr/>
    </dgm:pt>
  </dgm:ptLst>
  <dgm:cxnLst>
    <dgm:cxn modelId="{32A37C01-BDCF-4424-83C4-6C826CABD479}" type="presOf" srcId="{FCC6EC2C-CEA0-4FF4-8AE0-F3244C4ABD2C}" destId="{DE2DCEED-2BE6-4657-9D47-FDA0F77BCC13}" srcOrd="0" destOrd="0" presId="urn:microsoft.com/office/officeart/2005/8/layout/process1"/>
    <dgm:cxn modelId="{CA61BF0A-B36F-46CC-9F67-1CCF087F7FE9}" type="presOf" srcId="{254981A7-BE87-4FB2-8B51-C5CC691C7721}" destId="{87424C7A-B369-4A7D-B36F-4B68AFF8F8F6}" srcOrd="0" destOrd="0" presId="urn:microsoft.com/office/officeart/2005/8/layout/process1"/>
    <dgm:cxn modelId="{39A1CD0B-B995-493F-992B-5DE730CB21F7}" type="presOf" srcId="{0757D976-083A-47E7-8F90-F023A68DE12B}" destId="{6137A380-3784-48D9-AEBA-309E3ADDD55C}" srcOrd="1" destOrd="0" presId="urn:microsoft.com/office/officeart/2005/8/layout/process1"/>
    <dgm:cxn modelId="{A3989129-CADC-4124-BB5E-0AAEE24D754A}" type="presOf" srcId="{B6B00464-E2F2-4408-A5BA-0892B2D23AEE}" destId="{1A37D251-71FB-4007-BF95-579CA2F4ED5A}" srcOrd="1" destOrd="0" presId="urn:microsoft.com/office/officeart/2005/8/layout/process1"/>
    <dgm:cxn modelId="{F4F2EB36-F94E-4C76-9DF5-ABBD4B48CF84}" type="presOf" srcId="{1016E8DD-EAD6-4D4C-8633-38F5FCD6AF4F}" destId="{7122B1BA-9915-4A9E-BB08-3351A9AD1F2D}" srcOrd="0" destOrd="0" presId="urn:microsoft.com/office/officeart/2005/8/layout/process1"/>
    <dgm:cxn modelId="{67BF7E3A-F9ED-4B3F-A3DD-39E69B088A5E}" srcId="{7CCF7525-5671-4868-A189-D7913DAFF0A7}" destId="{254981A7-BE87-4FB2-8B51-C5CC691C7721}" srcOrd="2" destOrd="0" parTransId="{83C381CF-3889-4AFD-A8DC-5C3F8F7F4649}" sibTransId="{1016E8DD-EAD6-4D4C-8633-38F5FCD6AF4F}"/>
    <dgm:cxn modelId="{50A15E5F-E6A3-42FB-B32F-77968241425C}" type="presOf" srcId="{8EECDEA7-202C-4B84-A205-5377D4CBE0F2}" destId="{505702A4-C818-49A9-A037-A98838AB998B}" srcOrd="0" destOrd="0" presId="urn:microsoft.com/office/officeart/2005/8/layout/process1"/>
    <dgm:cxn modelId="{52AFA86A-3501-47CF-ACDF-57835BFA3F0E}" type="presOf" srcId="{E12EB2EF-FFDB-4186-AD19-F229354A3071}" destId="{84FF7519-D53E-479B-858C-DF4AFC5115AE}" srcOrd="0" destOrd="0" presId="urn:microsoft.com/office/officeart/2005/8/layout/process1"/>
    <dgm:cxn modelId="{053B2550-3BD0-45A0-B089-EF99D9EB5E6E}" srcId="{7CCF7525-5671-4868-A189-D7913DAFF0A7}" destId="{865D6B2B-4F9A-4E25-AC69-B5CDB08FE7C8}" srcOrd="0" destOrd="0" parTransId="{7FA6BC13-99E8-4658-B337-8B425F34D2F8}" sibTransId="{0757D976-083A-47E7-8F90-F023A68DE12B}"/>
    <dgm:cxn modelId="{615A7175-A58B-44FA-9361-34E1F56C5C8F}" srcId="{7CCF7525-5671-4868-A189-D7913DAFF0A7}" destId="{A143E4B9-65B5-40F3-BC01-17A65500CF3E}" srcOrd="5" destOrd="0" parTransId="{6B302CAD-A2EF-4EF0-AC5A-EBB8F73EB003}" sibTransId="{2325A95A-7344-48E9-9958-7FEB2E950A5E}"/>
    <dgm:cxn modelId="{F4E8C855-52D9-42FA-8707-0964B4C8C059}" type="presOf" srcId="{555A335F-6949-4EB6-AB26-0FCE9BA87EA3}" destId="{E5264FD7-9B9D-4650-91F1-4C52ED712225}" srcOrd="0" destOrd="0" presId="urn:microsoft.com/office/officeart/2005/8/layout/process1"/>
    <dgm:cxn modelId="{79979D57-34A7-48EF-97CD-E3C180C30B51}" type="presOf" srcId="{555A335F-6949-4EB6-AB26-0FCE9BA87EA3}" destId="{02BA5D7A-B8FD-4634-A715-63F8698BAEF6}" srcOrd="1" destOrd="0" presId="urn:microsoft.com/office/officeart/2005/8/layout/process1"/>
    <dgm:cxn modelId="{30DDF483-E762-4FF2-9FEF-443D8380BCA3}" type="presOf" srcId="{8EECDEA7-202C-4B84-A205-5377D4CBE0F2}" destId="{44685971-F3E8-4439-9932-6FE38F2652D1}" srcOrd="1" destOrd="0" presId="urn:microsoft.com/office/officeart/2005/8/layout/process1"/>
    <dgm:cxn modelId="{9D01AAA2-B34C-4EF4-9215-D767C66BEFC2}" srcId="{7CCF7525-5671-4868-A189-D7913DAFF0A7}" destId="{FCC6EC2C-CEA0-4FF4-8AE0-F3244C4ABD2C}" srcOrd="4" destOrd="0" parTransId="{0F25FAD2-EADE-41C8-855A-00793CB7FBD4}" sibTransId="{555A335F-6949-4EB6-AB26-0FCE9BA87EA3}"/>
    <dgm:cxn modelId="{32496CAB-B6C6-4832-8DC7-4FFDF0C37818}" srcId="{7CCF7525-5671-4868-A189-D7913DAFF0A7}" destId="{2E289EFB-A36C-4B36-B9CB-C1FC30CE7E93}" srcOrd="1" destOrd="0" parTransId="{B2316A3B-DDAE-4F93-941A-27875ECD9DDD}" sibTransId="{8EECDEA7-202C-4B84-A205-5377D4CBE0F2}"/>
    <dgm:cxn modelId="{FFDF79AF-C3E1-48AB-B97C-3A7554B509D6}" type="presOf" srcId="{1016E8DD-EAD6-4D4C-8633-38F5FCD6AF4F}" destId="{8C6DE21F-E55D-4BC4-BC9F-A95041121553}" srcOrd="1" destOrd="0" presId="urn:microsoft.com/office/officeart/2005/8/layout/process1"/>
    <dgm:cxn modelId="{0E1DE1BF-5A80-43D6-8C0E-7DDFA68D40BC}" type="presOf" srcId="{7CCF7525-5671-4868-A189-D7913DAFF0A7}" destId="{5E079C30-6D1A-4458-8470-AE14AFD2CCBE}" srcOrd="0" destOrd="0" presId="urn:microsoft.com/office/officeart/2005/8/layout/process1"/>
    <dgm:cxn modelId="{542C7DCA-A035-461D-B44F-074CD0CF8474}" srcId="{7CCF7525-5671-4868-A189-D7913DAFF0A7}" destId="{E12EB2EF-FFDB-4186-AD19-F229354A3071}" srcOrd="3" destOrd="0" parTransId="{E4A1846F-D767-4172-9C08-9BD1979AFD70}" sibTransId="{B6B00464-E2F2-4408-A5BA-0892B2D23AEE}"/>
    <dgm:cxn modelId="{B58AB4D1-04F7-4D67-8BF7-AC57ADD97E29}" type="presOf" srcId="{2E289EFB-A36C-4B36-B9CB-C1FC30CE7E93}" destId="{335EEC89-4E73-4923-A6F2-0E8FD350E042}" srcOrd="0" destOrd="0" presId="urn:microsoft.com/office/officeart/2005/8/layout/process1"/>
    <dgm:cxn modelId="{A7370DD4-67D2-46C0-9DF7-9E2B4A246A68}" type="presOf" srcId="{B6B00464-E2F2-4408-A5BA-0892B2D23AEE}" destId="{E2550BB5-870D-4A68-8F1B-FAB8FC32DE10}" srcOrd="0" destOrd="0" presId="urn:microsoft.com/office/officeart/2005/8/layout/process1"/>
    <dgm:cxn modelId="{72E71AE5-8469-4FEA-ABF9-2C471FF27513}" type="presOf" srcId="{865D6B2B-4F9A-4E25-AC69-B5CDB08FE7C8}" destId="{BC954FA0-72B6-4FEA-9D5D-849A8F1B632F}" srcOrd="0" destOrd="0" presId="urn:microsoft.com/office/officeart/2005/8/layout/process1"/>
    <dgm:cxn modelId="{4FDC07F0-A9A8-468F-8806-E2FA37C05F6C}" type="presOf" srcId="{A143E4B9-65B5-40F3-BC01-17A65500CF3E}" destId="{9F74EC52-ADC0-4736-BF5B-73EC56EB2D19}" srcOrd="0" destOrd="0" presId="urn:microsoft.com/office/officeart/2005/8/layout/process1"/>
    <dgm:cxn modelId="{4E4332F3-2CD1-41C3-8774-EA137860F3AF}" type="presOf" srcId="{0757D976-083A-47E7-8F90-F023A68DE12B}" destId="{D3AE1081-920A-47FC-A31B-BD6F6318DD4F}" srcOrd="0" destOrd="0" presId="urn:microsoft.com/office/officeart/2005/8/layout/process1"/>
    <dgm:cxn modelId="{B1DCAC1B-D4E3-4423-839D-6C5E3DB623BD}" type="presParOf" srcId="{5E079C30-6D1A-4458-8470-AE14AFD2CCBE}" destId="{BC954FA0-72B6-4FEA-9D5D-849A8F1B632F}" srcOrd="0" destOrd="0" presId="urn:microsoft.com/office/officeart/2005/8/layout/process1"/>
    <dgm:cxn modelId="{6121959A-7041-4A2C-B928-0C23BC389C23}" type="presParOf" srcId="{5E079C30-6D1A-4458-8470-AE14AFD2CCBE}" destId="{D3AE1081-920A-47FC-A31B-BD6F6318DD4F}" srcOrd="1" destOrd="0" presId="urn:microsoft.com/office/officeart/2005/8/layout/process1"/>
    <dgm:cxn modelId="{35860E46-8C8D-41F5-B322-277BEE55EFB2}" type="presParOf" srcId="{D3AE1081-920A-47FC-A31B-BD6F6318DD4F}" destId="{6137A380-3784-48D9-AEBA-309E3ADDD55C}" srcOrd="0" destOrd="0" presId="urn:microsoft.com/office/officeart/2005/8/layout/process1"/>
    <dgm:cxn modelId="{6AEE5212-3801-4CAB-86C8-341B3CDA4830}" type="presParOf" srcId="{5E079C30-6D1A-4458-8470-AE14AFD2CCBE}" destId="{335EEC89-4E73-4923-A6F2-0E8FD350E042}" srcOrd="2" destOrd="0" presId="urn:microsoft.com/office/officeart/2005/8/layout/process1"/>
    <dgm:cxn modelId="{1387B0F6-1F0B-4B47-9C2A-9971770A1DA8}" type="presParOf" srcId="{5E079C30-6D1A-4458-8470-AE14AFD2CCBE}" destId="{505702A4-C818-49A9-A037-A98838AB998B}" srcOrd="3" destOrd="0" presId="urn:microsoft.com/office/officeart/2005/8/layout/process1"/>
    <dgm:cxn modelId="{A353C690-58F8-421A-AB58-001B254A992E}" type="presParOf" srcId="{505702A4-C818-49A9-A037-A98838AB998B}" destId="{44685971-F3E8-4439-9932-6FE38F2652D1}" srcOrd="0" destOrd="0" presId="urn:microsoft.com/office/officeart/2005/8/layout/process1"/>
    <dgm:cxn modelId="{D2C04501-CCF7-4BB3-AC00-C1B27BD05A1D}" type="presParOf" srcId="{5E079C30-6D1A-4458-8470-AE14AFD2CCBE}" destId="{87424C7A-B369-4A7D-B36F-4B68AFF8F8F6}" srcOrd="4" destOrd="0" presId="urn:microsoft.com/office/officeart/2005/8/layout/process1"/>
    <dgm:cxn modelId="{23CA4C56-A0AD-4E01-A16F-FD94BD96146B}" type="presParOf" srcId="{5E079C30-6D1A-4458-8470-AE14AFD2CCBE}" destId="{7122B1BA-9915-4A9E-BB08-3351A9AD1F2D}" srcOrd="5" destOrd="0" presId="urn:microsoft.com/office/officeart/2005/8/layout/process1"/>
    <dgm:cxn modelId="{E14826DB-035E-48E3-BE95-A019751FEB6C}" type="presParOf" srcId="{7122B1BA-9915-4A9E-BB08-3351A9AD1F2D}" destId="{8C6DE21F-E55D-4BC4-BC9F-A95041121553}" srcOrd="0" destOrd="0" presId="urn:microsoft.com/office/officeart/2005/8/layout/process1"/>
    <dgm:cxn modelId="{F3E01EFB-9D31-49AF-A76F-48A9FEBD34D4}" type="presParOf" srcId="{5E079C30-6D1A-4458-8470-AE14AFD2CCBE}" destId="{84FF7519-D53E-479B-858C-DF4AFC5115AE}" srcOrd="6" destOrd="0" presId="urn:microsoft.com/office/officeart/2005/8/layout/process1"/>
    <dgm:cxn modelId="{BCF2EECA-E4C3-433D-ABBB-C293C39E0F2D}" type="presParOf" srcId="{5E079C30-6D1A-4458-8470-AE14AFD2CCBE}" destId="{E2550BB5-870D-4A68-8F1B-FAB8FC32DE10}" srcOrd="7" destOrd="0" presId="urn:microsoft.com/office/officeart/2005/8/layout/process1"/>
    <dgm:cxn modelId="{5B506F2E-B38D-4127-B36D-D8A1E0BFCEB5}" type="presParOf" srcId="{E2550BB5-870D-4A68-8F1B-FAB8FC32DE10}" destId="{1A37D251-71FB-4007-BF95-579CA2F4ED5A}" srcOrd="0" destOrd="0" presId="urn:microsoft.com/office/officeart/2005/8/layout/process1"/>
    <dgm:cxn modelId="{A0E09DDF-72E7-4BB2-AE3D-D92383725AC3}" type="presParOf" srcId="{5E079C30-6D1A-4458-8470-AE14AFD2CCBE}" destId="{DE2DCEED-2BE6-4657-9D47-FDA0F77BCC13}" srcOrd="8" destOrd="0" presId="urn:microsoft.com/office/officeart/2005/8/layout/process1"/>
    <dgm:cxn modelId="{A706A493-1ADE-42B4-A291-B1C403381991}" type="presParOf" srcId="{5E079C30-6D1A-4458-8470-AE14AFD2CCBE}" destId="{E5264FD7-9B9D-4650-91F1-4C52ED712225}" srcOrd="9" destOrd="0" presId="urn:microsoft.com/office/officeart/2005/8/layout/process1"/>
    <dgm:cxn modelId="{D8647884-80DD-46B0-8CC7-93B7BA51EE6E}" type="presParOf" srcId="{E5264FD7-9B9D-4650-91F1-4C52ED712225}" destId="{02BA5D7A-B8FD-4634-A715-63F8698BAEF6}" srcOrd="0" destOrd="0" presId="urn:microsoft.com/office/officeart/2005/8/layout/process1"/>
    <dgm:cxn modelId="{ACC6E92E-62CE-49B9-831A-AB3244F20F63}" type="presParOf" srcId="{5E079C30-6D1A-4458-8470-AE14AFD2CCBE}" destId="{9F74EC52-ADC0-4736-BF5B-73EC56EB2D19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54FA0-72B6-4FEA-9D5D-849A8F1B632F}">
      <dsp:nvSpPr>
        <dsp:cNvPr id="0" name=""/>
        <dsp:cNvSpPr/>
      </dsp:nvSpPr>
      <dsp:spPr>
        <a:xfrm>
          <a:off x="7725767" y="1685375"/>
          <a:ext cx="1103681" cy="6932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800" b="1" kern="1200" dirty="0">
              <a:solidFill>
                <a:schemeClr val="tx1"/>
              </a:solidFill>
            </a:rPr>
            <a:t>طرح الأسئلة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7746072" y="1705680"/>
        <a:ext cx="1063071" cy="652639"/>
      </dsp:txXfrm>
    </dsp:sp>
    <dsp:sp modelId="{D3AE1081-920A-47FC-A31B-BD6F6318DD4F}">
      <dsp:nvSpPr>
        <dsp:cNvPr id="0" name=""/>
        <dsp:cNvSpPr/>
      </dsp:nvSpPr>
      <dsp:spPr>
        <a:xfrm rot="10800000">
          <a:off x="7381419" y="1895143"/>
          <a:ext cx="233980" cy="273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 rot="10800000">
        <a:off x="7451613" y="1949885"/>
        <a:ext cx="163786" cy="164228"/>
      </dsp:txXfrm>
    </dsp:sp>
    <dsp:sp modelId="{335EEC89-4E73-4923-A6F2-0E8FD350E042}">
      <dsp:nvSpPr>
        <dsp:cNvPr id="0" name=""/>
        <dsp:cNvSpPr/>
      </dsp:nvSpPr>
      <dsp:spPr>
        <a:xfrm>
          <a:off x="6180614" y="1685375"/>
          <a:ext cx="1103681" cy="693249"/>
        </a:xfrm>
        <a:prstGeom prst="roundRect">
          <a:avLst>
            <a:gd name="adj" fmla="val 1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800" b="1" kern="1200" dirty="0">
              <a:solidFill>
                <a:schemeClr val="tx1"/>
              </a:solidFill>
            </a:rPr>
            <a:t>وضع الفرضية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6200919" y="1705680"/>
        <a:ext cx="1063071" cy="652639"/>
      </dsp:txXfrm>
    </dsp:sp>
    <dsp:sp modelId="{505702A4-C818-49A9-A037-A98838AB998B}">
      <dsp:nvSpPr>
        <dsp:cNvPr id="0" name=""/>
        <dsp:cNvSpPr/>
      </dsp:nvSpPr>
      <dsp:spPr>
        <a:xfrm rot="10800000">
          <a:off x="5836265" y="1895143"/>
          <a:ext cx="233980" cy="273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 rot="10800000">
        <a:off x="5906459" y="1949885"/>
        <a:ext cx="163786" cy="164228"/>
      </dsp:txXfrm>
    </dsp:sp>
    <dsp:sp modelId="{87424C7A-B369-4A7D-B36F-4B68AFF8F8F6}">
      <dsp:nvSpPr>
        <dsp:cNvPr id="0" name=""/>
        <dsp:cNvSpPr/>
      </dsp:nvSpPr>
      <dsp:spPr>
        <a:xfrm>
          <a:off x="4635460" y="1685375"/>
          <a:ext cx="1103681" cy="693249"/>
        </a:xfrm>
        <a:prstGeom prst="roundRect">
          <a:avLst>
            <a:gd name="adj" fmla="val 1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800" b="1" kern="1200" dirty="0">
              <a:solidFill>
                <a:schemeClr val="tx1"/>
              </a:solidFill>
            </a:rPr>
            <a:t>اختبار الفرضية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655765" y="1705680"/>
        <a:ext cx="1063071" cy="652639"/>
      </dsp:txXfrm>
    </dsp:sp>
    <dsp:sp modelId="{7122B1BA-9915-4A9E-BB08-3351A9AD1F2D}">
      <dsp:nvSpPr>
        <dsp:cNvPr id="0" name=""/>
        <dsp:cNvSpPr/>
      </dsp:nvSpPr>
      <dsp:spPr>
        <a:xfrm rot="10942839">
          <a:off x="4292733" y="1862796"/>
          <a:ext cx="233011" cy="273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 rot="10800000">
        <a:off x="4362606" y="1918990"/>
        <a:ext cx="163108" cy="164228"/>
      </dsp:txXfrm>
    </dsp:sp>
    <dsp:sp modelId="{84FF7519-D53E-479B-858C-DF4AFC5115AE}">
      <dsp:nvSpPr>
        <dsp:cNvPr id="0" name=""/>
        <dsp:cNvSpPr/>
      </dsp:nvSpPr>
      <dsp:spPr>
        <a:xfrm>
          <a:off x="3092514" y="1621228"/>
          <a:ext cx="1103681" cy="693249"/>
        </a:xfrm>
        <a:prstGeom prst="roundRect">
          <a:avLst>
            <a:gd name="adj" fmla="val 1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800" b="1" kern="1200" dirty="0">
              <a:solidFill>
                <a:schemeClr val="tx1"/>
              </a:solidFill>
            </a:rPr>
            <a:t>تحليل النتائج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112819" y="1641533"/>
        <a:ext cx="1063071" cy="652639"/>
      </dsp:txXfrm>
    </dsp:sp>
    <dsp:sp modelId="{E2550BB5-870D-4A68-8F1B-FAB8FC32DE10}">
      <dsp:nvSpPr>
        <dsp:cNvPr id="0" name=""/>
        <dsp:cNvSpPr/>
      </dsp:nvSpPr>
      <dsp:spPr>
        <a:xfrm rot="10657569">
          <a:off x="2746343" y="1863346"/>
          <a:ext cx="235352" cy="273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 rot="10800000">
        <a:off x="2816919" y="1916626"/>
        <a:ext cx="164746" cy="164228"/>
      </dsp:txXfrm>
    </dsp:sp>
    <dsp:sp modelId="{DE2DCEED-2BE6-4657-9D47-FDA0F77BCC13}">
      <dsp:nvSpPr>
        <dsp:cNvPr id="0" name=""/>
        <dsp:cNvSpPr/>
      </dsp:nvSpPr>
      <dsp:spPr>
        <a:xfrm>
          <a:off x="1545153" y="1685375"/>
          <a:ext cx="1103681" cy="693249"/>
        </a:xfrm>
        <a:prstGeom prst="roundRect">
          <a:avLst>
            <a:gd name="adj" fmla="val 1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800" b="1" kern="1200" dirty="0">
              <a:solidFill>
                <a:schemeClr val="tx1"/>
              </a:solidFill>
            </a:rPr>
            <a:t>الخلاصة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1565458" y="1705680"/>
        <a:ext cx="1063071" cy="652639"/>
      </dsp:txXfrm>
    </dsp:sp>
    <dsp:sp modelId="{E5264FD7-9B9D-4650-91F1-4C52ED712225}">
      <dsp:nvSpPr>
        <dsp:cNvPr id="0" name=""/>
        <dsp:cNvSpPr/>
      </dsp:nvSpPr>
      <dsp:spPr>
        <a:xfrm rot="10800000">
          <a:off x="1200805" y="1895143"/>
          <a:ext cx="233980" cy="273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>
            <a:solidFill>
              <a:schemeClr val="tx1"/>
            </a:solidFill>
          </a:endParaRPr>
        </a:p>
      </dsp:txBody>
      <dsp:txXfrm rot="10800000">
        <a:off x="1270999" y="1949885"/>
        <a:ext cx="163786" cy="164228"/>
      </dsp:txXfrm>
    </dsp:sp>
    <dsp:sp modelId="{9F74EC52-ADC0-4736-BF5B-73EC56EB2D19}">
      <dsp:nvSpPr>
        <dsp:cNvPr id="0" name=""/>
        <dsp:cNvSpPr/>
      </dsp:nvSpPr>
      <dsp:spPr>
        <a:xfrm>
          <a:off x="0" y="1685375"/>
          <a:ext cx="1103681" cy="69324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800" b="1" kern="1200" dirty="0">
              <a:solidFill>
                <a:schemeClr val="tx1"/>
              </a:solidFill>
            </a:rPr>
            <a:t>ابلاغ النتائج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0305" y="1705680"/>
        <a:ext cx="1063071" cy="652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C5B8FA-C7ED-4DAE-85CE-FBBBEB8C8DE3}" type="datetimeFigureOut">
              <a:rPr lang="ar-AE" smtClean="0"/>
              <a:t>29/01/1443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8AAA56-74E2-4417-A101-21C298E9292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8496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AAA56-74E2-4417-A101-21C298E92924}" type="slidenum">
              <a:rPr lang="ar-AE" smtClean="0"/>
              <a:t>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75792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AAA56-74E2-4417-A101-21C298E92924}" type="slidenum">
              <a:rPr lang="ar-AE" smtClean="0"/>
              <a:t>20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4882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AAA56-74E2-4417-A101-21C298E92924}" type="slidenum">
              <a:rPr lang="ar-AE" smtClean="0"/>
              <a:t>21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90801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AAA56-74E2-4417-A101-21C298E92924}" type="slidenum">
              <a:rPr lang="ar-AE" smtClean="0"/>
              <a:t>22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043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AAA56-74E2-4417-A101-21C298E92924}" type="slidenum">
              <a:rPr lang="ar-AE" smtClean="0"/>
              <a:t>26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2531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73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963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088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811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114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4989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714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7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095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12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643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6D8B6-C00E-418C-A0DD-076202188BF0}" type="datetimeFigureOut">
              <a:rPr lang="ar-SA" smtClean="0"/>
              <a:t>29/01/1443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1640F-C634-4C10-B6E3-76F0C04B97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498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13" name="arrow.wav"/>
          </p:stSnd>
        </p:sndAc>
      </p:transition>
    </mc:Choice>
    <mc:Fallback xmlns="">
      <p:transition spd="slow">
        <p:fade/>
        <p:sndAc>
          <p:stSnd>
            <p:snd r:embed="rId14" name="arrow.wav"/>
          </p:stSnd>
        </p:sndAc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1.wav"/><Relationship Id="rId5" Type="http://schemas.openxmlformats.org/officeDocument/2006/relationships/image" Target="../media/image47.png"/><Relationship Id="rId10" Type="http://schemas.microsoft.com/office/2007/relationships/diagramDrawing" Target="../diagrams/drawing1.xml"/><Relationship Id="rId4" Type="http://schemas.openxmlformats.org/officeDocument/2006/relationships/image" Target="../media/image46.png"/><Relationship Id="rId9" Type="http://schemas.openxmlformats.org/officeDocument/2006/relationships/diagramColors" Target="../diagrams/colors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D7C8DB4-7A2B-418B-96DC-32246085414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6024" cy="692696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b="1" dirty="0">
                <a:solidFill>
                  <a:schemeClr val="bg1"/>
                </a:solidFill>
              </a:rPr>
              <a:t>بسم الله الرحمن الرحيم </a:t>
            </a:r>
            <a:endParaRPr lang="en-US" altLang="ar-AE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884EBD-51B1-4F79-8EB6-3D919F2A0F2C}"/>
              </a:ext>
            </a:extLst>
          </p:cNvPr>
          <p:cNvGrpSpPr/>
          <p:nvPr/>
        </p:nvGrpSpPr>
        <p:grpSpPr>
          <a:xfrm>
            <a:off x="-2023" y="692696"/>
            <a:ext cx="9146023" cy="6200115"/>
            <a:chOff x="-2025" y="686374"/>
            <a:chExt cx="9146023" cy="62001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21ABC5-3146-4B01-96DA-26E074F1B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887" t="7980" r="28738" b="6579"/>
            <a:stretch/>
          </p:blipFill>
          <p:spPr>
            <a:xfrm>
              <a:off x="5796135" y="686374"/>
              <a:ext cx="3347863" cy="465313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BADBB8-A3E4-4ACC-BC7A-7C78282BF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225" t="5179" r="4326" b="55602"/>
            <a:stretch/>
          </p:blipFill>
          <p:spPr>
            <a:xfrm>
              <a:off x="0" y="686375"/>
              <a:ext cx="5831631" cy="11521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32F778-26FF-4077-990F-7B20CF7B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148" t="23387" r="20076" b="57004"/>
            <a:stretch/>
          </p:blipFill>
          <p:spPr>
            <a:xfrm>
              <a:off x="-2025" y="5374321"/>
              <a:ext cx="9146023" cy="15121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8EE27D-DC73-4446-8E44-F93057524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188" t="34593" r="29525" b="14984"/>
            <a:stretch/>
          </p:blipFill>
          <p:spPr>
            <a:xfrm>
              <a:off x="0" y="1833634"/>
              <a:ext cx="5796136" cy="35406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983DE5-B0E5-4FF7-AA35-D3E0EEBEC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412" t="14983" r="38975" b="55603"/>
            <a:stretch/>
          </p:blipFill>
          <p:spPr>
            <a:xfrm>
              <a:off x="107504" y="1833633"/>
              <a:ext cx="3059831" cy="11869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EF5B2F-ACE3-49FC-9060-4DDB19173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412" t="57822" r="38975" b="16384"/>
            <a:stretch/>
          </p:blipFill>
          <p:spPr>
            <a:xfrm>
              <a:off x="107503" y="3036829"/>
              <a:ext cx="3059831" cy="113098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0F2670-847C-45A8-B5BA-91834A37B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288" t="37394" r="39763" b="40606"/>
            <a:stretch/>
          </p:blipFill>
          <p:spPr>
            <a:xfrm>
              <a:off x="107502" y="4298670"/>
              <a:ext cx="3059831" cy="924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425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6024" cy="6585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4000" dirty="0">
                <a:solidFill>
                  <a:schemeClr val="tx1"/>
                </a:solidFill>
              </a:rPr>
              <a:t>ماذا تلاحظ في هذه الصورة   ؟</a:t>
            </a:r>
          </a:p>
        </p:txBody>
      </p:sp>
      <p:sp>
        <p:nvSpPr>
          <p:cNvPr id="12" name="مربع نص 12">
            <a:extLst>
              <a:ext uri="{FF2B5EF4-FFF2-40B4-BE49-F238E27FC236}">
                <a16:creationId xmlns:a16="http://schemas.microsoft.com/office/drawing/2014/main" id="{91B49E95-284B-426B-9801-3706524CB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925" y="4414090"/>
            <a:ext cx="4362382" cy="206210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/>
              <a:t>تؤدي الملاحظة  إلى </a:t>
            </a:r>
            <a:r>
              <a:rPr lang="ar-AE" sz="3200" b="1" dirty="0">
                <a:solidFill>
                  <a:srgbClr val="C00000"/>
                </a:solidFill>
              </a:rPr>
              <a:t>طرح أسئلة </a:t>
            </a:r>
            <a:r>
              <a:rPr lang="ar-AE" sz="3200" b="1" dirty="0"/>
              <a:t>و جمع معلومات والتوصل </a:t>
            </a:r>
            <a:r>
              <a:rPr lang="ar-AE" sz="3200" b="1" dirty="0">
                <a:solidFill>
                  <a:srgbClr val="000099"/>
                </a:solidFill>
              </a:rPr>
              <a:t>لتفسير منطقي لما يحدث</a:t>
            </a:r>
          </a:p>
          <a:p>
            <a:pPr algn="ctr" eaLnBrk="1" hangingPunct="1"/>
            <a:r>
              <a:rPr lang="ar-AE" sz="3200" b="1" dirty="0">
                <a:solidFill>
                  <a:srgbClr val="006600"/>
                </a:solidFill>
              </a:rPr>
              <a:t> </a:t>
            </a:r>
            <a:r>
              <a:rPr lang="ar-AE" sz="3200" b="1" dirty="0"/>
              <a:t>( </a:t>
            </a:r>
            <a:r>
              <a:rPr lang="ar-AE" sz="3200" b="1" dirty="0">
                <a:solidFill>
                  <a:srgbClr val="006600"/>
                </a:solidFill>
              </a:rPr>
              <a:t>الاستنتاج</a:t>
            </a:r>
            <a:r>
              <a:rPr lang="ar-AE" sz="3200" b="1" dirty="0"/>
              <a:t> </a:t>
            </a:r>
            <a:r>
              <a:rPr lang="en-US" sz="3200" b="1" dirty="0"/>
              <a:t>:</a:t>
            </a:r>
            <a:r>
              <a:rPr lang="ar-AE" sz="3200" b="1" dirty="0">
                <a:solidFill>
                  <a:srgbClr val="006600"/>
                </a:solidFill>
                <a:highlight>
                  <a:srgbClr val="FFFF00"/>
                </a:highlight>
              </a:rPr>
              <a:t>الاستدلال</a:t>
            </a:r>
            <a:r>
              <a:rPr lang="ar-AE" sz="3200" b="1" dirty="0"/>
              <a:t>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ED012E1-02DE-47F3-B549-707492436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95" y="4860010"/>
            <a:ext cx="3891306" cy="156966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>
                <a:solidFill>
                  <a:srgbClr val="006600"/>
                </a:solidFill>
                <a:highlight>
                  <a:srgbClr val="FFFF00"/>
                </a:highlight>
              </a:rPr>
              <a:t>الاستدلال</a:t>
            </a:r>
            <a:r>
              <a:rPr lang="ar-AE" sz="3200" b="1" dirty="0"/>
              <a:t> : </a:t>
            </a:r>
            <a:r>
              <a:rPr lang="ar-AE" sz="3200" b="1" dirty="0">
                <a:solidFill>
                  <a:srgbClr val="006600"/>
                </a:solidFill>
              </a:rPr>
              <a:t>استنتاج</a:t>
            </a:r>
            <a:r>
              <a:rPr lang="ar-AE" sz="3200" b="1" dirty="0"/>
              <a:t> منطقي  قائم على معلومات أو أدلة متوفرة .</a:t>
            </a:r>
          </a:p>
        </p:txBody>
      </p:sp>
      <p:sp>
        <p:nvSpPr>
          <p:cNvPr id="15" name="مربع نص 12">
            <a:extLst>
              <a:ext uri="{FF2B5EF4-FFF2-40B4-BE49-F238E27FC236}">
                <a16:creationId xmlns:a16="http://schemas.microsoft.com/office/drawing/2014/main" id="{0D3999C4-58E0-4FCC-A066-8701252AD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908" y="658513"/>
            <a:ext cx="4754551" cy="1077218"/>
          </a:xfrm>
          <a:prstGeom prst="rect">
            <a:avLst/>
          </a:prstGeom>
          <a:solidFill>
            <a:srgbClr val="C00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>
                <a:solidFill>
                  <a:schemeClr val="bg1"/>
                </a:solidFill>
              </a:rPr>
              <a:t>لماذا تنمو بعض النباتات بشكل أفضل من النباتات الأخرى ؟</a:t>
            </a:r>
          </a:p>
        </p:txBody>
      </p:sp>
      <p:sp>
        <p:nvSpPr>
          <p:cNvPr id="16" name="مربع نص 12">
            <a:extLst>
              <a:ext uri="{FF2B5EF4-FFF2-40B4-BE49-F238E27FC236}">
                <a16:creationId xmlns:a16="http://schemas.microsoft.com/office/drawing/2014/main" id="{0EE84D47-306C-47C1-BE23-DE8176BE3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983" y="1994620"/>
            <a:ext cx="3600400" cy="10772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>
                <a:solidFill>
                  <a:srgbClr val="006600"/>
                </a:solidFill>
              </a:rPr>
              <a:t>يؤدي تسميد التربة إلى نمو النبات بشكل أفضل  .</a:t>
            </a:r>
          </a:p>
        </p:txBody>
      </p:sp>
      <p:pic>
        <p:nvPicPr>
          <p:cNvPr id="1028" name="Picture 4" descr="ÙØªÙØ¬Ø© Ø¨Ø­Ø« Ø§ÙØµÙØ± Ø¹Ù âªExperiment on how fertilizer affects plant growth?â¬â">
            <a:extLst>
              <a:ext uri="{FF2B5EF4-FFF2-40B4-BE49-F238E27FC236}">
                <a16:creationId xmlns:a16="http://schemas.microsoft.com/office/drawing/2014/main" id="{80503571-1AAA-4E26-816A-DAD8A0983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1" t="54279" r="34733" b="6428"/>
          <a:stretch/>
        </p:blipFill>
        <p:spPr bwMode="auto">
          <a:xfrm>
            <a:off x="539772" y="643948"/>
            <a:ext cx="3891305" cy="37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634138E-C949-4CEF-9D9F-4EF6A3E8F3EA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dirty="0"/>
              <a:t>المناقشة و الحوار </a:t>
            </a:r>
          </a:p>
        </p:txBody>
      </p:sp>
    </p:spTree>
    <p:extLst>
      <p:ext uri="{BB962C8B-B14F-4D97-AF65-F5344CB8AC3E}">
        <p14:creationId xmlns:p14="http://schemas.microsoft.com/office/powerpoint/2010/main" val="679016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8288B5-1093-4165-9504-D693056C00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31" t="19185" r="5114" b="14983"/>
          <a:stretch/>
        </p:blipFill>
        <p:spPr>
          <a:xfrm>
            <a:off x="683567" y="2780927"/>
            <a:ext cx="8278899" cy="4077071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6024" cy="7399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000" b="1"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dirty="0"/>
              <a:t>ما الخطوة الثانية في عملية الاستقصاء العلمي ؟</a:t>
            </a:r>
            <a:endParaRPr lang="en-US" altLang="ar-AE" dirty="0"/>
          </a:p>
        </p:txBody>
      </p:sp>
      <p:sp>
        <p:nvSpPr>
          <p:cNvPr id="11" name="مربع نص 12">
            <a:extLst>
              <a:ext uri="{FF2B5EF4-FFF2-40B4-BE49-F238E27FC236}">
                <a16:creationId xmlns:a16="http://schemas.microsoft.com/office/drawing/2014/main" id="{EAA73D74-3BE5-4297-B954-EDFB10AA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51" y="1411157"/>
            <a:ext cx="8746949" cy="461665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الفرضية </a:t>
            </a:r>
            <a:r>
              <a:rPr lang="ar-AE" sz="2400" b="1" dirty="0">
                <a:solidFill>
                  <a:srgbClr val="000099"/>
                </a:solidFill>
              </a:rPr>
              <a:t>: </a:t>
            </a:r>
            <a:r>
              <a:rPr lang="ar-AE" sz="2400" b="1" dirty="0"/>
              <a:t>هي </a:t>
            </a:r>
            <a:r>
              <a:rPr lang="ar-AE" sz="2400" b="1" dirty="0">
                <a:solidFill>
                  <a:srgbClr val="C00000"/>
                </a:solidFill>
              </a:rPr>
              <a:t>شرح</a:t>
            </a:r>
            <a:r>
              <a:rPr lang="ar-AE" sz="2400" b="1" dirty="0"/>
              <a:t> معقول ( </a:t>
            </a:r>
            <a:r>
              <a:rPr lang="ar-AE" sz="2400" b="1" dirty="0">
                <a:solidFill>
                  <a:srgbClr val="C00000"/>
                </a:solidFill>
              </a:rPr>
              <a:t>تخمين</a:t>
            </a:r>
            <a:r>
              <a:rPr lang="ar-AE" sz="2400" b="1" dirty="0"/>
              <a:t> ) </a:t>
            </a:r>
            <a:r>
              <a:rPr lang="ar-AE" sz="2400" b="1" dirty="0">
                <a:solidFill>
                  <a:srgbClr val="000099"/>
                </a:solidFill>
              </a:rPr>
              <a:t>لملاحظة</a:t>
            </a:r>
            <a:r>
              <a:rPr lang="ar-AE" sz="2400" b="1" dirty="0"/>
              <a:t> يتم  </a:t>
            </a:r>
            <a:r>
              <a:rPr lang="ar-AE" sz="2400" b="1" dirty="0">
                <a:solidFill>
                  <a:srgbClr val="000099"/>
                </a:solidFill>
              </a:rPr>
              <a:t>اختبارها</a:t>
            </a:r>
            <a:r>
              <a:rPr lang="ar-AE" sz="2400" b="1" dirty="0"/>
              <a:t> بواسطة التحقيق العلمي 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FD9C6B-718A-47BE-948E-C71A6C585950}"/>
              </a:ext>
            </a:extLst>
          </p:cNvPr>
          <p:cNvSpPr/>
          <p:nvPr/>
        </p:nvSpPr>
        <p:spPr>
          <a:xfrm>
            <a:off x="5126517" y="4501138"/>
            <a:ext cx="1101667" cy="9038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ربع نص 12">
            <a:extLst>
              <a:ext uri="{FF2B5EF4-FFF2-40B4-BE49-F238E27FC236}">
                <a16:creationId xmlns:a16="http://schemas.microsoft.com/office/drawing/2014/main" id="{1C91A54B-ACEA-4BD8-992E-8871E4066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654" y="2096042"/>
            <a:ext cx="6442692" cy="461665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2400" b="1" dirty="0">
                <a:solidFill>
                  <a:srgbClr val="006600"/>
                </a:solidFill>
                <a:highlight>
                  <a:srgbClr val="FFFF00"/>
                </a:highlight>
              </a:rPr>
              <a:t>التنبؤ - التوقع  </a:t>
            </a:r>
            <a:r>
              <a:rPr lang="ar-AE" sz="2400" b="1" dirty="0">
                <a:solidFill>
                  <a:srgbClr val="000099"/>
                </a:solidFill>
              </a:rPr>
              <a:t>: </a:t>
            </a:r>
            <a:r>
              <a:rPr lang="ar-AE" sz="2400" b="1" dirty="0"/>
              <a:t>هو </a:t>
            </a:r>
            <a:r>
              <a:rPr lang="ar-AE" sz="2400" b="1" dirty="0">
                <a:solidFill>
                  <a:srgbClr val="006600"/>
                </a:solidFill>
              </a:rPr>
              <a:t>بيان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ar-AE" sz="2400" b="1" dirty="0">
                <a:solidFill>
                  <a:srgbClr val="000099"/>
                </a:solidFill>
              </a:rPr>
              <a:t> </a:t>
            </a:r>
            <a:r>
              <a:rPr lang="ar-AE" sz="2400" b="1" dirty="0"/>
              <a:t>أو </a:t>
            </a:r>
            <a:r>
              <a:rPr lang="ar-AE" sz="2400" b="1" dirty="0">
                <a:solidFill>
                  <a:srgbClr val="006600"/>
                </a:solidFill>
              </a:rPr>
              <a:t>وصف</a:t>
            </a:r>
            <a:r>
              <a:rPr lang="ar-AE" sz="2400" b="1" dirty="0">
                <a:solidFill>
                  <a:srgbClr val="000099"/>
                </a:solidFill>
              </a:rPr>
              <a:t> </a:t>
            </a:r>
            <a:r>
              <a:rPr lang="ar-AE" sz="2400" b="1" dirty="0"/>
              <a:t>ما </a:t>
            </a:r>
            <a:r>
              <a:rPr lang="ar-AE" sz="2400" b="1" dirty="0">
                <a:solidFill>
                  <a:srgbClr val="006600"/>
                </a:solidFill>
              </a:rPr>
              <a:t>سيحدث لاحقا ً </a:t>
            </a:r>
            <a:r>
              <a:rPr lang="ar-AE" sz="2400" b="1" dirty="0"/>
              <a:t> .</a:t>
            </a:r>
          </a:p>
        </p:txBody>
      </p:sp>
      <p:sp>
        <p:nvSpPr>
          <p:cNvPr id="10" name="مربع نص 12">
            <a:extLst>
              <a:ext uri="{FF2B5EF4-FFF2-40B4-BE49-F238E27FC236}">
                <a16:creationId xmlns:a16="http://schemas.microsoft.com/office/drawing/2014/main" id="{A29E7D8D-B133-4C7A-BECC-72AAFF3A6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6" y="769441"/>
            <a:ext cx="8460433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>
                <a:solidFill>
                  <a:srgbClr val="C00000"/>
                </a:solidFill>
              </a:rPr>
              <a:t>ما الفرق بين الفرضية و التوقع ؟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C58653-B345-4281-92B8-93A89360D8ED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dirty="0"/>
              <a:t>المناقشة و الحوار </a:t>
            </a:r>
          </a:p>
        </p:txBody>
      </p:sp>
    </p:spTree>
    <p:extLst>
      <p:ext uri="{BB962C8B-B14F-4D97-AF65-F5344CB8AC3E}">
        <p14:creationId xmlns:p14="http://schemas.microsoft.com/office/powerpoint/2010/main" val="124152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6024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dirty="0">
                <a:solidFill>
                  <a:schemeClr val="tx1"/>
                </a:solidFill>
              </a:rPr>
              <a:t>كيف يمكن اختبار الفرضية ؟</a:t>
            </a:r>
            <a:endParaRPr lang="en-US" altLang="ar-AE" sz="4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6905-AC3F-4295-A152-78904571C2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31" t="19185" r="5114" b="14983"/>
          <a:stretch/>
        </p:blipFill>
        <p:spPr>
          <a:xfrm>
            <a:off x="899593" y="2521837"/>
            <a:ext cx="8244408" cy="4332490"/>
          </a:xfrm>
          <a:prstGeom prst="rect">
            <a:avLst/>
          </a:prstGeom>
        </p:spPr>
      </p:pic>
      <p:sp>
        <p:nvSpPr>
          <p:cNvPr id="11" name="مربع نص 12">
            <a:extLst>
              <a:ext uri="{FF2B5EF4-FFF2-40B4-BE49-F238E27FC236}">
                <a16:creationId xmlns:a16="http://schemas.microsoft.com/office/drawing/2014/main" id="{EAA73D74-3BE5-4297-B954-EDFB10AA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28" y="737699"/>
            <a:ext cx="9144000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>
                <a:solidFill>
                  <a:srgbClr val="C00000"/>
                </a:solidFill>
              </a:rPr>
              <a:t>ماذا تفعل إذا كانت الفرضية غير صحيحة ( غير مدعومة) ؟؟؟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FD9C6B-718A-47BE-948E-C71A6C585950}"/>
              </a:ext>
            </a:extLst>
          </p:cNvPr>
          <p:cNvSpPr/>
          <p:nvPr/>
        </p:nvSpPr>
        <p:spPr>
          <a:xfrm>
            <a:off x="2267744" y="3789040"/>
            <a:ext cx="2445184" cy="15916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ربع نص 12">
            <a:extLst>
              <a:ext uri="{FF2B5EF4-FFF2-40B4-BE49-F238E27FC236}">
                <a16:creationId xmlns:a16="http://schemas.microsoft.com/office/drawing/2014/main" id="{0E1DE11E-2C12-48A8-A386-ED5C4E818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79" y="1412969"/>
            <a:ext cx="8607321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600" b="1" dirty="0"/>
              <a:t>أقوم </a:t>
            </a:r>
            <a:r>
              <a:rPr lang="ar-AE" sz="3600" b="1" dirty="0">
                <a:solidFill>
                  <a:srgbClr val="000099"/>
                </a:solidFill>
              </a:rPr>
              <a:t>بتعديل الفرضية </a:t>
            </a:r>
            <a:r>
              <a:rPr lang="ar-AE" sz="3600" b="1" dirty="0"/>
              <a:t>و </a:t>
            </a:r>
            <a:r>
              <a:rPr lang="ar-AE" sz="3600" b="1" dirty="0">
                <a:solidFill>
                  <a:srgbClr val="000099"/>
                </a:solidFill>
              </a:rPr>
              <a:t>تكرار</a:t>
            </a:r>
            <a:r>
              <a:rPr lang="ar-AE" sz="3600" b="1" dirty="0"/>
              <a:t> عملية </a:t>
            </a:r>
            <a:r>
              <a:rPr lang="ar-AE" sz="3600" b="1" dirty="0">
                <a:solidFill>
                  <a:srgbClr val="000099"/>
                </a:solidFill>
              </a:rPr>
              <a:t>الاستقصاء العلمي 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9C2925-CB64-414C-8C83-C13FFFB0F02A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dirty="0"/>
              <a:t>المناقشة و الحوار </a:t>
            </a:r>
          </a:p>
        </p:txBody>
      </p:sp>
    </p:spTree>
    <p:extLst>
      <p:ext uri="{BB962C8B-B14F-4D97-AF65-F5344CB8AC3E}">
        <p14:creationId xmlns:p14="http://schemas.microsoft.com/office/powerpoint/2010/main" val="378590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CA4B9-3E33-4068-9026-11904AC5C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55" y="810304"/>
            <a:ext cx="7605489" cy="5693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E4363-0220-4706-ABD8-0AC044AD4F48}"/>
              </a:ext>
            </a:extLst>
          </p:cNvPr>
          <p:cNvSpPr txBox="1"/>
          <p:nvPr/>
        </p:nvSpPr>
        <p:spPr>
          <a:xfrm>
            <a:off x="0" y="4869160"/>
            <a:ext cx="8021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>
                <a:solidFill>
                  <a:srgbClr val="C00000"/>
                </a:solidFill>
                <a:cs typeface="+mj-cs"/>
              </a:rPr>
              <a:t>تصميم تجربة – صنع نموذج – جمع البيانات و تسجيل الملاحظات – إعداد أدلة و تقيمها </a:t>
            </a:r>
            <a:endParaRPr lang="en-US" sz="40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6A33C3-5AB9-454B-9B7E-21EE699EA8C0}"/>
              </a:ext>
            </a:extLst>
          </p:cNvPr>
          <p:cNvSpPr txBox="1">
            <a:spLocks/>
          </p:cNvSpPr>
          <p:nvPr/>
        </p:nvSpPr>
        <p:spPr>
          <a:xfrm>
            <a:off x="7418" y="-27384"/>
            <a:ext cx="9144000" cy="648072"/>
          </a:xfrm>
          <a:prstGeom prst="rect">
            <a:avLst/>
          </a:prstGeom>
          <a:solidFill>
            <a:srgbClr val="FFCC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/>
              <a:t>قياس مستوى الفهم ... صفحة 13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41732B-5FCF-462E-B6E2-1E61935C20D7}"/>
              </a:ext>
            </a:extLst>
          </p:cNvPr>
          <p:cNvSpPr txBox="1">
            <a:spLocks/>
          </p:cNvSpPr>
          <p:nvPr/>
        </p:nvSpPr>
        <p:spPr>
          <a:xfrm rot="16200000">
            <a:off x="-3155170" y="3091274"/>
            <a:ext cx="6885389" cy="648072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>
                <a:solidFill>
                  <a:schemeClr val="tx1"/>
                </a:solidFill>
              </a:rPr>
              <a:t>تقويم بنائي – مستمر  </a:t>
            </a:r>
          </a:p>
        </p:txBody>
      </p:sp>
    </p:spTree>
    <p:extLst>
      <p:ext uri="{BB962C8B-B14F-4D97-AF65-F5344CB8AC3E}">
        <p14:creationId xmlns:p14="http://schemas.microsoft.com/office/powerpoint/2010/main" val="114953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6024" cy="6926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dirty="0">
                <a:solidFill>
                  <a:schemeClr val="tx1"/>
                </a:solidFill>
              </a:rPr>
              <a:t>كيف يمكن تحليل نتائج </a:t>
            </a:r>
            <a:r>
              <a:rPr lang="ar-AE" altLang="ar-AE" sz="4000" dirty="0" err="1">
                <a:solidFill>
                  <a:schemeClr val="tx1"/>
                </a:solidFill>
              </a:rPr>
              <a:t>الإستقصاء</a:t>
            </a:r>
            <a:r>
              <a:rPr lang="ar-AE" altLang="ar-AE" sz="4000" dirty="0">
                <a:solidFill>
                  <a:schemeClr val="tx1"/>
                </a:solidFill>
              </a:rPr>
              <a:t> العلمي ؟</a:t>
            </a:r>
            <a:endParaRPr lang="en-US" altLang="ar-AE" sz="4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83B3A-9F2E-45FA-88D2-BE8455DBE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8" t="35993" r="53636" b="9381"/>
          <a:stretch/>
        </p:blipFill>
        <p:spPr>
          <a:xfrm>
            <a:off x="735349" y="2374586"/>
            <a:ext cx="8177438" cy="43241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8368547-495F-49E0-B982-45E53471CF82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dirty="0"/>
              <a:t>المناقشة و الحوار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27A026-DA6A-47CB-B840-229BA6505FD0}"/>
              </a:ext>
            </a:extLst>
          </p:cNvPr>
          <p:cNvSpPr/>
          <p:nvPr/>
        </p:nvSpPr>
        <p:spPr>
          <a:xfrm>
            <a:off x="6084168" y="3566220"/>
            <a:ext cx="2448272" cy="29591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ربع نص 12">
            <a:extLst>
              <a:ext uri="{FF2B5EF4-FFF2-40B4-BE49-F238E27FC236}">
                <a16:creationId xmlns:a16="http://schemas.microsoft.com/office/drawing/2014/main" id="{16828F5D-2B77-4997-BCB6-7CC5E95BC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46" y="828468"/>
            <a:ext cx="8188631" cy="523220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2800" b="1" dirty="0">
                <a:highlight>
                  <a:srgbClr val="FFFF00"/>
                </a:highlight>
              </a:rPr>
              <a:t>تحليل النتائج</a:t>
            </a:r>
            <a:r>
              <a:rPr lang="ar-AE" sz="2800" b="1" dirty="0"/>
              <a:t>: هي عملية </a:t>
            </a:r>
            <a:r>
              <a:rPr lang="ar-AE" sz="2800" b="1" dirty="0">
                <a:solidFill>
                  <a:srgbClr val="C00000"/>
                </a:solidFill>
              </a:rPr>
              <a:t>تنظيم البيانات</a:t>
            </a:r>
            <a:r>
              <a:rPr lang="ar-AE" sz="2800" b="1" dirty="0"/>
              <a:t>، من أجل التوصل </a:t>
            </a:r>
            <a:r>
              <a:rPr lang="ar-AE" sz="2800" b="1" dirty="0">
                <a:solidFill>
                  <a:srgbClr val="C00000"/>
                </a:solidFill>
              </a:rPr>
              <a:t>للخلاصة</a:t>
            </a:r>
            <a:r>
              <a:rPr lang="ar-AE" sz="2800" b="1" dirty="0"/>
              <a:t> </a:t>
            </a:r>
            <a:endParaRPr lang="ar-AE" sz="2800" b="1" dirty="0">
              <a:solidFill>
                <a:srgbClr val="C00000"/>
              </a:solidFill>
            </a:endParaRPr>
          </a:p>
        </p:txBody>
      </p:sp>
      <p:sp>
        <p:nvSpPr>
          <p:cNvPr id="17" name="مربع نص 12">
            <a:extLst>
              <a:ext uri="{FF2B5EF4-FFF2-40B4-BE49-F238E27FC236}">
                <a16:creationId xmlns:a16="http://schemas.microsoft.com/office/drawing/2014/main" id="{68F43E15-8708-401E-89F5-23353E78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49" y="1851366"/>
            <a:ext cx="8188631" cy="523220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2800" b="1" dirty="0">
                <a:highlight>
                  <a:srgbClr val="FFFF00"/>
                </a:highlight>
              </a:rPr>
              <a:t>استنتاج الخلاصات </a:t>
            </a:r>
            <a:r>
              <a:rPr lang="ar-AE" sz="2800" b="1" dirty="0"/>
              <a:t>: يتم فيه </a:t>
            </a:r>
            <a:r>
              <a:rPr lang="ar-AE" sz="2800" b="1" dirty="0">
                <a:solidFill>
                  <a:srgbClr val="C00000"/>
                </a:solidFill>
              </a:rPr>
              <a:t>التأكد</a:t>
            </a:r>
            <a:r>
              <a:rPr lang="ar-AE" sz="2800" b="1" dirty="0"/>
              <a:t> من </a:t>
            </a:r>
            <a:r>
              <a:rPr lang="ar-AE" sz="2800" b="1" dirty="0">
                <a:solidFill>
                  <a:srgbClr val="C00000"/>
                </a:solidFill>
              </a:rPr>
              <a:t>صحة الفرضية </a:t>
            </a:r>
            <a:r>
              <a:rPr lang="ar-AE" sz="2800" b="1" dirty="0">
                <a:solidFill>
                  <a:srgbClr val="000099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803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6024" cy="6926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200" dirty="0">
                <a:solidFill>
                  <a:schemeClr val="tx1"/>
                </a:solidFill>
              </a:rPr>
              <a:t>ما الهدف من تكرار التجربة في عملية الاستقصاء العلمي ؟</a:t>
            </a:r>
            <a:endParaRPr lang="en-US" altLang="ar-AE" sz="32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570CC4-AF9B-47F6-BBCB-761E4DCDD70F}"/>
              </a:ext>
            </a:extLst>
          </p:cNvPr>
          <p:cNvGrpSpPr/>
          <p:nvPr/>
        </p:nvGrpSpPr>
        <p:grpSpPr>
          <a:xfrm>
            <a:off x="39542" y="1772816"/>
            <a:ext cx="9104458" cy="4392488"/>
            <a:chOff x="0" y="2636912"/>
            <a:chExt cx="9140970" cy="35283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386905-AC3F-4295-A152-78904571C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31" t="19185" r="5114" b="14983"/>
            <a:stretch/>
          </p:blipFill>
          <p:spPr>
            <a:xfrm>
              <a:off x="4067944" y="2636912"/>
              <a:ext cx="5073026" cy="3240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C5FFB4-4B2C-4E84-949B-13916C232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12" t="13583" r="18125" b="17785"/>
            <a:stretch/>
          </p:blipFill>
          <p:spPr>
            <a:xfrm>
              <a:off x="0" y="2765936"/>
              <a:ext cx="4067944" cy="339936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60A5E67-72BC-442C-9AFE-1113A75077BC}"/>
              </a:ext>
            </a:extLst>
          </p:cNvPr>
          <p:cNvSpPr/>
          <p:nvPr/>
        </p:nvSpPr>
        <p:spPr>
          <a:xfrm>
            <a:off x="4355975" y="1973664"/>
            <a:ext cx="717535" cy="762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ربع نص 12">
            <a:extLst>
              <a:ext uri="{FF2B5EF4-FFF2-40B4-BE49-F238E27FC236}">
                <a16:creationId xmlns:a16="http://schemas.microsoft.com/office/drawing/2014/main" id="{7A823145-A45A-4C87-B4D3-06838BCC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68" y="728099"/>
            <a:ext cx="8888433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600" b="1" dirty="0">
                <a:highlight>
                  <a:srgbClr val="FFFF00"/>
                </a:highlight>
              </a:rPr>
              <a:t>أهمية التكرار </a:t>
            </a:r>
            <a:r>
              <a:rPr lang="ar-AE" sz="3600" b="1" dirty="0"/>
              <a:t>: </a:t>
            </a:r>
            <a:r>
              <a:rPr lang="ar-AE" sz="3600" b="1" dirty="0">
                <a:solidFill>
                  <a:srgbClr val="C00000"/>
                </a:solidFill>
              </a:rPr>
              <a:t>التأكد</a:t>
            </a:r>
            <a:r>
              <a:rPr lang="ar-AE" sz="3600" b="1" dirty="0"/>
              <a:t> من </a:t>
            </a:r>
            <a:r>
              <a:rPr lang="ar-AE" sz="3600" b="1" dirty="0">
                <a:solidFill>
                  <a:srgbClr val="C00000"/>
                </a:solidFill>
              </a:rPr>
              <a:t>دقة النتائج </a:t>
            </a:r>
            <a:r>
              <a:rPr lang="ar-AE" sz="36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83A793-FE90-4AD1-A366-F2679D020697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dirty="0"/>
              <a:t>المناقشة و الحوار </a:t>
            </a:r>
          </a:p>
        </p:txBody>
      </p:sp>
    </p:spTree>
    <p:extLst>
      <p:ext uri="{BB962C8B-B14F-4D97-AF65-F5344CB8AC3E}">
        <p14:creationId xmlns:p14="http://schemas.microsoft.com/office/powerpoint/2010/main" val="64104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6024" cy="62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200" dirty="0">
                <a:solidFill>
                  <a:schemeClr val="tx1"/>
                </a:solidFill>
              </a:rPr>
              <a:t>اذكر بعض الأمثلة على طرق مشاركة العلماء للنتائج ؟</a:t>
            </a:r>
            <a:endParaRPr lang="en-US" altLang="ar-AE" sz="32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C5FFB4-4B2C-4E84-949B-13916C232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2" t="13583" r="18125" b="17785"/>
          <a:stretch/>
        </p:blipFill>
        <p:spPr>
          <a:xfrm>
            <a:off x="611560" y="1544433"/>
            <a:ext cx="8466927" cy="53135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FD9C6B-718A-47BE-948E-C71A6C585950}"/>
              </a:ext>
            </a:extLst>
          </p:cNvPr>
          <p:cNvSpPr/>
          <p:nvPr/>
        </p:nvSpPr>
        <p:spPr>
          <a:xfrm>
            <a:off x="611560" y="3068960"/>
            <a:ext cx="2804266" cy="1944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37C82C-8D0D-4B86-9BCC-DCB9B4EF954E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dirty="0"/>
              <a:t>المناقشة و الحوار </a:t>
            </a:r>
          </a:p>
        </p:txBody>
      </p:sp>
    </p:spTree>
    <p:extLst>
      <p:ext uri="{BB962C8B-B14F-4D97-AF65-F5344CB8AC3E}">
        <p14:creationId xmlns:p14="http://schemas.microsoft.com/office/powerpoint/2010/main" val="693862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8B5B8C-7F80-4E16-AB2E-FF30F7BCFE84}"/>
              </a:ext>
            </a:extLst>
          </p:cNvPr>
          <p:cNvSpPr txBox="1">
            <a:spLocks/>
          </p:cNvSpPr>
          <p:nvPr/>
        </p:nvSpPr>
        <p:spPr>
          <a:xfrm>
            <a:off x="7418" y="-27384"/>
            <a:ext cx="9144000" cy="648072"/>
          </a:xfrm>
          <a:prstGeom prst="rect">
            <a:avLst/>
          </a:prstGeom>
          <a:solidFill>
            <a:srgbClr val="FFCC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/>
              <a:t>قياس مستوى الفهم ... صفحة 13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2B0858-5DEB-443D-ADF7-30B5AF676AA1}"/>
              </a:ext>
            </a:extLst>
          </p:cNvPr>
          <p:cNvSpPr txBox="1">
            <a:spLocks/>
          </p:cNvSpPr>
          <p:nvPr/>
        </p:nvSpPr>
        <p:spPr>
          <a:xfrm rot="16200000">
            <a:off x="-3155170" y="3091274"/>
            <a:ext cx="6885389" cy="648072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>
                <a:solidFill>
                  <a:schemeClr val="tx1"/>
                </a:solidFill>
              </a:rPr>
              <a:t>تقويم بنائي – مستمر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BDABD2-EF14-448B-818E-71FBC5CBB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635" y="753991"/>
            <a:ext cx="7104751" cy="20279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9A24FE-86AB-4592-9CA1-892ADDE4B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602" y="1407930"/>
            <a:ext cx="1922294" cy="720080"/>
          </a:xfrm>
          <a:prstGeom prst="rect">
            <a:avLst/>
          </a:prstGeom>
          <a:solidFill>
            <a:srgbClr val="FF0000">
              <a:alpha val="38823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55899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6024" cy="7438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dirty="0">
                <a:solidFill>
                  <a:schemeClr val="tx1"/>
                </a:solidFill>
              </a:rPr>
              <a:t>ما هي نتائج الاستقصاء العلمي ؟</a:t>
            </a:r>
            <a:endParaRPr lang="en-US" altLang="ar-AE" sz="4000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BCBC7C-41CE-44C7-93F8-D0D5D92F9F44}"/>
              </a:ext>
            </a:extLst>
          </p:cNvPr>
          <p:cNvGrpSpPr/>
          <p:nvPr/>
        </p:nvGrpSpPr>
        <p:grpSpPr>
          <a:xfrm>
            <a:off x="573191" y="743873"/>
            <a:ext cx="8570809" cy="6079847"/>
            <a:chOff x="17654" y="743873"/>
            <a:chExt cx="9126346" cy="60798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E7D9E-6777-451E-B7FB-6756C8BA3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64" t="21986" r="31100" b="12182"/>
            <a:stretch/>
          </p:blipFill>
          <p:spPr>
            <a:xfrm>
              <a:off x="17654" y="743873"/>
              <a:ext cx="9126346" cy="60798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EED75C-DECB-4C36-A97C-E3C0E19D2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836712"/>
              <a:ext cx="4464496" cy="19442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2037B0-142F-4BA4-8BE3-88511B2A0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521" y="2887411"/>
              <a:ext cx="5112568" cy="20537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0D83E49-7754-455A-828C-F5103554D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9992" y="5047652"/>
              <a:ext cx="4608512" cy="1776067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268FD7E-544D-4AC9-805E-CF81DC43E6BB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2800" dirty="0"/>
              <a:t>قراءة موجهة صفحة 8</a:t>
            </a:r>
            <a:endParaRPr lang="en-US" altLang="ar-AE" sz="2800" dirty="0"/>
          </a:p>
        </p:txBody>
      </p:sp>
    </p:spTree>
    <p:extLst>
      <p:ext uri="{BB962C8B-B14F-4D97-AF65-F5344CB8AC3E}">
        <p14:creationId xmlns:p14="http://schemas.microsoft.com/office/powerpoint/2010/main" val="1362645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129C73D-DC6B-46B6-9008-C79E1AD30C67}"/>
              </a:ext>
            </a:extLst>
          </p:cNvPr>
          <p:cNvSpPr txBox="1">
            <a:spLocks/>
          </p:cNvSpPr>
          <p:nvPr/>
        </p:nvSpPr>
        <p:spPr>
          <a:xfrm>
            <a:off x="7418" y="3655737"/>
            <a:ext cx="9144000" cy="648072"/>
          </a:xfrm>
          <a:prstGeom prst="rect">
            <a:avLst/>
          </a:prstGeom>
          <a:solidFill>
            <a:srgbClr val="FFCC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/>
              <a:t>قياس مستوى الفهم ... صفحة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70A66-32A7-4562-81E8-F5102123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692696"/>
            <a:ext cx="3275856" cy="2856624"/>
          </a:xfrm>
          <a:prstGeom prst="rect">
            <a:avLst/>
          </a:prstGeom>
        </p:spPr>
      </p:pic>
      <p:sp>
        <p:nvSpPr>
          <p:cNvPr id="6" name="مربع نص 12">
            <a:extLst>
              <a:ext uri="{FF2B5EF4-FFF2-40B4-BE49-F238E27FC236}">
                <a16:creationId xmlns:a16="http://schemas.microsoft.com/office/drawing/2014/main" id="{3FAAB7BA-5EBC-4DBA-BCBC-D14CAA66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030" y="1335259"/>
            <a:ext cx="47805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600" b="1" dirty="0">
                <a:solidFill>
                  <a:srgbClr val="000099"/>
                </a:solidFill>
              </a:rPr>
              <a:t>التكنولوجيا</a:t>
            </a:r>
          </a:p>
          <a:p>
            <a:pPr algn="ctr" eaLnBrk="1" hangingPunct="1"/>
            <a:r>
              <a:rPr lang="ar-AE" sz="3600" b="1" dirty="0">
                <a:solidFill>
                  <a:srgbClr val="C00000"/>
                </a:solidFill>
              </a:rPr>
              <a:t>المواد الجديدة</a:t>
            </a:r>
          </a:p>
          <a:p>
            <a:pPr algn="ctr" eaLnBrk="1" hangingPunct="1"/>
            <a:r>
              <a:rPr lang="ar-AE" sz="3600" b="1" dirty="0">
                <a:solidFill>
                  <a:srgbClr val="006600"/>
                </a:solidFill>
              </a:rPr>
              <a:t>التفسيرات المحتملة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8B5B8C-7F80-4E16-AB2E-FF30F7BCFE84}"/>
              </a:ext>
            </a:extLst>
          </p:cNvPr>
          <p:cNvSpPr txBox="1">
            <a:spLocks/>
          </p:cNvSpPr>
          <p:nvPr/>
        </p:nvSpPr>
        <p:spPr>
          <a:xfrm>
            <a:off x="7418" y="-27384"/>
            <a:ext cx="9144000" cy="648072"/>
          </a:xfrm>
          <a:prstGeom prst="rect">
            <a:avLst/>
          </a:prstGeom>
          <a:solidFill>
            <a:srgbClr val="FFCC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/>
              <a:t>قياس مستوى الفهم ... صفحة 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2B0858-5DEB-443D-ADF7-30B5AF676AA1}"/>
              </a:ext>
            </a:extLst>
          </p:cNvPr>
          <p:cNvSpPr txBox="1">
            <a:spLocks/>
          </p:cNvSpPr>
          <p:nvPr/>
        </p:nvSpPr>
        <p:spPr>
          <a:xfrm rot="16200000">
            <a:off x="-3155170" y="3091274"/>
            <a:ext cx="6885389" cy="648072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>
                <a:solidFill>
                  <a:schemeClr val="tx1"/>
                </a:solidFill>
              </a:rPr>
              <a:t>تقويم بنائي – مستمر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54FAF-0F70-46F3-8F1A-F010D970D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91" t="5712" r="21291" b="33961"/>
          <a:stretch/>
        </p:blipFill>
        <p:spPr>
          <a:xfrm>
            <a:off x="4656871" y="4437112"/>
            <a:ext cx="4464496" cy="760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416D3C-F32F-4C58-AFDD-94BA58E1BA92}"/>
              </a:ext>
            </a:extLst>
          </p:cNvPr>
          <p:cNvSpPr txBox="1"/>
          <p:nvPr/>
        </p:nvSpPr>
        <p:spPr>
          <a:xfrm>
            <a:off x="1416511" y="538404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Y" sz="3600" b="1" dirty="0">
                <a:solidFill>
                  <a:srgbClr val="C00000"/>
                </a:solidFill>
                <a:cs typeface="+mj-cs"/>
              </a:rPr>
              <a:t>التكنولوجيا </a:t>
            </a:r>
            <a:r>
              <a:rPr lang="ar-AE" sz="3600" b="1" dirty="0">
                <a:solidFill>
                  <a:srgbClr val="C00000"/>
                </a:solidFill>
                <a:cs typeface="+mj-cs"/>
              </a:rPr>
              <a:t>،</a:t>
            </a:r>
            <a:r>
              <a:rPr lang="ar-LY" sz="3600" b="1" dirty="0">
                <a:solidFill>
                  <a:srgbClr val="C00000"/>
                </a:solidFill>
                <a:cs typeface="+mj-cs"/>
              </a:rPr>
              <a:t> المواد الجديدة </a:t>
            </a:r>
            <a:r>
              <a:rPr lang="ar-AE" sz="3600" b="1" dirty="0">
                <a:solidFill>
                  <a:srgbClr val="C00000"/>
                </a:solidFill>
                <a:cs typeface="+mj-cs"/>
              </a:rPr>
              <a:t>،</a:t>
            </a:r>
            <a:r>
              <a:rPr lang="ar-LY" sz="3600" b="1" dirty="0">
                <a:solidFill>
                  <a:srgbClr val="C00000"/>
                </a:solidFill>
                <a:cs typeface="+mj-cs"/>
              </a:rPr>
              <a:t> التفسيرات المحتملة </a:t>
            </a:r>
          </a:p>
          <a:p>
            <a:pPr algn="r" rtl="1"/>
            <a:endParaRPr lang="ar-LY" sz="3600" b="1" dirty="0">
              <a:solidFill>
                <a:srgbClr val="C0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727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FC74C-4598-4B98-9AF2-7EF4B47C808A}"/>
              </a:ext>
            </a:extLst>
          </p:cNvPr>
          <p:cNvGrpSpPr/>
          <p:nvPr/>
        </p:nvGrpSpPr>
        <p:grpSpPr>
          <a:xfrm>
            <a:off x="179512" y="836712"/>
            <a:ext cx="8710944" cy="5544616"/>
            <a:chOff x="179512" y="836712"/>
            <a:chExt cx="8710944" cy="5544616"/>
          </a:xfrm>
        </p:grpSpPr>
        <p:pic>
          <p:nvPicPr>
            <p:cNvPr id="4" name="Picture 2" descr="ÙØªÙØ¬Ø© Ø¨Ø­Ø« Ø§ÙØµÙØ± Ø¹Ù ÙÙØ¹Ø¨ Ø«ÙØ¬">
              <a:extLst>
                <a:ext uri="{FF2B5EF4-FFF2-40B4-BE49-F238E27FC236}">
                  <a16:creationId xmlns:a16="http://schemas.microsoft.com/office/drawing/2014/main" id="{F69BAF68-ABE7-493D-97D1-805F6B85C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836712"/>
              <a:ext cx="6408712" cy="554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ÙØªÙØ¬Ø© Ø¨Ø­Ø« Ø§ÙØµÙØ± Ø¹Ù ÙÙÙØ© ÙØ±ØªÙÙ">
              <a:extLst>
                <a:ext uri="{FF2B5EF4-FFF2-40B4-BE49-F238E27FC236}">
                  <a16:creationId xmlns:a16="http://schemas.microsoft.com/office/drawing/2014/main" id="{D9AB7A2D-CDE1-4BCF-BA1E-E0113DE01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5490301"/>
              <a:ext cx="720080" cy="736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ÙØªÙØ¬Ø© Ø¨Ø­Ø« Ø§ÙØµÙØ± Ø¹Ù ÙÙÙØ© ÙØ±ØªÙÙ">
              <a:extLst>
                <a:ext uri="{FF2B5EF4-FFF2-40B4-BE49-F238E27FC236}">
                  <a16:creationId xmlns:a16="http://schemas.microsoft.com/office/drawing/2014/main" id="{BC58F74E-BB57-4987-955E-31E757417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429" y="5490301"/>
              <a:ext cx="720080" cy="736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ÙØªÙØ¬Ø© Ø¨Ø­Ø« Ø§ÙØµÙØ± Ø¹Ù ÙÙÙØ© ÙØ±ØªÙÙ">
              <a:extLst>
                <a:ext uri="{FF2B5EF4-FFF2-40B4-BE49-F238E27FC236}">
                  <a16:creationId xmlns:a16="http://schemas.microsoft.com/office/drawing/2014/main" id="{A99F6EB3-FDB1-4FDD-95F0-AC47CB2D7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509" y="5490301"/>
              <a:ext cx="720080" cy="736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ÙØªÙØ¬Ø© Ø¨Ø­Ø« Ø§ÙØµÙØ± Ø¹Ù ÙÙÙØ© ÙØ±ØªÙÙ">
              <a:extLst>
                <a:ext uri="{FF2B5EF4-FFF2-40B4-BE49-F238E27FC236}">
                  <a16:creationId xmlns:a16="http://schemas.microsoft.com/office/drawing/2014/main" id="{A3ABB736-66FE-4DE4-B6E1-63D67277B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9589" y="5490301"/>
              <a:ext cx="720080" cy="736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7CDE07CE-E7A2-412A-9C85-7B9A5B033FEC}"/>
                </a:ext>
              </a:extLst>
            </p:cNvPr>
            <p:cNvSpPr/>
            <p:nvPr/>
          </p:nvSpPr>
          <p:spPr>
            <a:xfrm>
              <a:off x="6228184" y="957258"/>
              <a:ext cx="2662272" cy="3854946"/>
            </a:xfrm>
            <a:prstGeom prst="cloudCallout">
              <a:avLst>
                <a:gd name="adj1" fmla="val -49058"/>
                <a:gd name="adj2" fmla="val 6820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هل يمكن أن تعيش نملة في مكعب من الثلج ؟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C2F4B0EE-0C56-453C-AFAC-0BAA23C290A3}"/>
              </a:ext>
            </a:extLst>
          </p:cNvPr>
          <p:cNvSpPr txBox="1">
            <a:spLocks noChangeArrowheads="1"/>
          </p:cNvSpPr>
          <p:nvPr/>
        </p:nvSpPr>
        <p:spPr>
          <a:xfrm>
            <a:off x="-10669" y="0"/>
            <a:ext cx="9154343" cy="68198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b="1" dirty="0">
                <a:solidFill>
                  <a:schemeClr val="bg1"/>
                </a:solidFill>
              </a:rPr>
              <a:t>تهيئة حافزة </a:t>
            </a:r>
            <a:endParaRPr lang="en-US" altLang="ar-AE" sz="4000" b="1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DB98E2E-C661-4C77-998F-D71DF9F4C1DC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2800" dirty="0"/>
              <a:t>فكر كالعلماء </a:t>
            </a:r>
            <a:endParaRPr lang="en-US" altLang="ar-AE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49C0C7-D4F4-457E-96B4-05E961FEC3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536679" y="1196752"/>
            <a:ext cx="3104390" cy="50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2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1629"/>
            <a:ext cx="9143999" cy="646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dirty="0"/>
              <a:t>ما المقصود بالتكنولوجيا ؟</a:t>
            </a:r>
            <a:endParaRPr lang="en-US" altLang="ar-AE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38747-B2B3-4AE2-AB57-8DE621571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444" y="1338094"/>
            <a:ext cx="5932555" cy="4206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0B13FC-91CE-4870-B0D6-954280821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56" y="1335397"/>
            <a:ext cx="2597490" cy="43258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1E571B-1E3E-4991-B292-78FE02CBD41F}"/>
              </a:ext>
            </a:extLst>
          </p:cNvPr>
          <p:cNvSpPr/>
          <p:nvPr/>
        </p:nvSpPr>
        <p:spPr>
          <a:xfrm>
            <a:off x="3225853" y="1857767"/>
            <a:ext cx="4559039" cy="360040"/>
          </a:xfrm>
          <a:prstGeom prst="rect">
            <a:avLst/>
          </a:prstGeom>
          <a:solidFill>
            <a:srgbClr val="FF00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7770E-DB7A-4A27-A087-8B3F546DF76F}"/>
              </a:ext>
            </a:extLst>
          </p:cNvPr>
          <p:cNvSpPr/>
          <p:nvPr/>
        </p:nvSpPr>
        <p:spPr>
          <a:xfrm>
            <a:off x="5392542" y="2227134"/>
            <a:ext cx="3682223" cy="422284"/>
          </a:xfrm>
          <a:prstGeom prst="rect">
            <a:avLst/>
          </a:prstGeom>
          <a:solidFill>
            <a:srgbClr val="FF00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0" name="مربع نص 12">
            <a:extLst>
              <a:ext uri="{FF2B5EF4-FFF2-40B4-BE49-F238E27FC236}">
                <a16:creationId xmlns:a16="http://schemas.microsoft.com/office/drawing/2014/main" id="{BD4C552F-48D2-4B83-9E41-80D535F75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83" y="750622"/>
            <a:ext cx="9104457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>
                <a:solidFill>
                  <a:srgbClr val="C00000"/>
                </a:solidFill>
              </a:rPr>
              <a:t>اذكر أمثلة من التكنولوجيا على نتائج التحقيقات العلمية 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38923-EDFA-47E0-93FC-468C65E4B11A}"/>
              </a:ext>
            </a:extLst>
          </p:cNvPr>
          <p:cNvSpPr/>
          <p:nvPr/>
        </p:nvSpPr>
        <p:spPr>
          <a:xfrm>
            <a:off x="3278841" y="2230828"/>
            <a:ext cx="2124608" cy="424665"/>
          </a:xfrm>
          <a:prstGeom prst="rect">
            <a:avLst/>
          </a:prstGeom>
          <a:solidFill>
            <a:srgbClr val="00B0F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7E8EF4-8C0B-4363-9981-C92FB3447846}"/>
              </a:ext>
            </a:extLst>
          </p:cNvPr>
          <p:cNvSpPr/>
          <p:nvPr/>
        </p:nvSpPr>
        <p:spPr>
          <a:xfrm>
            <a:off x="3693072" y="2655493"/>
            <a:ext cx="5338408" cy="269538"/>
          </a:xfrm>
          <a:prstGeom prst="rect">
            <a:avLst/>
          </a:prstGeom>
          <a:solidFill>
            <a:srgbClr val="00B0F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B178E7-6C5B-4827-ACE1-FB5B6FEB6E03}"/>
              </a:ext>
            </a:extLst>
          </p:cNvPr>
          <p:cNvSpPr/>
          <p:nvPr/>
        </p:nvSpPr>
        <p:spPr>
          <a:xfrm>
            <a:off x="4341145" y="2889543"/>
            <a:ext cx="4690335" cy="463847"/>
          </a:xfrm>
          <a:prstGeom prst="rect">
            <a:avLst/>
          </a:prstGeom>
          <a:solidFill>
            <a:srgbClr val="00B0F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5380E0-B459-4D58-85B0-A1D9035CD4E3}"/>
              </a:ext>
            </a:extLst>
          </p:cNvPr>
          <p:cNvSpPr txBox="1">
            <a:spLocks/>
          </p:cNvSpPr>
          <p:nvPr/>
        </p:nvSpPr>
        <p:spPr>
          <a:xfrm rot="16200000">
            <a:off x="-3189734" y="3131592"/>
            <a:ext cx="6879635" cy="5731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2800" dirty="0"/>
              <a:t>قراءة موجهة صفحة 8</a:t>
            </a:r>
            <a:endParaRPr lang="en-US" altLang="ar-AE" sz="2800" dirty="0"/>
          </a:p>
        </p:txBody>
      </p:sp>
    </p:spTree>
    <p:extLst>
      <p:ext uri="{BB962C8B-B14F-4D97-AF65-F5344CB8AC3E}">
        <p14:creationId xmlns:p14="http://schemas.microsoft.com/office/powerpoint/2010/main" val="2319908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8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BB821-DE60-4670-9C39-EBE24420D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91" y="620252"/>
            <a:ext cx="6257925" cy="4731843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6699"/>
            <a:ext cx="9146024" cy="6547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600" dirty="0"/>
              <a:t>اذكر مثال على مادة جديدة من نتائج التحقيقات العلمية ؟</a:t>
            </a:r>
            <a:endParaRPr lang="en-US" altLang="ar-AE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1E571B-1E3E-4991-B292-78FE02CBD41F}"/>
              </a:ext>
            </a:extLst>
          </p:cNvPr>
          <p:cNvSpPr/>
          <p:nvPr/>
        </p:nvSpPr>
        <p:spPr>
          <a:xfrm>
            <a:off x="1068956" y="1635063"/>
            <a:ext cx="1512167" cy="360040"/>
          </a:xfrm>
          <a:prstGeom prst="rect">
            <a:avLst/>
          </a:prstGeom>
          <a:solidFill>
            <a:srgbClr val="FF00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7770E-DB7A-4A27-A087-8B3F546DF76F}"/>
              </a:ext>
            </a:extLst>
          </p:cNvPr>
          <p:cNvSpPr/>
          <p:nvPr/>
        </p:nvSpPr>
        <p:spPr>
          <a:xfrm>
            <a:off x="780923" y="1995103"/>
            <a:ext cx="6050193" cy="864096"/>
          </a:xfrm>
          <a:prstGeom prst="rect">
            <a:avLst/>
          </a:prstGeom>
          <a:solidFill>
            <a:srgbClr val="FF00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733D06-F9F0-4626-9482-B1DE79BDC0A7}"/>
              </a:ext>
            </a:extLst>
          </p:cNvPr>
          <p:cNvSpPr/>
          <p:nvPr/>
        </p:nvSpPr>
        <p:spPr>
          <a:xfrm>
            <a:off x="1789034" y="2859199"/>
            <a:ext cx="5042081" cy="360040"/>
          </a:xfrm>
          <a:prstGeom prst="rect">
            <a:avLst/>
          </a:prstGeom>
          <a:solidFill>
            <a:srgbClr val="FF00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668A0-1D2E-49B5-A562-F0E128F67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9084" y="663004"/>
            <a:ext cx="2278971" cy="32259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15AA1D-6BF1-425E-B687-882FAD1B10C3}"/>
              </a:ext>
            </a:extLst>
          </p:cNvPr>
          <p:cNvSpPr txBox="1">
            <a:spLocks/>
          </p:cNvSpPr>
          <p:nvPr/>
        </p:nvSpPr>
        <p:spPr>
          <a:xfrm rot="16200000">
            <a:off x="-3189734" y="3131592"/>
            <a:ext cx="6879635" cy="5731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2800" dirty="0"/>
              <a:t>قراءة موجهة صفحة 8</a:t>
            </a:r>
            <a:endParaRPr lang="en-US" altLang="ar-AE" sz="2800" dirty="0"/>
          </a:p>
        </p:txBody>
      </p:sp>
    </p:spTree>
    <p:extLst>
      <p:ext uri="{BB962C8B-B14F-4D97-AF65-F5344CB8AC3E}">
        <p14:creationId xmlns:p14="http://schemas.microsoft.com/office/powerpoint/2010/main" val="1002321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A22C4E-7FF5-4027-949D-1A9701531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267" y="1262616"/>
            <a:ext cx="6877926" cy="4092594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6679" y="3775"/>
            <a:ext cx="8596868" cy="12649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600" dirty="0"/>
              <a:t>اذكر مثال على بعض التفسيرات التي تم حلها من خلال التحقيقات العلمية ؟</a:t>
            </a:r>
            <a:endParaRPr lang="en-US" altLang="ar-AE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38923-EDFA-47E0-93FC-468C65E4B11A}"/>
              </a:ext>
            </a:extLst>
          </p:cNvPr>
          <p:cNvSpPr/>
          <p:nvPr/>
        </p:nvSpPr>
        <p:spPr>
          <a:xfrm>
            <a:off x="2407929" y="2726901"/>
            <a:ext cx="6719131" cy="424665"/>
          </a:xfrm>
          <a:prstGeom prst="rect">
            <a:avLst/>
          </a:prstGeom>
          <a:solidFill>
            <a:srgbClr val="00B0F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7E8EF4-8C0B-4363-9981-C92FB3447846}"/>
              </a:ext>
            </a:extLst>
          </p:cNvPr>
          <p:cNvSpPr/>
          <p:nvPr/>
        </p:nvSpPr>
        <p:spPr>
          <a:xfrm>
            <a:off x="2972059" y="3170127"/>
            <a:ext cx="6143067" cy="463847"/>
          </a:xfrm>
          <a:prstGeom prst="rect">
            <a:avLst/>
          </a:prstGeom>
          <a:solidFill>
            <a:srgbClr val="00B0F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B178E7-6C5B-4827-ACE1-FB5B6FEB6E03}"/>
              </a:ext>
            </a:extLst>
          </p:cNvPr>
          <p:cNvSpPr/>
          <p:nvPr/>
        </p:nvSpPr>
        <p:spPr>
          <a:xfrm>
            <a:off x="7123481" y="3597895"/>
            <a:ext cx="1961537" cy="245147"/>
          </a:xfrm>
          <a:prstGeom prst="rect">
            <a:avLst/>
          </a:prstGeom>
          <a:solidFill>
            <a:srgbClr val="00B0F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4040D-30C3-407F-A37B-295374034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79" y="4468192"/>
            <a:ext cx="2247900" cy="23451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9DD09BA-0577-4774-92C5-8210DB3E736B}"/>
              </a:ext>
            </a:extLst>
          </p:cNvPr>
          <p:cNvSpPr txBox="1">
            <a:spLocks/>
          </p:cNvSpPr>
          <p:nvPr/>
        </p:nvSpPr>
        <p:spPr>
          <a:xfrm rot="16200000">
            <a:off x="-3189734" y="3131592"/>
            <a:ext cx="6879635" cy="5731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2800" dirty="0"/>
              <a:t>قراءة موجهة صفحة 8</a:t>
            </a:r>
            <a:endParaRPr lang="en-US" altLang="ar-AE" sz="2800" dirty="0"/>
          </a:p>
        </p:txBody>
      </p:sp>
    </p:spTree>
    <p:extLst>
      <p:ext uri="{BB962C8B-B14F-4D97-AF65-F5344CB8AC3E}">
        <p14:creationId xmlns:p14="http://schemas.microsoft.com/office/powerpoint/2010/main" val="656137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8B5B8C-7F80-4E16-AB2E-FF30F7BCFE84}"/>
              </a:ext>
            </a:extLst>
          </p:cNvPr>
          <p:cNvSpPr txBox="1">
            <a:spLocks/>
          </p:cNvSpPr>
          <p:nvPr/>
        </p:nvSpPr>
        <p:spPr>
          <a:xfrm>
            <a:off x="7418" y="-27384"/>
            <a:ext cx="9144000" cy="648072"/>
          </a:xfrm>
          <a:prstGeom prst="rect">
            <a:avLst/>
          </a:prstGeom>
          <a:solidFill>
            <a:srgbClr val="FFCC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/>
              <a:t>قياس مستوى الفهم ... صفحة 13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2B0858-5DEB-443D-ADF7-30B5AF676AA1}"/>
              </a:ext>
            </a:extLst>
          </p:cNvPr>
          <p:cNvSpPr txBox="1">
            <a:spLocks/>
          </p:cNvSpPr>
          <p:nvPr/>
        </p:nvSpPr>
        <p:spPr>
          <a:xfrm rot="16200000">
            <a:off x="-3155170" y="3091274"/>
            <a:ext cx="6885389" cy="648072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>
                <a:solidFill>
                  <a:schemeClr val="tx1"/>
                </a:solidFill>
              </a:rPr>
              <a:t>تقويم بنائي – مستمر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5B318-33FD-478D-AE52-A0718F8A7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517" y="836712"/>
            <a:ext cx="7556382" cy="2140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C52F6E-7BCA-4AEF-80A4-28D20C75B219}"/>
              </a:ext>
            </a:extLst>
          </p:cNvPr>
          <p:cNvSpPr txBox="1"/>
          <p:nvPr/>
        </p:nvSpPr>
        <p:spPr>
          <a:xfrm>
            <a:off x="552908" y="2136458"/>
            <a:ext cx="8021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C00000"/>
                </a:solidFill>
                <a:cs typeface="+mj-cs"/>
              </a:rPr>
              <a:t>التلفاز – الهاتف – الثلاجة – المصباح – الطائرات – اللقاحات – العقاقير الطبية – مركبات الفضاء واكتشاف الكواكب و الأقمار  </a:t>
            </a:r>
            <a:endParaRPr lang="en-US" sz="3600" b="1" dirty="0">
              <a:solidFill>
                <a:srgbClr val="C0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6040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547B18B-0BAD-4269-89AA-2E4394A641E8}"/>
              </a:ext>
            </a:extLst>
          </p:cNvPr>
          <p:cNvSpPr/>
          <p:nvPr/>
        </p:nvSpPr>
        <p:spPr>
          <a:xfrm>
            <a:off x="0" y="-27384"/>
            <a:ext cx="9144000" cy="827602"/>
          </a:xfrm>
          <a:prstGeom prst="rect">
            <a:avLst/>
          </a:prstGeom>
          <a:solidFill>
            <a:srgbClr val="37312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4400" b="1" dirty="0">
                <a:solidFill>
                  <a:schemeClr val="bg1"/>
                </a:solidFill>
              </a:rPr>
              <a:t>تخطيط الدرس صفحة </a:t>
            </a:r>
            <a:r>
              <a:rPr lang="en-US" sz="4400" b="1" dirty="0">
                <a:solidFill>
                  <a:schemeClr val="bg1"/>
                </a:solidFill>
              </a:rPr>
              <a:t>6</a:t>
            </a:r>
            <a:r>
              <a:rPr lang="ar-AE" sz="4400" b="1" dirty="0">
                <a:solidFill>
                  <a:schemeClr val="bg1"/>
                </a:solidFill>
              </a:rPr>
              <a:t> </a:t>
            </a:r>
            <a:endParaRPr lang="ar-LY" sz="4400" b="1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4D6A63-0B43-4F4F-A921-1DED01777DEC}"/>
              </a:ext>
            </a:extLst>
          </p:cNvPr>
          <p:cNvGrpSpPr/>
          <p:nvPr/>
        </p:nvGrpSpPr>
        <p:grpSpPr>
          <a:xfrm>
            <a:off x="395535" y="800218"/>
            <a:ext cx="8352928" cy="6057782"/>
            <a:chOff x="395535" y="800218"/>
            <a:chExt cx="8352928" cy="60577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5FF0C3-F13F-40E0-ACD7-8CADDF328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5" y="800218"/>
              <a:ext cx="8352928" cy="605778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7B7084-4BBB-4EF4-9BCD-B951ECE12AF3}"/>
                </a:ext>
              </a:extLst>
            </p:cNvPr>
            <p:cNvSpPr/>
            <p:nvPr/>
          </p:nvSpPr>
          <p:spPr>
            <a:xfrm>
              <a:off x="4716017" y="2924944"/>
              <a:ext cx="792088" cy="288032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320CA0-23EC-44A5-83D2-2455DA03657C}"/>
                </a:ext>
              </a:extLst>
            </p:cNvPr>
            <p:cNvSpPr/>
            <p:nvPr/>
          </p:nvSpPr>
          <p:spPr>
            <a:xfrm>
              <a:off x="4716017" y="3212976"/>
              <a:ext cx="3816423" cy="432048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0D48C8-5D58-4569-8C8F-24430E1B0C1C}"/>
                </a:ext>
              </a:extLst>
            </p:cNvPr>
            <p:cNvSpPr/>
            <p:nvPr/>
          </p:nvSpPr>
          <p:spPr>
            <a:xfrm>
              <a:off x="6876256" y="3645024"/>
              <a:ext cx="1686236" cy="288032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7CD1E-FC9D-4D98-8101-45BEC059507E}"/>
                </a:ext>
              </a:extLst>
            </p:cNvPr>
            <p:cNvSpPr/>
            <p:nvPr/>
          </p:nvSpPr>
          <p:spPr>
            <a:xfrm>
              <a:off x="4860032" y="5877272"/>
              <a:ext cx="2375640" cy="288032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2FFCB1-776F-41F9-97B4-D3F3DF459B12}"/>
                </a:ext>
              </a:extLst>
            </p:cNvPr>
            <p:cNvSpPr/>
            <p:nvPr/>
          </p:nvSpPr>
          <p:spPr>
            <a:xfrm>
              <a:off x="5004049" y="6148688"/>
              <a:ext cx="3528392" cy="160632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F1DB4F-36D2-480E-8CDB-181303459E04}"/>
                </a:ext>
              </a:extLst>
            </p:cNvPr>
            <p:cNvSpPr/>
            <p:nvPr/>
          </p:nvSpPr>
          <p:spPr>
            <a:xfrm>
              <a:off x="7092280" y="6295628"/>
              <a:ext cx="1470212" cy="285108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1A88F9-6F6E-488D-91C8-636F7B2B9A6C}"/>
                </a:ext>
              </a:extLst>
            </p:cNvPr>
            <p:cNvSpPr/>
            <p:nvPr/>
          </p:nvSpPr>
          <p:spPr>
            <a:xfrm>
              <a:off x="539553" y="2204864"/>
              <a:ext cx="1080120" cy="288032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41DFBC-2660-4598-BD36-7EE7FDC6E110}"/>
                </a:ext>
              </a:extLst>
            </p:cNvPr>
            <p:cNvSpPr/>
            <p:nvPr/>
          </p:nvSpPr>
          <p:spPr>
            <a:xfrm>
              <a:off x="539554" y="2492896"/>
              <a:ext cx="3929056" cy="288032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0019DB-7D32-47C0-89B9-B6D887ED9E46}"/>
                </a:ext>
              </a:extLst>
            </p:cNvPr>
            <p:cNvSpPr/>
            <p:nvPr/>
          </p:nvSpPr>
          <p:spPr>
            <a:xfrm>
              <a:off x="3491880" y="2780928"/>
              <a:ext cx="976730" cy="144016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5CD26A-16E3-49D5-BB90-0EB66B89E1EB}"/>
                </a:ext>
              </a:extLst>
            </p:cNvPr>
            <p:cNvSpPr/>
            <p:nvPr/>
          </p:nvSpPr>
          <p:spPr>
            <a:xfrm>
              <a:off x="799607" y="3836074"/>
              <a:ext cx="1036089" cy="288032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95DA03-DEA9-49E0-B5E3-10F8E46E90F4}"/>
                </a:ext>
              </a:extLst>
            </p:cNvPr>
            <p:cNvSpPr/>
            <p:nvPr/>
          </p:nvSpPr>
          <p:spPr>
            <a:xfrm>
              <a:off x="799607" y="4077072"/>
              <a:ext cx="3677599" cy="288032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D278FF-C0E1-4BC5-BF27-294C8D6765D4}"/>
                </a:ext>
              </a:extLst>
            </p:cNvPr>
            <p:cNvSpPr/>
            <p:nvPr/>
          </p:nvSpPr>
          <p:spPr>
            <a:xfrm>
              <a:off x="3122473" y="4365104"/>
              <a:ext cx="1346137" cy="166328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100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547B18B-0BAD-4269-89AA-2E4394A641E8}"/>
              </a:ext>
            </a:extLst>
          </p:cNvPr>
          <p:cNvSpPr/>
          <p:nvPr/>
        </p:nvSpPr>
        <p:spPr>
          <a:xfrm>
            <a:off x="0" y="-27384"/>
            <a:ext cx="9144000" cy="827602"/>
          </a:xfrm>
          <a:prstGeom prst="rect">
            <a:avLst/>
          </a:prstGeom>
          <a:solidFill>
            <a:srgbClr val="37312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4400" b="1" dirty="0">
                <a:solidFill>
                  <a:schemeClr val="bg1"/>
                </a:solidFill>
              </a:rPr>
              <a:t>تخطيط الدرس صفحة </a:t>
            </a:r>
            <a:r>
              <a:rPr lang="en-US" sz="4400" b="1" dirty="0">
                <a:solidFill>
                  <a:schemeClr val="bg1"/>
                </a:solidFill>
              </a:rPr>
              <a:t>7</a:t>
            </a:r>
            <a:r>
              <a:rPr lang="ar-AE" sz="4400" b="1" dirty="0">
                <a:solidFill>
                  <a:schemeClr val="bg1"/>
                </a:solidFill>
              </a:rPr>
              <a:t> </a:t>
            </a:r>
            <a:endParaRPr lang="ar-LY" sz="4400" b="1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58B692-2F9E-4562-925C-1E8F78251715}"/>
              </a:ext>
            </a:extLst>
          </p:cNvPr>
          <p:cNvGrpSpPr/>
          <p:nvPr/>
        </p:nvGrpSpPr>
        <p:grpSpPr>
          <a:xfrm>
            <a:off x="514070" y="829863"/>
            <a:ext cx="8115860" cy="5984286"/>
            <a:chOff x="514070" y="829863"/>
            <a:chExt cx="8115860" cy="59842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C9922BE-25CB-4186-BD53-8CBC69364FD7}"/>
                </a:ext>
              </a:extLst>
            </p:cNvPr>
            <p:cNvGrpSpPr/>
            <p:nvPr/>
          </p:nvGrpSpPr>
          <p:grpSpPr>
            <a:xfrm>
              <a:off x="514070" y="829863"/>
              <a:ext cx="8115860" cy="5984286"/>
              <a:chOff x="514070" y="829863"/>
              <a:chExt cx="8115860" cy="598428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ED02DC85-A654-4B81-BF1A-B049CDFD7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0033" y="914401"/>
                <a:ext cx="3769897" cy="4098776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9A10CC1-4237-4445-BB18-4BEB840A0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34324" y="5037606"/>
                <a:ext cx="3457558" cy="1776543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ECC0A26-CAE6-4716-A9BC-1102906D8AD9}"/>
                  </a:ext>
                </a:extLst>
              </p:cNvPr>
              <p:cNvGrpSpPr/>
              <p:nvPr/>
            </p:nvGrpSpPr>
            <p:grpSpPr>
              <a:xfrm>
                <a:off x="514070" y="2494043"/>
                <a:ext cx="3769897" cy="4320106"/>
                <a:chOff x="2005012" y="800218"/>
                <a:chExt cx="5133975" cy="588933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3D38407A-392E-471A-9163-5B4FB5153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05012" y="800218"/>
                  <a:ext cx="5133975" cy="5889337"/>
                </a:xfrm>
                <a:prstGeom prst="rect">
                  <a:avLst/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1BDDBE6-45B2-44B2-A12E-CA609F4BFFDD}"/>
                    </a:ext>
                  </a:extLst>
                </p:cNvPr>
                <p:cNvSpPr/>
                <p:nvPr/>
              </p:nvSpPr>
              <p:spPr>
                <a:xfrm>
                  <a:off x="2123728" y="2636912"/>
                  <a:ext cx="4433590" cy="288032"/>
                </a:xfrm>
                <a:prstGeom prst="rect">
                  <a:avLst/>
                </a:prstGeom>
                <a:solidFill>
                  <a:srgbClr val="FF0000">
                    <a:alpha val="2117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23DA37-0032-44A0-B3AB-D4CB7EA72385}"/>
                    </a:ext>
                  </a:extLst>
                </p:cNvPr>
                <p:cNvSpPr/>
                <p:nvPr/>
              </p:nvSpPr>
              <p:spPr>
                <a:xfrm>
                  <a:off x="4283968" y="2924944"/>
                  <a:ext cx="2736304" cy="288032"/>
                </a:xfrm>
                <a:prstGeom prst="rect">
                  <a:avLst/>
                </a:prstGeom>
                <a:solidFill>
                  <a:srgbClr val="FF0000">
                    <a:alpha val="2117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C7EBB22-A3D5-48E5-84C4-CF2F5F7FA12E}"/>
                    </a:ext>
                  </a:extLst>
                </p:cNvPr>
                <p:cNvSpPr/>
                <p:nvPr/>
              </p:nvSpPr>
              <p:spPr>
                <a:xfrm>
                  <a:off x="2267744" y="4303192"/>
                  <a:ext cx="4871243" cy="746477"/>
                </a:xfrm>
                <a:prstGeom prst="rect">
                  <a:avLst/>
                </a:prstGeom>
                <a:solidFill>
                  <a:srgbClr val="FF0000">
                    <a:alpha val="2117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01BB08F-F090-4430-8E55-4E5AB4CC1B4B}"/>
                    </a:ext>
                  </a:extLst>
                </p:cNvPr>
                <p:cNvSpPr/>
                <p:nvPr/>
              </p:nvSpPr>
              <p:spPr>
                <a:xfrm>
                  <a:off x="5436095" y="5049669"/>
                  <a:ext cx="1688577" cy="288033"/>
                </a:xfrm>
                <a:prstGeom prst="rect">
                  <a:avLst/>
                </a:prstGeom>
                <a:solidFill>
                  <a:srgbClr val="FF0000">
                    <a:alpha val="2117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9FEB096-60A7-4839-B0E7-036968F22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070" y="829863"/>
                <a:ext cx="3769897" cy="1669888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15B3B3-9203-4CAD-866B-C8DF89C42385}"/>
                </a:ext>
              </a:extLst>
            </p:cNvPr>
            <p:cNvSpPr/>
            <p:nvPr/>
          </p:nvSpPr>
          <p:spPr>
            <a:xfrm>
              <a:off x="4979720" y="1484783"/>
              <a:ext cx="2660493" cy="180023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D66CF4-FEF2-4C17-8AB9-2A6FA44C0AF8}"/>
                </a:ext>
              </a:extLst>
            </p:cNvPr>
            <p:cNvSpPr/>
            <p:nvPr/>
          </p:nvSpPr>
          <p:spPr>
            <a:xfrm>
              <a:off x="4860032" y="2996952"/>
              <a:ext cx="3538165" cy="306033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00888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1036" y="1988840"/>
            <a:ext cx="369721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7200" dirty="0">
                <a:cs typeface="Akhbar MT" pitchFamily="2" charset="-78"/>
              </a:rPr>
              <a:t>الى اللقاء مع الجزء الثاني </a:t>
            </a:r>
            <a:endParaRPr lang="ar-LY" sz="7200" dirty="0">
              <a:cs typeface="Akhbar MT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3AEE9-C3C3-4A36-8B08-E989F58F91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91475" y="455255"/>
            <a:ext cx="4445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17C63-63A5-4ED7-962B-26AFABD80F07}"/>
              </a:ext>
            </a:extLst>
          </p:cNvPr>
          <p:cNvSpPr/>
          <p:nvPr/>
        </p:nvSpPr>
        <p:spPr>
          <a:xfrm>
            <a:off x="0" y="-27384"/>
            <a:ext cx="9144000" cy="6670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3600" b="1" dirty="0"/>
              <a:t>حل أسئلة صفحة </a:t>
            </a:r>
            <a:r>
              <a:rPr lang="en-US" sz="3600" b="1" dirty="0"/>
              <a:t>12</a:t>
            </a:r>
            <a:endParaRPr lang="ar-LY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91BB0-9AF5-4609-ADF3-07BF26281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3" t="37167" r="17956" b="9915"/>
          <a:stretch/>
        </p:blipFill>
        <p:spPr>
          <a:xfrm>
            <a:off x="4244364" y="612819"/>
            <a:ext cx="4896544" cy="667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255213-6582-463C-B2D2-5DB4C96EC0FF}"/>
              </a:ext>
            </a:extLst>
          </p:cNvPr>
          <p:cNvSpPr txBox="1"/>
          <p:nvPr/>
        </p:nvSpPr>
        <p:spPr>
          <a:xfrm>
            <a:off x="1097962" y="1279912"/>
            <a:ext cx="8021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Y" sz="2800" b="1" dirty="0">
                <a:solidFill>
                  <a:srgbClr val="000099"/>
                </a:solidFill>
                <a:cs typeface="+mj-cs"/>
              </a:rPr>
              <a:t>عملية  تستخدم مهارات متنوعة  و</a:t>
            </a:r>
            <a:r>
              <a:rPr lang="ar-AE" sz="2800" b="1" dirty="0">
                <a:solidFill>
                  <a:srgbClr val="000099"/>
                </a:solidFill>
                <a:cs typeface="+mj-cs"/>
              </a:rPr>
              <a:t>أ</a:t>
            </a:r>
            <a:r>
              <a:rPr lang="ar-LY" sz="2800" b="1" dirty="0" err="1">
                <a:solidFill>
                  <a:srgbClr val="000099"/>
                </a:solidFill>
                <a:cs typeface="+mj-cs"/>
              </a:rPr>
              <a:t>دوات</a:t>
            </a:r>
            <a:r>
              <a:rPr lang="ar-LY" sz="2800" b="1" dirty="0">
                <a:solidFill>
                  <a:srgbClr val="000099"/>
                </a:solidFill>
                <a:cs typeface="+mj-cs"/>
              </a:rPr>
              <a:t>  للإجابة عن ال</a:t>
            </a:r>
            <a:r>
              <a:rPr lang="ar-AE" sz="2800" b="1" dirty="0">
                <a:solidFill>
                  <a:srgbClr val="000099"/>
                </a:solidFill>
                <a:cs typeface="+mj-cs"/>
              </a:rPr>
              <a:t>أ</a:t>
            </a:r>
            <a:r>
              <a:rPr lang="ar-LY" sz="2800" b="1" dirty="0" err="1">
                <a:solidFill>
                  <a:srgbClr val="000099"/>
                </a:solidFill>
                <a:cs typeface="+mj-cs"/>
              </a:rPr>
              <a:t>سئلة</a:t>
            </a:r>
            <a:r>
              <a:rPr lang="ar-LY" sz="2800" b="1" dirty="0">
                <a:solidFill>
                  <a:srgbClr val="000099"/>
                </a:solidFill>
                <a:cs typeface="+mj-cs"/>
              </a:rPr>
              <a:t>  و</a:t>
            </a:r>
            <a:r>
              <a:rPr lang="en-US" sz="2800" b="1" dirty="0">
                <a:solidFill>
                  <a:srgbClr val="000099"/>
                </a:solidFill>
                <a:cs typeface="+mj-cs"/>
              </a:rPr>
              <a:t> </a:t>
            </a:r>
            <a:r>
              <a:rPr lang="ar-AE" sz="2800" b="1" dirty="0">
                <a:solidFill>
                  <a:srgbClr val="000099"/>
                </a:solidFill>
                <a:cs typeface="+mj-cs"/>
              </a:rPr>
              <a:t>إ</a:t>
            </a:r>
            <a:r>
              <a:rPr lang="ar-LY" sz="2800" b="1" dirty="0" err="1">
                <a:solidFill>
                  <a:srgbClr val="000099"/>
                </a:solidFill>
                <a:cs typeface="+mj-cs"/>
              </a:rPr>
              <a:t>ختبار</a:t>
            </a:r>
            <a:r>
              <a:rPr lang="ar-LY" sz="2800" b="1" dirty="0">
                <a:solidFill>
                  <a:srgbClr val="000099"/>
                </a:solidFill>
                <a:cs typeface="+mj-cs"/>
              </a:rPr>
              <a:t> </a:t>
            </a:r>
            <a:r>
              <a:rPr lang="ar-AE" sz="2800" b="1" dirty="0">
                <a:solidFill>
                  <a:srgbClr val="000099"/>
                </a:solidFill>
                <a:cs typeface="+mj-cs"/>
              </a:rPr>
              <a:t>فكرة ما .</a:t>
            </a:r>
            <a:endParaRPr lang="en-US" sz="2800" b="1" dirty="0">
              <a:solidFill>
                <a:srgbClr val="000099"/>
              </a:solidFill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DDEAAD-6CC7-480C-956F-863B0441079B}"/>
              </a:ext>
            </a:extLst>
          </p:cNvPr>
          <p:cNvSpPr/>
          <p:nvPr/>
        </p:nvSpPr>
        <p:spPr>
          <a:xfrm>
            <a:off x="-24056" y="2234019"/>
            <a:ext cx="9144000" cy="604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3600" b="1" dirty="0"/>
              <a:t>حل أسئلة صفحة </a:t>
            </a:r>
            <a:r>
              <a:rPr lang="en-US" sz="3600" b="1" dirty="0"/>
              <a:t>13</a:t>
            </a:r>
            <a:endParaRPr lang="ar-LY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522B2-AEE2-48AA-BDC8-2077E4777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920" y="2838901"/>
            <a:ext cx="5772080" cy="1920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394A9E-6F8E-4BF2-86B4-9470C4628FAE}"/>
              </a:ext>
            </a:extLst>
          </p:cNvPr>
          <p:cNvSpPr txBox="1"/>
          <p:nvPr/>
        </p:nvSpPr>
        <p:spPr>
          <a:xfrm>
            <a:off x="1331640" y="3282323"/>
            <a:ext cx="8021982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3200" b="1" dirty="0">
                <a:solidFill>
                  <a:srgbClr val="C00000"/>
                </a:solidFill>
              </a:rPr>
              <a:t>الفرضية : هي شرح محتمل ( تخمين ) لملاحظة يمكن اختبارها بواسطة التحقيق العلمي 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F24D8-CE22-4F0A-8B08-11560AFFE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298" y="4759249"/>
            <a:ext cx="5896596" cy="18887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FEAD9D-84E6-4FAC-BB9D-17B142175A4B}"/>
              </a:ext>
            </a:extLst>
          </p:cNvPr>
          <p:cNvSpPr txBox="1"/>
          <p:nvPr/>
        </p:nvSpPr>
        <p:spPr>
          <a:xfrm>
            <a:off x="85106" y="5248483"/>
            <a:ext cx="8785928" cy="149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3200" b="1" dirty="0">
                <a:solidFill>
                  <a:srgbClr val="C00000"/>
                </a:solidFill>
                <a:cs typeface="+mj-cs"/>
              </a:rPr>
              <a:t>الاستدلال : هو استنتاج يعتمد على معرفة سابقة أو أدلة متوفرة .</a:t>
            </a:r>
          </a:p>
          <a:p>
            <a:pPr algn="r" rtl="1">
              <a:lnSpc>
                <a:spcPct val="150000"/>
              </a:lnSpc>
            </a:pPr>
            <a:r>
              <a:rPr lang="ar-AE" sz="3200" b="1" dirty="0">
                <a:solidFill>
                  <a:srgbClr val="000099"/>
                </a:solidFill>
                <a:cs typeface="+mj-cs"/>
              </a:rPr>
              <a:t>التنبؤ : هو بيان ما سيحدث فيما بعد . </a:t>
            </a:r>
            <a:endParaRPr lang="en-US" sz="3200" b="1" dirty="0">
              <a:solidFill>
                <a:srgbClr val="000099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028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AC084-E0EE-4B84-99EC-9AF693D51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810304"/>
            <a:ext cx="5646865" cy="2091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3C8C08-1724-438E-A24C-64E17F76DE87}"/>
              </a:ext>
            </a:extLst>
          </p:cNvPr>
          <p:cNvSpPr/>
          <p:nvPr/>
        </p:nvSpPr>
        <p:spPr>
          <a:xfrm>
            <a:off x="0" y="-17298"/>
            <a:ext cx="9144000" cy="82760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4400" b="1" dirty="0"/>
              <a:t>حل أسئلة صفحة </a:t>
            </a:r>
            <a:r>
              <a:rPr lang="en-US" sz="4400" b="1" dirty="0"/>
              <a:t>35</a:t>
            </a:r>
            <a:endParaRPr lang="ar-LY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666E3-1927-4647-87A5-3CDAA0F00D0D}"/>
              </a:ext>
            </a:extLst>
          </p:cNvPr>
          <p:cNvSpPr txBox="1"/>
          <p:nvPr/>
        </p:nvSpPr>
        <p:spPr>
          <a:xfrm>
            <a:off x="1043608" y="1981157"/>
            <a:ext cx="2786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>
                <a:solidFill>
                  <a:srgbClr val="C00000"/>
                </a:solidFill>
                <a:cs typeface="+mj-cs"/>
              </a:rPr>
              <a:t>اختبار الفرضية </a:t>
            </a:r>
            <a:endParaRPr lang="en-US" sz="40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B9D47-45A0-4E09-9B54-C45CF90D3E9F}"/>
              </a:ext>
            </a:extLst>
          </p:cNvPr>
          <p:cNvSpPr/>
          <p:nvPr/>
        </p:nvSpPr>
        <p:spPr>
          <a:xfrm>
            <a:off x="-5255" y="2785836"/>
            <a:ext cx="9144000" cy="82760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4400" b="1" dirty="0"/>
              <a:t>حل أسئلة صفحة </a:t>
            </a:r>
            <a:r>
              <a:rPr lang="en-US" sz="4400" b="1" dirty="0"/>
              <a:t>36</a:t>
            </a:r>
            <a:endParaRPr lang="ar-LY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6AFAA-E5C0-40A5-AEAE-EDE0DEF61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75" b="81833"/>
          <a:stretch/>
        </p:blipFill>
        <p:spPr>
          <a:xfrm>
            <a:off x="2915816" y="3710231"/>
            <a:ext cx="6063093" cy="108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FD35C7-C82B-478D-A5AC-23F61C68D38A}"/>
              </a:ext>
            </a:extLst>
          </p:cNvPr>
          <p:cNvSpPr txBox="1"/>
          <p:nvPr/>
        </p:nvSpPr>
        <p:spPr>
          <a:xfrm>
            <a:off x="149460" y="3710231"/>
            <a:ext cx="2786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C00000"/>
                </a:solidFill>
                <a:cs typeface="+mj-cs"/>
              </a:rPr>
              <a:t>الاستقصاء العلمي أو  الطريقة العلمية </a:t>
            </a:r>
            <a:endParaRPr lang="en-US" sz="3200" b="1" dirty="0">
              <a:solidFill>
                <a:srgbClr val="C00000"/>
              </a:solidFill>
              <a:cs typeface="+mj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DD3534A-DAA4-469B-8114-5199BAD47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557167"/>
              </p:ext>
            </p:extLst>
          </p:nvPr>
        </p:nvGraphicFramePr>
        <p:xfrm>
          <a:off x="149459" y="3556970"/>
          <a:ext cx="882944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7643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Graphic spid="8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62482-1BB9-4ECC-A0CB-37BA86B48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77" r="2875"/>
          <a:stretch/>
        </p:blipFill>
        <p:spPr>
          <a:xfrm>
            <a:off x="3080907" y="827602"/>
            <a:ext cx="6063093" cy="4824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F36FBA-CAE3-49F6-9BD7-C8591CBB2643}"/>
              </a:ext>
            </a:extLst>
          </p:cNvPr>
          <p:cNvSpPr/>
          <p:nvPr/>
        </p:nvSpPr>
        <p:spPr>
          <a:xfrm>
            <a:off x="0" y="0"/>
            <a:ext cx="9144000" cy="82760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4400" b="1" dirty="0"/>
              <a:t>حل أسئلة صفحة </a:t>
            </a:r>
            <a:r>
              <a:rPr lang="en-US" sz="4400" b="1" dirty="0"/>
              <a:t>36</a:t>
            </a:r>
            <a:endParaRPr lang="ar-LY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D556-43DE-43A9-B1B0-EE7F22AD4D10}"/>
              </a:ext>
            </a:extLst>
          </p:cNvPr>
          <p:cNvSpPr txBox="1"/>
          <p:nvPr/>
        </p:nvSpPr>
        <p:spPr>
          <a:xfrm>
            <a:off x="827584" y="1628800"/>
            <a:ext cx="2786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>
                <a:solidFill>
                  <a:srgbClr val="C00000"/>
                </a:solidFill>
                <a:cs typeface="+mj-cs"/>
              </a:rPr>
              <a:t>جمع المزيد من البيانات ثم يتم  تحليل النتائج .</a:t>
            </a:r>
            <a:endParaRPr lang="en-US" sz="4000" b="1" dirty="0">
              <a:solidFill>
                <a:srgbClr val="C0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64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301410"/>
            <a:ext cx="9154343" cy="836712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b="1" dirty="0">
                <a:solidFill>
                  <a:schemeClr val="bg1"/>
                </a:solidFill>
              </a:rPr>
              <a:t>أهدف و مفردات  الدرس الأول </a:t>
            </a:r>
            <a:r>
              <a:rPr lang="en-US" altLang="ar-AE" b="1" dirty="0">
                <a:solidFill>
                  <a:schemeClr val="bg1"/>
                </a:solidFill>
              </a:rPr>
              <a:t> </a:t>
            </a:r>
            <a:r>
              <a:rPr lang="ar-AE" altLang="ar-AE" b="1" dirty="0">
                <a:solidFill>
                  <a:schemeClr val="bg1"/>
                </a:solidFill>
              </a:rPr>
              <a:t> ( صفحة </a:t>
            </a:r>
            <a:r>
              <a:rPr lang="en-US" altLang="ar-AE" b="1" dirty="0">
                <a:solidFill>
                  <a:schemeClr val="bg1"/>
                </a:solidFill>
              </a:rPr>
              <a:t>4 </a:t>
            </a:r>
            <a:r>
              <a:rPr lang="ar-AE" altLang="ar-AE" b="1" dirty="0">
                <a:solidFill>
                  <a:schemeClr val="bg1"/>
                </a:solidFill>
              </a:rPr>
              <a:t>) </a:t>
            </a:r>
            <a:endParaRPr lang="en-US" altLang="ar-AE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69181-05D0-483B-84A6-AB92A0E83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00" t="19185" r="5113" b="38794"/>
          <a:stretch/>
        </p:blipFill>
        <p:spPr>
          <a:xfrm>
            <a:off x="4716016" y="2595032"/>
            <a:ext cx="4146600" cy="376963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4CAEB-3C9B-4AD2-9722-3F3A7C38C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12" t="17785" r="6688" b="16384"/>
          <a:stretch/>
        </p:blipFill>
        <p:spPr>
          <a:xfrm>
            <a:off x="971600" y="2379510"/>
            <a:ext cx="2860038" cy="420068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C219E-785B-4FD1-9528-22F6F3AEA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2" t="5199" r="2973" b="62606"/>
          <a:stretch/>
        </p:blipFill>
        <p:spPr>
          <a:xfrm>
            <a:off x="0" y="-27384"/>
            <a:ext cx="9144000" cy="13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74C932ED-239A-4E2D-944B-31EA28B0B42D}"/>
              </a:ext>
            </a:extLst>
          </p:cNvPr>
          <p:cNvSpPr txBox="1">
            <a:spLocks noChangeArrowheads="1"/>
          </p:cNvSpPr>
          <p:nvPr/>
        </p:nvSpPr>
        <p:spPr>
          <a:xfrm>
            <a:off x="512767" y="0"/>
            <a:ext cx="8631233" cy="692696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200" b="1" dirty="0">
                <a:solidFill>
                  <a:schemeClr val="bg1"/>
                </a:solidFill>
              </a:rPr>
              <a:t>ما أهم الخطوات التي ينفذها العلماء في عملية  التفكير العلمي ؟</a:t>
            </a:r>
            <a:endParaRPr lang="en-US" altLang="ar-AE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201BC-CA43-493E-A0BE-B0E126AD8095}"/>
              </a:ext>
            </a:extLst>
          </p:cNvPr>
          <p:cNvSpPr/>
          <p:nvPr/>
        </p:nvSpPr>
        <p:spPr>
          <a:xfrm rot="16200000">
            <a:off x="-3172618" y="3172616"/>
            <a:ext cx="6858003" cy="5127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نشاط شاهد ثم أرسل إجابتك في الدردشة </a:t>
            </a:r>
            <a:endParaRPr lang="ar-LY" sz="2800" b="1" dirty="0">
              <a:solidFill>
                <a:schemeClr val="tx1"/>
              </a:solidFill>
            </a:endParaRPr>
          </a:p>
        </p:txBody>
      </p:sp>
      <p:pic>
        <p:nvPicPr>
          <p:cNvPr id="2" name="المهارات العلمية و الاستقصاء العلمي">
            <a:hlinkClick r:id="" action="ppaction://media"/>
            <a:extLst>
              <a:ext uri="{FF2B5EF4-FFF2-40B4-BE49-F238E27FC236}">
                <a16:creationId xmlns:a16="http://schemas.microsoft.com/office/drawing/2014/main" id="{B9ADE1C1-FEDA-4566-90B9-6B72875F1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767" y="695146"/>
            <a:ext cx="8631233" cy="61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4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مربع نص 12"/>
          <p:cNvSpPr txBox="1">
            <a:spLocks noChangeArrowheads="1"/>
          </p:cNvSpPr>
          <p:nvPr/>
        </p:nvSpPr>
        <p:spPr bwMode="auto">
          <a:xfrm>
            <a:off x="1331640" y="764704"/>
            <a:ext cx="7809330" cy="13681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028700" indent="-571500" algn="r" eaLnBrk="1" hangingPunct="1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000099"/>
                </a:solidFill>
                <a:latin typeface="+mn-lt"/>
                <a:cs typeface="+mn-cs"/>
              </a:rPr>
              <a:t>ما</a:t>
            </a:r>
            <a:r>
              <a:rPr lang="en-US" sz="4000" b="1" dirty="0">
                <a:solidFill>
                  <a:srgbClr val="000099"/>
                </a:solidFill>
                <a:latin typeface="+mn-lt"/>
                <a:cs typeface="+mn-cs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+mn-lt"/>
                <a:cs typeface="+mn-cs"/>
              </a:rPr>
              <a:t>المقصود</a:t>
            </a:r>
            <a:r>
              <a:rPr lang="en-US" sz="4000" b="1" dirty="0">
                <a:solidFill>
                  <a:srgbClr val="000099"/>
                </a:solidFill>
                <a:latin typeface="+mn-lt"/>
                <a:cs typeface="+mn-cs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+mn-lt"/>
                <a:cs typeface="+mn-cs"/>
              </a:rPr>
              <a:t>بالاستقصاء</a:t>
            </a:r>
            <a:r>
              <a:rPr lang="en-US" sz="4000" b="1" dirty="0">
                <a:solidFill>
                  <a:srgbClr val="000099"/>
                </a:solidFill>
                <a:latin typeface="+mn-lt"/>
                <a:cs typeface="+mn-cs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+mn-lt"/>
                <a:cs typeface="+mn-cs"/>
              </a:rPr>
              <a:t>العلمي</a:t>
            </a:r>
            <a:r>
              <a:rPr lang="en-US" sz="4000" b="1" dirty="0">
                <a:solidFill>
                  <a:srgbClr val="000099"/>
                </a:solidFill>
                <a:latin typeface="+mn-lt"/>
                <a:cs typeface="+mn-cs"/>
              </a:rPr>
              <a:t> ؟</a:t>
            </a:r>
          </a:p>
          <a:p>
            <a:pPr marL="1028700" indent="-571500" algn="r" eaLnBrk="1" hangingPunct="1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006600"/>
                </a:solidFill>
                <a:latin typeface="+mn-lt"/>
                <a:cs typeface="+mn-cs"/>
              </a:rPr>
              <a:t>ما</a:t>
            </a:r>
            <a:r>
              <a:rPr lang="en-US" sz="4000" b="1" dirty="0">
                <a:solidFill>
                  <a:srgbClr val="006600"/>
                </a:solidFill>
                <a:latin typeface="+mn-lt"/>
                <a:cs typeface="+mn-cs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+mn-lt"/>
                <a:cs typeface="+mn-cs"/>
              </a:rPr>
              <a:t>نتائج</a:t>
            </a:r>
            <a:r>
              <a:rPr lang="en-US" sz="4000" b="1" dirty="0">
                <a:solidFill>
                  <a:srgbClr val="006600"/>
                </a:solidFill>
                <a:latin typeface="+mn-lt"/>
                <a:cs typeface="+mn-cs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+mn-lt"/>
                <a:cs typeface="+mn-cs"/>
              </a:rPr>
              <a:t>التحقيقات</a:t>
            </a:r>
            <a:r>
              <a:rPr lang="en-US" sz="4000" b="1" dirty="0">
                <a:solidFill>
                  <a:srgbClr val="006600"/>
                </a:solidFill>
                <a:latin typeface="+mn-lt"/>
                <a:cs typeface="+mn-cs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+mn-lt"/>
                <a:cs typeface="+mn-cs"/>
              </a:rPr>
              <a:t>العلمية</a:t>
            </a:r>
            <a:r>
              <a:rPr lang="en-US" sz="4000" b="1" dirty="0">
                <a:solidFill>
                  <a:srgbClr val="006600"/>
                </a:solidFill>
                <a:latin typeface="+mn-lt"/>
                <a:cs typeface="+mn-cs"/>
              </a:rPr>
              <a:t> ؟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809B84C1-2FC9-4827-AD79-2055EE58FBF4}"/>
              </a:ext>
            </a:extLst>
          </p:cNvPr>
          <p:cNvSpPr txBox="1">
            <a:spLocks noChangeArrowheads="1"/>
          </p:cNvSpPr>
          <p:nvPr/>
        </p:nvSpPr>
        <p:spPr>
          <a:xfrm>
            <a:off x="-2024" y="0"/>
            <a:ext cx="9146024" cy="692696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b="1" dirty="0">
                <a:solidFill>
                  <a:schemeClr val="bg1"/>
                </a:solidFill>
              </a:rPr>
              <a:t>نواتج التعلم لحصة اليوم </a:t>
            </a:r>
            <a:endParaRPr lang="en-US" altLang="ar-AE" sz="40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CEB57A-CBF0-40D9-9340-34A842B99627}"/>
              </a:ext>
            </a:extLst>
          </p:cNvPr>
          <p:cNvGrpSpPr/>
          <p:nvPr/>
        </p:nvGrpSpPr>
        <p:grpSpPr>
          <a:xfrm>
            <a:off x="287523" y="2492896"/>
            <a:ext cx="8566930" cy="3816424"/>
            <a:chOff x="0" y="2636912"/>
            <a:chExt cx="9140970" cy="35283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4771C-CC0C-4D0D-B9D5-DABFF6F9D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31" t="19185" r="5114" b="14983"/>
            <a:stretch/>
          </p:blipFill>
          <p:spPr>
            <a:xfrm>
              <a:off x="4067944" y="2636912"/>
              <a:ext cx="5073026" cy="32403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B0C2B7-B3DC-47CA-9036-2D70CE929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12" t="13583" r="18125" b="17785"/>
            <a:stretch/>
          </p:blipFill>
          <p:spPr>
            <a:xfrm>
              <a:off x="0" y="2765936"/>
              <a:ext cx="4067944" cy="339936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048E3-5BE2-4CC2-A380-2117E4033A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0" y="5141168"/>
            <a:ext cx="1112988" cy="17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29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4" name="arrow.wav"/>
          </p:stSnd>
        </p:sndAc>
      </p:transition>
    </mc:Choice>
    <mc:Fallback xmlns="">
      <p:transition spd="slow">
        <p:fade/>
        <p:sndAc>
          <p:stSnd>
            <p:snd r:embed="rId8" name="arrow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066"/>
            <a:ext cx="9146024" cy="6056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dirty="0">
                <a:solidFill>
                  <a:schemeClr val="tx1"/>
                </a:solidFill>
              </a:rPr>
              <a:t>ما المقصود بالعلم ؟</a:t>
            </a:r>
            <a:endParaRPr lang="en-US" altLang="ar-AE" sz="40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1FE53B-9929-4141-8736-DA3F7F3A0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51" t="7980" r="30313" b="62606"/>
          <a:stretch/>
        </p:blipFill>
        <p:spPr>
          <a:xfrm>
            <a:off x="1668799" y="627939"/>
            <a:ext cx="7452320" cy="28351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FEA88B-ACE4-448A-BD93-9A8F7473D3C9}"/>
              </a:ext>
            </a:extLst>
          </p:cNvPr>
          <p:cNvSpPr/>
          <p:nvPr/>
        </p:nvSpPr>
        <p:spPr>
          <a:xfrm>
            <a:off x="1647589" y="2495167"/>
            <a:ext cx="5386759" cy="504056"/>
          </a:xfrm>
          <a:prstGeom prst="rect">
            <a:avLst/>
          </a:prstGeom>
          <a:solidFill>
            <a:srgbClr val="FF00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1FD204-F5BD-457C-A783-D22BB8BF8DB1}"/>
              </a:ext>
            </a:extLst>
          </p:cNvPr>
          <p:cNvSpPr/>
          <p:nvPr/>
        </p:nvSpPr>
        <p:spPr>
          <a:xfrm>
            <a:off x="2943733" y="2999223"/>
            <a:ext cx="6058487" cy="463847"/>
          </a:xfrm>
          <a:prstGeom prst="rect">
            <a:avLst/>
          </a:prstGeom>
          <a:solidFill>
            <a:srgbClr val="FF00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30FC83-4BF5-4BC0-B6A3-7A2DA0F0FF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10" t="17785" r="35038" b="20586"/>
          <a:stretch/>
        </p:blipFill>
        <p:spPr>
          <a:xfrm>
            <a:off x="566483" y="3503279"/>
            <a:ext cx="3861501" cy="3278278"/>
          </a:xfrm>
          <a:prstGeom prst="rect">
            <a:avLst/>
          </a:prstGeom>
        </p:spPr>
      </p:pic>
      <p:sp>
        <p:nvSpPr>
          <p:cNvPr id="9" name="مربع نص 12">
            <a:extLst>
              <a:ext uri="{FF2B5EF4-FFF2-40B4-BE49-F238E27FC236}">
                <a16:creationId xmlns:a16="http://schemas.microsoft.com/office/drawing/2014/main" id="{FE7500CD-4D8E-4E0A-86B0-5345253BE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673373"/>
            <a:ext cx="4334622" cy="1200329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2400" b="1" dirty="0"/>
              <a:t> يستخدم الأشخاص </a:t>
            </a:r>
            <a:r>
              <a:rPr lang="ar-AE" sz="2400" b="1" dirty="0">
                <a:solidFill>
                  <a:srgbClr val="C00000"/>
                </a:solidFill>
              </a:rPr>
              <a:t>التحقيق العلمي  </a:t>
            </a:r>
            <a:r>
              <a:rPr lang="ar-AE" sz="2400" b="1" dirty="0"/>
              <a:t>لحل المشكلات مثل : </a:t>
            </a:r>
            <a:r>
              <a:rPr lang="ar-AE" sz="2400" b="1" dirty="0">
                <a:solidFill>
                  <a:srgbClr val="C00000"/>
                </a:solidFill>
              </a:rPr>
              <a:t>كيف يمكن منع السنجاب من تناول حبوب الطيور؟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E3E9F1-2C8A-4B70-A0CC-753849D085EC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2800"/>
              <a:t>قراءة موجهة صفحة </a:t>
            </a:r>
            <a:r>
              <a:rPr lang="en-US" altLang="ar-AE" sz="2800"/>
              <a:t>4</a:t>
            </a:r>
            <a:endParaRPr lang="en-US" altLang="ar-AE" sz="2800" dirty="0"/>
          </a:p>
        </p:txBody>
      </p:sp>
    </p:spTree>
    <p:extLst>
      <p:ext uri="{BB962C8B-B14F-4D97-AF65-F5344CB8AC3E}">
        <p14:creationId xmlns:p14="http://schemas.microsoft.com/office/powerpoint/2010/main" val="47000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DEC9D75A-61D2-4060-B4A0-4EE1120BE76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6024" cy="6056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dirty="0">
                <a:solidFill>
                  <a:schemeClr val="tx1"/>
                </a:solidFill>
              </a:rPr>
              <a:t>ما هي فروع العلم ؟</a:t>
            </a:r>
            <a:endParaRPr lang="en-US" altLang="ar-AE" sz="4000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3C6048-8A66-4680-9645-98A8504316B0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2800" dirty="0"/>
              <a:t>قراءة موجهة صفحة </a:t>
            </a:r>
            <a:r>
              <a:rPr lang="en-US" altLang="ar-AE" sz="2800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BA41C-27DC-4850-83E3-CBFCAD9AF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79" y="836712"/>
            <a:ext cx="8607321" cy="59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69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6024" cy="661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dirty="0">
                <a:solidFill>
                  <a:schemeClr val="tx1"/>
                </a:solidFill>
              </a:rPr>
              <a:t>ضع عنوان للشكل التالي ؟</a:t>
            </a:r>
            <a:endParaRPr lang="en-US" altLang="ar-AE" sz="40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3F737E-6383-4A8E-BE5E-05EB2D3CD1AC}"/>
              </a:ext>
            </a:extLst>
          </p:cNvPr>
          <p:cNvGrpSpPr/>
          <p:nvPr/>
        </p:nvGrpSpPr>
        <p:grpSpPr>
          <a:xfrm>
            <a:off x="666910" y="2852936"/>
            <a:ext cx="8223548" cy="3816424"/>
            <a:chOff x="0" y="2636912"/>
            <a:chExt cx="9140970" cy="35283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924BAC-74B6-4AE0-8BD3-3E4B00F84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31" t="19185" r="5114" b="14983"/>
            <a:stretch/>
          </p:blipFill>
          <p:spPr>
            <a:xfrm>
              <a:off x="4067944" y="2636912"/>
              <a:ext cx="5073026" cy="32403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9D4B87-B9DD-4511-884D-DF8A92F5B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12" t="13583" r="18125" b="17785"/>
            <a:stretch/>
          </p:blipFill>
          <p:spPr>
            <a:xfrm>
              <a:off x="0" y="2765936"/>
              <a:ext cx="4067944" cy="3399367"/>
            </a:xfrm>
            <a:prstGeom prst="rect">
              <a:avLst/>
            </a:prstGeom>
          </p:spPr>
        </p:pic>
      </p:grpSp>
      <p:sp>
        <p:nvSpPr>
          <p:cNvPr id="9" name="مربع نص 12">
            <a:extLst>
              <a:ext uri="{FF2B5EF4-FFF2-40B4-BE49-F238E27FC236}">
                <a16:creationId xmlns:a16="http://schemas.microsoft.com/office/drawing/2014/main" id="{FE92AB52-793F-4E23-B778-FD4997691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84" y="661721"/>
            <a:ext cx="91318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4000" b="1" dirty="0">
                <a:solidFill>
                  <a:srgbClr val="000099"/>
                </a:solidFill>
              </a:rPr>
              <a:t>خطوات </a:t>
            </a:r>
            <a:r>
              <a:rPr lang="ar-AE" sz="4000" b="1" dirty="0">
                <a:solidFill>
                  <a:srgbClr val="C00000"/>
                </a:solidFill>
                <a:highlight>
                  <a:srgbClr val="FFFF00"/>
                </a:highlight>
              </a:rPr>
              <a:t>الاستقصاء العلمي أو الطريقة العلمية .</a:t>
            </a:r>
          </a:p>
        </p:txBody>
      </p:sp>
      <p:sp>
        <p:nvSpPr>
          <p:cNvPr id="10" name="مربع نص 12">
            <a:extLst>
              <a:ext uri="{FF2B5EF4-FFF2-40B4-BE49-F238E27FC236}">
                <a16:creationId xmlns:a16="http://schemas.microsoft.com/office/drawing/2014/main" id="{141B5A07-BCB5-4265-8376-4A8829B8B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10" y="1466178"/>
            <a:ext cx="8348882" cy="1077218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الاستقصاء العلمي </a:t>
            </a:r>
            <a:r>
              <a:rPr lang="ar-AE" sz="3200" b="1" dirty="0">
                <a:solidFill>
                  <a:srgbClr val="000099"/>
                </a:solidFill>
              </a:rPr>
              <a:t>: </a:t>
            </a:r>
            <a:r>
              <a:rPr lang="ar-AE" sz="3200" b="1" dirty="0"/>
              <a:t>هي </a:t>
            </a:r>
            <a:r>
              <a:rPr lang="ar-AE" sz="3200" b="1" dirty="0">
                <a:solidFill>
                  <a:srgbClr val="000099"/>
                </a:solidFill>
              </a:rPr>
              <a:t>عملية</a:t>
            </a:r>
            <a:r>
              <a:rPr lang="ar-AE" sz="3200" b="1" dirty="0"/>
              <a:t> تستخدم مجموعة متنوعة من </a:t>
            </a:r>
            <a:r>
              <a:rPr lang="ar-AE" sz="3200" b="1" dirty="0">
                <a:solidFill>
                  <a:srgbClr val="000099"/>
                </a:solidFill>
              </a:rPr>
              <a:t>المهارات</a:t>
            </a:r>
            <a:r>
              <a:rPr lang="ar-AE" sz="3200" b="1" dirty="0"/>
              <a:t> للإجابة عن </a:t>
            </a:r>
            <a:r>
              <a:rPr lang="ar-AE" sz="3200" b="1" dirty="0">
                <a:solidFill>
                  <a:srgbClr val="000099"/>
                </a:solidFill>
              </a:rPr>
              <a:t>سؤال ما </a:t>
            </a:r>
            <a:r>
              <a:rPr lang="ar-AE" sz="3200" b="1" dirty="0"/>
              <a:t>أو</a:t>
            </a:r>
            <a:r>
              <a:rPr lang="ar-AE" sz="3200" b="1" dirty="0">
                <a:solidFill>
                  <a:srgbClr val="000099"/>
                </a:solidFill>
              </a:rPr>
              <a:t> لاختبار فكرة جديدة 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A95F0E-9BFC-4780-929B-F8F7CAFA9751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dirty="0"/>
              <a:t>التفكير بصوتٍ عال ٍ</a:t>
            </a:r>
          </a:p>
        </p:txBody>
      </p:sp>
    </p:spTree>
    <p:extLst>
      <p:ext uri="{BB962C8B-B14F-4D97-AF65-F5344CB8AC3E}">
        <p14:creationId xmlns:p14="http://schemas.microsoft.com/office/powerpoint/2010/main" val="1824844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6024" cy="6585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4000" dirty="0">
                <a:solidFill>
                  <a:schemeClr val="tx1"/>
                </a:solidFill>
              </a:rPr>
              <a:t>كيف تبدأ عملية الاستقصاء العلمي ؟</a:t>
            </a:r>
            <a:endParaRPr lang="en-US" altLang="ar-AE" sz="4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6905-AC3F-4295-A152-78904571C2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31" t="19185" r="5114" b="14983"/>
          <a:stretch/>
        </p:blipFill>
        <p:spPr>
          <a:xfrm>
            <a:off x="771751" y="1988840"/>
            <a:ext cx="8139200" cy="4648299"/>
          </a:xfrm>
          <a:prstGeom prst="rect">
            <a:avLst/>
          </a:prstGeom>
        </p:spPr>
      </p:pic>
      <p:sp>
        <p:nvSpPr>
          <p:cNvPr id="11" name="مربع نص 12">
            <a:extLst>
              <a:ext uri="{FF2B5EF4-FFF2-40B4-BE49-F238E27FC236}">
                <a16:creationId xmlns:a16="http://schemas.microsoft.com/office/drawing/2014/main" id="{EAA73D74-3BE5-4297-B954-EDFB10AA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545" y="1065739"/>
            <a:ext cx="7199613" cy="584775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الملاحظة</a:t>
            </a:r>
            <a:r>
              <a:rPr lang="ar-AE" sz="3200" b="1" dirty="0">
                <a:solidFill>
                  <a:srgbClr val="000099"/>
                </a:solidFill>
                <a:highlight>
                  <a:srgbClr val="FFFF00"/>
                </a:highlight>
              </a:rPr>
              <a:t> </a:t>
            </a:r>
            <a:r>
              <a:rPr lang="ar-AE" sz="3200" b="1" dirty="0">
                <a:solidFill>
                  <a:srgbClr val="000099"/>
                </a:solidFill>
              </a:rPr>
              <a:t>: </a:t>
            </a:r>
            <a:r>
              <a:rPr lang="ar-AE" sz="3200" b="1" dirty="0"/>
              <a:t>هي </a:t>
            </a:r>
            <a:r>
              <a:rPr lang="ar-AE" sz="3200" b="1" dirty="0">
                <a:solidFill>
                  <a:srgbClr val="000099"/>
                </a:solidFill>
              </a:rPr>
              <a:t>مراقبة</a:t>
            </a:r>
            <a:r>
              <a:rPr lang="ar-AE" sz="3200" b="1" dirty="0"/>
              <a:t> شيء ما </a:t>
            </a:r>
            <a:r>
              <a:rPr lang="ar-AE" sz="3200" b="1" dirty="0">
                <a:solidFill>
                  <a:srgbClr val="000099"/>
                </a:solidFill>
              </a:rPr>
              <a:t>وتسجيل ما يحدث </a:t>
            </a:r>
            <a:r>
              <a:rPr lang="ar-AE" sz="3200" b="1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FD9C6B-718A-47BE-948E-C71A6C585950}"/>
              </a:ext>
            </a:extLst>
          </p:cNvPr>
          <p:cNvSpPr/>
          <p:nvPr/>
        </p:nvSpPr>
        <p:spPr>
          <a:xfrm>
            <a:off x="7380312" y="4437112"/>
            <a:ext cx="1302708" cy="216024"/>
          </a:xfrm>
          <a:prstGeom prst="rect">
            <a:avLst/>
          </a:prstGeom>
          <a:solidFill>
            <a:srgbClr val="FF0000">
              <a:alpha val="30196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34138E-C949-4CEF-9D9F-4EF6A3E8F3EA}"/>
              </a:ext>
            </a:extLst>
          </p:cNvPr>
          <p:cNvSpPr txBox="1">
            <a:spLocks/>
          </p:cNvSpPr>
          <p:nvPr/>
        </p:nvSpPr>
        <p:spPr>
          <a:xfrm rot="16200000">
            <a:off x="-3178918" y="3142408"/>
            <a:ext cx="6858003" cy="57319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dirty="0"/>
              <a:t>المناقشة و الحوار </a:t>
            </a:r>
          </a:p>
        </p:txBody>
      </p:sp>
    </p:spTree>
    <p:extLst>
      <p:ext uri="{BB962C8B-B14F-4D97-AF65-F5344CB8AC3E}">
        <p14:creationId xmlns:p14="http://schemas.microsoft.com/office/powerpoint/2010/main" val="90020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618</Words>
  <Application>Microsoft Office PowerPoint</Application>
  <PresentationFormat>On-screen Show (4:3)</PresentationFormat>
  <Paragraphs>97</Paragraphs>
  <Slides>29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محمد المهيري</dc:creator>
  <cp:lastModifiedBy>إيمان اسماعيل عياد</cp:lastModifiedBy>
  <cp:revision>61</cp:revision>
  <dcterms:created xsi:type="dcterms:W3CDTF">2019-08-30T11:42:40Z</dcterms:created>
  <dcterms:modified xsi:type="dcterms:W3CDTF">2021-09-07T05:45:39Z</dcterms:modified>
</cp:coreProperties>
</file>