
<file path=[Content_Types].xml><?xml version="1.0" encoding="utf-8"?>
<Types xmlns="http://schemas.openxmlformats.org/package/2006/content-types">
  <Default ContentType="image/jpeg" Extension="jpg"/>
  <Default ContentType="video/mp4" Extension="mp4"/>
  <Default ContentType="audio/mpeg" Extension="mp3"/>
  <Default ContentType="image/vnd.ms-photo" Extension="wdp"/>
  <Default ContentType="image/gif" Extension="gif"/>
  <Default ContentType="application/xml" Extension="xml"/>
  <Default ContentType="image/png" Extension="png"/>
  <Default ContentType="image/jpeg" Extension="jpeg"/>
  <Default ContentType="audio/x-wav" Extension="wav"/>
  <Default ContentType="application/vnd.openxmlformats-package.relationships+xml" Extension="rels"/>
  <Override ContentType="application/vnd.openxmlformats-officedocument.presentationml.tableStyles+xml" PartName="/ppt/tableStyles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presentationml.tags+xml" PartName="/ppt/tags/tag2.xml"/>
  <Override ContentType="application/vnd.openxmlformats-officedocument.presentationml.tags+xml" PartName="/ppt/tags/tag1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</p:sldIdLst>
  <p:sldSz cy="6858000" cx="12192000"/>
  <p:notesSz cx="6858000" cy="9144000"/>
  <p:defaultTextStyle>
    <a:defPPr lvl="0">
      <a:defRPr lang="en-US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1.xml><?xml version="1.0" encoding="utf-8"?>
<a:tblStyleLst xmlns:a="http://schemas.openxmlformats.org/drawingml/2006/main" xmlns:r="http://schemas.openxmlformats.org/officeDocument/2006/relationships" def="{90651C3A-4460-11DB-9652-00E08161165F}">
  <a:tblStyle styleId="{5940675A-B579-460E-94D1-54222C63F5DA}" styleName="No Style, Table Grid">
    <a:wholeTbl>
      <a:tcTxStyle>
        <a:fontRef idx="minor">
          <a:scrgbClr b="0" g="0" r="0"/>
        </a:fontRef>
        <a:schemeClr val="tx1"/>
      </a:tcTxStyle>
      <a:tcStyle>
        <a:tcBdr>
          <a:left>
            <a:ln cmpd="sng" w="12700">
              <a:solidFill>
                <a:schemeClr val="tx1"/>
              </a:solidFill>
            </a:ln>
          </a:left>
          <a:right>
            <a:ln cmpd="sng" w="12700">
              <a:solidFill>
                <a:schemeClr val="tx1"/>
              </a:solidFill>
            </a:ln>
          </a:right>
          <a:top>
            <a:ln cmpd="sng" w="12700">
              <a:solidFill>
                <a:schemeClr val="tx1"/>
              </a:solidFill>
            </a:ln>
          </a:top>
          <a:bottom>
            <a:ln cmpd="sng" w="12700">
              <a:solidFill>
                <a:schemeClr val="tx1"/>
              </a:solidFill>
            </a:ln>
          </a:bottom>
          <a:insideH>
            <a:ln cmpd="sng" w="12700">
              <a:solidFill>
                <a:schemeClr val="tx1"/>
              </a:solidFill>
            </a:ln>
          </a:insideH>
          <a:insideV>
            <a:ln cmpd="sng" w="12700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tableStyles" Target="tableStyle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C534D-35A7-4D63-A41E-85CA7F8375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A01D2-F6A7-46E8-A7D6-C7F47CA1F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2F216-D6B4-465E-BAFD-A010A2B50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C5C9-164C-46B3-A87E-7660D39D3106}" type="datetime2">
              <a:rPr lang="en-US" smtClean="0"/>
              <a:t>Saturday, October 23,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B9D8A-6598-48CF-AC82-339EA042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21E82-EBAC-4217-A15D-2DB4BEEB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6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5A41A-BEBF-423C-B9CE-769C25F8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4CBA29-3B2A-4A5D-A982-6A976BE67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30CB5-C29D-4C53-A801-DE9C939C9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179A-1E2B-41AB-B400-4F1B4022FAEE}" type="datetime2">
              <a:rPr lang="en-US" smtClean="0"/>
              <a:t>Saturday, October 23,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EE3E4-64D8-4EF9-8F1F-F6B9C9A5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2F572-6DD1-40D1-BC87-53D81B41D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8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7FCE60-E8D8-45D0-8900-A271A9FCDB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28BC3-1EBC-4647-89F6-A4285C02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9F862-67F1-4C3E-B52A-9DD613C73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D0F-6595-4F14-8EF3-954CD87C797B}" type="datetime2">
              <a:rPr lang="en-US" smtClean="0"/>
              <a:t>Saturday, October 23,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3DE05-3F7C-4C8B-9C45-8FAE185A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D802-C032-4CB0-9A9F-36D02FDE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0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E593-D3D0-47B0-88F4-FBD89A35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37861-33DF-4685-9AFE-823E66B2B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9771-71BB-4E5E-88B0-D81F96C27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CFF8A-AAF8-4A12-8A91-9CA0EAF6CBB9}" type="datetime2">
              <a:rPr lang="en-US" smtClean="0"/>
              <a:t>Saturday, October 23,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29BAD-AE04-41D3-BDB6-AC0D454D3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3FE01-0F1C-4025-B4A8-B7EBE397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9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05947-1F52-44D9-897F-156FFCD8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359BC-BA01-4A50-AD60-948965ED6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CAD4C-D4C8-4462-8DB1-CD58C30F4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25C3-021A-4B0B-8F70-0C181FE1CF45}" type="datetime2">
              <a:rPr lang="en-US" smtClean="0"/>
              <a:t>Saturday, October 23,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9F1D0-69B2-41CD-AAD4-7E8C0B1FF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EA9FE-26F9-4882-8F4A-91728A1B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8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C256-EF19-4E41-9859-8C57EB8E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C780F-4964-4693-AB36-88EEE479B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FBF79-3371-44C6-915E-397F58B70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3A54E-1FDA-46BA-8F03-65CBF6350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D88D-8CEC-4ED9-A53B-5596187D9A16}" type="datetime2">
              <a:rPr lang="en-US" smtClean="0"/>
              <a:t>Saturday, October 23,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0E7C1-0CDE-48A7-BCEE-CF16A630B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44FC5-EB5E-4E0D-8E63-B7A25A274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1628-E349-43BE-B929-0705CB87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A7950-25E0-4875-AA7E-6F5433216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E5992-75EF-4696-862C-D144CEAD1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EA877-C2D7-4D99-B28D-66FEC1DED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335E07-9154-42A6-8061-26CEF5BFDB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F3F9A7-28D5-4ABD-8225-0F3FDF51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D382-DFDA-4722-A27A-59C21AD112F2}" type="datetime2">
              <a:rPr lang="en-US" smtClean="0"/>
              <a:t>Saturday, October 23,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A68B4C-98AF-4C76-8408-6C1064F9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7D22B-FFDD-4FB3-8ED8-503E6B77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11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D704-2B09-4AA0-9DA7-56279E37F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F32182-D6C5-41FA-A5D5-EEC05FD6C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A30D-1C09-413F-AAB1-38F366000715}" type="datetime2">
              <a:rPr lang="en-US" smtClean="0"/>
              <a:t>Saturday, October 23,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CB3B67-D763-47BB-BC14-CF167CE5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7C91D-16E2-40C0-93D1-B7B900398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4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CF489F-A8ED-4134-85E8-6C5E5BBF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2B9C-D65E-4F64-95C3-B10F3B00F0D9}" type="datetime2">
              <a:rPr lang="en-US" smtClean="0"/>
              <a:t>Saturday, October 23,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C2512E-1BD8-4889-BDC1-9A65E4933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50FBC-914F-4E03-88A7-24BE20B85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6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0CACA-5E36-4845-99DC-0873D1DA7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46807-BBED-4C17-AC98-620A1DC2A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1E61A-DC8F-4FE0-A832-477AD4B7E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47210-F5F6-47F2-AEA6-C2D321245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5FDCC-6AAC-4A08-B9E0-3793AB5E64C3}" type="datetime2">
              <a:rPr lang="en-US" smtClean="0"/>
              <a:t>Saturday, October 23,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DF8B8-D86F-479C-B817-9BC52B4BA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3FD2-7F95-46C6-B21A-2AD78456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2B68D-3942-4FF1-B024-A2DC5451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BBFE1-7244-4144-B7A0-AFD6654E8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467A7-F8B6-49F3-90EA-400C1895B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9498D-4BF4-454F-8C55-1DF2DF602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E94D-439C-40F1-900E-BC07940E3988}" type="datetime2">
              <a:rPr lang="en-US" smtClean="0"/>
              <a:t>Saturday, October 23,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A6999-9368-4F4F-AEE9-B700D8B3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D0AF1-63FA-4005-AEA2-2B910016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8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F1CEA-F83C-4906-882A-21662BF2D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95705-EBC8-433A-B672-FE1B76017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EAF2D-CF49-4035-8F57-C32BD44D6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A2CF1-0EB2-4673-802D-3371233E4A77}" type="datetime2">
              <a:rPr lang="en-US" smtClean="0"/>
              <a:t>Saturday, October 23,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544B5-F8AC-40ED-B80A-92C8B616B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15CA5-1BEF-4F65-901B-1A98A5FDD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0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25.png"/><Relationship Id="rId4" Type="http://schemas.openxmlformats.org/officeDocument/2006/relationships/image" Target="../media/image10.jp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5" Type="http://schemas.openxmlformats.org/officeDocument/2006/relationships/image" Target="../media/image10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4.wdp"/><Relationship Id="rId18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9.jpeg"/><Relationship Id="rId12" Type="http://schemas.openxmlformats.org/officeDocument/2006/relationships/image" Target="../media/image62.png"/><Relationship Id="rId17" Type="http://schemas.openxmlformats.org/officeDocument/2006/relationships/image" Target="../media/image64.gif"/><Relationship Id="rId2" Type="http://schemas.openxmlformats.org/officeDocument/2006/relationships/audio" Target="NULL" TargetMode="External"/><Relationship Id="rId16" Type="http://schemas.openxmlformats.org/officeDocument/2006/relationships/hyperlink" Target="https://commons.wikimedia.org/wiki/File:Soccer_ball.svg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hyperlink" Target="https://pixabay.com/en/box-cardboard-open-1297327/" TargetMode="Externa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microsoft.com/office/2007/relationships/media" Target="../media/media6.mp3"/><Relationship Id="rId9" Type="http://schemas.openxmlformats.org/officeDocument/2006/relationships/hyperlink" Target="https://pixabay.com/en/box-cardboard-cube-isometric-1299001/" TargetMode="External"/><Relationship Id="rId14" Type="http://schemas.openxmlformats.org/officeDocument/2006/relationships/hyperlink" Target="https://gbf.wiki/Conan_Edogawa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4.wdp"/><Relationship Id="rId18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9.jpeg"/><Relationship Id="rId12" Type="http://schemas.openxmlformats.org/officeDocument/2006/relationships/image" Target="../media/image62.png"/><Relationship Id="rId17" Type="http://schemas.openxmlformats.org/officeDocument/2006/relationships/image" Target="../media/image64.gif"/><Relationship Id="rId2" Type="http://schemas.openxmlformats.org/officeDocument/2006/relationships/audio" Target="NULL" TargetMode="External"/><Relationship Id="rId16" Type="http://schemas.openxmlformats.org/officeDocument/2006/relationships/hyperlink" Target="https://commons.wikimedia.org/wiki/File:Soccer_ball.svg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hyperlink" Target="https://pixabay.com/en/box-cardboard-open-1297327/" TargetMode="Externa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microsoft.com/office/2007/relationships/media" Target="../media/media6.mp3"/><Relationship Id="rId9" Type="http://schemas.openxmlformats.org/officeDocument/2006/relationships/hyperlink" Target="https://pixabay.com/en/box-cardboard-cube-isometric-1299001/" TargetMode="External"/><Relationship Id="rId14" Type="http://schemas.openxmlformats.org/officeDocument/2006/relationships/hyperlink" Target="https://gbf.wiki/Conan_Edogawa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4.wdp"/><Relationship Id="rId18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9.jpeg"/><Relationship Id="rId12" Type="http://schemas.openxmlformats.org/officeDocument/2006/relationships/image" Target="../media/image62.png"/><Relationship Id="rId17" Type="http://schemas.openxmlformats.org/officeDocument/2006/relationships/image" Target="../media/image64.gif"/><Relationship Id="rId2" Type="http://schemas.openxmlformats.org/officeDocument/2006/relationships/audio" Target="NULL" TargetMode="External"/><Relationship Id="rId16" Type="http://schemas.openxmlformats.org/officeDocument/2006/relationships/hyperlink" Target="https://commons.wikimedia.org/wiki/File:Soccer_ball.svg" TargetMode="Externa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hyperlink" Target="https://pixabay.com/en/box-cardboard-open-1297327/" TargetMode="Externa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microsoft.com/office/2007/relationships/media" Target="../media/media6.mp3"/><Relationship Id="rId9" Type="http://schemas.openxmlformats.org/officeDocument/2006/relationships/hyperlink" Target="https://pixabay.com/en/box-cardboard-cube-isometric-1299001/" TargetMode="External"/><Relationship Id="rId14" Type="http://schemas.openxmlformats.org/officeDocument/2006/relationships/hyperlink" Target="https://gbf.wiki/Conan_Edogawa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ox-cardboard-cube-isometric-1299001/" TargetMode="External"/><Relationship Id="rId13" Type="http://schemas.openxmlformats.org/officeDocument/2006/relationships/hyperlink" Target="https://gbf.wiki/Conan_Edogawa" TargetMode="External"/><Relationship Id="rId18" Type="http://schemas.openxmlformats.org/officeDocument/2006/relationships/slide" Target="slide20.xml"/><Relationship Id="rId3" Type="http://schemas.microsoft.com/office/2007/relationships/media" Target="../media/media5.mp3"/><Relationship Id="rId7" Type="http://schemas.openxmlformats.org/officeDocument/2006/relationships/image" Target="../media/image60.png"/><Relationship Id="rId12" Type="http://schemas.microsoft.com/office/2007/relationships/hdphoto" Target="../media/hdphoto4.wdp"/><Relationship Id="rId17" Type="http://schemas.openxmlformats.org/officeDocument/2006/relationships/image" Target="../media/image58.png"/><Relationship Id="rId2" Type="http://schemas.openxmlformats.org/officeDocument/2006/relationships/audio" Target="NULL" TargetMode="External"/><Relationship Id="rId16" Type="http://schemas.openxmlformats.org/officeDocument/2006/relationships/image" Target="../media/image64.gif"/><Relationship Id="rId1" Type="http://schemas.openxmlformats.org/officeDocument/2006/relationships/tags" Target="../tags/tag5.xml"/><Relationship Id="rId6" Type="http://schemas.openxmlformats.org/officeDocument/2006/relationships/image" Target="../media/image59.jpeg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commons.wikimedia.org/wiki/File:Soccer_ball.svg" TargetMode="External"/><Relationship Id="rId10" Type="http://schemas.openxmlformats.org/officeDocument/2006/relationships/hyperlink" Target="https://pixabay.com/en/box-cardboard-open-1297327/" TargetMode="External"/><Relationship Id="rId4" Type="http://schemas.microsoft.com/office/2007/relationships/media" Target="../media/media6.mp3"/><Relationship Id="rId9" Type="http://schemas.openxmlformats.org/officeDocument/2006/relationships/image" Target="../media/image61.pn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5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5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30.xml"/><Relationship Id="rId7" Type="http://schemas.openxmlformats.org/officeDocument/2006/relationships/slide" Target="slide31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3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g"/><Relationship Id="rId7" Type="http://schemas.openxmlformats.org/officeDocument/2006/relationships/image" Target="../media/image3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hyperlink" Target="http://heart-of-the-rose.blogspot.com/2009/02/blog-post_27.html" TargetMode="External"/><Relationship Id="rId9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4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7.jpeg"/><Relationship Id="rId7" Type="http://schemas.microsoft.com/office/2007/relationships/hdphoto" Target="../media/hdphoto6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gif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2.gif"/><Relationship Id="rId7" Type="http://schemas.openxmlformats.org/officeDocument/2006/relationships/image" Target="../media/image9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2.gif"/><Relationship Id="rId7" Type="http://schemas.openxmlformats.org/officeDocument/2006/relationships/image" Target="../media/image9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2.gif"/><Relationship Id="rId7" Type="http://schemas.openxmlformats.org/officeDocument/2006/relationships/image" Target="../media/image9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92.gif"/><Relationship Id="rId7" Type="http://schemas.microsoft.com/office/2007/relationships/hdphoto" Target="../media/hdphoto8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90.png"/><Relationship Id="rId4" Type="http://schemas.openxmlformats.org/officeDocument/2006/relationships/image" Target="../media/image8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00.png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5.png"/><Relationship Id="rId4" Type="http://schemas.microsoft.com/office/2007/relationships/hdphoto" Target="../media/hdphoto5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5.png"/><Relationship Id="rId4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65.png"/><Relationship Id="rId4" Type="http://schemas.microsoft.com/office/2007/relationships/hdphoto" Target="../media/hdphoto5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microsoft.com/office/2007/relationships/hdphoto" Target="../media/hdphoto11.wdp"/><Relationship Id="rId9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g"/><Relationship Id="rId7" Type="http://schemas.openxmlformats.org/officeDocument/2006/relationships/image" Target="../media/image3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hyperlink" Target="http://heart-of-the-rose.blogspot.com/2009/02/blog-post_27.html" TargetMode="External"/><Relationship Id="rId9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409;p34"/>
          <p:cNvPicPr preferRelativeResize="0"/>
          <p:nvPr/>
        </p:nvPicPr>
        <p:blipFill rotWithShape="1">
          <a:blip r:embed="rId3">
            <a:alphaModFix/>
          </a:blip>
          <a:srcRect l="1926" t="13767" r="2032" b="14490"/>
          <a:stretch/>
        </p:blipFill>
        <p:spPr>
          <a:xfrm>
            <a:off x="1662921" y="476673"/>
            <a:ext cx="10121710" cy="364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4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4411" y="4657090"/>
            <a:ext cx="9144000" cy="22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22;p41"/>
          <p:cNvPicPr preferRelativeResize="0"/>
          <p:nvPr/>
        </p:nvPicPr>
        <p:blipFill rotWithShape="1">
          <a:blip r:embed="rId5">
            <a:alphaModFix/>
          </a:blip>
          <a:srcRect t="10975" b="21139"/>
          <a:stretch/>
        </p:blipFill>
        <p:spPr>
          <a:xfrm>
            <a:off x="-56530" y="1662353"/>
            <a:ext cx="2499099" cy="30791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مجموعة 11"/>
          <p:cNvGrpSpPr/>
          <p:nvPr/>
        </p:nvGrpSpPr>
        <p:grpSpPr>
          <a:xfrm>
            <a:off x="2379866" y="869692"/>
            <a:ext cx="8765316" cy="2851897"/>
            <a:chOff x="842950" y="281347"/>
            <a:chExt cx="11013377" cy="3802531"/>
          </a:xfrm>
        </p:grpSpPr>
        <p:grpSp>
          <p:nvGrpSpPr>
            <p:cNvPr id="13" name="مجموعة 12"/>
            <p:cNvGrpSpPr/>
            <p:nvPr/>
          </p:nvGrpSpPr>
          <p:grpSpPr>
            <a:xfrm>
              <a:off x="974709" y="526574"/>
              <a:ext cx="10881618" cy="492443"/>
              <a:chOff x="981343" y="418654"/>
              <a:chExt cx="10881618" cy="492443"/>
            </a:xfrm>
          </p:grpSpPr>
          <p:sp>
            <p:nvSpPr>
              <p:cNvPr id="26" name="مربع نص 25"/>
              <p:cNvSpPr txBox="1"/>
              <p:nvPr/>
            </p:nvSpPr>
            <p:spPr>
              <a:xfrm>
                <a:off x="981343" y="418654"/>
                <a:ext cx="1903335" cy="49244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AE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23</a:t>
                </a:r>
                <a:r>
                  <a:rPr kumimoji="0" lang="ar-KW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-</a:t>
                </a:r>
                <a:r>
                  <a:rPr kumimoji="0" lang="ar-A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10</a:t>
                </a:r>
                <a:r>
                  <a:rPr kumimoji="0" lang="ar-KW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-2021</a:t>
                </a:r>
              </a:p>
            </p:txBody>
          </p:sp>
          <p:sp>
            <p:nvSpPr>
              <p:cNvPr id="27" name="مربع نص 26"/>
              <p:cNvSpPr txBox="1"/>
              <p:nvPr/>
            </p:nvSpPr>
            <p:spPr>
              <a:xfrm>
                <a:off x="9215992" y="418654"/>
                <a:ext cx="2646969" cy="49244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17 </a:t>
                </a:r>
                <a:r>
                  <a:rPr kumimoji="0" lang="ar-KW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–</a:t>
                </a:r>
                <a:r>
                  <a:rPr kumimoji="0" lang="ar-A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ربيع الاول </a:t>
                </a:r>
                <a:r>
                  <a:rPr kumimoji="0" lang="ar-KW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-144</a:t>
                </a:r>
                <a:r>
                  <a:rPr kumimoji="0" lang="ar-A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ar-KW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" name="Picture 2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842950" y="1727780"/>
              <a:ext cx="2210053" cy="137044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مربع نص 14"/>
            <p:cNvSpPr txBox="1"/>
            <p:nvPr/>
          </p:nvSpPr>
          <p:spPr>
            <a:xfrm>
              <a:off x="3529913" y="281347"/>
              <a:ext cx="5241169" cy="73866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السلام عليكم ورحمة الله وبركاته</a:t>
              </a:r>
            </a:p>
          </p:txBody>
        </p:sp>
        <p:pic>
          <p:nvPicPr>
            <p:cNvPr id="16" name="Picture 2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376152" y="1727780"/>
              <a:ext cx="2248171" cy="110710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مربع نص 16"/>
            <p:cNvSpPr txBox="1"/>
            <p:nvPr/>
          </p:nvSpPr>
          <p:spPr>
            <a:xfrm>
              <a:off x="4037392" y="1867887"/>
              <a:ext cx="4226210" cy="22159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7030A0"/>
              </a:solidFill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أهلاً وسهلاً</a:t>
              </a:r>
              <a:endParaRPr kumimoji="0" lang="ar-AE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بطلاب الصف الثالث</a:t>
              </a:r>
              <a:endParaRPr kumimoji="0" lang="ar-KW" sz="33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المادة: تربية إسلامية</a:t>
              </a:r>
            </a:p>
          </p:txBody>
        </p:sp>
        <p:sp>
          <p:nvSpPr>
            <p:cNvPr id="19" name="مربع نص 18"/>
            <p:cNvSpPr txBox="1"/>
            <p:nvPr/>
          </p:nvSpPr>
          <p:spPr>
            <a:xfrm>
              <a:off x="9727528" y="1823281"/>
              <a:ext cx="1538812" cy="9438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معلمة </a:t>
              </a: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المادة</a:t>
              </a:r>
              <a:endPara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بدرية محمد</a:t>
              </a:r>
              <a:endPara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مربع نص 19"/>
            <p:cNvSpPr txBox="1"/>
            <p:nvPr/>
          </p:nvSpPr>
          <p:spPr>
            <a:xfrm>
              <a:off x="1013847" y="1973109"/>
              <a:ext cx="1864197" cy="9438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</a:t>
              </a:r>
              <a:r>
                <a:rPr kumimoji="0" lang="ar-K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يوم</a:t>
              </a:r>
              <a:endPara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</a:t>
              </a:r>
              <a:r>
                <a:rPr lang="ar-AE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لاحد</a:t>
              </a:r>
              <a:endPara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صورة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6523" y="941089"/>
              <a:ext cx="1735748" cy="446478"/>
            </a:xfrm>
            <a:prstGeom prst="rect">
              <a:avLst/>
            </a:prstGeom>
          </p:spPr>
        </p:pic>
        <p:pic>
          <p:nvPicPr>
            <p:cNvPr id="22" name="صورة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89133" y="905983"/>
              <a:ext cx="2042491" cy="446479"/>
            </a:xfrm>
            <a:prstGeom prst="rect">
              <a:avLst/>
            </a:prstGeom>
          </p:spPr>
        </p:pic>
        <p:pic>
          <p:nvPicPr>
            <p:cNvPr id="23" name="صورة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3389" y="927915"/>
              <a:ext cx="1735746" cy="446478"/>
            </a:xfrm>
            <a:prstGeom prst="rect">
              <a:avLst/>
            </a:prstGeom>
          </p:spPr>
        </p:pic>
        <p:pic>
          <p:nvPicPr>
            <p:cNvPr id="24" name="صورة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99624" y="907633"/>
              <a:ext cx="1735746" cy="446478"/>
            </a:xfrm>
            <a:prstGeom prst="rect">
              <a:avLst/>
            </a:prstGeom>
          </p:spPr>
        </p:pic>
        <p:pic>
          <p:nvPicPr>
            <p:cNvPr id="25" name="صورة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82624" y="917445"/>
              <a:ext cx="1735746" cy="446478"/>
            </a:xfrm>
            <a:prstGeom prst="rect">
              <a:avLst/>
            </a:prstGeom>
          </p:spPr>
        </p:pic>
      </p:grpSp>
      <p:pic>
        <p:nvPicPr>
          <p:cNvPr id="28" name="20F1E261-6607-4656-BC04-392399B2D11E-L0-001.jpeg" descr="20F1E261-6607-4656-BC04-392399B2D11E-L0-001.jpeg">
            <a:extLst>
              <a:ext uri="{FF2B5EF4-FFF2-40B4-BE49-F238E27FC236}">
                <a16:creationId xmlns:a16="http://schemas.microsoft.com/office/drawing/2014/main" id="{3520D7F7-4D6C-49DA-A534-3CB522105C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39" t="-127" r="43235" b="8011"/>
          <a:stretch/>
        </p:blipFill>
        <p:spPr>
          <a:xfrm>
            <a:off x="8389274" y="2719084"/>
            <a:ext cx="2139805" cy="36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2" h="21600" extrusionOk="0">
                <a:moveTo>
                  <a:pt x="15566" y="0"/>
                </a:moveTo>
                <a:cubicBezTo>
                  <a:pt x="15096" y="5"/>
                  <a:pt x="14839" y="10"/>
                  <a:pt x="14831" y="16"/>
                </a:cubicBezTo>
                <a:cubicBezTo>
                  <a:pt x="14803" y="38"/>
                  <a:pt x="14704" y="56"/>
                  <a:pt x="14611" y="56"/>
                </a:cubicBezTo>
                <a:cubicBezTo>
                  <a:pt x="14345" y="56"/>
                  <a:pt x="12952" y="288"/>
                  <a:pt x="12782" y="361"/>
                </a:cubicBezTo>
                <a:cubicBezTo>
                  <a:pt x="12456" y="501"/>
                  <a:pt x="12048" y="990"/>
                  <a:pt x="11825" y="1504"/>
                </a:cubicBezTo>
                <a:cubicBezTo>
                  <a:pt x="11770" y="1632"/>
                  <a:pt x="11734" y="2134"/>
                  <a:pt x="11736" y="2745"/>
                </a:cubicBezTo>
                <a:cubicBezTo>
                  <a:pt x="11738" y="3661"/>
                  <a:pt x="11721" y="3799"/>
                  <a:pt x="11575" y="4021"/>
                </a:cubicBezTo>
                <a:cubicBezTo>
                  <a:pt x="11485" y="4158"/>
                  <a:pt x="11327" y="4333"/>
                  <a:pt x="11224" y="4411"/>
                </a:cubicBezTo>
                <a:cubicBezTo>
                  <a:pt x="10980" y="4594"/>
                  <a:pt x="8766" y="5893"/>
                  <a:pt x="8230" y="6167"/>
                </a:cubicBezTo>
                <a:lnTo>
                  <a:pt x="7815" y="6379"/>
                </a:lnTo>
                <a:lnTo>
                  <a:pt x="6293" y="5629"/>
                </a:lnTo>
                <a:cubicBezTo>
                  <a:pt x="5456" y="5217"/>
                  <a:pt x="4705" y="4879"/>
                  <a:pt x="4626" y="4879"/>
                </a:cubicBezTo>
                <a:cubicBezTo>
                  <a:pt x="4547" y="4878"/>
                  <a:pt x="4396" y="4812"/>
                  <a:pt x="4288" y="4731"/>
                </a:cubicBezTo>
                <a:cubicBezTo>
                  <a:pt x="3963" y="4487"/>
                  <a:pt x="2667" y="3992"/>
                  <a:pt x="2452" y="4031"/>
                </a:cubicBezTo>
                <a:cubicBezTo>
                  <a:pt x="2284" y="4062"/>
                  <a:pt x="2314" y="4243"/>
                  <a:pt x="2509" y="4373"/>
                </a:cubicBezTo>
                <a:cubicBezTo>
                  <a:pt x="2664" y="4477"/>
                  <a:pt x="2667" y="4489"/>
                  <a:pt x="2541" y="4512"/>
                </a:cubicBezTo>
                <a:cubicBezTo>
                  <a:pt x="2465" y="4526"/>
                  <a:pt x="2045" y="4515"/>
                  <a:pt x="1607" y="4488"/>
                </a:cubicBezTo>
                <a:cubicBezTo>
                  <a:pt x="565" y="4423"/>
                  <a:pt x="401" y="4435"/>
                  <a:pt x="396" y="4577"/>
                </a:cubicBezTo>
                <a:cubicBezTo>
                  <a:pt x="394" y="4653"/>
                  <a:pt x="331" y="4701"/>
                  <a:pt x="190" y="4734"/>
                </a:cubicBezTo>
                <a:lnTo>
                  <a:pt x="0" y="4780"/>
                </a:lnTo>
                <a:cubicBezTo>
                  <a:pt x="24" y="4872"/>
                  <a:pt x="59" y="4890"/>
                  <a:pt x="112" y="4898"/>
                </a:cubicBezTo>
                <a:cubicBezTo>
                  <a:pt x="203" y="4912"/>
                  <a:pt x="315" y="4956"/>
                  <a:pt x="360" y="4997"/>
                </a:cubicBezTo>
                <a:cubicBezTo>
                  <a:pt x="406" y="5038"/>
                  <a:pt x="573" y="5082"/>
                  <a:pt x="732" y="5096"/>
                </a:cubicBezTo>
                <a:cubicBezTo>
                  <a:pt x="891" y="5111"/>
                  <a:pt x="1055" y="5151"/>
                  <a:pt x="1096" y="5186"/>
                </a:cubicBezTo>
                <a:cubicBezTo>
                  <a:pt x="1156" y="5237"/>
                  <a:pt x="1356" y="5254"/>
                  <a:pt x="2080" y="5269"/>
                </a:cubicBezTo>
                <a:cubicBezTo>
                  <a:pt x="2580" y="5280"/>
                  <a:pt x="3026" y="5308"/>
                  <a:pt x="3070" y="5330"/>
                </a:cubicBezTo>
                <a:cubicBezTo>
                  <a:pt x="3115" y="5351"/>
                  <a:pt x="3163" y="5447"/>
                  <a:pt x="3178" y="5544"/>
                </a:cubicBezTo>
                <a:cubicBezTo>
                  <a:pt x="3203" y="5715"/>
                  <a:pt x="3227" y="5729"/>
                  <a:pt x="4358" y="6204"/>
                </a:cubicBezTo>
                <a:cubicBezTo>
                  <a:pt x="6197" y="6976"/>
                  <a:pt x="7607" y="7501"/>
                  <a:pt x="7915" y="7528"/>
                </a:cubicBezTo>
                <a:cubicBezTo>
                  <a:pt x="8439" y="7575"/>
                  <a:pt x="8847" y="7434"/>
                  <a:pt x="9859" y="6856"/>
                </a:cubicBezTo>
                <a:cubicBezTo>
                  <a:pt x="10363" y="6568"/>
                  <a:pt x="10806" y="6342"/>
                  <a:pt x="10844" y="6353"/>
                </a:cubicBezTo>
                <a:cubicBezTo>
                  <a:pt x="10883" y="6364"/>
                  <a:pt x="10914" y="6538"/>
                  <a:pt x="10914" y="6740"/>
                </a:cubicBezTo>
                <a:cubicBezTo>
                  <a:pt x="10914" y="6948"/>
                  <a:pt x="10985" y="7279"/>
                  <a:pt x="11078" y="7505"/>
                </a:cubicBezTo>
                <a:cubicBezTo>
                  <a:pt x="11169" y="7724"/>
                  <a:pt x="11267" y="8048"/>
                  <a:pt x="11296" y="8225"/>
                </a:cubicBezTo>
                <a:cubicBezTo>
                  <a:pt x="11344" y="8524"/>
                  <a:pt x="11327" y="8577"/>
                  <a:pt x="11049" y="8977"/>
                </a:cubicBezTo>
                <a:cubicBezTo>
                  <a:pt x="10768" y="9382"/>
                  <a:pt x="10382" y="10103"/>
                  <a:pt x="10322" y="10336"/>
                </a:cubicBezTo>
                <a:cubicBezTo>
                  <a:pt x="10300" y="10419"/>
                  <a:pt x="10354" y="10460"/>
                  <a:pt x="10583" y="10534"/>
                </a:cubicBezTo>
                <a:cubicBezTo>
                  <a:pt x="10817" y="10609"/>
                  <a:pt x="10868" y="10648"/>
                  <a:pt x="10851" y="10742"/>
                </a:cubicBezTo>
                <a:cubicBezTo>
                  <a:pt x="10802" y="11017"/>
                  <a:pt x="9429" y="19265"/>
                  <a:pt x="9409" y="19404"/>
                </a:cubicBezTo>
                <a:lnTo>
                  <a:pt x="9388" y="19559"/>
                </a:lnTo>
                <a:lnTo>
                  <a:pt x="10036" y="19723"/>
                </a:lnTo>
                <a:cubicBezTo>
                  <a:pt x="10392" y="19813"/>
                  <a:pt x="10949" y="19928"/>
                  <a:pt x="11273" y="19979"/>
                </a:cubicBezTo>
                <a:cubicBezTo>
                  <a:pt x="11597" y="20029"/>
                  <a:pt x="11908" y="20087"/>
                  <a:pt x="11965" y="20106"/>
                </a:cubicBezTo>
                <a:cubicBezTo>
                  <a:pt x="12117" y="20158"/>
                  <a:pt x="11673" y="20389"/>
                  <a:pt x="11008" y="20603"/>
                </a:cubicBezTo>
                <a:cubicBezTo>
                  <a:pt x="10517" y="20761"/>
                  <a:pt x="10458" y="20794"/>
                  <a:pt x="10435" y="20923"/>
                </a:cubicBezTo>
                <a:cubicBezTo>
                  <a:pt x="10417" y="21031"/>
                  <a:pt x="10448" y="21078"/>
                  <a:pt x="10559" y="21106"/>
                </a:cubicBezTo>
                <a:cubicBezTo>
                  <a:pt x="11013" y="21221"/>
                  <a:pt x="12442" y="21184"/>
                  <a:pt x="13056" y="21042"/>
                </a:cubicBezTo>
                <a:cubicBezTo>
                  <a:pt x="13246" y="20997"/>
                  <a:pt x="13438" y="20899"/>
                  <a:pt x="13623" y="20750"/>
                </a:cubicBezTo>
                <a:cubicBezTo>
                  <a:pt x="13776" y="20626"/>
                  <a:pt x="13934" y="20535"/>
                  <a:pt x="13975" y="20547"/>
                </a:cubicBezTo>
                <a:cubicBezTo>
                  <a:pt x="14015" y="20558"/>
                  <a:pt x="14046" y="20637"/>
                  <a:pt x="14046" y="20721"/>
                </a:cubicBezTo>
                <a:cubicBezTo>
                  <a:pt x="14046" y="20904"/>
                  <a:pt x="14276" y="20990"/>
                  <a:pt x="14582" y="20923"/>
                </a:cubicBezTo>
                <a:cubicBezTo>
                  <a:pt x="14739" y="20889"/>
                  <a:pt x="14771" y="20843"/>
                  <a:pt x="14814" y="20600"/>
                </a:cubicBezTo>
                <a:cubicBezTo>
                  <a:pt x="14842" y="20444"/>
                  <a:pt x="14894" y="20302"/>
                  <a:pt x="14930" y="20285"/>
                </a:cubicBezTo>
                <a:cubicBezTo>
                  <a:pt x="15009" y="20247"/>
                  <a:pt x="16463" y="20191"/>
                  <a:pt x="16620" y="20220"/>
                </a:cubicBezTo>
                <a:cubicBezTo>
                  <a:pt x="16711" y="20236"/>
                  <a:pt x="16718" y="20318"/>
                  <a:pt x="16657" y="20656"/>
                </a:cubicBezTo>
                <a:cubicBezTo>
                  <a:pt x="16568" y="21155"/>
                  <a:pt x="16622" y="21238"/>
                  <a:pt x="17190" y="21480"/>
                </a:cubicBezTo>
                <a:cubicBezTo>
                  <a:pt x="17292" y="21524"/>
                  <a:pt x="17374" y="21566"/>
                  <a:pt x="17437" y="21600"/>
                </a:cubicBezTo>
                <a:lnTo>
                  <a:pt x="18378" y="21600"/>
                </a:lnTo>
                <a:cubicBezTo>
                  <a:pt x="18401" y="21590"/>
                  <a:pt x="18419" y="21579"/>
                  <a:pt x="18450" y="21570"/>
                </a:cubicBezTo>
                <a:cubicBezTo>
                  <a:pt x="18681" y="21498"/>
                  <a:pt x="18974" y="21283"/>
                  <a:pt x="19080" y="21109"/>
                </a:cubicBezTo>
                <a:cubicBezTo>
                  <a:pt x="19146" y="20998"/>
                  <a:pt x="19032" y="20625"/>
                  <a:pt x="18774" y="20110"/>
                </a:cubicBezTo>
                <a:cubicBezTo>
                  <a:pt x="18741" y="20042"/>
                  <a:pt x="18833" y="20006"/>
                  <a:pt x="19353" y="19884"/>
                </a:cubicBezTo>
                <a:cubicBezTo>
                  <a:pt x="19981" y="19736"/>
                  <a:pt x="20358" y="19573"/>
                  <a:pt x="20445" y="19408"/>
                </a:cubicBezTo>
                <a:cubicBezTo>
                  <a:pt x="20472" y="19358"/>
                  <a:pt x="20416" y="18913"/>
                  <a:pt x="20322" y="18420"/>
                </a:cubicBezTo>
                <a:cubicBezTo>
                  <a:pt x="19744" y="15382"/>
                  <a:pt x="18914" y="11070"/>
                  <a:pt x="18882" y="10942"/>
                </a:cubicBezTo>
                <a:lnTo>
                  <a:pt x="18844" y="10791"/>
                </a:lnTo>
                <a:lnTo>
                  <a:pt x="19495" y="10651"/>
                </a:lnTo>
                <a:cubicBezTo>
                  <a:pt x="19975" y="10548"/>
                  <a:pt x="20150" y="10492"/>
                  <a:pt x="20150" y="10438"/>
                </a:cubicBezTo>
                <a:cubicBezTo>
                  <a:pt x="20150" y="10397"/>
                  <a:pt x="20002" y="10084"/>
                  <a:pt x="19820" y="9740"/>
                </a:cubicBezTo>
                <a:cubicBezTo>
                  <a:pt x="19639" y="9397"/>
                  <a:pt x="19491" y="9101"/>
                  <a:pt x="19491" y="9082"/>
                </a:cubicBezTo>
                <a:cubicBezTo>
                  <a:pt x="19491" y="9062"/>
                  <a:pt x="19812" y="8954"/>
                  <a:pt x="20207" y="8839"/>
                </a:cubicBezTo>
                <a:cubicBezTo>
                  <a:pt x="21520" y="8458"/>
                  <a:pt x="21600" y="8351"/>
                  <a:pt x="21231" y="7482"/>
                </a:cubicBezTo>
                <a:cubicBezTo>
                  <a:pt x="21017" y="6978"/>
                  <a:pt x="20135" y="5171"/>
                  <a:pt x="19903" y="4761"/>
                </a:cubicBezTo>
                <a:cubicBezTo>
                  <a:pt x="19838" y="4646"/>
                  <a:pt x="19711" y="4590"/>
                  <a:pt x="19119" y="4412"/>
                </a:cubicBezTo>
                <a:cubicBezTo>
                  <a:pt x="18731" y="4296"/>
                  <a:pt x="18396" y="4187"/>
                  <a:pt x="18373" y="4170"/>
                </a:cubicBezTo>
                <a:cubicBezTo>
                  <a:pt x="18351" y="4153"/>
                  <a:pt x="18374" y="4063"/>
                  <a:pt x="18425" y="3970"/>
                </a:cubicBezTo>
                <a:cubicBezTo>
                  <a:pt x="18507" y="3821"/>
                  <a:pt x="18495" y="3766"/>
                  <a:pt x="18321" y="3526"/>
                </a:cubicBezTo>
                <a:cubicBezTo>
                  <a:pt x="18134" y="3266"/>
                  <a:pt x="18129" y="3239"/>
                  <a:pt x="18237" y="3016"/>
                </a:cubicBezTo>
                <a:cubicBezTo>
                  <a:pt x="18300" y="2886"/>
                  <a:pt x="18432" y="2683"/>
                  <a:pt x="18529" y="2565"/>
                </a:cubicBezTo>
                <a:cubicBezTo>
                  <a:pt x="18684" y="2376"/>
                  <a:pt x="18706" y="2271"/>
                  <a:pt x="18706" y="1722"/>
                </a:cubicBezTo>
                <a:cubicBezTo>
                  <a:pt x="18706" y="1118"/>
                  <a:pt x="18698" y="1088"/>
                  <a:pt x="18485" y="896"/>
                </a:cubicBezTo>
                <a:cubicBezTo>
                  <a:pt x="18200" y="638"/>
                  <a:pt x="17400" y="287"/>
                  <a:pt x="16794" y="154"/>
                </a:cubicBezTo>
                <a:cubicBezTo>
                  <a:pt x="16531" y="96"/>
                  <a:pt x="16251" y="33"/>
                  <a:pt x="16172" y="13"/>
                </a:cubicBezTo>
                <a:cubicBezTo>
                  <a:pt x="16152" y="8"/>
                  <a:pt x="15917" y="4"/>
                  <a:pt x="15566" y="0"/>
                </a:cubicBez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9011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C7B496C-2513-46CE-B21A-A6F6684B9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7A22D-DDEC-49BA-A510-5D6996C72C51}"/>
              </a:ext>
            </a:extLst>
          </p:cNvPr>
          <p:cNvSpPr txBox="1"/>
          <p:nvPr/>
        </p:nvSpPr>
        <p:spPr>
          <a:xfrm>
            <a:off x="1834221" y="191285"/>
            <a:ext cx="5134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أتعلم 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هذا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1CA5CB-6FDF-4A7D-8209-14C10895F56D}"/>
              </a:ext>
            </a:extLst>
          </p:cNvPr>
          <p:cNvGrpSpPr/>
          <p:nvPr/>
        </p:nvGrpSpPr>
        <p:grpSpPr>
          <a:xfrm>
            <a:off x="4842742" y="1788896"/>
            <a:ext cx="4880759" cy="1562182"/>
            <a:chOff x="6193675" y="1236070"/>
            <a:chExt cx="5042329" cy="156218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918E7F-70EF-4B98-A1D2-2AEA398AC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567"/>
            <a:stretch/>
          </p:blipFill>
          <p:spPr>
            <a:xfrm flipH="1">
              <a:off x="6193675" y="1236070"/>
              <a:ext cx="5042329" cy="156218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06A9375-C5BB-4093-8D72-992F8996045A}"/>
                </a:ext>
              </a:extLst>
            </p:cNvPr>
            <p:cNvSpPr txBox="1"/>
            <p:nvPr/>
          </p:nvSpPr>
          <p:spPr>
            <a:xfrm rot="483087">
              <a:off x="10017182" y="1320081"/>
              <a:ext cx="10189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355214-6FF2-4E78-89F1-6F0250488844}"/>
              </a:ext>
            </a:extLst>
          </p:cNvPr>
          <p:cNvGrpSpPr/>
          <p:nvPr/>
        </p:nvGrpSpPr>
        <p:grpSpPr>
          <a:xfrm>
            <a:off x="1639090" y="2992552"/>
            <a:ext cx="6958151" cy="1778812"/>
            <a:chOff x="5006217" y="2757150"/>
            <a:chExt cx="4749356" cy="17284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09ECB7-5551-403A-9735-72960A2A7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55" b="33987"/>
            <a:stretch/>
          </p:blipFill>
          <p:spPr>
            <a:xfrm flipH="1">
              <a:off x="5006217" y="2757150"/>
              <a:ext cx="4749356" cy="17284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ECAC10-CA33-4456-8790-873E1BE6EB37}"/>
                </a:ext>
              </a:extLst>
            </p:cNvPr>
            <p:cNvSpPr txBox="1"/>
            <p:nvPr/>
          </p:nvSpPr>
          <p:spPr>
            <a:xfrm rot="483087">
              <a:off x="8442773" y="2939879"/>
              <a:ext cx="10189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1406BE-8ECC-4D6B-A663-5D85D909F965}"/>
              </a:ext>
            </a:extLst>
          </p:cNvPr>
          <p:cNvGrpSpPr/>
          <p:nvPr/>
        </p:nvGrpSpPr>
        <p:grpSpPr>
          <a:xfrm>
            <a:off x="1041186" y="4913935"/>
            <a:ext cx="6684532" cy="1383565"/>
            <a:chOff x="2070845" y="4576635"/>
            <a:chExt cx="4621855" cy="13835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66F2D4-C839-47FB-88C8-22A6923F2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77"/>
            <a:stretch/>
          </p:blipFill>
          <p:spPr>
            <a:xfrm flipH="1">
              <a:off x="2070845" y="4576635"/>
              <a:ext cx="4621855" cy="13835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60F6A6-86ED-419A-8941-83BF336B8BC7}"/>
                </a:ext>
              </a:extLst>
            </p:cNvPr>
            <p:cNvSpPr txBox="1"/>
            <p:nvPr/>
          </p:nvSpPr>
          <p:spPr>
            <a:xfrm rot="483087">
              <a:off x="5515354" y="4618227"/>
              <a:ext cx="10189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7D112F9-C612-41CA-83DA-57EA277B14B3}"/>
              </a:ext>
            </a:extLst>
          </p:cNvPr>
          <p:cNvSpPr txBox="1"/>
          <p:nvPr/>
        </p:nvSpPr>
        <p:spPr>
          <a:xfrm>
            <a:off x="2711063" y="2285484"/>
            <a:ext cx="685501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أتْلو</a:t>
            </a:r>
            <a:r>
              <a:rPr kumimoji="0" lang="ar-AE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سُورَةِ التين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تِلاوَةً سَليمَة.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07774-389C-4F2F-A815-3618E237EE95}"/>
              </a:ext>
            </a:extLst>
          </p:cNvPr>
          <p:cNvSpPr txBox="1"/>
          <p:nvPr/>
        </p:nvSpPr>
        <p:spPr>
          <a:xfrm>
            <a:off x="512830" y="3709604"/>
            <a:ext cx="741613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أفسر المفردات الواردة في الآياتِ الكَريمَةِ</a:t>
            </a: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4DF0D-FB47-4604-A6FD-C81660965FC0}"/>
              </a:ext>
            </a:extLst>
          </p:cNvPr>
          <p:cNvSpPr txBox="1"/>
          <p:nvPr/>
        </p:nvSpPr>
        <p:spPr>
          <a:xfrm>
            <a:off x="691654" y="5306061"/>
            <a:ext cx="582556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أُبَيِّنُ المعنى الإجمالي للسورة الكريمة.</a:t>
            </a:r>
          </a:p>
        </p:txBody>
      </p:sp>
    </p:spTree>
    <p:extLst>
      <p:ext uri="{BB962C8B-B14F-4D97-AF65-F5344CB8AC3E}">
        <p14:creationId xmlns:p14="http://schemas.microsoft.com/office/powerpoint/2010/main" val="120015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8F482B7-BDBD-462A-B0E8-ABEEBF0A2D0B}"/>
              </a:ext>
            </a:extLst>
          </p:cNvPr>
          <p:cNvSpPr/>
          <p:nvPr/>
        </p:nvSpPr>
        <p:spPr>
          <a:xfrm>
            <a:off x="154187" y="180856"/>
            <a:ext cx="11782269" cy="6515532"/>
          </a:xfrm>
          <a:prstGeom prst="roundRect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id="{E8026F40-DE85-415B-9C15-6130E35A8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673" y="3550246"/>
            <a:ext cx="3384316" cy="3326998"/>
          </a:xfrm>
          <a:prstGeom prst="rect">
            <a:avLst/>
          </a:prstGeom>
        </p:spPr>
      </p:pic>
      <p:sp>
        <p:nvSpPr>
          <p:cNvPr id="9" name="Rounded Rectangle 43">
            <a:extLst>
              <a:ext uri="{FF2B5EF4-FFF2-40B4-BE49-F238E27FC236}">
                <a16:creationId xmlns:a16="http://schemas.microsoft.com/office/drawing/2014/main" id="{85D74D2F-B6BD-47BE-AF69-5A7D7E4C9FE8}"/>
              </a:ext>
            </a:extLst>
          </p:cNvPr>
          <p:cNvSpPr/>
          <p:nvPr/>
        </p:nvSpPr>
        <p:spPr>
          <a:xfrm>
            <a:off x="4966546" y="4313922"/>
            <a:ext cx="2859152" cy="18241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غير ممنون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807D8F-AB59-45FB-9ECF-DBC1946B6D25}"/>
              </a:ext>
            </a:extLst>
          </p:cNvPr>
          <p:cNvSpPr/>
          <p:nvPr/>
        </p:nvSpPr>
        <p:spPr>
          <a:xfrm>
            <a:off x="5034522" y="719915"/>
            <a:ext cx="3050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نقرأ معا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E687CEDD-24C5-4639-8D66-AE466F35F817}"/>
              </a:ext>
            </a:extLst>
          </p:cNvPr>
          <p:cNvSpPr/>
          <p:nvPr/>
        </p:nvSpPr>
        <p:spPr>
          <a:xfrm>
            <a:off x="4966546" y="4237582"/>
            <a:ext cx="2859152" cy="1824163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71F433-A7C2-4AC0-97E5-5B46DA8BE532}"/>
              </a:ext>
            </a:extLst>
          </p:cNvPr>
          <p:cNvSpPr txBox="1"/>
          <p:nvPr/>
        </p:nvSpPr>
        <p:spPr>
          <a:xfrm>
            <a:off x="527848" y="334870"/>
            <a:ext cx="26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sng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ربط باللغة العربية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448243-9B30-4E3E-A3E2-DB258062A678}"/>
              </a:ext>
            </a:extLst>
          </p:cNvPr>
          <p:cNvGrpSpPr/>
          <p:nvPr/>
        </p:nvGrpSpPr>
        <p:grpSpPr>
          <a:xfrm>
            <a:off x="8325853" y="180856"/>
            <a:ext cx="3677151" cy="1663986"/>
            <a:chOff x="11237312" y="-217567"/>
            <a:chExt cx="3374038" cy="11933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3C5A9A-F8D6-4978-BE03-B5E14574B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695" b="80423" l="22000" r="79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5" t="19796" r="22219" b="25966"/>
            <a:stretch/>
          </p:blipFill>
          <p:spPr>
            <a:xfrm>
              <a:off x="11237312" y="-217567"/>
              <a:ext cx="3374038" cy="1193369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4C16BFE-E438-4542-A9ED-57183B1414EF}"/>
                </a:ext>
              </a:extLst>
            </p:cNvPr>
            <p:cNvSpPr/>
            <p:nvPr/>
          </p:nvSpPr>
          <p:spPr>
            <a:xfrm>
              <a:off x="11680141" y="104965"/>
              <a:ext cx="2341912" cy="5029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4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جدار الكلمات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ounded Rectangle 43">
            <a:extLst>
              <a:ext uri="{FF2B5EF4-FFF2-40B4-BE49-F238E27FC236}">
                <a16:creationId xmlns:a16="http://schemas.microsoft.com/office/drawing/2014/main" id="{23D0C6BA-28B4-4FD5-982E-69F918A6FAE9}"/>
              </a:ext>
            </a:extLst>
          </p:cNvPr>
          <p:cNvSpPr/>
          <p:nvPr/>
        </p:nvSpPr>
        <p:spPr>
          <a:xfrm>
            <a:off x="8445694" y="2317323"/>
            <a:ext cx="2859152" cy="18241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طور سنين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43">
            <a:extLst>
              <a:ext uri="{FF2B5EF4-FFF2-40B4-BE49-F238E27FC236}">
                <a16:creationId xmlns:a16="http://schemas.microsoft.com/office/drawing/2014/main" id="{24F2DAD4-DEB6-4FD5-B1F9-B0DD05683C11}"/>
              </a:ext>
            </a:extLst>
          </p:cNvPr>
          <p:cNvSpPr/>
          <p:nvPr/>
        </p:nvSpPr>
        <p:spPr>
          <a:xfrm>
            <a:off x="1700630" y="2082710"/>
            <a:ext cx="2859152" cy="18241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أحسن </a:t>
            </a:r>
            <a:r>
              <a:rPr kumimoji="0" lang="ar-AE" sz="36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تقويم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EA18D9E8-B4F6-4646-846B-4E69B7590017}"/>
              </a:ext>
            </a:extLst>
          </p:cNvPr>
          <p:cNvSpPr/>
          <p:nvPr/>
        </p:nvSpPr>
        <p:spPr>
          <a:xfrm>
            <a:off x="1734633" y="2082710"/>
            <a:ext cx="2859152" cy="1822101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CEBAD57C-160E-44F4-B371-D2F72CD2BD6B}"/>
              </a:ext>
            </a:extLst>
          </p:cNvPr>
          <p:cNvSpPr/>
          <p:nvPr/>
        </p:nvSpPr>
        <p:spPr>
          <a:xfrm>
            <a:off x="8445694" y="2294568"/>
            <a:ext cx="2925700" cy="1822101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07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22" grpId="0" animBg="1"/>
      <p:bldP spid="22" grpId="1" animBg="1"/>
      <p:bldP spid="27" grpId="0" animBg="1"/>
      <p:bldP spid="27" grpId="1" animBg="1"/>
      <p:bldP spid="14" grpId="0" animBg="1"/>
      <p:bldP spid="14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BDC3C67-F625-4FA2-AC52-B09E680F5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C5DA9B-460E-40B8-84AA-490B2215DE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3" t="4277" r="4902" b="3510"/>
          <a:stretch/>
        </p:blipFill>
        <p:spPr>
          <a:xfrm>
            <a:off x="1197329" y="4098611"/>
            <a:ext cx="2761602" cy="2744026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2E3F80-611A-43D6-BA7E-2FEDE81B306D}"/>
              </a:ext>
            </a:extLst>
          </p:cNvPr>
          <p:cNvSpPr txBox="1"/>
          <p:nvPr/>
        </p:nvSpPr>
        <p:spPr>
          <a:xfrm>
            <a:off x="112545" y="78511"/>
            <a:ext cx="4304714" cy="1231106"/>
          </a:xfrm>
          <a:prstGeom prst="rect">
            <a:avLst/>
          </a:prstGeom>
          <a:solidFill>
            <a:srgbClr val="F2F8F7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khbar MT" pitchFamily="2" charset="-78"/>
              </a:rPr>
              <a:t>نواتج التعلم: </a:t>
            </a: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1-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أتْلو</a:t>
            </a:r>
            <a:r>
              <a:rPr kumimoji="0" lang="ar-AE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سُورَةِ التين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تِلاوَةً سَليمَة.</a:t>
            </a:r>
          </a:p>
          <a:p>
            <a:pPr algn="r"/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أفسر المفردات الواردة في الآياتِ الكَريمَةِ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</a:p>
          <a:p>
            <a:pPr algn="r" defTabSz="457200">
              <a:defRPr/>
            </a:pPr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3- 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أُبَيِّنُ المعنى الإجمالي للسورة الكريمة.</a:t>
            </a:r>
          </a:p>
        </p:txBody>
      </p:sp>
      <p:sp>
        <p:nvSpPr>
          <p:cNvPr id="13" name="مراجعة">
            <a:extLst>
              <a:ext uri="{FF2B5EF4-FFF2-40B4-BE49-F238E27FC236}">
                <a16:creationId xmlns:a16="http://schemas.microsoft.com/office/drawing/2014/main" id="{0702AB66-200F-468C-A1DE-AB761767A724}"/>
              </a:ext>
            </a:extLst>
          </p:cNvPr>
          <p:cNvSpPr txBox="1"/>
          <p:nvPr/>
        </p:nvSpPr>
        <p:spPr>
          <a:xfrm>
            <a:off x="3743781" y="3518672"/>
            <a:ext cx="5249834" cy="56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99004">
              <a:defRPr sz="8900">
                <a:solidFill>
                  <a:srgbClr val="9411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marL="0" marR="0" lvl="0" indent="0" algn="ctr" defTabSz="49900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arah Regular"/>
                <a:sym typeface="Farah Regular"/>
              </a:rPr>
              <a:t>اختبر معلوماتك على برنامج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arah Regular"/>
              <a:sym typeface="Farah Regular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C3FC63B4-B185-40A0-80B7-0D1595079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07" y="92183"/>
            <a:ext cx="4018244" cy="198343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D82475C-EC4B-46B5-BD96-85DF0D2E27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3075058" y="1740937"/>
            <a:ext cx="4991208" cy="1636772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770A13C4-4C2B-4E00-B5FC-51984C929FD2}"/>
              </a:ext>
            </a:extLst>
          </p:cNvPr>
          <p:cNvSpPr txBox="1"/>
          <p:nvPr/>
        </p:nvSpPr>
        <p:spPr>
          <a:xfrm>
            <a:off x="3743781" y="2216576"/>
            <a:ext cx="3839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/>
              <a:t>التقييم القبلي</a:t>
            </a:r>
            <a:endParaRPr lang="en-US" sz="4400" b="1" dirty="0"/>
          </a:p>
        </p:txBody>
      </p:sp>
      <p:pic>
        <p:nvPicPr>
          <p:cNvPr id="1026" name="Picture 2" descr="Press releases and information - Mentimeter">
            <a:extLst>
              <a:ext uri="{FF2B5EF4-FFF2-40B4-BE49-F238E27FC236}">
                <a16:creationId xmlns:a16="http://schemas.microsoft.com/office/drawing/2014/main" id="{7558E9FF-2A90-447B-9010-E8CCE1CD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8" y="2968949"/>
            <a:ext cx="1835701" cy="112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2 Minute Countdown Rainbow Timer 🌈">
            <a:hlinkClick r:id="" action="ppaction://media"/>
            <a:extLst>
              <a:ext uri="{FF2B5EF4-FFF2-40B4-BE49-F238E27FC236}">
                <a16:creationId xmlns:a16="http://schemas.microsoft.com/office/drawing/2014/main" id="{FE49E0F8-BF54-479C-AE84-70141E5167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3976" y="1195338"/>
            <a:ext cx="1694597" cy="1332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BA816A-1CEE-4548-BA26-4F79C3A98BEA}"/>
              </a:ext>
            </a:extLst>
          </p:cNvPr>
          <p:cNvSpPr txBox="1"/>
          <p:nvPr/>
        </p:nvSpPr>
        <p:spPr>
          <a:xfrm>
            <a:off x="4805352" y="5026463"/>
            <a:ext cx="6188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https://www.menti.com/se2958watp</a:t>
            </a:r>
          </a:p>
        </p:txBody>
      </p:sp>
    </p:spTree>
    <p:extLst>
      <p:ext uri="{BB962C8B-B14F-4D97-AF65-F5344CB8AC3E}">
        <p14:creationId xmlns:p14="http://schemas.microsoft.com/office/powerpoint/2010/main" val="16495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3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EB62913-2F76-40E1-994F-7FBF68CBED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t="44831" r="6983" b="24444"/>
          <a:stretch/>
        </p:blipFill>
        <p:spPr>
          <a:xfrm>
            <a:off x="345576" y="1777684"/>
            <a:ext cx="11236824" cy="3921851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D5DFCEA-A385-43DF-9777-C14566E98A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52977"/>
          <a:stretch/>
        </p:blipFill>
        <p:spPr>
          <a:xfrm>
            <a:off x="0" y="46502"/>
            <a:ext cx="12085963" cy="125515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6" descr="ولد يقرأ القرآن كرتون">
            <a:extLst>
              <a:ext uri="{FF2B5EF4-FFF2-40B4-BE49-F238E27FC236}">
                <a16:creationId xmlns:a16="http://schemas.microsoft.com/office/drawing/2014/main" id="{B46323AF-7992-4EE4-A4A1-7AB4BBEA8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4213" r="4713" b="4739"/>
          <a:stretch/>
        </p:blipFill>
        <p:spPr bwMode="auto">
          <a:xfrm flipH="1">
            <a:off x="10278189" y="4416762"/>
            <a:ext cx="1568235" cy="16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947629-A5CB-429C-9ABF-1448CD40D733}"/>
              </a:ext>
            </a:extLst>
          </p:cNvPr>
          <p:cNvSpPr txBox="1"/>
          <p:nvPr/>
        </p:nvSpPr>
        <p:spPr>
          <a:xfrm>
            <a:off x="9416114" y="425380"/>
            <a:ext cx="1724150" cy="699743"/>
          </a:xfrm>
          <a:prstGeom prst="rect">
            <a:avLst/>
          </a:prstGeom>
          <a:solidFill>
            <a:srgbClr val="85C952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342900">
              <a:lnSpc>
                <a:spcPct val="150000"/>
              </a:lnSpc>
              <a:defRPr/>
            </a:pPr>
            <a:r>
              <a:rPr lang="ar-A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لنستمع معاً: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+mj-cs"/>
            </a:endParaRPr>
          </a:p>
        </p:txBody>
      </p:sp>
      <p:pic>
        <p:nvPicPr>
          <p:cNvPr id="8" name="سورة التين بالتجويد- قرآن كريم - surah At-Teen">
            <a:hlinkClick r:id="" action="ppaction://media"/>
            <a:extLst>
              <a:ext uri="{FF2B5EF4-FFF2-40B4-BE49-F238E27FC236}">
                <a16:creationId xmlns:a16="http://schemas.microsoft.com/office/drawing/2014/main" id="{B4E6BB77-F871-4EA2-BFE1-4ADC3D8506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92733"/>
            <a:ext cx="12192000" cy="1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2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D5DFCEA-A385-43DF-9777-C14566E98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9239" b="14969"/>
          <a:stretch/>
        </p:blipFill>
        <p:spPr>
          <a:xfrm>
            <a:off x="20" y="10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E6FCB-89AE-4834-A0E1-96EB4E3FC697}"/>
              </a:ext>
            </a:extLst>
          </p:cNvPr>
          <p:cNvSpPr txBox="1"/>
          <p:nvPr/>
        </p:nvSpPr>
        <p:spPr>
          <a:xfrm>
            <a:off x="8309113" y="1215197"/>
            <a:ext cx="1724150" cy="699743"/>
          </a:xfrm>
          <a:prstGeom prst="rect">
            <a:avLst/>
          </a:prstGeom>
          <a:solidFill>
            <a:srgbClr val="85C952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342900">
              <a:lnSpc>
                <a:spcPct val="150000"/>
              </a:lnSpc>
              <a:defRPr/>
            </a:pPr>
            <a:r>
              <a:rPr lang="ar-A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 نتلو :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+mj-cs"/>
            </a:endParaRPr>
          </a:p>
        </p:txBody>
      </p:sp>
      <p:pic>
        <p:nvPicPr>
          <p:cNvPr id="6" name="Picture 6" descr="ولد يقرأ القرآن كرتون">
            <a:extLst>
              <a:ext uri="{FF2B5EF4-FFF2-40B4-BE49-F238E27FC236}">
                <a16:creationId xmlns:a16="http://schemas.microsoft.com/office/drawing/2014/main" id="{6C330170-99E2-4497-A48A-FF0FB9734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4213" r="4713" b="4739"/>
          <a:stretch/>
        </p:blipFill>
        <p:spPr bwMode="auto">
          <a:xfrm flipH="1">
            <a:off x="6732317" y="755670"/>
            <a:ext cx="1244064" cy="132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DC4AF9F-D44E-4794-9F98-C19336625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t="49258" r="6904" b="24444"/>
          <a:stretch/>
        </p:blipFill>
        <p:spPr>
          <a:xfrm>
            <a:off x="304800" y="2928731"/>
            <a:ext cx="11383617" cy="36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7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2307E30-4BF1-4EEC-8962-B3EF94F3EC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8A08DC-82D8-4219-AB0A-B7F3D47397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398" r="3322" b="74710"/>
          <a:stretch/>
        </p:blipFill>
        <p:spPr>
          <a:xfrm>
            <a:off x="9707875" y="363791"/>
            <a:ext cx="1626710" cy="381563"/>
          </a:xfrm>
          <a:prstGeom prst="rect">
            <a:avLst/>
          </a:prstGeom>
        </p:spPr>
      </p:pic>
      <p:pic>
        <p:nvPicPr>
          <p:cNvPr id="2052" name="Picture 4" descr="5 Positive Effects of Television on Children - 2020 Guide - scholarlyoa.com">
            <a:extLst>
              <a:ext uri="{FF2B5EF4-FFF2-40B4-BE49-F238E27FC236}">
                <a16:creationId xmlns:a16="http://schemas.microsoft.com/office/drawing/2014/main" id="{776982BF-B55E-4FF7-BA74-4ED1EB80F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5" b="-1"/>
          <a:stretch/>
        </p:blipFill>
        <p:spPr bwMode="auto">
          <a:xfrm>
            <a:off x="785557" y="5038220"/>
            <a:ext cx="10204644" cy="196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FE89AF-88F7-4DAD-B045-C2C1935CDD9A}"/>
              </a:ext>
            </a:extLst>
          </p:cNvPr>
          <p:cNvSpPr txBox="1"/>
          <p:nvPr/>
        </p:nvSpPr>
        <p:spPr>
          <a:xfrm>
            <a:off x="9042719" y="169853"/>
            <a:ext cx="2768403" cy="769441"/>
          </a:xfrm>
          <a:prstGeom prst="rect">
            <a:avLst/>
          </a:prstGeom>
          <a:solidFill>
            <a:srgbClr val="85C952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(AH) Manal Black" pitchFamily="2" charset="-78"/>
              </a:rPr>
              <a:t>لنفهم معاني المفردات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+mj-cs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7B8083F-B6C2-450C-907F-C39F386A28C5}"/>
              </a:ext>
            </a:extLst>
          </p:cNvPr>
          <p:cNvSpPr txBox="1"/>
          <p:nvPr/>
        </p:nvSpPr>
        <p:spPr>
          <a:xfrm>
            <a:off x="111169" y="66605"/>
            <a:ext cx="3480171" cy="1231106"/>
          </a:xfrm>
          <a:prstGeom prst="rect">
            <a:avLst/>
          </a:prstGeom>
          <a:solidFill>
            <a:srgbClr val="F2F8F7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khbar MT" pitchFamily="2" charset="-78"/>
              </a:rPr>
              <a:t>نواتج التعلم: </a:t>
            </a: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1-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أتْلو</a:t>
            </a:r>
            <a:r>
              <a:rPr kumimoji="0" lang="ar-AE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سُورَةِ التين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تِلاوَةً سَليمَة.</a:t>
            </a:r>
          </a:p>
          <a:p>
            <a:pPr algn="r"/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أفسر المفردات الواردة في الآياتِ الكَريمَةِ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</a:p>
          <a:p>
            <a:pPr algn="r" defTabSz="457200">
              <a:defRPr/>
            </a:pPr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3- 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أُبَيِّنُ المعنى الإجمالي للسورة الكريمة.</a:t>
            </a:r>
          </a:p>
        </p:txBody>
      </p:sp>
      <p:pic>
        <p:nvPicPr>
          <p:cNvPr id="3" name="تفسير سورة التين للأطفال">
            <a:hlinkClick r:id="" action="ppaction://media"/>
            <a:extLst>
              <a:ext uri="{FF2B5EF4-FFF2-40B4-BE49-F238E27FC236}">
                <a16:creationId xmlns:a16="http://schemas.microsoft.com/office/drawing/2014/main" id="{A6DE1432-DFAE-4AF1-84C5-A459FE1307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8539" y="1448448"/>
            <a:ext cx="6478679" cy="36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0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D5DFCEA-A385-43DF-9777-C14566E98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9DB4028-0B70-46D3-9875-EE4A34D38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29372" r="6056" b="50000"/>
          <a:stretch/>
        </p:blipFill>
        <p:spPr>
          <a:xfrm>
            <a:off x="1542810" y="2610677"/>
            <a:ext cx="8012008" cy="40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8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272A31C-55CC-4920-9F28-B20DCF73B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839D0D-5EC9-4801-A515-F34C6DE4D741}"/>
              </a:ext>
            </a:extLst>
          </p:cNvPr>
          <p:cNvSpPr/>
          <p:nvPr/>
        </p:nvSpPr>
        <p:spPr>
          <a:xfrm>
            <a:off x="9283068" y="218400"/>
            <a:ext cx="27414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النصف الآخر</a:t>
            </a:r>
            <a:endParaRPr lang="en-US" sz="2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FC5478-DFCB-4149-B45D-AAF4A8413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231" y="4892067"/>
            <a:ext cx="1499128" cy="1668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4DFB5-04EA-4E40-B9E3-8903FE776C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165" y="4844812"/>
            <a:ext cx="1550216" cy="1668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F86653-5FF5-4255-98E0-7DD8E71F73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22" y="4910799"/>
            <a:ext cx="1441214" cy="1668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943CE6-6450-44D6-8CD6-A4762CED1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19" y="4844812"/>
            <a:ext cx="1499128" cy="1668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BE6E5E-96F4-4B39-83E2-050CD9A0E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11" y="4892067"/>
            <a:ext cx="1507102" cy="16684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6278D3-4D31-4B49-8088-455EC8689678}"/>
              </a:ext>
            </a:extLst>
          </p:cNvPr>
          <p:cNvSpPr/>
          <p:nvPr/>
        </p:nvSpPr>
        <p:spPr>
          <a:xfrm>
            <a:off x="10678227" y="5021440"/>
            <a:ext cx="131638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التين</a:t>
            </a:r>
          </a:p>
          <a:p>
            <a:pPr algn="ctr"/>
            <a:r>
              <a:rPr lang="ar-AE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والزيتون</a:t>
            </a:r>
            <a:endParaRPr lang="ar-AE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E5AADF-5E6E-462C-97A0-4421AC7EFAC0}"/>
              </a:ext>
            </a:extLst>
          </p:cNvPr>
          <p:cNvSpPr/>
          <p:nvPr/>
        </p:nvSpPr>
        <p:spPr>
          <a:xfrm>
            <a:off x="8633144" y="5180520"/>
            <a:ext cx="12629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طور سنين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A6BA1E-1169-4775-B2AB-A44FB05A5FCE}"/>
              </a:ext>
            </a:extLst>
          </p:cNvPr>
          <p:cNvSpPr/>
          <p:nvPr/>
        </p:nvSpPr>
        <p:spPr>
          <a:xfrm>
            <a:off x="6507605" y="4917907"/>
            <a:ext cx="11657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البلد </a:t>
            </a:r>
          </a:p>
          <a:p>
            <a:pPr algn="ct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الامين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6D5389-43CC-431B-9A61-5C3B87F0B978}"/>
              </a:ext>
            </a:extLst>
          </p:cNvPr>
          <p:cNvSpPr/>
          <p:nvPr/>
        </p:nvSpPr>
        <p:spPr>
          <a:xfrm>
            <a:off x="4428104" y="5022918"/>
            <a:ext cx="11047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أحسن</a:t>
            </a:r>
          </a:p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تقويم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BC25B4-4EDC-4710-B005-76234F2EEA43}"/>
              </a:ext>
            </a:extLst>
          </p:cNvPr>
          <p:cNvSpPr/>
          <p:nvPr/>
        </p:nvSpPr>
        <p:spPr>
          <a:xfrm>
            <a:off x="2011672" y="5014075"/>
            <a:ext cx="17427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أجر غير</a:t>
            </a:r>
          </a:p>
          <a:p>
            <a:pPr algn="ctr"/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ممنون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9B3889A-E3B5-47DE-AD21-F6A2BC3D1942}"/>
              </a:ext>
            </a:extLst>
          </p:cNvPr>
          <p:cNvGrpSpPr/>
          <p:nvPr/>
        </p:nvGrpSpPr>
        <p:grpSpPr>
          <a:xfrm>
            <a:off x="8272657" y="1793757"/>
            <a:ext cx="1900597" cy="1744167"/>
            <a:chOff x="7961823" y="2390227"/>
            <a:chExt cx="1900597" cy="174416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1997F77-877F-4E57-8BBD-A0992B775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1823" y="2390227"/>
              <a:ext cx="1900597" cy="174416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E3888D3-5974-462B-BF29-2ED51F3D8D1F}"/>
                </a:ext>
              </a:extLst>
            </p:cNvPr>
            <p:cNvSpPr/>
            <p:nvPr/>
          </p:nvSpPr>
          <p:spPr>
            <a:xfrm>
              <a:off x="8337286" y="2699825"/>
              <a:ext cx="114967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ثواب غير</a:t>
              </a:r>
            </a:p>
            <a:p>
              <a:pPr algn="ctr"/>
              <a:r>
                <a:rPr lang="ar-AE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منقطع</a:t>
              </a:r>
            </a:p>
          </p:txBody>
        </p: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83633584-98AA-4959-A0C8-3BDD2AF3D7D6}"/>
              </a:ext>
            </a:extLst>
          </p:cNvPr>
          <p:cNvGrpSpPr/>
          <p:nvPr/>
        </p:nvGrpSpPr>
        <p:grpSpPr>
          <a:xfrm>
            <a:off x="10252349" y="1784588"/>
            <a:ext cx="1939651" cy="1744167"/>
            <a:chOff x="9918151" y="2402101"/>
            <a:chExt cx="2273849" cy="17441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0EBC27-EC6F-4558-99F7-DFF7E3DA9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8151" y="2402101"/>
              <a:ext cx="2273849" cy="174416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0BAF7D8-A6C4-476B-ACFA-355AD4F5F001}"/>
                </a:ext>
              </a:extLst>
            </p:cNvPr>
            <p:cNvSpPr/>
            <p:nvPr/>
          </p:nvSpPr>
          <p:spPr>
            <a:xfrm>
              <a:off x="10431234" y="2480989"/>
              <a:ext cx="1248163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مكة</a:t>
              </a:r>
            </a:p>
            <a:p>
              <a:pPr algn="ctr"/>
              <a:r>
                <a:rPr lang="ar-AE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المكرمة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BB1A7DDF-0883-4027-9A48-9DAA37EDE0C7}"/>
              </a:ext>
            </a:extLst>
          </p:cNvPr>
          <p:cNvGrpSpPr/>
          <p:nvPr/>
        </p:nvGrpSpPr>
        <p:grpSpPr>
          <a:xfrm>
            <a:off x="6096000" y="1784586"/>
            <a:ext cx="2073619" cy="1744167"/>
            <a:chOff x="5498275" y="2341144"/>
            <a:chExt cx="2073619" cy="17441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AA7FA-DE4C-4CB9-B03F-D41153D6D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275" y="2341144"/>
              <a:ext cx="2073619" cy="174416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A4728B-55AB-439F-8A99-162292AA103C}"/>
                </a:ext>
              </a:extLst>
            </p:cNvPr>
            <p:cNvSpPr/>
            <p:nvPr/>
          </p:nvSpPr>
          <p:spPr>
            <a:xfrm>
              <a:off x="5874802" y="2569251"/>
              <a:ext cx="13308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شجرة التين</a:t>
              </a:r>
            </a:p>
            <a:p>
              <a:pPr algn="ctr"/>
              <a:r>
                <a:rPr lang="ar-AE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وشجرة</a:t>
              </a:r>
            </a:p>
            <a:p>
              <a:pPr algn="ctr"/>
              <a:r>
                <a:rPr lang="ar-AE" sz="24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الزيتون</a:t>
              </a:r>
              <a:endPara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9B0F8AF1-4790-4865-9AC1-B6DE41167CAD}"/>
              </a:ext>
            </a:extLst>
          </p:cNvPr>
          <p:cNvGrpSpPr/>
          <p:nvPr/>
        </p:nvGrpSpPr>
        <p:grpSpPr>
          <a:xfrm>
            <a:off x="3929585" y="1793757"/>
            <a:ext cx="2073618" cy="1744167"/>
            <a:chOff x="2961392" y="2376777"/>
            <a:chExt cx="2273849" cy="174416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73812FC-9CA0-4881-9D34-550BE23A6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392" y="2376777"/>
              <a:ext cx="2273849" cy="174416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6FCC0F4-F135-421D-9651-8C11443F0626}"/>
                </a:ext>
              </a:extLst>
            </p:cNvPr>
            <p:cNvSpPr/>
            <p:nvPr/>
          </p:nvSpPr>
          <p:spPr>
            <a:xfrm>
              <a:off x="3655808" y="2595713"/>
              <a:ext cx="85639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طور</a:t>
              </a:r>
            </a:p>
            <a:p>
              <a:pPr algn="ctr"/>
              <a:r>
                <a:rPr lang="ar-AE" sz="2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سيناء</a:t>
              </a: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4460BF6-3F63-4876-A42D-5D7FFB8D89BE}"/>
              </a:ext>
            </a:extLst>
          </p:cNvPr>
          <p:cNvGrpSpPr/>
          <p:nvPr/>
        </p:nvGrpSpPr>
        <p:grpSpPr>
          <a:xfrm>
            <a:off x="1799358" y="1784586"/>
            <a:ext cx="2061669" cy="1744167"/>
            <a:chOff x="699418" y="2341144"/>
            <a:chExt cx="2273849" cy="174416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7D6C51F-07B5-4BD5-8B76-498F37AF6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18" y="2341144"/>
              <a:ext cx="2273849" cy="174416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954E15-4F98-4F36-B439-FCA9C2646B28}"/>
                </a:ext>
              </a:extLst>
            </p:cNvPr>
            <p:cNvSpPr/>
            <p:nvPr/>
          </p:nvSpPr>
          <p:spPr>
            <a:xfrm>
              <a:off x="1153845" y="2659913"/>
              <a:ext cx="135639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أحسن</a:t>
              </a:r>
            </a:p>
            <a:p>
              <a:pPr algn="ctr"/>
              <a:r>
                <a:rPr lang="ar-AE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هيئة وخلقه</a:t>
              </a:r>
              <a:endPara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8" name="TextBox 10">
            <a:extLst>
              <a:ext uri="{FF2B5EF4-FFF2-40B4-BE49-F238E27FC236}">
                <a16:creationId xmlns:a16="http://schemas.microsoft.com/office/drawing/2014/main" id="{1FB25C67-EE47-4BEB-9F98-C95B5BE1D3B3}"/>
              </a:ext>
            </a:extLst>
          </p:cNvPr>
          <p:cNvSpPr txBox="1"/>
          <p:nvPr/>
        </p:nvSpPr>
        <p:spPr>
          <a:xfrm>
            <a:off x="332299" y="64512"/>
            <a:ext cx="3308889" cy="1231106"/>
          </a:xfrm>
          <a:prstGeom prst="rect">
            <a:avLst/>
          </a:prstGeom>
          <a:solidFill>
            <a:srgbClr val="F2F8F7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khbar MT" pitchFamily="2" charset="-78"/>
              </a:rPr>
              <a:t>نواتج التعلم: </a:t>
            </a: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1-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أتْلو</a:t>
            </a:r>
            <a:r>
              <a:rPr kumimoji="0" lang="ar-AE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سُورَةِ التين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تِلاوَةً سَليمَة.</a:t>
            </a:r>
          </a:p>
          <a:p>
            <a:pPr algn="r"/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أفسر المفردات الواردة في الآياتِ الكَريمَةِ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</a:p>
          <a:p>
            <a:pPr algn="r" defTabSz="457200">
              <a:defRPr/>
            </a:pPr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3- 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أُبَيِّنُ المعنى الإجمالي للسورة الكريمة.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ar-AE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141">
            <a:extLst>
              <a:ext uri="{FF2B5EF4-FFF2-40B4-BE49-F238E27FC236}">
                <a16:creationId xmlns:a16="http://schemas.microsoft.com/office/drawing/2014/main" id="{D0BA08EC-2957-4D51-923E-AA516BE7C7E0}"/>
              </a:ext>
            </a:extLst>
          </p:cNvPr>
          <p:cNvSpPr txBox="1"/>
          <p:nvPr/>
        </p:nvSpPr>
        <p:spPr>
          <a:xfrm>
            <a:off x="6976469" y="798032"/>
            <a:ext cx="4413333" cy="638449"/>
          </a:xfrm>
          <a:prstGeom prst="rect">
            <a:avLst/>
          </a:prstGeom>
          <a:solidFill>
            <a:srgbClr val="85C95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17" tIns="41817" rIns="41817" bIns="41817" numCol="1" spcCol="38100" rtlCol="0" anchor="ctr">
            <a:spAutoFit/>
          </a:bodyPr>
          <a:lstStyle/>
          <a:p>
            <a:pPr algn="ctr" defTabSz="376367" rtl="1" hangingPunct="0"/>
            <a:r>
              <a:rPr lang="ar-AE" sz="3600" dirty="0">
                <a:cs typeface="(AH) Manal Black" pitchFamily="2" charset="-78"/>
                <a:sym typeface="Helvetica"/>
              </a:rPr>
              <a:t>صل الكلمة بالمعنى المناسب لها</a:t>
            </a:r>
            <a:endParaRPr lang="en-US" sz="3600" dirty="0"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7064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04 -0.02986 L 0.22304 -0.02986 C 0.2776 -0.02986 0.34505 0.03819 0.34505 0.09352 L 0.34505 0.216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-0.01435 L 0.23802 -0.01435 C 0.28711 -0.01435 0.34792 0.04722 0.34792 0.09791 L 0.34792 0.2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633 -0.01898 L -0.46172 -0.01898 C -0.40599 -0.01898 -0.33698 0.04977 -0.33698 0.10579 L -0.33698 0.2310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83 -0.03357 L 0.05117 -0.03357 C 0.10716 -0.03357 0.17617 0.03542 0.17617 0.09143 L 0.17617 0.2164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875 -0.02871 L -0.64375 -0.02871 C -0.58776 -0.02871 -0.51875 0.04028 -0.51875 0.09629 L -0.51875 0.22129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E58F628-6FE3-48A9-914E-7873D0628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DEB89E7-1B8D-4023-8976-B1B2CD1EE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50000" r="8962" b="24407"/>
          <a:stretch/>
        </p:blipFill>
        <p:spPr>
          <a:xfrm>
            <a:off x="265043" y="1815548"/>
            <a:ext cx="11671904" cy="4638260"/>
          </a:xfrm>
          <a:prstGeom prst="rect">
            <a:avLst/>
          </a:prstGeom>
        </p:spPr>
      </p:pic>
      <p:sp>
        <p:nvSpPr>
          <p:cNvPr id="10" name="مستطيل 65">
            <a:extLst>
              <a:ext uri="{FF2B5EF4-FFF2-40B4-BE49-F238E27FC236}">
                <a16:creationId xmlns:a16="http://schemas.microsoft.com/office/drawing/2014/main" id="{91F00C91-FA20-419C-9912-DDC1C32CF12B}"/>
              </a:ext>
            </a:extLst>
          </p:cNvPr>
          <p:cNvSpPr/>
          <p:nvPr/>
        </p:nvSpPr>
        <p:spPr>
          <a:xfrm>
            <a:off x="8645106" y="200055"/>
            <a:ext cx="3291841" cy="707886"/>
          </a:xfrm>
          <a:custGeom>
            <a:avLst/>
            <a:gdLst>
              <a:gd name="connsiteX0" fmla="*/ 0 w 3291841"/>
              <a:gd name="connsiteY0" fmla="*/ 0 h 707886"/>
              <a:gd name="connsiteX1" fmla="*/ 3291841 w 3291841"/>
              <a:gd name="connsiteY1" fmla="*/ 0 h 707886"/>
              <a:gd name="connsiteX2" fmla="*/ 3291841 w 3291841"/>
              <a:gd name="connsiteY2" fmla="*/ 707886 h 707886"/>
              <a:gd name="connsiteX3" fmla="*/ 0 w 3291841"/>
              <a:gd name="connsiteY3" fmla="*/ 707886 h 707886"/>
              <a:gd name="connsiteX4" fmla="*/ 0 w 3291841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1841" h="707886" fill="none" extrusionOk="0">
                <a:moveTo>
                  <a:pt x="0" y="0"/>
                </a:moveTo>
                <a:cubicBezTo>
                  <a:pt x="1270528" y="-49533"/>
                  <a:pt x="2208185" y="-14809"/>
                  <a:pt x="3291841" y="0"/>
                </a:cubicBezTo>
                <a:cubicBezTo>
                  <a:pt x="3288944" y="241872"/>
                  <a:pt x="3243838" y="624090"/>
                  <a:pt x="3291841" y="707886"/>
                </a:cubicBezTo>
                <a:cubicBezTo>
                  <a:pt x="2205973" y="659655"/>
                  <a:pt x="1468749" y="792341"/>
                  <a:pt x="0" y="707886"/>
                </a:cubicBezTo>
                <a:cubicBezTo>
                  <a:pt x="63689" y="451632"/>
                  <a:pt x="20489" y="177244"/>
                  <a:pt x="0" y="0"/>
                </a:cubicBezTo>
                <a:close/>
              </a:path>
              <a:path w="3291841" h="707886" stroke="0" extrusionOk="0">
                <a:moveTo>
                  <a:pt x="0" y="0"/>
                </a:moveTo>
                <a:cubicBezTo>
                  <a:pt x="565021" y="118645"/>
                  <a:pt x="1819007" y="116012"/>
                  <a:pt x="3291841" y="0"/>
                </a:cubicBezTo>
                <a:cubicBezTo>
                  <a:pt x="3248431" y="186738"/>
                  <a:pt x="3346582" y="428844"/>
                  <a:pt x="3291841" y="707886"/>
                </a:cubicBezTo>
                <a:cubicBezTo>
                  <a:pt x="2326910" y="842486"/>
                  <a:pt x="1234517" y="550690"/>
                  <a:pt x="0" y="707886"/>
                </a:cubicBezTo>
                <a:cubicBezTo>
                  <a:pt x="50286" y="551974"/>
                  <a:pt x="46678" y="316632"/>
                  <a:pt x="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Mishafi" pitchFamily="2" charset="-78"/>
                <a:ea typeface="+mn-ea"/>
                <a:cs typeface="Mishafi" pitchFamily="2" charset="-78"/>
              </a:rPr>
              <a:t>استراتيجية نافذة القراءة</a:t>
            </a:r>
            <a:endParaRPr kumimoji="0" lang="ar-SA" sz="4000" b="1" i="0" u="none" strike="noStrike" kern="1200" cap="none" spc="0" normalizeH="0" baseline="0" noProof="0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effectLst>
                <a:innerShdw blurRad="177800">
                  <a:srgbClr val="A5A5A5">
                    <a:lumMod val="50000"/>
                  </a:srgbClr>
                </a:innerShdw>
              </a:effectLst>
              <a:uLnTx/>
              <a:uFillTx/>
              <a:latin typeface="Mishafi" pitchFamily="2" charset="-78"/>
              <a:ea typeface="+mn-ea"/>
              <a:cs typeface="Mishafi" pitchFamily="2" charset="-78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034C48D2-F081-480C-BF9F-23587334189A}"/>
              </a:ext>
            </a:extLst>
          </p:cNvPr>
          <p:cNvSpPr txBox="1"/>
          <p:nvPr/>
        </p:nvSpPr>
        <p:spPr>
          <a:xfrm>
            <a:off x="117227" y="65772"/>
            <a:ext cx="2576107" cy="923330"/>
          </a:xfrm>
          <a:prstGeom prst="rect">
            <a:avLst/>
          </a:prstGeom>
          <a:solidFill>
            <a:srgbClr val="F2F8F7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khbar MT" pitchFamily="2" charset="-78"/>
              </a:rPr>
              <a:t>نواتج التعلم: </a:t>
            </a: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1- </a:t>
            </a:r>
            <a:r>
              <a:rPr kumimoji="0" lang="ar-A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أتْلو</a:t>
            </a:r>
            <a:r>
              <a:rPr kumimoji="0" lang="ar-AE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سُورَةِ التين </a:t>
            </a:r>
            <a:r>
              <a:rPr kumimoji="0" lang="ar-A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تِلاوَةً سَليمَة.</a:t>
            </a:r>
          </a:p>
          <a:p>
            <a:pPr algn="r"/>
            <a:r>
              <a:rPr lang="ar-AE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ar-A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</a:t>
            </a:r>
            <a:r>
              <a:rPr lang="ar-AE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أفسر المفردات الواردة في الآياتِ الكَريمَةِ</a:t>
            </a:r>
            <a:r>
              <a:rPr lang="ar-AE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</a:p>
          <a:p>
            <a:pPr algn="r" defTabSz="457200">
              <a:defRPr/>
            </a:pPr>
            <a:r>
              <a:rPr lang="ar-AE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3- </a:t>
            </a:r>
            <a:r>
              <a:rPr lang="ar-AE" sz="1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أُبَيِّنُ المعنى الإجمالي للسورة الكريمة.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2C5032-3CE1-4B79-AF88-603F2998BCAC}"/>
              </a:ext>
            </a:extLst>
          </p:cNvPr>
          <p:cNvCxnSpPr>
            <a:cxnSpLocks/>
          </p:cNvCxnSpPr>
          <p:nvPr/>
        </p:nvCxnSpPr>
        <p:spPr>
          <a:xfrm flipH="1">
            <a:off x="6096001" y="2849217"/>
            <a:ext cx="5222731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B13968-352E-4DC2-B202-C046860419DF}"/>
              </a:ext>
            </a:extLst>
          </p:cNvPr>
          <p:cNvCxnSpPr/>
          <p:nvPr/>
        </p:nvCxnSpPr>
        <p:spPr>
          <a:xfrm flipH="1">
            <a:off x="7247001" y="3634664"/>
            <a:ext cx="2796209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E44107-DCFB-4276-984D-91BF03C6082D}"/>
              </a:ext>
            </a:extLst>
          </p:cNvPr>
          <p:cNvCxnSpPr>
            <a:cxnSpLocks/>
          </p:cNvCxnSpPr>
          <p:nvPr/>
        </p:nvCxnSpPr>
        <p:spPr>
          <a:xfrm flipH="1">
            <a:off x="5950634" y="3930085"/>
            <a:ext cx="433968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BDA409-9E2D-43C0-911D-F5F88BF35016}"/>
              </a:ext>
            </a:extLst>
          </p:cNvPr>
          <p:cNvCxnSpPr>
            <a:cxnSpLocks/>
          </p:cNvCxnSpPr>
          <p:nvPr/>
        </p:nvCxnSpPr>
        <p:spPr>
          <a:xfrm flipH="1">
            <a:off x="4754880" y="4942958"/>
            <a:ext cx="5613521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B2C301-D265-42A4-BA55-9883E052F2A5}"/>
              </a:ext>
            </a:extLst>
          </p:cNvPr>
          <p:cNvCxnSpPr>
            <a:cxnSpLocks/>
          </p:cNvCxnSpPr>
          <p:nvPr/>
        </p:nvCxnSpPr>
        <p:spPr>
          <a:xfrm flipH="1">
            <a:off x="5705211" y="5278238"/>
            <a:ext cx="5613521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EE99DB-F75E-4D31-8264-A83E7F13128A}"/>
              </a:ext>
            </a:extLst>
          </p:cNvPr>
          <p:cNvSpPr txBox="1"/>
          <p:nvPr/>
        </p:nvSpPr>
        <p:spPr>
          <a:xfrm>
            <a:off x="7247001" y="2161940"/>
            <a:ext cx="553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endParaRPr lang="en-US" sz="20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DBEEDC-FBB8-4437-840C-D589D2A3289B}"/>
              </a:ext>
            </a:extLst>
          </p:cNvPr>
          <p:cNvSpPr txBox="1"/>
          <p:nvPr/>
        </p:nvSpPr>
        <p:spPr>
          <a:xfrm>
            <a:off x="8430439" y="3004477"/>
            <a:ext cx="553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endParaRPr lang="en-US" sz="20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90C6FD-6ED6-4406-81E1-AB6CE1FC3E08}"/>
              </a:ext>
            </a:extLst>
          </p:cNvPr>
          <p:cNvSpPr txBox="1"/>
          <p:nvPr/>
        </p:nvSpPr>
        <p:spPr>
          <a:xfrm>
            <a:off x="6693147" y="3367279"/>
            <a:ext cx="553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endParaRPr lang="en-US" sz="20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75333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ا لا تعرفه عن المحقق كونان..من هو؟ سيرته الذاتية، إنجازاته  وأقواله..معلومات عن المحقق كونان">
            <a:extLst>
              <a:ext uri="{FF2B5EF4-FFF2-40B4-BE49-F238E27FC236}">
                <a16:creationId xmlns:a16="http://schemas.microsoft.com/office/drawing/2014/main" id="{9C38486B-5A33-41B9-BE66-7A3D5350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68" y="2403031"/>
            <a:ext cx="4641509" cy="4282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1EBA1D-FAF1-4C66-BA87-1FA97592094B}"/>
              </a:ext>
            </a:extLst>
          </p:cNvPr>
          <p:cNvSpPr/>
          <p:nvPr/>
        </p:nvSpPr>
        <p:spPr>
          <a:xfrm>
            <a:off x="5591830" y="2221747"/>
            <a:ext cx="626966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رحلة البحث عن ال</a:t>
            </a:r>
            <a:r>
              <a:rPr lang="ar-AE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</a:t>
            </a:r>
            <a:r>
              <a:rPr lang="ar-KW" sz="8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سئلة</a:t>
            </a:r>
            <a:r>
              <a:rPr lang="ar-KW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  <a:p>
            <a:pPr algn="ctr"/>
            <a:r>
              <a:rPr lang="ar-KW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مع المحقق كونان 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" name="Detective conan أغنية المحقق كونان الجزء الأول ">
            <a:hlinkClick r:id="" action="ppaction://media"/>
            <a:extLst>
              <a:ext uri="{FF2B5EF4-FFF2-40B4-BE49-F238E27FC236}">
                <a16:creationId xmlns:a16="http://schemas.microsoft.com/office/drawing/2014/main" id="{E39DFBDE-4220-454C-8559-43123F530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216" end="72474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47BEF0-633A-4DC1-82F7-B8E8388B5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Cloud 3">
            <a:extLst>
              <a:ext uri="{FF2B5EF4-FFF2-40B4-BE49-F238E27FC236}">
                <a16:creationId xmlns:a16="http://schemas.microsoft.com/office/drawing/2014/main" id="{71A79822-E18E-43D7-8505-D0C8D01D4968}"/>
              </a:ext>
            </a:extLst>
          </p:cNvPr>
          <p:cNvSpPr/>
          <p:nvPr/>
        </p:nvSpPr>
        <p:spPr>
          <a:xfrm>
            <a:off x="7434438" y="151225"/>
            <a:ext cx="4440514" cy="1134187"/>
          </a:xfrm>
          <a:prstGeom prst="cloud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المذهلون الصغار</a:t>
            </a:r>
            <a:endParaRPr lang="ar-AE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48EBDEEE-0758-4AF6-8C01-48EF6E035341}"/>
              </a:ext>
            </a:extLst>
          </p:cNvPr>
          <p:cNvSpPr txBox="1"/>
          <p:nvPr/>
        </p:nvSpPr>
        <p:spPr>
          <a:xfrm>
            <a:off x="1931" y="54306"/>
            <a:ext cx="3294502" cy="1231106"/>
          </a:xfrm>
          <a:prstGeom prst="rect">
            <a:avLst/>
          </a:prstGeom>
          <a:solidFill>
            <a:srgbClr val="F2F8F7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khbar MT" pitchFamily="2" charset="-78"/>
              </a:rPr>
              <a:t>نواتج التعلم: </a:t>
            </a: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1-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أتْلو</a:t>
            </a:r>
            <a:r>
              <a:rPr kumimoji="0" lang="ar-AE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سُورَةِ التين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ً سَليمَة.</a:t>
            </a:r>
          </a:p>
          <a:p>
            <a:pPr algn="r"/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أفسر المفردات الواردة في الآياتِ الكَريمَةِ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</a:p>
          <a:p>
            <a:pPr algn="r" defTabSz="457200">
              <a:defRPr/>
            </a:pPr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3- 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أُبَيِّنُ المعنى الإجمالي للسورة الكريمة.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2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2B6EB610-4855-410D-A0F9-55CEA9BB4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611" y="1365958"/>
            <a:ext cx="11244777" cy="491872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63A49D1-A452-4DA7-8386-4380E6986217}"/>
              </a:ext>
            </a:extLst>
          </p:cNvPr>
          <p:cNvSpPr txBox="1"/>
          <p:nvPr/>
        </p:nvSpPr>
        <p:spPr>
          <a:xfrm>
            <a:off x="1664506" y="763856"/>
            <a:ext cx="989913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لنردد يا أطفالي النشيد الوطني لدولتنا الحبي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ب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ة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دولة الامارات العربية المتحدة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 panose="020B0806030902050204"/>
                <a:ea typeface="+mn-ea"/>
                <a:cs typeface="+mj-cs"/>
              </a:rPr>
              <a:t> </a:t>
            </a:r>
          </a:p>
        </p:txBody>
      </p:sp>
      <p:pic>
        <p:nvPicPr>
          <p:cNvPr id="7" name="صورة 4">
            <a:extLst>
              <a:ext uri="{FF2B5EF4-FFF2-40B4-BE49-F238E27FC236}">
                <a16:creationId xmlns:a16="http://schemas.microsoft.com/office/drawing/2014/main" id="{D1E9EA5F-5BDC-4C3C-B12D-FAFBDA75D9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59" b="10799"/>
          <a:stretch/>
        </p:blipFill>
        <p:spPr>
          <a:xfrm>
            <a:off x="473612" y="278368"/>
            <a:ext cx="887018" cy="697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390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:a16="http://schemas.microsoft.com/office/drawing/2014/main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1D4526E-AEAB-46DF-9EAD-968A377B7384}"/>
              </a:ext>
            </a:extLst>
          </p:cNvPr>
          <p:cNvGrpSpPr/>
          <p:nvPr/>
        </p:nvGrpSpPr>
        <p:grpSpPr>
          <a:xfrm>
            <a:off x="2628" y="369601"/>
            <a:ext cx="5047044" cy="2578315"/>
            <a:chOff x="2628" y="369601"/>
            <a:chExt cx="5047044" cy="257831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8F40483-EF84-4F20-801E-EB900AD55362}"/>
                </a:ext>
              </a:extLst>
            </p:cNvPr>
            <p:cNvSpPr/>
            <p:nvPr/>
          </p:nvSpPr>
          <p:spPr>
            <a:xfrm>
              <a:off x="436728" y="714055"/>
              <a:ext cx="4612944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يقسم الله في</a:t>
              </a:r>
            </a:p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 سورة التين بــ</a:t>
              </a:r>
              <a:endParaRPr lang="ar-KW" sz="4400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:a16="http://schemas.microsoft.com/office/drawing/2014/main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" y="369601"/>
              <a:ext cx="2231136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Detective conan أغنية المحقق كونان الجزء الأول ">
            <a:hlinkClick r:id="" action="ppaction://media"/>
            <a:extLst>
              <a:ext uri="{FF2B5EF4-FFF2-40B4-BE49-F238E27FC236}">
                <a16:creationId xmlns:a16="http://schemas.microsoft.com/office/drawing/2014/main" id="{5BA66370-1ADB-440E-AD88-8FF5250C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966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391-3C96-408D-9EB3-17C33BCC2205}"/>
              </a:ext>
            </a:extLst>
          </p:cNvPr>
          <p:cNvSpPr txBox="1"/>
          <p:nvPr/>
        </p:nvSpPr>
        <p:spPr>
          <a:xfrm>
            <a:off x="7832035" y="1747927"/>
            <a:ext cx="14842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AE" b="1" dirty="0"/>
              <a:t>التين والزيتون </a:t>
            </a:r>
            <a:endParaRPr lang="ar-KW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4516B6-7792-4D00-A017-05CDABD05E8A}"/>
              </a:ext>
            </a:extLst>
          </p:cNvPr>
          <p:cNvSpPr txBox="1"/>
          <p:nvPr/>
        </p:nvSpPr>
        <p:spPr>
          <a:xfrm>
            <a:off x="5486400" y="1743790"/>
            <a:ext cx="14842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AE" b="1" dirty="0"/>
              <a:t>النهار </a:t>
            </a:r>
            <a:endParaRPr lang="ar-KW" b="1" dirty="0"/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:a16="http://schemas.microsoft.com/office/drawing/2014/main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3EFF4-4851-4472-BF0B-310E9E83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95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:a16="http://schemas.microsoft.com/office/drawing/2014/main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1D4526E-AEAB-46DF-9EAD-968A377B7384}"/>
              </a:ext>
            </a:extLst>
          </p:cNvPr>
          <p:cNvGrpSpPr/>
          <p:nvPr/>
        </p:nvGrpSpPr>
        <p:grpSpPr>
          <a:xfrm>
            <a:off x="-78731" y="445583"/>
            <a:ext cx="5131386" cy="2502333"/>
            <a:chOff x="-78731" y="445583"/>
            <a:chExt cx="5131386" cy="250233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8F40483-EF84-4F20-801E-EB900AD55362}"/>
                </a:ext>
              </a:extLst>
            </p:cNvPr>
            <p:cNvSpPr/>
            <p:nvPr/>
          </p:nvSpPr>
          <p:spPr>
            <a:xfrm>
              <a:off x="439711" y="714055"/>
              <a:ext cx="4612944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AE" sz="4800" b="1" dirty="0">
                  <a:solidFill>
                    <a:schemeClr val="tx1"/>
                  </a:solidFill>
                </a:rPr>
                <a:t>يقصد بالبلد</a:t>
              </a:r>
            </a:p>
            <a:p>
              <a:pPr algn="ctr"/>
              <a:r>
                <a:rPr lang="ar-AE" sz="4800" b="1" dirty="0">
                  <a:solidFill>
                    <a:schemeClr val="tx1"/>
                  </a:solidFill>
                </a:rPr>
                <a:t> الامين</a:t>
              </a:r>
              <a:endParaRPr lang="ar-KW" sz="4800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:a16="http://schemas.microsoft.com/office/drawing/2014/main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731" y="445583"/>
              <a:ext cx="2397401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Detective conan أغنية المحقق كونان الجزء الأول ">
            <a:hlinkClick r:id="" action="ppaction://media"/>
            <a:extLst>
              <a:ext uri="{FF2B5EF4-FFF2-40B4-BE49-F238E27FC236}">
                <a16:creationId xmlns:a16="http://schemas.microsoft.com/office/drawing/2014/main" id="{5BA66370-1ADB-440E-AD88-8FF5250C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966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391-3C96-408D-9EB3-17C33BCC2205}"/>
              </a:ext>
            </a:extLst>
          </p:cNvPr>
          <p:cNvSpPr txBox="1"/>
          <p:nvPr/>
        </p:nvSpPr>
        <p:spPr>
          <a:xfrm>
            <a:off x="5388143" y="2024744"/>
            <a:ext cx="1484244" cy="369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AE" b="1" dirty="0"/>
              <a:t>مكة المكرمة    </a:t>
            </a:r>
            <a:endParaRPr lang="ar-KW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4516B6-7792-4D00-A017-05CDABD05E8A}"/>
              </a:ext>
            </a:extLst>
          </p:cNvPr>
          <p:cNvSpPr txBox="1"/>
          <p:nvPr/>
        </p:nvSpPr>
        <p:spPr>
          <a:xfrm>
            <a:off x="7638283" y="2024744"/>
            <a:ext cx="14842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AE" b="1" dirty="0"/>
              <a:t>المدينة </a:t>
            </a:r>
            <a:endParaRPr lang="ar-KW" b="1" dirty="0"/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:a16="http://schemas.microsoft.com/office/drawing/2014/main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1D68BD-8B48-4874-91CD-FC26DDF69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46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:a16="http://schemas.microsoft.com/office/drawing/2014/main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1D4526E-AEAB-46DF-9EAD-968A377B7384}"/>
              </a:ext>
            </a:extLst>
          </p:cNvPr>
          <p:cNvGrpSpPr/>
          <p:nvPr/>
        </p:nvGrpSpPr>
        <p:grpSpPr>
          <a:xfrm>
            <a:off x="2628" y="369601"/>
            <a:ext cx="5047044" cy="2578315"/>
            <a:chOff x="2628" y="369601"/>
            <a:chExt cx="5047044" cy="257831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8F40483-EF84-4F20-801E-EB900AD55362}"/>
                </a:ext>
              </a:extLst>
            </p:cNvPr>
            <p:cNvSpPr/>
            <p:nvPr/>
          </p:nvSpPr>
          <p:spPr>
            <a:xfrm>
              <a:off x="436728" y="714055"/>
              <a:ext cx="4612944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جزاء من يعمل </a:t>
              </a:r>
            </a:p>
            <a:p>
              <a:pPr algn="ctr"/>
              <a:r>
                <a:rPr lang="ar-AE" sz="4400" b="1" dirty="0">
                  <a:solidFill>
                    <a:schemeClr val="tx1"/>
                  </a:solidFill>
                </a:rPr>
                <a:t>الصالحات</a:t>
              </a:r>
              <a:endParaRPr lang="ar-KW" sz="4400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:a16="http://schemas.microsoft.com/office/drawing/2014/main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" y="369601"/>
              <a:ext cx="2231136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Detective conan أغنية المحقق كونان الجزء الأول ">
            <a:hlinkClick r:id="" action="ppaction://media"/>
            <a:extLst>
              <a:ext uri="{FF2B5EF4-FFF2-40B4-BE49-F238E27FC236}">
                <a16:creationId xmlns:a16="http://schemas.microsoft.com/office/drawing/2014/main" id="{5BA66370-1ADB-440E-AD88-8FF5250C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966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391-3C96-408D-9EB3-17C33BCC2205}"/>
              </a:ext>
            </a:extLst>
          </p:cNvPr>
          <p:cNvSpPr txBox="1"/>
          <p:nvPr/>
        </p:nvSpPr>
        <p:spPr>
          <a:xfrm>
            <a:off x="8089392" y="1830985"/>
            <a:ext cx="14842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AE" b="1" dirty="0"/>
              <a:t>الجنة</a:t>
            </a:r>
            <a:endParaRPr lang="ar-KW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4516B6-7792-4D00-A017-05CDABD05E8A}"/>
              </a:ext>
            </a:extLst>
          </p:cNvPr>
          <p:cNvSpPr txBox="1"/>
          <p:nvPr/>
        </p:nvSpPr>
        <p:spPr>
          <a:xfrm>
            <a:off x="5486400" y="1743790"/>
            <a:ext cx="148424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r>
              <a:rPr lang="ar-AE" b="1" dirty="0"/>
              <a:t>النار</a:t>
            </a:r>
            <a:endParaRPr lang="ar-KW" b="1" dirty="0"/>
          </a:p>
        </p:txBody>
      </p:sp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:a16="http://schemas.microsoft.com/office/drawing/2014/main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3EFF4-4851-4472-BF0B-310E9E83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01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ضواء الشوارع على جانبي الطريق خلفية الكرتون, الطريق السريع, ضوء الشارع,  كرتون صورة الخلفية للتحميل مجانا">
            <a:extLst>
              <a:ext uri="{FF2B5EF4-FFF2-40B4-BE49-F238E27FC236}">
                <a16:creationId xmlns:a16="http://schemas.microsoft.com/office/drawing/2014/main" id="{BAF4A4CF-13BB-4683-9C74-AA061321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0B61C-9990-4A03-AD33-62C654DE2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39582" y="3610393"/>
            <a:ext cx="3357024" cy="263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0D1FD5-6373-4D42-8445-E0ABE00664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74546" y="3082663"/>
            <a:ext cx="499607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F564E7-7746-4C2D-86A2-7ADCA8D97F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2000" r="94000">
                        <a14:foregroundMark x1="46000" y1="36800" x2="41600" y2="32000"/>
                        <a14:foregroundMark x1="41600" y1="32000" x2="65600" y2="25600"/>
                        <a14:foregroundMark x1="65600" y1="25600" x2="67600" y2="32400"/>
                        <a14:foregroundMark x1="67600" y1="32400" x2="66800" y2="39600"/>
                        <a14:foregroundMark x1="66800" y1="39600" x2="62000" y2="44400"/>
                        <a14:foregroundMark x1="62000" y1="44400" x2="65200" y2="50800"/>
                        <a14:foregroundMark x1="65200" y1="50800" x2="52000" y2="50800"/>
                        <a14:foregroundMark x1="52000" y1="50800" x2="48803" y2="49947"/>
                        <a14:foregroundMark x1="46000" y1="49200" x2="49600" y2="43600"/>
                        <a14:foregroundMark x1="49600" y1="43600" x2="47600" y2="36800"/>
                        <a14:foregroundMark x1="47600" y1="36800" x2="45600" y2="37600"/>
                        <a14:foregroundMark x1="51600" y1="53600" x2="48000" y2="66400"/>
                        <a14:foregroundMark x1="48000" y1="66400" x2="43200" y2="71200"/>
                        <a14:foregroundMark x1="43200" y1="71200" x2="49200" y2="74000"/>
                        <a14:foregroundMark x1="49200" y1="74000" x2="51600" y2="53600"/>
                        <a14:foregroundMark x1="49200" y1="43200" x2="43600" y2="40400"/>
                        <a14:foregroundMark x1="43600" y1="40400" x2="47200" y2="38400"/>
                        <a14:foregroundMark x1="49600" y1="29600" x2="56400" y2="28000"/>
                        <a14:foregroundMark x1="56800" y1="27600" x2="50800" y2="28800"/>
                        <a14:foregroundMark x1="50800" y1="28800" x2="50800" y2="28800"/>
                        <a14:foregroundMark x1="46800" y1="30400" x2="46800" y2="30800"/>
                        <a14:foregroundMark x1="47200" y1="30400" x2="42000" y2="30400"/>
                        <a14:foregroundMark x1="54400" y1="65600" x2="53600" y2="63600"/>
                        <a14:foregroundMark x1="66800" y1="31600" x2="68800" y2="30400"/>
                        <a14:foregroundMark x1="68400" y1="30800" x2="66800" y2="26800"/>
                        <a14:foregroundMark x1="49200" y1="75200" x2="43600" y2="72400"/>
                        <a14:foregroundMark x1="43600" y1="72400" x2="43600" y2="72000"/>
                        <a14:foregroundMark x1="51600" y1="53600" x2="47200" y2="50000"/>
                        <a14:foregroundMark x1="43200" y1="38800" x2="44000" y2="34000"/>
                        <a14:foregroundMark x1="45600" y1="49200" x2="47200" y2="45200"/>
                        <a14:foregroundMark x1="47200" y1="45200" x2="45600" y2="48400"/>
                        <a14:foregroundMark x1="45600" y1="48400" x2="46400" y2="46000"/>
                        <a14:foregroundMark x1="46400" y1="46000" x2="44800" y2="48000"/>
                        <a14:foregroundMark x1="49200" y1="52800" x2="47600" y2="50400"/>
                        <a14:backgroundMark x1="43200" y1="51200" x2="42800" y2="51200"/>
                        <a14:backgroundMark x1="41600" y1="51600" x2="41889" y2="46679"/>
                        <a14:backgroundMark x1="42000" y1="46731" x2="420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41667"/>
          <a:stretch/>
        </p:blipFill>
        <p:spPr>
          <a:xfrm>
            <a:off x="8574157" y="714055"/>
            <a:ext cx="4731026" cy="7146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1B499D-33A1-4CC3-9CC1-49AFB48DF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690965" y="4184670"/>
            <a:ext cx="1484244" cy="14842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1D4526E-AEAB-46DF-9EAD-968A377B7384}"/>
              </a:ext>
            </a:extLst>
          </p:cNvPr>
          <p:cNvGrpSpPr/>
          <p:nvPr/>
        </p:nvGrpSpPr>
        <p:grpSpPr>
          <a:xfrm>
            <a:off x="4038600" y="212851"/>
            <a:ext cx="4970950" cy="2660000"/>
            <a:chOff x="2628" y="369601"/>
            <a:chExt cx="4970950" cy="26600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8F40483-EF84-4F20-801E-EB900AD55362}"/>
                </a:ext>
              </a:extLst>
            </p:cNvPr>
            <p:cNvSpPr/>
            <p:nvPr/>
          </p:nvSpPr>
          <p:spPr>
            <a:xfrm>
              <a:off x="360634" y="795740"/>
              <a:ext cx="4612944" cy="223386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مبروك لقد حصلت </a:t>
              </a:r>
            </a:p>
            <a:p>
              <a:pPr algn="ctr"/>
              <a:r>
                <a:rPr lang="ar-AE" sz="3200" b="1" dirty="0">
                  <a:solidFill>
                    <a:schemeClr val="tx1"/>
                  </a:solidFill>
                </a:rPr>
                <a:t>على وسام</a:t>
              </a:r>
              <a:endParaRPr lang="ar-KW" sz="4400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4" descr="Detective conan asian emoticons transparent sticker animated GIF">
              <a:extLst>
                <a:ext uri="{FF2B5EF4-FFF2-40B4-BE49-F238E27FC236}">
                  <a16:creationId xmlns:a16="http://schemas.microsoft.com/office/drawing/2014/main" id="{45A6E04A-9F5C-4A00-87D7-754BB7F3563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" y="369601"/>
              <a:ext cx="2231136" cy="239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Detective conan أغنية المحقق كونان الجزء الأول ">
            <a:hlinkClick r:id="" action="ppaction://media"/>
            <a:extLst>
              <a:ext uri="{FF2B5EF4-FFF2-40B4-BE49-F238E27FC236}">
                <a16:creationId xmlns:a16="http://schemas.microsoft.com/office/drawing/2014/main" id="{5BA66370-1ADB-440E-AD88-8FF5250C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9664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9582" y="7103715"/>
            <a:ext cx="609600" cy="609600"/>
          </a:xfrm>
          <a:prstGeom prst="rect">
            <a:avLst/>
          </a:prstGeom>
        </p:spPr>
      </p:pic>
      <p:pic>
        <p:nvPicPr>
          <p:cNvPr id="15" name="مؤثرات صوتية - صوت الفشل . (128  kbps) (abdwap2.com)">
            <a:hlinkClick r:id="" action="ppaction://media"/>
            <a:extLst>
              <a:ext uri="{FF2B5EF4-FFF2-40B4-BE49-F238E27FC236}">
                <a16:creationId xmlns:a16="http://schemas.microsoft.com/office/drawing/2014/main" id="{C11B7D1E-54D8-43BF-BA09-483588554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19" end="10210.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9711" y="7216515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3EFF4-4851-4472-BF0B-310E9E832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16" name="Oval 17">
            <a:hlinkClick r:id="rId18" action="ppaction://hlinksldjump"/>
            <a:extLst>
              <a:ext uri="{FF2B5EF4-FFF2-40B4-BE49-F238E27FC236}">
                <a16:creationId xmlns:a16="http://schemas.microsoft.com/office/drawing/2014/main" id="{1320F56D-BB0A-4433-BE18-BACCB22545CD}"/>
              </a:ext>
            </a:extLst>
          </p:cNvPr>
          <p:cNvSpPr/>
          <p:nvPr/>
        </p:nvSpPr>
        <p:spPr>
          <a:xfrm>
            <a:off x="10296209" y="6223555"/>
            <a:ext cx="1111349" cy="48661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العودة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80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08 L 3.33333E-6 0.00231 C -0.0043 -0.00556 -0.00795 -0.01366 -0.01211 -0.02014 C -0.01354 -0.02246 -0.01537 -0.02199 -0.0168 -0.02361 C -0.01953 -0.02616 -0.02175 -0.0294 -0.02409 -0.03287 C -0.03138 -0.0426 -0.03112 -0.04537 -0.03737 -0.04885 C -0.04011 -0.05 -0.04258 -0.0507 -0.04493 -0.05185 C -0.04649 -0.05417 -0.04805 -0.05672 -0.04935 -0.0581 C -0.05144 -0.05996 -0.05365 -0.05903 -0.05547 -0.06158 C -0.05729 -0.06389 -0.05873 -0.06783 -0.05964 -0.07107 C -0.06159 -0.07523 -0.06302 -0.07963 -0.06433 -0.0838 C -0.06758 -0.09375 -0.06823 -0.09815 -0.07331 -0.10602 C -0.07448 -0.10787 -0.07631 -0.1088 -0.07774 -0.10926 C -0.08425 -0.11088 -0.09063 -0.11135 -0.09701 -0.11158 L -0.16993 -0.10301 C -0.17162 -0.10255 -0.17279 -0.10047 -0.17435 -0.09954 C -0.17644 -0.09838 -0.17839 -0.09746 -0.18034 -0.09653 C -0.18347 -0.09514 -0.19597 -0.09028 -0.20118 -0.08704 C -0.2056 -0.08403 -0.2099 -0.07917 -0.21472 -0.07732 C -0.2194 -0.07523 -0.22461 -0.07408 -0.22956 -0.07107 C -0.24154 -0.06389 -0.23646 -0.0669 -0.2444 -0.06158 C -0.24688 -0.05741 -0.2517 -0.04931 -0.25482 -0.0456 C -0.2668 -0.03079 -0.25404 -0.04931 -0.26797 -0.0294 C -0.27396 -0.02176 -0.27943 -0.01019 -0.28607 -0.0044 C -0.28841 -0.00255 -0.29102 -0.0007 -0.29349 0.00208 C -0.29506 0.0037 -0.29649 0.00602 -0.29766 0.00833 C -0.30339 0.01666 -0.30873 0.02754 -0.31576 0.03055 C -0.3181 0.03171 -0.32071 0.03264 -0.32331 0.03402 C -0.32539 0.03449 -0.32696 0.03588 -0.32904 0.03657 C -0.33216 0.03819 -0.3349 0.03889 -0.33828 0.04004 C -0.3487 0.04768 -0.33555 0.03865 -0.34857 0.04629 C -0.34987 0.04745 -0.35144 0.04907 -0.353 0.04977 C -0.35677 0.05115 -0.36094 0.05162 -0.36472 0.05277 C -0.37422 0.05972 -0.37058 0.05879 -0.37487 0.05879 L -0.37487 0.05972 L -0.37487 0.05879 " pathEditMode="relative" rAng="0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CADA254-B713-45C5-9B5C-6586C8CA5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oogle Shape;211;p16">
            <a:extLst>
              <a:ext uri="{FF2B5EF4-FFF2-40B4-BE49-F238E27FC236}">
                <a16:creationId xmlns:a16="http://schemas.microsoft.com/office/drawing/2014/main" id="{0C5C033B-ABEE-440A-8D33-5C10B3D10BC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8284" y="1340295"/>
            <a:ext cx="7752214" cy="5024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4735274" y="533795"/>
            <a:ext cx="3747752" cy="953036"/>
            <a:chOff x="1967145" y="387259"/>
            <a:chExt cx="3747752" cy="95303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56" b="32889" l="6667" r="91556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8" t="11946" r="7290" b="67021"/>
            <a:stretch/>
          </p:blipFill>
          <p:spPr>
            <a:xfrm>
              <a:off x="1967145" y="387259"/>
              <a:ext cx="3747752" cy="95303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57657" y="578017"/>
              <a:ext cx="28055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AE" sz="2400" b="1" dirty="0">
                  <a:solidFill>
                    <a:schemeClr val="bg1"/>
                  </a:solidFill>
                </a:rPr>
                <a:t>استراتيجية العصف الذهني</a:t>
              </a:r>
            </a:p>
          </p:txBody>
        </p:sp>
      </p:grpSp>
      <p:grpSp>
        <p:nvGrpSpPr>
          <p:cNvPr id="12" name="مجموعة 93">
            <a:extLst>
              <a:ext uri="{FF2B5EF4-FFF2-40B4-BE49-F238E27FC236}">
                <a16:creationId xmlns:a16="http://schemas.microsoft.com/office/drawing/2014/main" id="{75580B9E-2393-480A-A7E9-528602800DB9}"/>
              </a:ext>
            </a:extLst>
          </p:cNvPr>
          <p:cNvGrpSpPr/>
          <p:nvPr/>
        </p:nvGrpSpPr>
        <p:grpSpPr>
          <a:xfrm>
            <a:off x="407577" y="0"/>
            <a:ext cx="2037347" cy="3732981"/>
            <a:chOff x="2883733" y="1231234"/>
            <a:chExt cx="2037347" cy="3732981"/>
          </a:xfrm>
        </p:grpSpPr>
        <p:grpSp>
          <p:nvGrpSpPr>
            <p:cNvPr id="13" name="مجموعة 82">
              <a:extLst>
                <a:ext uri="{FF2B5EF4-FFF2-40B4-BE49-F238E27FC236}">
                  <a16:creationId xmlns:a16="http://schemas.microsoft.com/office/drawing/2014/main" id="{E63D3456-3136-4371-8495-69699B436283}"/>
                </a:ext>
              </a:extLst>
            </p:cNvPr>
            <p:cNvGrpSpPr/>
            <p:nvPr/>
          </p:nvGrpSpPr>
          <p:grpSpPr>
            <a:xfrm>
              <a:off x="2883733" y="1231234"/>
              <a:ext cx="2037347" cy="3732981"/>
              <a:chOff x="2883733" y="1231234"/>
              <a:chExt cx="2037347" cy="3732981"/>
            </a:xfrm>
          </p:grpSpPr>
          <p:sp>
            <p:nvSpPr>
              <p:cNvPr id="15" name="شكل حر: شكل 59">
                <a:extLst>
                  <a:ext uri="{FF2B5EF4-FFF2-40B4-BE49-F238E27FC236}">
                    <a16:creationId xmlns:a16="http://schemas.microsoft.com/office/drawing/2014/main" id="{87AFFA75-B179-4F4A-927E-DB3FDC7C9408}"/>
                  </a:ext>
                </a:extLst>
              </p:cNvPr>
              <p:cNvSpPr/>
              <p:nvPr/>
            </p:nvSpPr>
            <p:spPr>
              <a:xfrm flipH="1">
                <a:off x="3860257" y="2909705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sp>
            <p:nvSpPr>
              <p:cNvPr id="16" name="شكل حر: شكل 6">
                <a:extLst>
                  <a:ext uri="{FF2B5EF4-FFF2-40B4-BE49-F238E27FC236}">
                    <a16:creationId xmlns:a16="http://schemas.microsoft.com/office/drawing/2014/main" id="{648DF580-06CF-46E2-8EDD-B570636B86F7}"/>
                  </a:ext>
                </a:extLst>
              </p:cNvPr>
              <p:cNvSpPr/>
              <p:nvPr/>
            </p:nvSpPr>
            <p:spPr>
              <a:xfrm>
                <a:off x="2883733" y="2926868"/>
                <a:ext cx="2037347" cy="2037347"/>
              </a:xfrm>
              <a:custGeom>
                <a:avLst/>
                <a:gdLst>
                  <a:gd name="connsiteX0" fmla="*/ 1106905 w 2213810"/>
                  <a:gd name="connsiteY0" fmla="*/ 192505 h 2213810"/>
                  <a:gd name="connsiteX1" fmla="*/ 986589 w 2213810"/>
                  <a:gd name="connsiteY1" fmla="*/ 312821 h 2213810"/>
                  <a:gd name="connsiteX2" fmla="*/ 1106905 w 2213810"/>
                  <a:gd name="connsiteY2" fmla="*/ 433137 h 2213810"/>
                  <a:gd name="connsiteX3" fmla="*/ 1227221 w 2213810"/>
                  <a:gd name="connsiteY3" fmla="*/ 312821 h 2213810"/>
                  <a:gd name="connsiteX4" fmla="*/ 1106905 w 2213810"/>
                  <a:gd name="connsiteY4" fmla="*/ 192505 h 2213810"/>
                  <a:gd name="connsiteX5" fmla="*/ 1106905 w 2213810"/>
                  <a:gd name="connsiteY5" fmla="*/ 0 h 2213810"/>
                  <a:gd name="connsiteX6" fmla="*/ 2213810 w 2213810"/>
                  <a:gd name="connsiteY6" fmla="*/ 1106905 h 2213810"/>
                  <a:gd name="connsiteX7" fmla="*/ 1106905 w 2213810"/>
                  <a:gd name="connsiteY7" fmla="*/ 2213810 h 2213810"/>
                  <a:gd name="connsiteX8" fmla="*/ 0 w 2213810"/>
                  <a:gd name="connsiteY8" fmla="*/ 1106905 h 2213810"/>
                  <a:gd name="connsiteX9" fmla="*/ 1106905 w 2213810"/>
                  <a:gd name="connsiteY9" fmla="*/ 0 h 221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13810" h="2213810">
                    <a:moveTo>
                      <a:pt x="1106905" y="192505"/>
                    </a:moveTo>
                    <a:cubicBezTo>
                      <a:pt x="1040456" y="192505"/>
                      <a:pt x="986589" y="246372"/>
                      <a:pt x="986589" y="312821"/>
                    </a:cubicBezTo>
                    <a:cubicBezTo>
                      <a:pt x="986589" y="379270"/>
                      <a:pt x="1040456" y="433137"/>
                      <a:pt x="1106905" y="433137"/>
                    </a:cubicBezTo>
                    <a:cubicBezTo>
                      <a:pt x="1173354" y="433137"/>
                      <a:pt x="1227221" y="379270"/>
                      <a:pt x="1227221" y="312821"/>
                    </a:cubicBezTo>
                    <a:cubicBezTo>
                      <a:pt x="1227221" y="246372"/>
                      <a:pt x="1173354" y="192505"/>
                      <a:pt x="1106905" y="192505"/>
                    </a:cubicBezTo>
                    <a:close/>
                    <a:moveTo>
                      <a:pt x="1106905" y="0"/>
                    </a:moveTo>
                    <a:cubicBezTo>
                      <a:pt x="1718232" y="0"/>
                      <a:pt x="2213810" y="495578"/>
                      <a:pt x="2213810" y="1106905"/>
                    </a:cubicBezTo>
                    <a:cubicBezTo>
                      <a:pt x="2213810" y="1718232"/>
                      <a:pt x="1718232" y="2213810"/>
                      <a:pt x="1106905" y="2213810"/>
                    </a:cubicBezTo>
                    <a:cubicBezTo>
                      <a:pt x="495578" y="2213810"/>
                      <a:pt x="0" y="1718232"/>
                      <a:pt x="0" y="1106905"/>
                    </a:cubicBezTo>
                    <a:cubicBezTo>
                      <a:pt x="0" y="495578"/>
                      <a:pt x="495578" y="0"/>
                      <a:pt x="1106905" y="0"/>
                    </a:cubicBezTo>
                    <a:close/>
                  </a:path>
                </a:pathLst>
              </a:custGeom>
              <a:gradFill>
                <a:gsLst>
                  <a:gs pos="1000">
                    <a:srgbClr val="FF9900">
                      <a:alpha val="74902"/>
                    </a:srgbClr>
                  </a:gs>
                  <a:gs pos="100000">
                    <a:srgbClr val="FFCC00">
                      <a:alpha val="80000"/>
                    </a:srgbClr>
                  </a:gs>
                </a:gsLst>
                <a:lin ang="5400000" scaled="1"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10200000" scaled="0"/>
                </a:gradFill>
              </a:ln>
              <a:effectLst>
                <a:reflection blurRad="6350" stA="50000" endA="300" endPos="4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dirty="0"/>
              </a:p>
            </p:txBody>
          </p:sp>
          <p:grpSp>
            <p:nvGrpSpPr>
              <p:cNvPr id="17" name="مجموعة 23">
                <a:extLst>
                  <a:ext uri="{FF2B5EF4-FFF2-40B4-BE49-F238E27FC236}">
                    <a16:creationId xmlns:a16="http://schemas.microsoft.com/office/drawing/2014/main" id="{0EBD99DF-1B8C-412E-9DF6-F0064ED5DB91}"/>
                  </a:ext>
                </a:extLst>
              </p:cNvPr>
              <p:cNvGrpSpPr/>
              <p:nvPr/>
            </p:nvGrpSpPr>
            <p:grpSpPr>
              <a:xfrm>
                <a:off x="3611375" y="1231234"/>
                <a:ext cx="593557" cy="593557"/>
                <a:chOff x="3453065" y="1259304"/>
                <a:chExt cx="593557" cy="593557"/>
              </a:xfrm>
            </p:grpSpPr>
            <p:sp>
              <p:nvSpPr>
                <p:cNvPr id="22" name="شكل بيضاوي 12">
                  <a:extLst>
                    <a:ext uri="{FF2B5EF4-FFF2-40B4-BE49-F238E27FC236}">
                      <a16:creationId xmlns:a16="http://schemas.microsoft.com/office/drawing/2014/main" id="{086F3BE3-20D0-471F-A62A-3374714A5460}"/>
                    </a:ext>
                  </a:extLst>
                </p:cNvPr>
                <p:cNvSpPr/>
                <p:nvPr/>
              </p:nvSpPr>
              <p:spPr>
                <a:xfrm>
                  <a:off x="3453065" y="1259304"/>
                  <a:ext cx="593557" cy="5935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IQ"/>
                </a:p>
              </p:txBody>
            </p:sp>
            <p:sp>
              <p:nvSpPr>
                <p:cNvPr id="24" name="شكل بيضاوي 13">
                  <a:extLst>
                    <a:ext uri="{FF2B5EF4-FFF2-40B4-BE49-F238E27FC236}">
                      <a16:creationId xmlns:a16="http://schemas.microsoft.com/office/drawing/2014/main" id="{D4E69514-09A3-4943-9AED-58EC45D99CA8}"/>
                    </a:ext>
                  </a:extLst>
                </p:cNvPr>
                <p:cNvSpPr/>
                <p:nvPr/>
              </p:nvSpPr>
              <p:spPr>
                <a:xfrm>
                  <a:off x="3549317" y="1355556"/>
                  <a:ext cx="401052" cy="401052"/>
                </a:xfrm>
                <a:prstGeom prst="ellipse">
                  <a:avLst/>
                </a:prstGeom>
                <a:gradFill>
                  <a:gsLst>
                    <a:gs pos="1000">
                      <a:srgbClr val="FF9900">
                        <a:alpha val="74902"/>
                      </a:srgbClr>
                    </a:gs>
                    <a:gs pos="100000">
                      <a:srgbClr val="FFCC00">
                        <a:alpha val="80000"/>
                      </a:srgbClr>
                    </a:gs>
                  </a:gsLst>
                  <a:lin ang="5400000" scaled="1"/>
                </a:gradFill>
                <a:ln>
                  <a:gradFill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10200000" scaled="0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ar-IQ"/>
                </a:p>
              </p:txBody>
            </p:sp>
          </p:grpSp>
          <p:cxnSp>
            <p:nvCxnSpPr>
              <p:cNvPr id="18" name="رابط مستقيم 41">
                <a:extLst>
                  <a:ext uri="{FF2B5EF4-FFF2-40B4-BE49-F238E27FC236}">
                    <a16:creationId xmlns:a16="http://schemas.microsoft.com/office/drawing/2014/main" id="{2DD7FB9D-C3EF-4F9A-8A5D-734FB31C628E}"/>
                  </a:ext>
                </a:extLst>
              </p:cNvPr>
              <p:cNvCxnSpPr>
                <a:cxnSpLocks/>
                <a:stCxn id="22" idx="4"/>
                <a:endCxn id="16" idx="5"/>
              </p:cNvCxnSpPr>
              <p:nvPr/>
            </p:nvCxnSpPr>
            <p:spPr>
              <a:xfrm flipH="1">
                <a:off x="3902407" y="1824791"/>
                <a:ext cx="5747" cy="110207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شكل حر: شكل 60">
                <a:extLst>
                  <a:ext uri="{FF2B5EF4-FFF2-40B4-BE49-F238E27FC236}">
                    <a16:creationId xmlns:a16="http://schemas.microsoft.com/office/drawing/2014/main" id="{E0BC27C2-30AD-4E0D-A0C7-6E61B278ECDF}"/>
                  </a:ext>
                </a:extLst>
              </p:cNvPr>
              <p:cNvSpPr/>
              <p:nvPr/>
            </p:nvSpPr>
            <p:spPr>
              <a:xfrm>
                <a:off x="3894936" y="2909262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cxnSp>
            <p:nvCxnSpPr>
              <p:cNvPr id="20" name="رابط مستقيم 61">
                <a:extLst>
                  <a:ext uri="{FF2B5EF4-FFF2-40B4-BE49-F238E27FC236}">
                    <a16:creationId xmlns:a16="http://schemas.microsoft.com/office/drawing/2014/main" id="{98806976-B5C2-4DE0-B47E-32CE35E316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43306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رابط مستقيم 62">
                <a:extLst>
                  <a:ext uri="{FF2B5EF4-FFF2-40B4-BE49-F238E27FC236}">
                    <a16:creationId xmlns:a16="http://schemas.microsoft.com/office/drawing/2014/main" id="{70703D48-FB9E-48D0-8E75-389AE23FD5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72488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مربع نص 88">
              <a:extLst>
                <a:ext uri="{FF2B5EF4-FFF2-40B4-BE49-F238E27FC236}">
                  <a16:creationId xmlns:a16="http://schemas.microsoft.com/office/drawing/2014/main" id="{E8E5B063-426F-491B-A07C-B4D317DBC89B}"/>
                </a:ext>
              </a:extLst>
            </p:cNvPr>
            <p:cNvSpPr txBox="1"/>
            <p:nvPr/>
          </p:nvSpPr>
          <p:spPr>
            <a:xfrm>
              <a:off x="3109293" y="3341478"/>
              <a:ext cx="1610517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600" b="1" dirty="0">
                  <a:solidFill>
                    <a:srgbClr val="C00000"/>
                  </a:solidFill>
                </a:rPr>
                <a:t>التعلم المتمايز</a:t>
              </a:r>
              <a:endParaRPr lang="ar-IQ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2E57934A-73A1-417E-80B1-7F69D2ACC004}"/>
              </a:ext>
            </a:extLst>
          </p:cNvPr>
          <p:cNvSpPr/>
          <p:nvPr/>
        </p:nvSpPr>
        <p:spPr>
          <a:xfrm>
            <a:off x="130629" y="6498771"/>
            <a:ext cx="636814" cy="35922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accent3">
                    <a:lumMod val="50000"/>
                  </a:schemeClr>
                </a:solidFill>
              </a:rPr>
              <a:t>14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A69B65-2AF3-4D4A-91BD-7B4A54A64F7C}"/>
              </a:ext>
            </a:extLst>
          </p:cNvPr>
          <p:cNvSpPr txBox="1"/>
          <p:nvPr/>
        </p:nvSpPr>
        <p:spPr>
          <a:xfrm>
            <a:off x="3938760" y="2778874"/>
            <a:ext cx="6119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rgbClr val="FF0000"/>
                </a:solidFill>
              </a:rPr>
              <a:t>ماذا تتوقع أن يحدث لو لم يكن هناك يوم القيامة ؟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00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CADA254-B713-45C5-9B5C-6586C8CA5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oogle Shape;211;p16">
            <a:extLst>
              <a:ext uri="{FF2B5EF4-FFF2-40B4-BE49-F238E27FC236}">
                <a16:creationId xmlns:a16="http://schemas.microsoft.com/office/drawing/2014/main" id="{0C5C033B-ABEE-440A-8D33-5C10B3D10BC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8284" y="1340295"/>
            <a:ext cx="7752214" cy="5024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4735274" y="533795"/>
            <a:ext cx="3747752" cy="953036"/>
            <a:chOff x="1967145" y="387259"/>
            <a:chExt cx="3747752" cy="95303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56" b="32889" l="6667" r="91556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8" t="11946" r="7290" b="67021"/>
            <a:stretch/>
          </p:blipFill>
          <p:spPr>
            <a:xfrm>
              <a:off x="1967145" y="387259"/>
              <a:ext cx="3747752" cy="95303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57657" y="578017"/>
              <a:ext cx="28055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AE" sz="2400" b="1" dirty="0">
                  <a:solidFill>
                    <a:schemeClr val="bg1"/>
                  </a:solidFill>
                </a:rPr>
                <a:t>استراتيجية العصف الذهني</a:t>
              </a:r>
            </a:p>
          </p:txBody>
        </p:sp>
      </p:grpSp>
      <p:grpSp>
        <p:nvGrpSpPr>
          <p:cNvPr id="12" name="مجموعة 93">
            <a:extLst>
              <a:ext uri="{FF2B5EF4-FFF2-40B4-BE49-F238E27FC236}">
                <a16:creationId xmlns:a16="http://schemas.microsoft.com/office/drawing/2014/main" id="{75580B9E-2393-480A-A7E9-528602800DB9}"/>
              </a:ext>
            </a:extLst>
          </p:cNvPr>
          <p:cNvGrpSpPr/>
          <p:nvPr/>
        </p:nvGrpSpPr>
        <p:grpSpPr>
          <a:xfrm>
            <a:off x="407577" y="0"/>
            <a:ext cx="2037347" cy="3732981"/>
            <a:chOff x="2883733" y="1231234"/>
            <a:chExt cx="2037347" cy="3732981"/>
          </a:xfrm>
        </p:grpSpPr>
        <p:grpSp>
          <p:nvGrpSpPr>
            <p:cNvPr id="13" name="مجموعة 82">
              <a:extLst>
                <a:ext uri="{FF2B5EF4-FFF2-40B4-BE49-F238E27FC236}">
                  <a16:creationId xmlns:a16="http://schemas.microsoft.com/office/drawing/2014/main" id="{E63D3456-3136-4371-8495-69699B436283}"/>
                </a:ext>
              </a:extLst>
            </p:cNvPr>
            <p:cNvGrpSpPr/>
            <p:nvPr/>
          </p:nvGrpSpPr>
          <p:grpSpPr>
            <a:xfrm>
              <a:off x="2883733" y="1231234"/>
              <a:ext cx="2037347" cy="3732981"/>
              <a:chOff x="2883733" y="1231234"/>
              <a:chExt cx="2037347" cy="3732981"/>
            </a:xfrm>
          </p:grpSpPr>
          <p:sp>
            <p:nvSpPr>
              <p:cNvPr id="15" name="شكل حر: شكل 59">
                <a:extLst>
                  <a:ext uri="{FF2B5EF4-FFF2-40B4-BE49-F238E27FC236}">
                    <a16:creationId xmlns:a16="http://schemas.microsoft.com/office/drawing/2014/main" id="{87AFFA75-B179-4F4A-927E-DB3FDC7C9408}"/>
                  </a:ext>
                </a:extLst>
              </p:cNvPr>
              <p:cNvSpPr/>
              <p:nvPr/>
            </p:nvSpPr>
            <p:spPr>
              <a:xfrm flipH="1">
                <a:off x="3860257" y="2909705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sp>
            <p:nvSpPr>
              <p:cNvPr id="16" name="شكل حر: شكل 6">
                <a:extLst>
                  <a:ext uri="{FF2B5EF4-FFF2-40B4-BE49-F238E27FC236}">
                    <a16:creationId xmlns:a16="http://schemas.microsoft.com/office/drawing/2014/main" id="{648DF580-06CF-46E2-8EDD-B570636B86F7}"/>
                  </a:ext>
                </a:extLst>
              </p:cNvPr>
              <p:cNvSpPr/>
              <p:nvPr/>
            </p:nvSpPr>
            <p:spPr>
              <a:xfrm>
                <a:off x="2883733" y="2926868"/>
                <a:ext cx="2037347" cy="2037347"/>
              </a:xfrm>
              <a:custGeom>
                <a:avLst/>
                <a:gdLst>
                  <a:gd name="connsiteX0" fmla="*/ 1106905 w 2213810"/>
                  <a:gd name="connsiteY0" fmla="*/ 192505 h 2213810"/>
                  <a:gd name="connsiteX1" fmla="*/ 986589 w 2213810"/>
                  <a:gd name="connsiteY1" fmla="*/ 312821 h 2213810"/>
                  <a:gd name="connsiteX2" fmla="*/ 1106905 w 2213810"/>
                  <a:gd name="connsiteY2" fmla="*/ 433137 h 2213810"/>
                  <a:gd name="connsiteX3" fmla="*/ 1227221 w 2213810"/>
                  <a:gd name="connsiteY3" fmla="*/ 312821 h 2213810"/>
                  <a:gd name="connsiteX4" fmla="*/ 1106905 w 2213810"/>
                  <a:gd name="connsiteY4" fmla="*/ 192505 h 2213810"/>
                  <a:gd name="connsiteX5" fmla="*/ 1106905 w 2213810"/>
                  <a:gd name="connsiteY5" fmla="*/ 0 h 2213810"/>
                  <a:gd name="connsiteX6" fmla="*/ 2213810 w 2213810"/>
                  <a:gd name="connsiteY6" fmla="*/ 1106905 h 2213810"/>
                  <a:gd name="connsiteX7" fmla="*/ 1106905 w 2213810"/>
                  <a:gd name="connsiteY7" fmla="*/ 2213810 h 2213810"/>
                  <a:gd name="connsiteX8" fmla="*/ 0 w 2213810"/>
                  <a:gd name="connsiteY8" fmla="*/ 1106905 h 2213810"/>
                  <a:gd name="connsiteX9" fmla="*/ 1106905 w 2213810"/>
                  <a:gd name="connsiteY9" fmla="*/ 0 h 221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13810" h="2213810">
                    <a:moveTo>
                      <a:pt x="1106905" y="192505"/>
                    </a:moveTo>
                    <a:cubicBezTo>
                      <a:pt x="1040456" y="192505"/>
                      <a:pt x="986589" y="246372"/>
                      <a:pt x="986589" y="312821"/>
                    </a:cubicBezTo>
                    <a:cubicBezTo>
                      <a:pt x="986589" y="379270"/>
                      <a:pt x="1040456" y="433137"/>
                      <a:pt x="1106905" y="433137"/>
                    </a:cubicBezTo>
                    <a:cubicBezTo>
                      <a:pt x="1173354" y="433137"/>
                      <a:pt x="1227221" y="379270"/>
                      <a:pt x="1227221" y="312821"/>
                    </a:cubicBezTo>
                    <a:cubicBezTo>
                      <a:pt x="1227221" y="246372"/>
                      <a:pt x="1173354" y="192505"/>
                      <a:pt x="1106905" y="192505"/>
                    </a:cubicBezTo>
                    <a:close/>
                    <a:moveTo>
                      <a:pt x="1106905" y="0"/>
                    </a:moveTo>
                    <a:cubicBezTo>
                      <a:pt x="1718232" y="0"/>
                      <a:pt x="2213810" y="495578"/>
                      <a:pt x="2213810" y="1106905"/>
                    </a:cubicBezTo>
                    <a:cubicBezTo>
                      <a:pt x="2213810" y="1718232"/>
                      <a:pt x="1718232" y="2213810"/>
                      <a:pt x="1106905" y="2213810"/>
                    </a:cubicBezTo>
                    <a:cubicBezTo>
                      <a:pt x="495578" y="2213810"/>
                      <a:pt x="0" y="1718232"/>
                      <a:pt x="0" y="1106905"/>
                    </a:cubicBezTo>
                    <a:cubicBezTo>
                      <a:pt x="0" y="495578"/>
                      <a:pt x="495578" y="0"/>
                      <a:pt x="1106905" y="0"/>
                    </a:cubicBezTo>
                    <a:close/>
                  </a:path>
                </a:pathLst>
              </a:custGeom>
              <a:gradFill>
                <a:gsLst>
                  <a:gs pos="1000">
                    <a:srgbClr val="FF9900">
                      <a:alpha val="74902"/>
                    </a:srgbClr>
                  </a:gs>
                  <a:gs pos="100000">
                    <a:srgbClr val="FFCC00">
                      <a:alpha val="80000"/>
                    </a:srgbClr>
                  </a:gs>
                </a:gsLst>
                <a:lin ang="5400000" scaled="1"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10200000" scaled="0"/>
                </a:gradFill>
              </a:ln>
              <a:effectLst>
                <a:reflection blurRad="6350" stA="50000" endA="300" endPos="4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dirty="0"/>
              </a:p>
            </p:txBody>
          </p:sp>
          <p:grpSp>
            <p:nvGrpSpPr>
              <p:cNvPr id="17" name="مجموعة 23">
                <a:extLst>
                  <a:ext uri="{FF2B5EF4-FFF2-40B4-BE49-F238E27FC236}">
                    <a16:creationId xmlns:a16="http://schemas.microsoft.com/office/drawing/2014/main" id="{0EBD99DF-1B8C-412E-9DF6-F0064ED5DB91}"/>
                  </a:ext>
                </a:extLst>
              </p:cNvPr>
              <p:cNvGrpSpPr/>
              <p:nvPr/>
            </p:nvGrpSpPr>
            <p:grpSpPr>
              <a:xfrm>
                <a:off x="3611375" y="1231234"/>
                <a:ext cx="593557" cy="593557"/>
                <a:chOff x="3453065" y="1259304"/>
                <a:chExt cx="593557" cy="593557"/>
              </a:xfrm>
            </p:grpSpPr>
            <p:sp>
              <p:nvSpPr>
                <p:cNvPr id="22" name="شكل بيضاوي 12">
                  <a:extLst>
                    <a:ext uri="{FF2B5EF4-FFF2-40B4-BE49-F238E27FC236}">
                      <a16:creationId xmlns:a16="http://schemas.microsoft.com/office/drawing/2014/main" id="{086F3BE3-20D0-471F-A62A-3374714A5460}"/>
                    </a:ext>
                  </a:extLst>
                </p:cNvPr>
                <p:cNvSpPr/>
                <p:nvPr/>
              </p:nvSpPr>
              <p:spPr>
                <a:xfrm>
                  <a:off x="3453065" y="1259304"/>
                  <a:ext cx="593557" cy="5935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IQ"/>
                </a:p>
              </p:txBody>
            </p:sp>
            <p:sp>
              <p:nvSpPr>
                <p:cNvPr id="24" name="شكل بيضاوي 13">
                  <a:extLst>
                    <a:ext uri="{FF2B5EF4-FFF2-40B4-BE49-F238E27FC236}">
                      <a16:creationId xmlns:a16="http://schemas.microsoft.com/office/drawing/2014/main" id="{D4E69514-09A3-4943-9AED-58EC45D99CA8}"/>
                    </a:ext>
                  </a:extLst>
                </p:cNvPr>
                <p:cNvSpPr/>
                <p:nvPr/>
              </p:nvSpPr>
              <p:spPr>
                <a:xfrm>
                  <a:off x="3549317" y="1355556"/>
                  <a:ext cx="401052" cy="401052"/>
                </a:xfrm>
                <a:prstGeom prst="ellipse">
                  <a:avLst/>
                </a:prstGeom>
                <a:gradFill>
                  <a:gsLst>
                    <a:gs pos="1000">
                      <a:srgbClr val="FF9900">
                        <a:alpha val="74902"/>
                      </a:srgbClr>
                    </a:gs>
                    <a:gs pos="100000">
                      <a:srgbClr val="FFCC00">
                        <a:alpha val="80000"/>
                      </a:srgbClr>
                    </a:gs>
                  </a:gsLst>
                  <a:lin ang="5400000" scaled="1"/>
                </a:gradFill>
                <a:ln>
                  <a:gradFill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10200000" scaled="0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ar-IQ"/>
                </a:p>
              </p:txBody>
            </p:sp>
          </p:grpSp>
          <p:cxnSp>
            <p:nvCxnSpPr>
              <p:cNvPr id="18" name="رابط مستقيم 41">
                <a:extLst>
                  <a:ext uri="{FF2B5EF4-FFF2-40B4-BE49-F238E27FC236}">
                    <a16:creationId xmlns:a16="http://schemas.microsoft.com/office/drawing/2014/main" id="{2DD7FB9D-C3EF-4F9A-8A5D-734FB31C628E}"/>
                  </a:ext>
                </a:extLst>
              </p:cNvPr>
              <p:cNvCxnSpPr>
                <a:cxnSpLocks/>
                <a:stCxn id="22" idx="4"/>
                <a:endCxn id="16" idx="5"/>
              </p:cNvCxnSpPr>
              <p:nvPr/>
            </p:nvCxnSpPr>
            <p:spPr>
              <a:xfrm flipH="1">
                <a:off x="3902407" y="1824791"/>
                <a:ext cx="5747" cy="110207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شكل حر: شكل 60">
                <a:extLst>
                  <a:ext uri="{FF2B5EF4-FFF2-40B4-BE49-F238E27FC236}">
                    <a16:creationId xmlns:a16="http://schemas.microsoft.com/office/drawing/2014/main" id="{E0BC27C2-30AD-4E0D-A0C7-6E61B278ECDF}"/>
                  </a:ext>
                </a:extLst>
              </p:cNvPr>
              <p:cNvSpPr/>
              <p:nvPr/>
            </p:nvSpPr>
            <p:spPr>
              <a:xfrm>
                <a:off x="3894936" y="2909262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cxnSp>
            <p:nvCxnSpPr>
              <p:cNvPr id="20" name="رابط مستقيم 61">
                <a:extLst>
                  <a:ext uri="{FF2B5EF4-FFF2-40B4-BE49-F238E27FC236}">
                    <a16:creationId xmlns:a16="http://schemas.microsoft.com/office/drawing/2014/main" id="{98806976-B5C2-4DE0-B47E-32CE35E316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43306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رابط مستقيم 62">
                <a:extLst>
                  <a:ext uri="{FF2B5EF4-FFF2-40B4-BE49-F238E27FC236}">
                    <a16:creationId xmlns:a16="http://schemas.microsoft.com/office/drawing/2014/main" id="{70703D48-FB9E-48D0-8E75-389AE23FD5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72488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مربع نص 88">
              <a:extLst>
                <a:ext uri="{FF2B5EF4-FFF2-40B4-BE49-F238E27FC236}">
                  <a16:creationId xmlns:a16="http://schemas.microsoft.com/office/drawing/2014/main" id="{E8E5B063-426F-491B-A07C-B4D317DBC89B}"/>
                </a:ext>
              </a:extLst>
            </p:cNvPr>
            <p:cNvSpPr txBox="1"/>
            <p:nvPr/>
          </p:nvSpPr>
          <p:spPr>
            <a:xfrm>
              <a:off x="3109293" y="3341478"/>
              <a:ext cx="1610517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600" b="1" dirty="0">
                  <a:solidFill>
                    <a:srgbClr val="C00000"/>
                  </a:solidFill>
                </a:rPr>
                <a:t>التعلم المتمايز</a:t>
              </a:r>
              <a:endParaRPr lang="ar-IQ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2E57934A-73A1-417E-80B1-7F69D2ACC004}"/>
              </a:ext>
            </a:extLst>
          </p:cNvPr>
          <p:cNvSpPr/>
          <p:nvPr/>
        </p:nvSpPr>
        <p:spPr>
          <a:xfrm>
            <a:off x="130629" y="6498771"/>
            <a:ext cx="636814" cy="35922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accent3">
                    <a:lumMod val="50000"/>
                  </a:schemeClr>
                </a:solidFill>
              </a:rPr>
              <a:t>14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A69B65-2AF3-4D4A-91BD-7B4A54A64F7C}"/>
              </a:ext>
            </a:extLst>
          </p:cNvPr>
          <p:cNvSpPr txBox="1"/>
          <p:nvPr/>
        </p:nvSpPr>
        <p:spPr>
          <a:xfrm>
            <a:off x="3938760" y="2778874"/>
            <a:ext cx="6119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rgbClr val="FF0000"/>
                </a:solidFill>
              </a:rPr>
              <a:t>على ماذا يدل قسم الله تعالى بالتين والزيتون ؟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34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6094E14-DD52-446B-ACAE-EAE079E57D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9" name="Group 28"/>
          <p:cNvGrpSpPr/>
          <p:nvPr/>
        </p:nvGrpSpPr>
        <p:grpSpPr>
          <a:xfrm>
            <a:off x="4261175" y="695367"/>
            <a:ext cx="3747752" cy="953036"/>
            <a:chOff x="1967145" y="387259"/>
            <a:chExt cx="3747752" cy="95303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556" b="32889" l="6667" r="91556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8" t="11946" r="7290" b="67021"/>
            <a:stretch/>
          </p:blipFill>
          <p:spPr>
            <a:xfrm>
              <a:off x="1967145" y="387259"/>
              <a:ext cx="3747752" cy="95303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721163" y="542039"/>
              <a:ext cx="20393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AE" sz="2400" b="1" dirty="0">
                  <a:solidFill>
                    <a:schemeClr val="bg1"/>
                  </a:solidFill>
                </a:rPr>
                <a:t>استراتيجية التحدث</a:t>
              </a:r>
            </a:p>
          </p:txBody>
        </p:sp>
      </p:grpSp>
      <p:pic>
        <p:nvPicPr>
          <p:cNvPr id="11" name="Google Shape;211;p16">
            <a:extLst>
              <a:ext uri="{FF2B5EF4-FFF2-40B4-BE49-F238E27FC236}">
                <a16:creationId xmlns:a16="http://schemas.microsoft.com/office/drawing/2014/main" id="{2B565E2C-7966-4012-A99E-CC360ABDE99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7599" y="1758226"/>
            <a:ext cx="6426455" cy="502457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1BBE030-22AA-4231-80BB-3704C1AD9401}"/>
              </a:ext>
            </a:extLst>
          </p:cNvPr>
          <p:cNvSpPr/>
          <p:nvPr/>
        </p:nvSpPr>
        <p:spPr>
          <a:xfrm>
            <a:off x="5015193" y="2612857"/>
            <a:ext cx="5788111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2800" b="1" dirty="0">
                <a:solidFill>
                  <a:srgbClr val="FF0000"/>
                </a:solidFill>
              </a:rPr>
              <a:t> مظاهر تكريم الله تعالى للانسان وتميزه عن باقي المخلوقات ؟</a:t>
            </a:r>
            <a:endParaRPr lang="ar-SA" sz="2800" dirty="0">
              <a:solidFill>
                <a:srgbClr val="FF0000"/>
              </a:solidFill>
            </a:endParaRPr>
          </a:p>
        </p:txBody>
      </p:sp>
      <p:grpSp>
        <p:nvGrpSpPr>
          <p:cNvPr id="16" name="مجموعة 93">
            <a:extLst>
              <a:ext uri="{FF2B5EF4-FFF2-40B4-BE49-F238E27FC236}">
                <a16:creationId xmlns:a16="http://schemas.microsoft.com/office/drawing/2014/main" id="{42677CDA-A65F-4D18-9209-214C414D9E8F}"/>
              </a:ext>
            </a:extLst>
          </p:cNvPr>
          <p:cNvGrpSpPr/>
          <p:nvPr/>
        </p:nvGrpSpPr>
        <p:grpSpPr>
          <a:xfrm>
            <a:off x="737098" y="0"/>
            <a:ext cx="2037347" cy="3732981"/>
            <a:chOff x="2883733" y="1231234"/>
            <a:chExt cx="2037347" cy="3732981"/>
          </a:xfrm>
        </p:grpSpPr>
        <p:grpSp>
          <p:nvGrpSpPr>
            <p:cNvPr id="17" name="مجموعة 82">
              <a:extLst>
                <a:ext uri="{FF2B5EF4-FFF2-40B4-BE49-F238E27FC236}">
                  <a16:creationId xmlns:a16="http://schemas.microsoft.com/office/drawing/2014/main" id="{1C48FDF9-6E8C-4E90-B0FE-AE311F75CBB3}"/>
                </a:ext>
              </a:extLst>
            </p:cNvPr>
            <p:cNvGrpSpPr/>
            <p:nvPr/>
          </p:nvGrpSpPr>
          <p:grpSpPr>
            <a:xfrm>
              <a:off x="2883733" y="1231234"/>
              <a:ext cx="2037347" cy="3732981"/>
              <a:chOff x="2883733" y="1231234"/>
              <a:chExt cx="2037347" cy="3732981"/>
            </a:xfrm>
          </p:grpSpPr>
          <p:sp>
            <p:nvSpPr>
              <p:cNvPr id="19" name="شكل حر: شكل 59">
                <a:extLst>
                  <a:ext uri="{FF2B5EF4-FFF2-40B4-BE49-F238E27FC236}">
                    <a16:creationId xmlns:a16="http://schemas.microsoft.com/office/drawing/2014/main" id="{2F575E60-AE44-4E9C-A503-F8EBC7804AF6}"/>
                  </a:ext>
                </a:extLst>
              </p:cNvPr>
              <p:cNvSpPr/>
              <p:nvPr/>
            </p:nvSpPr>
            <p:spPr>
              <a:xfrm flipH="1">
                <a:off x="3860257" y="2909705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sp>
            <p:nvSpPr>
              <p:cNvPr id="20" name="شكل حر: شكل 6">
                <a:extLst>
                  <a:ext uri="{FF2B5EF4-FFF2-40B4-BE49-F238E27FC236}">
                    <a16:creationId xmlns:a16="http://schemas.microsoft.com/office/drawing/2014/main" id="{2EF25291-3359-4421-ABF4-F07505951020}"/>
                  </a:ext>
                </a:extLst>
              </p:cNvPr>
              <p:cNvSpPr/>
              <p:nvPr/>
            </p:nvSpPr>
            <p:spPr>
              <a:xfrm>
                <a:off x="2883733" y="2926868"/>
                <a:ext cx="2037347" cy="2037347"/>
              </a:xfrm>
              <a:custGeom>
                <a:avLst/>
                <a:gdLst>
                  <a:gd name="connsiteX0" fmla="*/ 1106905 w 2213810"/>
                  <a:gd name="connsiteY0" fmla="*/ 192505 h 2213810"/>
                  <a:gd name="connsiteX1" fmla="*/ 986589 w 2213810"/>
                  <a:gd name="connsiteY1" fmla="*/ 312821 h 2213810"/>
                  <a:gd name="connsiteX2" fmla="*/ 1106905 w 2213810"/>
                  <a:gd name="connsiteY2" fmla="*/ 433137 h 2213810"/>
                  <a:gd name="connsiteX3" fmla="*/ 1227221 w 2213810"/>
                  <a:gd name="connsiteY3" fmla="*/ 312821 h 2213810"/>
                  <a:gd name="connsiteX4" fmla="*/ 1106905 w 2213810"/>
                  <a:gd name="connsiteY4" fmla="*/ 192505 h 2213810"/>
                  <a:gd name="connsiteX5" fmla="*/ 1106905 w 2213810"/>
                  <a:gd name="connsiteY5" fmla="*/ 0 h 2213810"/>
                  <a:gd name="connsiteX6" fmla="*/ 2213810 w 2213810"/>
                  <a:gd name="connsiteY6" fmla="*/ 1106905 h 2213810"/>
                  <a:gd name="connsiteX7" fmla="*/ 1106905 w 2213810"/>
                  <a:gd name="connsiteY7" fmla="*/ 2213810 h 2213810"/>
                  <a:gd name="connsiteX8" fmla="*/ 0 w 2213810"/>
                  <a:gd name="connsiteY8" fmla="*/ 1106905 h 2213810"/>
                  <a:gd name="connsiteX9" fmla="*/ 1106905 w 2213810"/>
                  <a:gd name="connsiteY9" fmla="*/ 0 h 221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13810" h="2213810">
                    <a:moveTo>
                      <a:pt x="1106905" y="192505"/>
                    </a:moveTo>
                    <a:cubicBezTo>
                      <a:pt x="1040456" y="192505"/>
                      <a:pt x="986589" y="246372"/>
                      <a:pt x="986589" y="312821"/>
                    </a:cubicBezTo>
                    <a:cubicBezTo>
                      <a:pt x="986589" y="379270"/>
                      <a:pt x="1040456" y="433137"/>
                      <a:pt x="1106905" y="433137"/>
                    </a:cubicBezTo>
                    <a:cubicBezTo>
                      <a:pt x="1173354" y="433137"/>
                      <a:pt x="1227221" y="379270"/>
                      <a:pt x="1227221" y="312821"/>
                    </a:cubicBezTo>
                    <a:cubicBezTo>
                      <a:pt x="1227221" y="246372"/>
                      <a:pt x="1173354" y="192505"/>
                      <a:pt x="1106905" y="192505"/>
                    </a:cubicBezTo>
                    <a:close/>
                    <a:moveTo>
                      <a:pt x="1106905" y="0"/>
                    </a:moveTo>
                    <a:cubicBezTo>
                      <a:pt x="1718232" y="0"/>
                      <a:pt x="2213810" y="495578"/>
                      <a:pt x="2213810" y="1106905"/>
                    </a:cubicBezTo>
                    <a:cubicBezTo>
                      <a:pt x="2213810" y="1718232"/>
                      <a:pt x="1718232" y="2213810"/>
                      <a:pt x="1106905" y="2213810"/>
                    </a:cubicBezTo>
                    <a:cubicBezTo>
                      <a:pt x="495578" y="2213810"/>
                      <a:pt x="0" y="1718232"/>
                      <a:pt x="0" y="1106905"/>
                    </a:cubicBezTo>
                    <a:cubicBezTo>
                      <a:pt x="0" y="495578"/>
                      <a:pt x="495578" y="0"/>
                      <a:pt x="1106905" y="0"/>
                    </a:cubicBezTo>
                    <a:close/>
                  </a:path>
                </a:pathLst>
              </a:custGeom>
              <a:gradFill>
                <a:gsLst>
                  <a:gs pos="1000">
                    <a:srgbClr val="FF9900">
                      <a:alpha val="74902"/>
                    </a:srgbClr>
                  </a:gs>
                  <a:gs pos="100000">
                    <a:srgbClr val="FFCC00">
                      <a:alpha val="80000"/>
                    </a:srgbClr>
                  </a:gs>
                </a:gsLst>
                <a:lin ang="5400000" scaled="1"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10200000" scaled="0"/>
                </a:gradFill>
              </a:ln>
              <a:effectLst>
                <a:reflection blurRad="6350" stA="50000" endA="300" endPos="4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dirty="0"/>
              </a:p>
            </p:txBody>
          </p:sp>
          <p:grpSp>
            <p:nvGrpSpPr>
              <p:cNvPr id="21" name="مجموعة 23">
                <a:extLst>
                  <a:ext uri="{FF2B5EF4-FFF2-40B4-BE49-F238E27FC236}">
                    <a16:creationId xmlns:a16="http://schemas.microsoft.com/office/drawing/2014/main" id="{65C3CB27-04B6-4C41-AF07-D65C1977AD32}"/>
                  </a:ext>
                </a:extLst>
              </p:cNvPr>
              <p:cNvGrpSpPr/>
              <p:nvPr/>
            </p:nvGrpSpPr>
            <p:grpSpPr>
              <a:xfrm>
                <a:off x="3611375" y="1231234"/>
                <a:ext cx="593557" cy="593557"/>
                <a:chOff x="3453065" y="1259304"/>
                <a:chExt cx="593557" cy="593557"/>
              </a:xfrm>
            </p:grpSpPr>
            <p:sp>
              <p:nvSpPr>
                <p:cNvPr id="34" name="شكل بيضاوي 12">
                  <a:extLst>
                    <a:ext uri="{FF2B5EF4-FFF2-40B4-BE49-F238E27FC236}">
                      <a16:creationId xmlns:a16="http://schemas.microsoft.com/office/drawing/2014/main" id="{89F06B78-6FA4-4441-8922-78F4466CAAF7}"/>
                    </a:ext>
                  </a:extLst>
                </p:cNvPr>
                <p:cNvSpPr/>
                <p:nvPr/>
              </p:nvSpPr>
              <p:spPr>
                <a:xfrm>
                  <a:off x="3453065" y="1259304"/>
                  <a:ext cx="593557" cy="5935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IQ"/>
                </a:p>
              </p:txBody>
            </p:sp>
            <p:sp>
              <p:nvSpPr>
                <p:cNvPr id="35" name="شكل بيضاوي 13">
                  <a:extLst>
                    <a:ext uri="{FF2B5EF4-FFF2-40B4-BE49-F238E27FC236}">
                      <a16:creationId xmlns:a16="http://schemas.microsoft.com/office/drawing/2014/main" id="{818B6A3C-D25B-4AC5-8679-D1EFF315388F}"/>
                    </a:ext>
                  </a:extLst>
                </p:cNvPr>
                <p:cNvSpPr/>
                <p:nvPr/>
              </p:nvSpPr>
              <p:spPr>
                <a:xfrm>
                  <a:off x="3549317" y="1355556"/>
                  <a:ext cx="401052" cy="401052"/>
                </a:xfrm>
                <a:prstGeom prst="ellipse">
                  <a:avLst/>
                </a:prstGeom>
                <a:gradFill>
                  <a:gsLst>
                    <a:gs pos="1000">
                      <a:srgbClr val="FF9900">
                        <a:alpha val="74902"/>
                      </a:srgbClr>
                    </a:gs>
                    <a:gs pos="100000">
                      <a:srgbClr val="FFCC00">
                        <a:alpha val="80000"/>
                      </a:srgbClr>
                    </a:gs>
                  </a:gsLst>
                  <a:lin ang="5400000" scaled="1"/>
                </a:gradFill>
                <a:ln>
                  <a:gradFill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10200000" scaled="0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ar-IQ"/>
                </a:p>
              </p:txBody>
            </p:sp>
          </p:grpSp>
          <p:cxnSp>
            <p:nvCxnSpPr>
              <p:cNvPr id="22" name="رابط مستقيم 41">
                <a:extLst>
                  <a:ext uri="{FF2B5EF4-FFF2-40B4-BE49-F238E27FC236}">
                    <a16:creationId xmlns:a16="http://schemas.microsoft.com/office/drawing/2014/main" id="{9CBC80FB-1C04-4970-BE08-A8E6884B5E87}"/>
                  </a:ext>
                </a:extLst>
              </p:cNvPr>
              <p:cNvCxnSpPr>
                <a:cxnSpLocks/>
                <a:stCxn id="34" idx="4"/>
                <a:endCxn id="20" idx="5"/>
              </p:cNvCxnSpPr>
              <p:nvPr/>
            </p:nvCxnSpPr>
            <p:spPr>
              <a:xfrm flipH="1">
                <a:off x="3902407" y="1824791"/>
                <a:ext cx="5747" cy="110207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شكل حر: شكل 60">
                <a:extLst>
                  <a:ext uri="{FF2B5EF4-FFF2-40B4-BE49-F238E27FC236}">
                    <a16:creationId xmlns:a16="http://schemas.microsoft.com/office/drawing/2014/main" id="{6EE9525F-5C63-4541-800F-B83244C10C56}"/>
                  </a:ext>
                </a:extLst>
              </p:cNvPr>
              <p:cNvSpPr/>
              <p:nvPr/>
            </p:nvSpPr>
            <p:spPr>
              <a:xfrm>
                <a:off x="3894936" y="2909262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cxnSp>
            <p:nvCxnSpPr>
              <p:cNvPr id="25" name="رابط مستقيم 61">
                <a:extLst>
                  <a:ext uri="{FF2B5EF4-FFF2-40B4-BE49-F238E27FC236}">
                    <a16:creationId xmlns:a16="http://schemas.microsoft.com/office/drawing/2014/main" id="{FE2E80F8-5236-443F-A6BC-50B5467EF2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43306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رابط مستقيم 62">
                <a:extLst>
                  <a:ext uri="{FF2B5EF4-FFF2-40B4-BE49-F238E27FC236}">
                    <a16:creationId xmlns:a16="http://schemas.microsoft.com/office/drawing/2014/main" id="{27065E09-FF63-4EB3-8A7A-620E95600D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72488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مربع نص 88">
              <a:extLst>
                <a:ext uri="{FF2B5EF4-FFF2-40B4-BE49-F238E27FC236}">
                  <a16:creationId xmlns:a16="http://schemas.microsoft.com/office/drawing/2014/main" id="{2171E633-3A4B-4C67-BB06-41818D5A25CD}"/>
                </a:ext>
              </a:extLst>
            </p:cNvPr>
            <p:cNvSpPr txBox="1"/>
            <p:nvPr/>
          </p:nvSpPr>
          <p:spPr>
            <a:xfrm>
              <a:off x="3109293" y="3341478"/>
              <a:ext cx="1610517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600" b="1" dirty="0">
                  <a:solidFill>
                    <a:srgbClr val="C00000"/>
                  </a:solidFill>
                </a:rPr>
                <a:t>التعلم المتمايز</a:t>
              </a:r>
              <a:endParaRPr lang="ar-IQ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ECD1D3DA-5E05-4530-A256-515DC42C919D}"/>
              </a:ext>
            </a:extLst>
          </p:cNvPr>
          <p:cNvSpPr/>
          <p:nvPr/>
        </p:nvSpPr>
        <p:spPr>
          <a:xfrm>
            <a:off x="130629" y="6498771"/>
            <a:ext cx="636814" cy="35922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accent3">
                    <a:lumMod val="50000"/>
                  </a:schemeClr>
                </a:solidFill>
              </a:rPr>
              <a:t>15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D3981B5-A5FF-4F9A-8032-33ADB3215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54" y="3832057"/>
            <a:ext cx="1007501" cy="16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88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6094E14-DD52-446B-ACAE-EAE079E57D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92069" y="10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9" name="Group 28"/>
          <p:cNvGrpSpPr/>
          <p:nvPr/>
        </p:nvGrpSpPr>
        <p:grpSpPr>
          <a:xfrm>
            <a:off x="4261175" y="695367"/>
            <a:ext cx="3747752" cy="953036"/>
            <a:chOff x="1967145" y="387259"/>
            <a:chExt cx="3747752" cy="95303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556" b="32889" l="6667" r="91556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8" t="11946" r="7290" b="67021"/>
            <a:stretch/>
          </p:blipFill>
          <p:spPr>
            <a:xfrm>
              <a:off x="1967145" y="387259"/>
              <a:ext cx="3747752" cy="95303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721163" y="542039"/>
              <a:ext cx="20393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AE" sz="2400" b="1" dirty="0">
                  <a:solidFill>
                    <a:schemeClr val="bg1"/>
                  </a:solidFill>
                </a:rPr>
                <a:t>استراتيجية التحدث</a:t>
              </a:r>
            </a:p>
          </p:txBody>
        </p:sp>
      </p:grpSp>
      <p:pic>
        <p:nvPicPr>
          <p:cNvPr id="11" name="Google Shape;211;p16">
            <a:extLst>
              <a:ext uri="{FF2B5EF4-FFF2-40B4-BE49-F238E27FC236}">
                <a16:creationId xmlns:a16="http://schemas.microsoft.com/office/drawing/2014/main" id="{2B565E2C-7966-4012-A99E-CC360ABDE99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7599" y="1758226"/>
            <a:ext cx="6426455" cy="502457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1BBE030-22AA-4231-80BB-3704C1AD9401}"/>
              </a:ext>
            </a:extLst>
          </p:cNvPr>
          <p:cNvSpPr/>
          <p:nvPr/>
        </p:nvSpPr>
        <p:spPr>
          <a:xfrm>
            <a:off x="5015193" y="2612857"/>
            <a:ext cx="5788111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2800" b="1" dirty="0">
                <a:solidFill>
                  <a:srgbClr val="FF0000"/>
                </a:solidFill>
              </a:rPr>
              <a:t>ما الاعمال التي تدخلك الجنة  ؟</a:t>
            </a:r>
            <a:endParaRPr lang="ar-SA" sz="2800" dirty="0">
              <a:solidFill>
                <a:srgbClr val="FF0000"/>
              </a:solidFill>
            </a:endParaRPr>
          </a:p>
        </p:txBody>
      </p:sp>
      <p:grpSp>
        <p:nvGrpSpPr>
          <p:cNvPr id="16" name="مجموعة 93">
            <a:extLst>
              <a:ext uri="{FF2B5EF4-FFF2-40B4-BE49-F238E27FC236}">
                <a16:creationId xmlns:a16="http://schemas.microsoft.com/office/drawing/2014/main" id="{42677CDA-A65F-4D18-9209-214C414D9E8F}"/>
              </a:ext>
            </a:extLst>
          </p:cNvPr>
          <p:cNvGrpSpPr/>
          <p:nvPr/>
        </p:nvGrpSpPr>
        <p:grpSpPr>
          <a:xfrm>
            <a:off x="737098" y="0"/>
            <a:ext cx="2037347" cy="3732981"/>
            <a:chOff x="2883733" y="1231234"/>
            <a:chExt cx="2037347" cy="3732981"/>
          </a:xfrm>
        </p:grpSpPr>
        <p:grpSp>
          <p:nvGrpSpPr>
            <p:cNvPr id="17" name="مجموعة 82">
              <a:extLst>
                <a:ext uri="{FF2B5EF4-FFF2-40B4-BE49-F238E27FC236}">
                  <a16:creationId xmlns:a16="http://schemas.microsoft.com/office/drawing/2014/main" id="{1C48FDF9-6E8C-4E90-B0FE-AE311F75CBB3}"/>
                </a:ext>
              </a:extLst>
            </p:cNvPr>
            <p:cNvGrpSpPr/>
            <p:nvPr/>
          </p:nvGrpSpPr>
          <p:grpSpPr>
            <a:xfrm>
              <a:off x="2883733" y="1231234"/>
              <a:ext cx="2037347" cy="3732981"/>
              <a:chOff x="2883733" y="1231234"/>
              <a:chExt cx="2037347" cy="3732981"/>
            </a:xfrm>
          </p:grpSpPr>
          <p:sp>
            <p:nvSpPr>
              <p:cNvPr id="19" name="شكل حر: شكل 59">
                <a:extLst>
                  <a:ext uri="{FF2B5EF4-FFF2-40B4-BE49-F238E27FC236}">
                    <a16:creationId xmlns:a16="http://schemas.microsoft.com/office/drawing/2014/main" id="{2F575E60-AE44-4E9C-A503-F8EBC7804AF6}"/>
                  </a:ext>
                </a:extLst>
              </p:cNvPr>
              <p:cNvSpPr/>
              <p:nvPr/>
            </p:nvSpPr>
            <p:spPr>
              <a:xfrm flipH="1">
                <a:off x="3860257" y="2909705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sp>
            <p:nvSpPr>
              <p:cNvPr id="20" name="شكل حر: شكل 6">
                <a:extLst>
                  <a:ext uri="{FF2B5EF4-FFF2-40B4-BE49-F238E27FC236}">
                    <a16:creationId xmlns:a16="http://schemas.microsoft.com/office/drawing/2014/main" id="{2EF25291-3359-4421-ABF4-F07505951020}"/>
                  </a:ext>
                </a:extLst>
              </p:cNvPr>
              <p:cNvSpPr/>
              <p:nvPr/>
            </p:nvSpPr>
            <p:spPr>
              <a:xfrm>
                <a:off x="2883733" y="2926868"/>
                <a:ext cx="2037347" cy="2037347"/>
              </a:xfrm>
              <a:custGeom>
                <a:avLst/>
                <a:gdLst>
                  <a:gd name="connsiteX0" fmla="*/ 1106905 w 2213810"/>
                  <a:gd name="connsiteY0" fmla="*/ 192505 h 2213810"/>
                  <a:gd name="connsiteX1" fmla="*/ 986589 w 2213810"/>
                  <a:gd name="connsiteY1" fmla="*/ 312821 h 2213810"/>
                  <a:gd name="connsiteX2" fmla="*/ 1106905 w 2213810"/>
                  <a:gd name="connsiteY2" fmla="*/ 433137 h 2213810"/>
                  <a:gd name="connsiteX3" fmla="*/ 1227221 w 2213810"/>
                  <a:gd name="connsiteY3" fmla="*/ 312821 h 2213810"/>
                  <a:gd name="connsiteX4" fmla="*/ 1106905 w 2213810"/>
                  <a:gd name="connsiteY4" fmla="*/ 192505 h 2213810"/>
                  <a:gd name="connsiteX5" fmla="*/ 1106905 w 2213810"/>
                  <a:gd name="connsiteY5" fmla="*/ 0 h 2213810"/>
                  <a:gd name="connsiteX6" fmla="*/ 2213810 w 2213810"/>
                  <a:gd name="connsiteY6" fmla="*/ 1106905 h 2213810"/>
                  <a:gd name="connsiteX7" fmla="*/ 1106905 w 2213810"/>
                  <a:gd name="connsiteY7" fmla="*/ 2213810 h 2213810"/>
                  <a:gd name="connsiteX8" fmla="*/ 0 w 2213810"/>
                  <a:gd name="connsiteY8" fmla="*/ 1106905 h 2213810"/>
                  <a:gd name="connsiteX9" fmla="*/ 1106905 w 2213810"/>
                  <a:gd name="connsiteY9" fmla="*/ 0 h 221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13810" h="2213810">
                    <a:moveTo>
                      <a:pt x="1106905" y="192505"/>
                    </a:moveTo>
                    <a:cubicBezTo>
                      <a:pt x="1040456" y="192505"/>
                      <a:pt x="986589" y="246372"/>
                      <a:pt x="986589" y="312821"/>
                    </a:cubicBezTo>
                    <a:cubicBezTo>
                      <a:pt x="986589" y="379270"/>
                      <a:pt x="1040456" y="433137"/>
                      <a:pt x="1106905" y="433137"/>
                    </a:cubicBezTo>
                    <a:cubicBezTo>
                      <a:pt x="1173354" y="433137"/>
                      <a:pt x="1227221" y="379270"/>
                      <a:pt x="1227221" y="312821"/>
                    </a:cubicBezTo>
                    <a:cubicBezTo>
                      <a:pt x="1227221" y="246372"/>
                      <a:pt x="1173354" y="192505"/>
                      <a:pt x="1106905" y="192505"/>
                    </a:cubicBezTo>
                    <a:close/>
                    <a:moveTo>
                      <a:pt x="1106905" y="0"/>
                    </a:moveTo>
                    <a:cubicBezTo>
                      <a:pt x="1718232" y="0"/>
                      <a:pt x="2213810" y="495578"/>
                      <a:pt x="2213810" y="1106905"/>
                    </a:cubicBezTo>
                    <a:cubicBezTo>
                      <a:pt x="2213810" y="1718232"/>
                      <a:pt x="1718232" y="2213810"/>
                      <a:pt x="1106905" y="2213810"/>
                    </a:cubicBezTo>
                    <a:cubicBezTo>
                      <a:pt x="495578" y="2213810"/>
                      <a:pt x="0" y="1718232"/>
                      <a:pt x="0" y="1106905"/>
                    </a:cubicBezTo>
                    <a:cubicBezTo>
                      <a:pt x="0" y="495578"/>
                      <a:pt x="495578" y="0"/>
                      <a:pt x="1106905" y="0"/>
                    </a:cubicBezTo>
                    <a:close/>
                  </a:path>
                </a:pathLst>
              </a:custGeom>
              <a:gradFill>
                <a:gsLst>
                  <a:gs pos="1000">
                    <a:srgbClr val="FF9900">
                      <a:alpha val="74902"/>
                    </a:srgbClr>
                  </a:gs>
                  <a:gs pos="100000">
                    <a:srgbClr val="FFCC00">
                      <a:alpha val="80000"/>
                    </a:srgbClr>
                  </a:gs>
                </a:gsLst>
                <a:lin ang="5400000" scaled="1"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10200000" scaled="0"/>
                </a:gradFill>
              </a:ln>
              <a:effectLst>
                <a:reflection blurRad="6350" stA="50000" endA="300" endPos="4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dirty="0"/>
              </a:p>
            </p:txBody>
          </p:sp>
          <p:grpSp>
            <p:nvGrpSpPr>
              <p:cNvPr id="21" name="مجموعة 23">
                <a:extLst>
                  <a:ext uri="{FF2B5EF4-FFF2-40B4-BE49-F238E27FC236}">
                    <a16:creationId xmlns:a16="http://schemas.microsoft.com/office/drawing/2014/main" id="{65C3CB27-04B6-4C41-AF07-D65C1977AD32}"/>
                  </a:ext>
                </a:extLst>
              </p:cNvPr>
              <p:cNvGrpSpPr/>
              <p:nvPr/>
            </p:nvGrpSpPr>
            <p:grpSpPr>
              <a:xfrm>
                <a:off x="3611375" y="1231234"/>
                <a:ext cx="593557" cy="593557"/>
                <a:chOff x="3453065" y="1259304"/>
                <a:chExt cx="593557" cy="593557"/>
              </a:xfrm>
            </p:grpSpPr>
            <p:sp>
              <p:nvSpPr>
                <p:cNvPr id="34" name="شكل بيضاوي 12">
                  <a:extLst>
                    <a:ext uri="{FF2B5EF4-FFF2-40B4-BE49-F238E27FC236}">
                      <a16:creationId xmlns:a16="http://schemas.microsoft.com/office/drawing/2014/main" id="{89F06B78-6FA4-4441-8922-78F4466CAAF7}"/>
                    </a:ext>
                  </a:extLst>
                </p:cNvPr>
                <p:cNvSpPr/>
                <p:nvPr/>
              </p:nvSpPr>
              <p:spPr>
                <a:xfrm>
                  <a:off x="3453065" y="1259304"/>
                  <a:ext cx="593557" cy="5935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IQ"/>
                </a:p>
              </p:txBody>
            </p:sp>
            <p:sp>
              <p:nvSpPr>
                <p:cNvPr id="35" name="شكل بيضاوي 13">
                  <a:extLst>
                    <a:ext uri="{FF2B5EF4-FFF2-40B4-BE49-F238E27FC236}">
                      <a16:creationId xmlns:a16="http://schemas.microsoft.com/office/drawing/2014/main" id="{818B6A3C-D25B-4AC5-8679-D1EFF315388F}"/>
                    </a:ext>
                  </a:extLst>
                </p:cNvPr>
                <p:cNvSpPr/>
                <p:nvPr/>
              </p:nvSpPr>
              <p:spPr>
                <a:xfrm>
                  <a:off x="3549317" y="1355556"/>
                  <a:ext cx="401052" cy="401052"/>
                </a:xfrm>
                <a:prstGeom prst="ellipse">
                  <a:avLst/>
                </a:prstGeom>
                <a:gradFill>
                  <a:gsLst>
                    <a:gs pos="1000">
                      <a:srgbClr val="FF9900">
                        <a:alpha val="74902"/>
                      </a:srgbClr>
                    </a:gs>
                    <a:gs pos="100000">
                      <a:srgbClr val="FFCC00">
                        <a:alpha val="80000"/>
                      </a:srgbClr>
                    </a:gs>
                  </a:gsLst>
                  <a:lin ang="5400000" scaled="1"/>
                </a:gradFill>
                <a:ln>
                  <a:gradFill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10200000" scaled="0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ar-IQ"/>
                </a:p>
              </p:txBody>
            </p:sp>
          </p:grpSp>
          <p:cxnSp>
            <p:nvCxnSpPr>
              <p:cNvPr id="22" name="رابط مستقيم 41">
                <a:extLst>
                  <a:ext uri="{FF2B5EF4-FFF2-40B4-BE49-F238E27FC236}">
                    <a16:creationId xmlns:a16="http://schemas.microsoft.com/office/drawing/2014/main" id="{9CBC80FB-1C04-4970-BE08-A8E6884B5E87}"/>
                  </a:ext>
                </a:extLst>
              </p:cNvPr>
              <p:cNvCxnSpPr>
                <a:cxnSpLocks/>
                <a:stCxn id="34" idx="4"/>
                <a:endCxn id="20" idx="5"/>
              </p:cNvCxnSpPr>
              <p:nvPr/>
            </p:nvCxnSpPr>
            <p:spPr>
              <a:xfrm flipH="1">
                <a:off x="3902407" y="1824791"/>
                <a:ext cx="5747" cy="110207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شكل حر: شكل 60">
                <a:extLst>
                  <a:ext uri="{FF2B5EF4-FFF2-40B4-BE49-F238E27FC236}">
                    <a16:creationId xmlns:a16="http://schemas.microsoft.com/office/drawing/2014/main" id="{6EE9525F-5C63-4541-800F-B83244C10C56}"/>
                  </a:ext>
                </a:extLst>
              </p:cNvPr>
              <p:cNvSpPr/>
              <p:nvPr/>
            </p:nvSpPr>
            <p:spPr>
              <a:xfrm>
                <a:off x="3894936" y="2909262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cxnSp>
            <p:nvCxnSpPr>
              <p:cNvPr id="25" name="رابط مستقيم 61">
                <a:extLst>
                  <a:ext uri="{FF2B5EF4-FFF2-40B4-BE49-F238E27FC236}">
                    <a16:creationId xmlns:a16="http://schemas.microsoft.com/office/drawing/2014/main" id="{FE2E80F8-5236-443F-A6BC-50B5467EF2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43306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رابط مستقيم 62">
                <a:extLst>
                  <a:ext uri="{FF2B5EF4-FFF2-40B4-BE49-F238E27FC236}">
                    <a16:creationId xmlns:a16="http://schemas.microsoft.com/office/drawing/2014/main" id="{27065E09-FF63-4EB3-8A7A-620E95600D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72488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مربع نص 88">
              <a:extLst>
                <a:ext uri="{FF2B5EF4-FFF2-40B4-BE49-F238E27FC236}">
                  <a16:creationId xmlns:a16="http://schemas.microsoft.com/office/drawing/2014/main" id="{2171E633-3A4B-4C67-BB06-41818D5A25CD}"/>
                </a:ext>
              </a:extLst>
            </p:cNvPr>
            <p:cNvSpPr txBox="1"/>
            <p:nvPr/>
          </p:nvSpPr>
          <p:spPr>
            <a:xfrm>
              <a:off x="3109293" y="3341478"/>
              <a:ext cx="1610517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600" b="1" dirty="0">
                  <a:solidFill>
                    <a:srgbClr val="C00000"/>
                  </a:solidFill>
                </a:rPr>
                <a:t>التعلم المتمايز</a:t>
              </a:r>
              <a:endParaRPr lang="ar-IQ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ECD1D3DA-5E05-4530-A256-515DC42C919D}"/>
              </a:ext>
            </a:extLst>
          </p:cNvPr>
          <p:cNvSpPr/>
          <p:nvPr/>
        </p:nvSpPr>
        <p:spPr>
          <a:xfrm>
            <a:off x="130629" y="6498771"/>
            <a:ext cx="636814" cy="35922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accent3">
                    <a:lumMod val="50000"/>
                  </a:schemeClr>
                </a:solidFill>
              </a:rPr>
              <a:t>15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D3981B5-A5FF-4F9A-8032-33ADB3215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54" y="3832057"/>
            <a:ext cx="1007501" cy="1617055"/>
          </a:xfrm>
          <a:prstGeom prst="rect">
            <a:avLst/>
          </a:prstGeom>
        </p:spPr>
      </p:pic>
      <p:sp>
        <p:nvSpPr>
          <p:cNvPr id="23" name="Cloud 22">
            <a:extLst>
              <a:ext uri="{FF2B5EF4-FFF2-40B4-BE49-F238E27FC236}">
                <a16:creationId xmlns:a16="http://schemas.microsoft.com/office/drawing/2014/main" id="{DD93A0E8-1EC8-4DDB-A1BD-C55FEE3DA53F}"/>
              </a:ext>
            </a:extLst>
          </p:cNvPr>
          <p:cNvSpPr/>
          <p:nvPr/>
        </p:nvSpPr>
        <p:spPr>
          <a:xfrm>
            <a:off x="9331450" y="-28777"/>
            <a:ext cx="2599116" cy="1077218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طلاب اصحاب الهمم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75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AC166A5-0D8B-4FFD-98CD-7C163910B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446" y="10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مراجعة">
            <a:extLst>
              <a:ext uri="{FF2B5EF4-FFF2-40B4-BE49-F238E27FC236}">
                <a16:creationId xmlns:a16="http://schemas.microsoft.com/office/drawing/2014/main" id="{0702AB66-200F-468C-A1DE-AB761767A724}"/>
              </a:ext>
            </a:extLst>
          </p:cNvPr>
          <p:cNvSpPr txBox="1"/>
          <p:nvPr/>
        </p:nvSpPr>
        <p:spPr>
          <a:xfrm>
            <a:off x="3720335" y="2394199"/>
            <a:ext cx="5249834" cy="56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99004">
              <a:defRPr sz="8900">
                <a:solidFill>
                  <a:srgbClr val="9411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marL="0" marR="0" lvl="0" indent="0" algn="ctr" defTabSz="49900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rah Regular"/>
                <a:sym typeface="Farah Regular"/>
              </a:rPr>
              <a:t>اختبر معلوماتك على برنامج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rah Regular"/>
              <a:sym typeface="Farah Regular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2D82475C-EC4B-46B5-BD96-85DF0D2E27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8463584" y="1042988"/>
            <a:ext cx="3616970" cy="1636772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770A13C4-4C2B-4E00-B5FC-51984C929FD2}"/>
              </a:ext>
            </a:extLst>
          </p:cNvPr>
          <p:cNvSpPr txBox="1"/>
          <p:nvPr/>
        </p:nvSpPr>
        <p:spPr>
          <a:xfrm>
            <a:off x="8463584" y="1449581"/>
            <a:ext cx="3839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 الختامي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B210D8-8243-4B6E-8605-304766C47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3" y="3066288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DC8F69C8-127A-4572-9B5D-107D95CCFAC4}"/>
              </a:ext>
            </a:extLst>
          </p:cNvPr>
          <p:cNvSpPr/>
          <p:nvPr/>
        </p:nvSpPr>
        <p:spPr>
          <a:xfrm>
            <a:off x="6808029" y="74522"/>
            <a:ext cx="2599116" cy="1077218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طلاب التعلم عن بعد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9B7CC-1C72-459A-BD38-72193D71B475}"/>
              </a:ext>
            </a:extLst>
          </p:cNvPr>
          <p:cNvSpPr txBox="1"/>
          <p:nvPr/>
        </p:nvSpPr>
        <p:spPr>
          <a:xfrm>
            <a:off x="4682137" y="4516231"/>
            <a:ext cx="6149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https://www.liveworksheets.com/nr1345624bx</a:t>
            </a:r>
          </a:p>
        </p:txBody>
      </p:sp>
    </p:spTree>
    <p:extLst>
      <p:ext uri="{BB962C8B-B14F-4D97-AF65-F5344CB8AC3E}">
        <p14:creationId xmlns:p14="http://schemas.microsoft.com/office/powerpoint/2010/main" val="344471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A89F-396E-4DC3-A1D4-D63F63AB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7FA95-376F-4BCF-B258-84B01D3B5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32ECA-14BD-4AFA-AAE7-41095AFF5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2" y="156418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F15B176-EF26-4E32-BD0A-4C1AC60F66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51"/>
          <a:stretch/>
        </p:blipFill>
        <p:spPr>
          <a:xfrm rot="21058355">
            <a:off x="5059087" y="1058543"/>
            <a:ext cx="1039091" cy="1488764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B17BAA1C-BE31-429B-941A-70BCD742DD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3" t="354" r="18431" b="-354"/>
          <a:stretch/>
        </p:blipFill>
        <p:spPr>
          <a:xfrm rot="21208722">
            <a:off x="9928719" y="1536264"/>
            <a:ext cx="1124174" cy="1488764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1D5E3CE2-01CC-4B34-928C-E21D5E1E73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4"/>
          <a:stretch/>
        </p:blipFill>
        <p:spPr>
          <a:xfrm>
            <a:off x="1373777" y="2339668"/>
            <a:ext cx="1156855" cy="1488764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709C1EFA-41B6-4969-A330-4F5F43BBD7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-2792" r="49651" b="2792"/>
          <a:stretch/>
        </p:blipFill>
        <p:spPr>
          <a:xfrm rot="21137618">
            <a:off x="8622505" y="4942095"/>
            <a:ext cx="1025238" cy="1488764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5634D4D4-7BC6-4467-9FFB-59E29448FE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3" t="354" r="18431" b="-354"/>
          <a:stretch/>
        </p:blipFill>
        <p:spPr>
          <a:xfrm rot="543060">
            <a:off x="1313110" y="4932737"/>
            <a:ext cx="1025238" cy="1488764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A36CC444-8609-42EA-948A-8A63A2F77154}"/>
              </a:ext>
            </a:extLst>
          </p:cNvPr>
          <p:cNvSpPr/>
          <p:nvPr/>
        </p:nvSpPr>
        <p:spPr>
          <a:xfrm>
            <a:off x="6808029" y="74522"/>
            <a:ext cx="2599116" cy="1077218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</a:rPr>
              <a:t>طلاب التعلم الواقعي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استراتيجية العصف الذهني">
            <a:extLst>
              <a:ext uri="{FF2B5EF4-FFF2-40B4-BE49-F238E27FC236}">
                <a16:creationId xmlns:a16="http://schemas.microsoft.com/office/drawing/2014/main" id="{F24909E3-BD8E-4ECB-AB9C-2886D4EAE7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8930143" y="-1047"/>
            <a:ext cx="3149315" cy="9327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FDED5C-3AB6-4FB8-9B41-178C97F100C5}"/>
              </a:ext>
            </a:extLst>
          </p:cNvPr>
          <p:cNvSpPr txBox="1"/>
          <p:nvPr/>
        </p:nvSpPr>
        <p:spPr>
          <a:xfrm>
            <a:off x="9411371" y="156167"/>
            <a:ext cx="2117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AE" sz="3200" b="1" dirty="0"/>
              <a:t>التقييم الختامي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105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32B9A07-F1EE-4713-98FE-EE461563F7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7B08D2D-C899-4AC3-91D4-08D6ABAB1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3" y="4809721"/>
            <a:ext cx="1559909" cy="19801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93F16-263E-4EBF-BB5B-CF71AB6FD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01" y="4713163"/>
            <a:ext cx="1657256" cy="198011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5E59330-45E0-447C-97AC-AF859E8FB308}"/>
              </a:ext>
            </a:extLst>
          </p:cNvPr>
          <p:cNvGrpSpPr/>
          <p:nvPr/>
        </p:nvGrpSpPr>
        <p:grpSpPr>
          <a:xfrm>
            <a:off x="874644" y="697904"/>
            <a:ext cx="9942561" cy="5339172"/>
            <a:chOff x="198623" y="347857"/>
            <a:chExt cx="8732958" cy="651085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7759E53-D758-4DFD-B956-BCC87D555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623" y="374297"/>
              <a:ext cx="1643728" cy="147981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071AEEF-F0DF-4EB1-969E-9AEC881A4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5561" y="374297"/>
              <a:ext cx="1896020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9E34EDD-21AA-4C12-BAF1-D70FA87A6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60528" y="347857"/>
              <a:ext cx="1585097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4CE000C-73B4-4AE7-A6DC-9F3F5B5641F2}"/>
                </a:ext>
              </a:extLst>
            </p:cNvPr>
            <p:cNvGrpSpPr/>
            <p:nvPr/>
          </p:nvGrpSpPr>
          <p:grpSpPr>
            <a:xfrm>
              <a:off x="2203802" y="422255"/>
              <a:ext cx="1896020" cy="2834886"/>
              <a:chOff x="2405142" y="459559"/>
              <a:chExt cx="1896020" cy="283488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7B9E5351-CD4A-4BD4-9784-BEBABAD8C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05142" y="459559"/>
                <a:ext cx="1896020" cy="283488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0" name="Picture 18" descr="Focus On Your Personal Hygiene ! – SGPomades Discover Joy in Self Care">
                <a:extLst>
                  <a:ext uri="{FF2B5EF4-FFF2-40B4-BE49-F238E27FC236}">
                    <a16:creationId xmlns:a16="http://schemas.microsoft.com/office/drawing/2014/main" id="{8F1B6633-C5E0-477A-A52B-5858A826C99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174" y="1651131"/>
                <a:ext cx="1460437" cy="881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8B1B6B7-708C-4A79-98A3-14536FEB3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0192" y="3905378"/>
              <a:ext cx="2133785" cy="267027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EFB7E78-B797-40B0-AA18-3BF475B3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09977" y="4069922"/>
              <a:ext cx="2286198" cy="263979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F9D591-BB9D-4D75-8C67-60C868BDD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45954" y="3865316"/>
              <a:ext cx="2274005" cy="29933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67372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0E5A-251C-42AC-A239-9EA9FA66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291D1-B9B3-4B16-8DC7-490F1094A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087BD0B-2D3D-4BD6-B6FA-7F488DCAA29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8" end="15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2753" y="5569693"/>
            <a:ext cx="1473344" cy="11049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B14CB-104A-4E11-8DDD-C9DCF164C276}"/>
              </a:ext>
            </a:extLst>
          </p:cNvPr>
          <p:cNvSpPr txBox="1"/>
          <p:nvPr/>
        </p:nvSpPr>
        <p:spPr>
          <a:xfrm>
            <a:off x="4267674" y="55420"/>
            <a:ext cx="30202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solidFill>
                  <a:srgbClr val="565BCE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اكتشف المفتاح الصحيح !</a:t>
            </a:r>
            <a:endParaRPr lang="en-AE" sz="2400" dirty="0">
              <a:solidFill>
                <a:srgbClr val="565BCE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8E69B-37A2-44E0-B623-E6D1EE5767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4"/>
          <a:stretch/>
        </p:blipFill>
        <p:spPr>
          <a:xfrm rot="21217854">
            <a:off x="329745" y="394109"/>
            <a:ext cx="4828310" cy="62135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D1EA99-A73F-4514-A736-EBF0144D8161}"/>
              </a:ext>
            </a:extLst>
          </p:cNvPr>
          <p:cNvSpPr/>
          <p:nvPr/>
        </p:nvSpPr>
        <p:spPr>
          <a:xfrm>
            <a:off x="6109855" y="785677"/>
            <a:ext cx="5403273" cy="12684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المقصود بكلمة البلد الامين</a:t>
            </a:r>
            <a:endParaRPr lang="en-AE" sz="4400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45FEC-6D22-4DA3-8D75-A79809FC6A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8971031" y="1211902"/>
            <a:ext cx="1565563" cy="3518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1EC5A-F75E-453E-A95C-977C357A35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6830764" y="2554693"/>
            <a:ext cx="1565563" cy="3518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519D9F-A443-431F-AAF5-81E90D8D00C8}"/>
              </a:ext>
            </a:extLst>
          </p:cNvPr>
          <p:cNvSpPr txBox="1"/>
          <p:nvPr/>
        </p:nvSpPr>
        <p:spPr>
          <a:xfrm>
            <a:off x="8298873" y="2770909"/>
            <a:ext cx="250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مكة المكرمة</a:t>
            </a:r>
            <a:endParaRPr lang="en-AE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88C22F-DFCB-4C8D-A016-AAA5CA6CBC73}"/>
              </a:ext>
            </a:extLst>
          </p:cNvPr>
          <p:cNvSpPr txBox="1"/>
          <p:nvPr/>
        </p:nvSpPr>
        <p:spPr>
          <a:xfrm>
            <a:off x="6109855" y="4096788"/>
            <a:ext cx="250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المدينة </a:t>
            </a:r>
            <a:endParaRPr lang="en-AE" sz="2400" b="1" dirty="0"/>
          </a:p>
        </p:txBody>
      </p:sp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4929B373-3817-4BDC-AEB7-9F103FD9A4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7" t="-970" r="67207" b="970"/>
          <a:stretch/>
        </p:blipFill>
        <p:spPr>
          <a:xfrm rot="21217854">
            <a:off x="1256876" y="336612"/>
            <a:ext cx="3272345" cy="62135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70D663-E362-4621-B148-3AE989B72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9009307" y="3898993"/>
            <a:ext cx="1565563" cy="3518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1E4670-5576-4863-B30F-E749C10056BB}"/>
              </a:ext>
            </a:extLst>
          </p:cNvPr>
          <p:cNvSpPr txBox="1"/>
          <p:nvPr/>
        </p:nvSpPr>
        <p:spPr>
          <a:xfrm>
            <a:off x="8288398" y="5441088"/>
            <a:ext cx="250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الطائف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51128376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45 0.16435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218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44323 0.1643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26094 -0.052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26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25391 -0.0502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44089 -0.228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4" y="-1141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4153 -0.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8" grpId="0"/>
      <p:bldP spid="1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0E5A-251C-42AC-A239-9EA9FA66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291D1-B9B3-4B16-8DC7-490F1094A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087BD0B-2D3D-4BD6-B6FA-7F488DCAA29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8" end="15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2753" y="5569693"/>
            <a:ext cx="1473344" cy="11049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B14CB-104A-4E11-8DDD-C9DCF164C276}"/>
              </a:ext>
            </a:extLst>
          </p:cNvPr>
          <p:cNvSpPr txBox="1"/>
          <p:nvPr/>
        </p:nvSpPr>
        <p:spPr>
          <a:xfrm>
            <a:off x="4267674" y="55420"/>
            <a:ext cx="30202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solidFill>
                  <a:srgbClr val="565BCE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اكتشف المفتاح الصحيح !</a:t>
            </a:r>
            <a:endParaRPr lang="en-AE" sz="2400" dirty="0">
              <a:solidFill>
                <a:srgbClr val="565BCE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8E69B-37A2-44E0-B623-E6D1EE5767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5" t="949" r="48709" b="-949"/>
          <a:stretch/>
        </p:blipFill>
        <p:spPr>
          <a:xfrm rot="21217854">
            <a:off x="329745" y="394109"/>
            <a:ext cx="4828310" cy="62135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D1EA99-A73F-4514-A736-EBF0144D8161}"/>
              </a:ext>
            </a:extLst>
          </p:cNvPr>
          <p:cNvSpPr/>
          <p:nvPr/>
        </p:nvSpPr>
        <p:spPr>
          <a:xfrm>
            <a:off x="6109855" y="785677"/>
            <a:ext cx="5403273" cy="12684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أقسم الله تعالى في السورة بـ</a:t>
            </a:r>
            <a:endParaRPr lang="en-AE" sz="4400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45FEC-6D22-4DA3-8D75-A79809FC6A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6762630" y="2452467"/>
            <a:ext cx="1565563" cy="3518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1EC5A-F75E-453E-A95C-977C357A35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8971031" y="1267868"/>
            <a:ext cx="1565563" cy="3518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519D9F-A443-431F-AAF5-81E90D8D00C8}"/>
              </a:ext>
            </a:extLst>
          </p:cNvPr>
          <p:cNvSpPr txBox="1"/>
          <p:nvPr/>
        </p:nvSpPr>
        <p:spPr>
          <a:xfrm>
            <a:off x="6347292" y="3911796"/>
            <a:ext cx="2801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التين والزيتون ومكة وجبل الطور </a:t>
            </a:r>
            <a:endParaRPr lang="en-AE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88C22F-DFCB-4C8D-A016-AAA5CA6CBC73}"/>
              </a:ext>
            </a:extLst>
          </p:cNvPr>
          <p:cNvSpPr txBox="1"/>
          <p:nvPr/>
        </p:nvSpPr>
        <p:spPr>
          <a:xfrm>
            <a:off x="8250122" y="2809963"/>
            <a:ext cx="250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بالضحى </a:t>
            </a:r>
            <a:endParaRPr lang="en-AE" sz="2400" b="1" dirty="0"/>
          </a:p>
        </p:txBody>
      </p:sp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4929B373-3817-4BDC-AEB7-9F103FD9A4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7" t="2008" r="35387" b="-2008"/>
          <a:stretch/>
        </p:blipFill>
        <p:spPr>
          <a:xfrm rot="21217854">
            <a:off x="1262650" y="527455"/>
            <a:ext cx="3272345" cy="62135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70D663-E362-4621-B148-3AE989B72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9009307" y="3898993"/>
            <a:ext cx="1565563" cy="3518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1E4670-5576-4863-B30F-E749C10056BB}"/>
              </a:ext>
            </a:extLst>
          </p:cNvPr>
          <p:cNvSpPr txBox="1"/>
          <p:nvPr/>
        </p:nvSpPr>
        <p:spPr>
          <a:xfrm>
            <a:off x="8250122" y="5369638"/>
            <a:ext cx="250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الليل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24030899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26888 -0.01296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-648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25235 -0.0152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4263 0.179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895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42956 0.1817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44089 -0.228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4" y="-1141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4153 -0.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83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8" grpId="0"/>
      <p:bldP spid="1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0E5A-251C-42AC-A239-9EA9FA66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291D1-B9B3-4B16-8DC7-490F1094A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087BD0B-2D3D-4BD6-B6FA-7F488DCAA29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8" end="15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2753" y="5569693"/>
            <a:ext cx="1473344" cy="11049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1B14CB-104A-4E11-8DDD-C9DCF164C276}"/>
              </a:ext>
            </a:extLst>
          </p:cNvPr>
          <p:cNvSpPr txBox="1"/>
          <p:nvPr/>
        </p:nvSpPr>
        <p:spPr>
          <a:xfrm>
            <a:off x="4267674" y="55420"/>
            <a:ext cx="30202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solidFill>
                  <a:srgbClr val="565BCE"/>
                </a:solidFill>
                <a:latin typeface="FF Hekaya Light" panose="00000A00000000000000" pitchFamily="50" charset="-78"/>
                <a:cs typeface="FF Hekaya Light" panose="00000A00000000000000" pitchFamily="50" charset="-78"/>
              </a:rPr>
              <a:t>اكتشف المفتاح الصحيح !</a:t>
            </a:r>
            <a:endParaRPr lang="en-AE" sz="2400" dirty="0">
              <a:solidFill>
                <a:srgbClr val="565BCE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8E69B-37A2-44E0-B623-E6D1EE5767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7" t="-2534" r="18415" b="2534"/>
          <a:stretch/>
        </p:blipFill>
        <p:spPr>
          <a:xfrm rot="21217854">
            <a:off x="698857" y="407132"/>
            <a:ext cx="4224866" cy="62135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D1EA99-A73F-4514-A736-EBF0144D8161}"/>
              </a:ext>
            </a:extLst>
          </p:cNvPr>
          <p:cNvSpPr/>
          <p:nvPr/>
        </p:nvSpPr>
        <p:spPr>
          <a:xfrm>
            <a:off x="4698609" y="785677"/>
            <a:ext cx="6814519" cy="12684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من فضل الله تعالى أن خلق الانسان</a:t>
            </a:r>
            <a:endParaRPr lang="en-AE" sz="4000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45FEC-6D22-4DA3-8D75-A79809FC6A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8971031" y="1211902"/>
            <a:ext cx="1565563" cy="3518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1EC5A-F75E-453E-A95C-977C357A35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1562"/>
          <a:stretch/>
        </p:blipFill>
        <p:spPr>
          <a:xfrm rot="5400000">
            <a:off x="6830764" y="2554693"/>
            <a:ext cx="1565563" cy="3518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519D9F-A443-431F-AAF5-81E90D8D00C8}"/>
              </a:ext>
            </a:extLst>
          </p:cNvPr>
          <p:cNvSpPr txBox="1"/>
          <p:nvPr/>
        </p:nvSpPr>
        <p:spPr>
          <a:xfrm>
            <a:off x="8298873" y="2770909"/>
            <a:ext cx="250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أحسن صورة </a:t>
            </a:r>
            <a:endParaRPr lang="en-AE" sz="2000" b="1" dirty="0"/>
          </a:p>
        </p:txBody>
      </p:sp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4929B373-3817-4BDC-AEB7-9F103FD9A4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9" t="6348" r="3835" b="-6348"/>
          <a:stretch/>
        </p:blipFill>
        <p:spPr>
          <a:xfrm rot="21217854">
            <a:off x="1398918" y="948007"/>
            <a:ext cx="3272345" cy="62135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24244D-D408-4357-9094-AE70F67F8B95}"/>
              </a:ext>
            </a:extLst>
          </p:cNvPr>
          <p:cNvSpPr txBox="1"/>
          <p:nvPr/>
        </p:nvSpPr>
        <p:spPr>
          <a:xfrm>
            <a:off x="6529708" y="4081781"/>
            <a:ext cx="250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أبشع صورة  </a:t>
            </a:r>
            <a:endParaRPr lang="en-AE" sz="2000" b="1" dirty="0"/>
          </a:p>
        </p:txBody>
      </p:sp>
    </p:spTree>
    <p:extLst>
      <p:ext uri="{BB962C8B-B14F-4D97-AF65-F5344CB8AC3E}">
        <p14:creationId xmlns:p14="http://schemas.microsoft.com/office/powerpoint/2010/main" val="174820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44323 0.16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82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45 0.16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2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44323 0.1643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61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-0.26094 -0.0525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03F2C04-F16A-4264-BEA8-1D9F6B562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446" y="10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مربع نص 2">
            <a:extLst>
              <a:ext uri="{FF2B5EF4-FFF2-40B4-BE49-F238E27FC236}">
                <a16:creationId xmlns:a16="http://schemas.microsoft.com/office/drawing/2014/main" id="{23066FE6-FFD4-4F22-A16D-F4068D52FEFB}"/>
              </a:ext>
            </a:extLst>
          </p:cNvPr>
          <p:cNvSpPr txBox="1"/>
          <p:nvPr/>
        </p:nvSpPr>
        <p:spPr>
          <a:xfrm>
            <a:off x="1850572" y="1786314"/>
            <a:ext cx="8490856" cy="289419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algn="ctr">
              <a:lnSpc>
                <a:spcPct val="200000"/>
              </a:lnSpc>
              <a:defRPr/>
            </a:pPr>
            <a:r>
              <a:rPr lang="ar-AE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أبنائي وبناتي أنا سعيدة لحضوركم معي  وأشكركم على حسن انتباهكم وتفاعلكم معي</a:t>
            </a:r>
          </a:p>
          <a:p>
            <a:pPr algn="ctr">
              <a:lnSpc>
                <a:spcPct val="200000"/>
              </a:lnSpc>
              <a:defRPr/>
            </a:pPr>
            <a:r>
              <a:rPr lang="ar-AE" sz="3200" dirty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الواجب : </a:t>
            </a:r>
            <a:r>
              <a:rPr lang="ar-AE" sz="3200" dirty="0">
                <a:solidFill>
                  <a:srgbClr val="FFFF6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قراءة نص أحسن تقويم 82 </a:t>
            </a:r>
          </a:p>
        </p:txBody>
      </p:sp>
    </p:spTree>
    <p:extLst>
      <p:ext uri="{BB962C8B-B14F-4D97-AF65-F5344CB8AC3E}">
        <p14:creationId xmlns:p14="http://schemas.microsoft.com/office/powerpoint/2010/main" val="2596218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B083254-69CA-44B4-A1D9-2875461D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446" y="10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A1EED3-ACF7-40E8-9611-3F4D3C5456E8}"/>
              </a:ext>
            </a:extLst>
          </p:cNvPr>
          <p:cNvSpPr/>
          <p:nvPr/>
        </p:nvSpPr>
        <p:spPr>
          <a:xfrm>
            <a:off x="3155374" y="1906732"/>
            <a:ext cx="5953991" cy="3106882"/>
          </a:xfrm>
          <a:custGeom>
            <a:avLst/>
            <a:gdLst>
              <a:gd name="connsiteX0" fmla="*/ 0 w 5953991"/>
              <a:gd name="connsiteY0" fmla="*/ 144905 h 3106882"/>
              <a:gd name="connsiteX1" fmla="*/ 144905 w 5953991"/>
              <a:gd name="connsiteY1" fmla="*/ 0 h 3106882"/>
              <a:gd name="connsiteX2" fmla="*/ 824607 w 5953991"/>
              <a:gd name="connsiteY2" fmla="*/ 0 h 3106882"/>
              <a:gd name="connsiteX3" fmla="*/ 1277741 w 5953991"/>
              <a:gd name="connsiteY3" fmla="*/ 0 h 3106882"/>
              <a:gd name="connsiteX4" fmla="*/ 1900801 w 5953991"/>
              <a:gd name="connsiteY4" fmla="*/ 0 h 3106882"/>
              <a:gd name="connsiteX5" fmla="*/ 2467219 w 5953991"/>
              <a:gd name="connsiteY5" fmla="*/ 0 h 3106882"/>
              <a:gd name="connsiteX6" fmla="*/ 3090279 w 5953991"/>
              <a:gd name="connsiteY6" fmla="*/ 0 h 3106882"/>
              <a:gd name="connsiteX7" fmla="*/ 3713339 w 5953991"/>
              <a:gd name="connsiteY7" fmla="*/ 0 h 3106882"/>
              <a:gd name="connsiteX8" fmla="*/ 4223115 w 5953991"/>
              <a:gd name="connsiteY8" fmla="*/ 0 h 3106882"/>
              <a:gd name="connsiteX9" fmla="*/ 4846175 w 5953991"/>
              <a:gd name="connsiteY9" fmla="*/ 0 h 3106882"/>
              <a:gd name="connsiteX10" fmla="*/ 5242668 w 5953991"/>
              <a:gd name="connsiteY10" fmla="*/ 0 h 3106882"/>
              <a:gd name="connsiteX11" fmla="*/ 5809086 w 5953991"/>
              <a:gd name="connsiteY11" fmla="*/ 0 h 3106882"/>
              <a:gd name="connsiteX12" fmla="*/ 5953991 w 5953991"/>
              <a:gd name="connsiteY12" fmla="*/ 144905 h 3106882"/>
              <a:gd name="connsiteX13" fmla="*/ 5953991 w 5953991"/>
              <a:gd name="connsiteY13" fmla="*/ 651978 h 3106882"/>
              <a:gd name="connsiteX14" fmla="*/ 5953991 w 5953991"/>
              <a:gd name="connsiteY14" fmla="*/ 1215392 h 3106882"/>
              <a:gd name="connsiteX15" fmla="*/ 5953991 w 5953991"/>
              <a:gd name="connsiteY15" fmla="*/ 1806977 h 3106882"/>
              <a:gd name="connsiteX16" fmla="*/ 5953991 w 5953991"/>
              <a:gd name="connsiteY16" fmla="*/ 2370392 h 3106882"/>
              <a:gd name="connsiteX17" fmla="*/ 5953991 w 5953991"/>
              <a:gd name="connsiteY17" fmla="*/ 2961977 h 3106882"/>
              <a:gd name="connsiteX18" fmla="*/ 5809086 w 5953991"/>
              <a:gd name="connsiteY18" fmla="*/ 3106882 h 3106882"/>
              <a:gd name="connsiteX19" fmla="*/ 5355952 w 5953991"/>
              <a:gd name="connsiteY19" fmla="*/ 3106882 h 3106882"/>
              <a:gd name="connsiteX20" fmla="*/ 4676250 w 5953991"/>
              <a:gd name="connsiteY20" fmla="*/ 3106882 h 3106882"/>
              <a:gd name="connsiteX21" fmla="*/ 4223115 w 5953991"/>
              <a:gd name="connsiteY21" fmla="*/ 3106882 h 3106882"/>
              <a:gd name="connsiteX22" fmla="*/ 3600055 w 5953991"/>
              <a:gd name="connsiteY22" fmla="*/ 3106882 h 3106882"/>
              <a:gd name="connsiteX23" fmla="*/ 3203563 w 5953991"/>
              <a:gd name="connsiteY23" fmla="*/ 3106882 h 3106882"/>
              <a:gd name="connsiteX24" fmla="*/ 2637145 w 5953991"/>
              <a:gd name="connsiteY24" fmla="*/ 3106882 h 3106882"/>
              <a:gd name="connsiteX25" fmla="*/ 2184010 w 5953991"/>
              <a:gd name="connsiteY25" fmla="*/ 3106882 h 3106882"/>
              <a:gd name="connsiteX26" fmla="*/ 1674234 w 5953991"/>
              <a:gd name="connsiteY26" fmla="*/ 3106882 h 3106882"/>
              <a:gd name="connsiteX27" fmla="*/ 1164458 w 5953991"/>
              <a:gd name="connsiteY27" fmla="*/ 3106882 h 3106882"/>
              <a:gd name="connsiteX28" fmla="*/ 144905 w 5953991"/>
              <a:gd name="connsiteY28" fmla="*/ 3106882 h 3106882"/>
              <a:gd name="connsiteX29" fmla="*/ 0 w 5953991"/>
              <a:gd name="connsiteY29" fmla="*/ 2961977 h 3106882"/>
              <a:gd name="connsiteX30" fmla="*/ 0 w 5953991"/>
              <a:gd name="connsiteY30" fmla="*/ 2398563 h 3106882"/>
              <a:gd name="connsiteX31" fmla="*/ 0 w 5953991"/>
              <a:gd name="connsiteY31" fmla="*/ 1863319 h 3106882"/>
              <a:gd name="connsiteX32" fmla="*/ 0 w 5953991"/>
              <a:gd name="connsiteY32" fmla="*/ 1299905 h 3106882"/>
              <a:gd name="connsiteX33" fmla="*/ 0 w 5953991"/>
              <a:gd name="connsiteY33" fmla="*/ 708319 h 3106882"/>
              <a:gd name="connsiteX34" fmla="*/ 0 w 5953991"/>
              <a:gd name="connsiteY34" fmla="*/ 144905 h 310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53991" h="3106882" fill="none" extrusionOk="0">
                <a:moveTo>
                  <a:pt x="0" y="144905"/>
                </a:moveTo>
                <a:cubicBezTo>
                  <a:pt x="-11497" y="46956"/>
                  <a:pt x="65543" y="-2732"/>
                  <a:pt x="144905" y="0"/>
                </a:cubicBezTo>
                <a:cubicBezTo>
                  <a:pt x="379557" y="-51177"/>
                  <a:pt x="544246" y="69311"/>
                  <a:pt x="824607" y="0"/>
                </a:cubicBezTo>
                <a:cubicBezTo>
                  <a:pt x="1104968" y="-69311"/>
                  <a:pt x="1165750" y="9832"/>
                  <a:pt x="1277741" y="0"/>
                </a:cubicBezTo>
                <a:cubicBezTo>
                  <a:pt x="1389732" y="-9832"/>
                  <a:pt x="1590461" y="70791"/>
                  <a:pt x="1900801" y="0"/>
                </a:cubicBezTo>
                <a:cubicBezTo>
                  <a:pt x="2211141" y="-70791"/>
                  <a:pt x="2246843" y="7297"/>
                  <a:pt x="2467219" y="0"/>
                </a:cubicBezTo>
                <a:cubicBezTo>
                  <a:pt x="2687595" y="-7297"/>
                  <a:pt x="2895249" y="69350"/>
                  <a:pt x="3090279" y="0"/>
                </a:cubicBezTo>
                <a:cubicBezTo>
                  <a:pt x="3285309" y="-69350"/>
                  <a:pt x="3567469" y="15069"/>
                  <a:pt x="3713339" y="0"/>
                </a:cubicBezTo>
                <a:cubicBezTo>
                  <a:pt x="3859209" y="-15069"/>
                  <a:pt x="4096887" y="12523"/>
                  <a:pt x="4223115" y="0"/>
                </a:cubicBezTo>
                <a:cubicBezTo>
                  <a:pt x="4349343" y="-12523"/>
                  <a:pt x="4644574" y="58200"/>
                  <a:pt x="4846175" y="0"/>
                </a:cubicBezTo>
                <a:cubicBezTo>
                  <a:pt x="5047776" y="-58200"/>
                  <a:pt x="5102390" y="42930"/>
                  <a:pt x="5242668" y="0"/>
                </a:cubicBezTo>
                <a:cubicBezTo>
                  <a:pt x="5382946" y="-42930"/>
                  <a:pt x="5625961" y="24152"/>
                  <a:pt x="5809086" y="0"/>
                </a:cubicBezTo>
                <a:cubicBezTo>
                  <a:pt x="5879549" y="-8188"/>
                  <a:pt x="5931097" y="69988"/>
                  <a:pt x="5953991" y="144905"/>
                </a:cubicBezTo>
                <a:cubicBezTo>
                  <a:pt x="5997269" y="272813"/>
                  <a:pt x="5932633" y="459051"/>
                  <a:pt x="5953991" y="651978"/>
                </a:cubicBezTo>
                <a:cubicBezTo>
                  <a:pt x="5975349" y="844905"/>
                  <a:pt x="5943712" y="1014223"/>
                  <a:pt x="5953991" y="1215392"/>
                </a:cubicBezTo>
                <a:cubicBezTo>
                  <a:pt x="5964270" y="1416561"/>
                  <a:pt x="5923040" y="1537836"/>
                  <a:pt x="5953991" y="1806977"/>
                </a:cubicBezTo>
                <a:cubicBezTo>
                  <a:pt x="5984942" y="2076118"/>
                  <a:pt x="5888068" y="2105342"/>
                  <a:pt x="5953991" y="2370392"/>
                </a:cubicBezTo>
                <a:cubicBezTo>
                  <a:pt x="6019914" y="2635443"/>
                  <a:pt x="5944499" y="2740167"/>
                  <a:pt x="5953991" y="2961977"/>
                </a:cubicBezTo>
                <a:cubicBezTo>
                  <a:pt x="5974790" y="3040062"/>
                  <a:pt x="5903329" y="3099929"/>
                  <a:pt x="5809086" y="3106882"/>
                </a:cubicBezTo>
                <a:cubicBezTo>
                  <a:pt x="5591347" y="3139334"/>
                  <a:pt x="5493225" y="3085907"/>
                  <a:pt x="5355952" y="3106882"/>
                </a:cubicBezTo>
                <a:cubicBezTo>
                  <a:pt x="5218679" y="3127857"/>
                  <a:pt x="4838089" y="3041077"/>
                  <a:pt x="4676250" y="3106882"/>
                </a:cubicBezTo>
                <a:cubicBezTo>
                  <a:pt x="4514411" y="3172687"/>
                  <a:pt x="4334857" y="3096496"/>
                  <a:pt x="4223115" y="3106882"/>
                </a:cubicBezTo>
                <a:cubicBezTo>
                  <a:pt x="4111374" y="3117268"/>
                  <a:pt x="3772361" y="3059769"/>
                  <a:pt x="3600055" y="3106882"/>
                </a:cubicBezTo>
                <a:cubicBezTo>
                  <a:pt x="3427749" y="3153995"/>
                  <a:pt x="3357856" y="3065948"/>
                  <a:pt x="3203563" y="3106882"/>
                </a:cubicBezTo>
                <a:cubicBezTo>
                  <a:pt x="3049270" y="3147816"/>
                  <a:pt x="2778624" y="3071593"/>
                  <a:pt x="2637145" y="3106882"/>
                </a:cubicBezTo>
                <a:cubicBezTo>
                  <a:pt x="2495666" y="3142171"/>
                  <a:pt x="2377741" y="3079238"/>
                  <a:pt x="2184010" y="3106882"/>
                </a:cubicBezTo>
                <a:cubicBezTo>
                  <a:pt x="1990279" y="3134526"/>
                  <a:pt x="1785463" y="3085220"/>
                  <a:pt x="1674234" y="3106882"/>
                </a:cubicBezTo>
                <a:cubicBezTo>
                  <a:pt x="1563005" y="3128544"/>
                  <a:pt x="1392754" y="3083812"/>
                  <a:pt x="1164458" y="3106882"/>
                </a:cubicBezTo>
                <a:cubicBezTo>
                  <a:pt x="936162" y="3129952"/>
                  <a:pt x="508335" y="3030162"/>
                  <a:pt x="144905" y="3106882"/>
                </a:cubicBezTo>
                <a:cubicBezTo>
                  <a:pt x="72602" y="3085166"/>
                  <a:pt x="-3520" y="3053728"/>
                  <a:pt x="0" y="2961977"/>
                </a:cubicBezTo>
                <a:cubicBezTo>
                  <a:pt x="-29336" y="2846786"/>
                  <a:pt x="58623" y="2556079"/>
                  <a:pt x="0" y="2398563"/>
                </a:cubicBezTo>
                <a:cubicBezTo>
                  <a:pt x="-58623" y="2241047"/>
                  <a:pt x="20783" y="2083272"/>
                  <a:pt x="0" y="1863319"/>
                </a:cubicBezTo>
                <a:cubicBezTo>
                  <a:pt x="-20783" y="1643366"/>
                  <a:pt x="8520" y="1496144"/>
                  <a:pt x="0" y="1299905"/>
                </a:cubicBezTo>
                <a:cubicBezTo>
                  <a:pt x="-8520" y="1103666"/>
                  <a:pt x="42065" y="864760"/>
                  <a:pt x="0" y="708319"/>
                </a:cubicBezTo>
                <a:cubicBezTo>
                  <a:pt x="-42065" y="551878"/>
                  <a:pt x="32416" y="407649"/>
                  <a:pt x="0" y="144905"/>
                </a:cubicBezTo>
                <a:close/>
              </a:path>
              <a:path w="5953991" h="3106882" stroke="0" extrusionOk="0">
                <a:moveTo>
                  <a:pt x="0" y="144905"/>
                </a:moveTo>
                <a:cubicBezTo>
                  <a:pt x="-6137" y="67829"/>
                  <a:pt x="51336" y="2493"/>
                  <a:pt x="144905" y="0"/>
                </a:cubicBezTo>
                <a:cubicBezTo>
                  <a:pt x="403640" y="-9394"/>
                  <a:pt x="534336" y="144"/>
                  <a:pt x="824607" y="0"/>
                </a:cubicBezTo>
                <a:cubicBezTo>
                  <a:pt x="1114878" y="-144"/>
                  <a:pt x="1177052" y="2188"/>
                  <a:pt x="1277741" y="0"/>
                </a:cubicBezTo>
                <a:cubicBezTo>
                  <a:pt x="1378430" y="-2188"/>
                  <a:pt x="1615598" y="49792"/>
                  <a:pt x="1730876" y="0"/>
                </a:cubicBezTo>
                <a:cubicBezTo>
                  <a:pt x="1846155" y="-49792"/>
                  <a:pt x="2247262" y="22113"/>
                  <a:pt x="2410577" y="0"/>
                </a:cubicBezTo>
                <a:cubicBezTo>
                  <a:pt x="2573892" y="-22113"/>
                  <a:pt x="2702415" y="29558"/>
                  <a:pt x="2807070" y="0"/>
                </a:cubicBezTo>
                <a:cubicBezTo>
                  <a:pt x="2911725" y="-29558"/>
                  <a:pt x="3043686" y="18455"/>
                  <a:pt x="3203563" y="0"/>
                </a:cubicBezTo>
                <a:cubicBezTo>
                  <a:pt x="3363440" y="-18455"/>
                  <a:pt x="3579709" y="42496"/>
                  <a:pt x="3883264" y="0"/>
                </a:cubicBezTo>
                <a:cubicBezTo>
                  <a:pt x="4186819" y="-42496"/>
                  <a:pt x="4097224" y="19354"/>
                  <a:pt x="4279757" y="0"/>
                </a:cubicBezTo>
                <a:cubicBezTo>
                  <a:pt x="4462290" y="-19354"/>
                  <a:pt x="4643530" y="34209"/>
                  <a:pt x="4959459" y="0"/>
                </a:cubicBezTo>
                <a:cubicBezTo>
                  <a:pt x="5275388" y="-34209"/>
                  <a:pt x="5601263" y="58749"/>
                  <a:pt x="5809086" y="0"/>
                </a:cubicBezTo>
                <a:cubicBezTo>
                  <a:pt x="5897856" y="7177"/>
                  <a:pt x="5949942" y="63175"/>
                  <a:pt x="5953991" y="144905"/>
                </a:cubicBezTo>
                <a:cubicBezTo>
                  <a:pt x="6008133" y="356814"/>
                  <a:pt x="5915175" y="463896"/>
                  <a:pt x="5953991" y="651978"/>
                </a:cubicBezTo>
                <a:cubicBezTo>
                  <a:pt x="5992807" y="840060"/>
                  <a:pt x="5913149" y="1011295"/>
                  <a:pt x="5953991" y="1187222"/>
                </a:cubicBezTo>
                <a:cubicBezTo>
                  <a:pt x="5994833" y="1363149"/>
                  <a:pt x="5915365" y="1637802"/>
                  <a:pt x="5953991" y="1806977"/>
                </a:cubicBezTo>
                <a:cubicBezTo>
                  <a:pt x="5992617" y="1976153"/>
                  <a:pt x="5915273" y="2079123"/>
                  <a:pt x="5953991" y="2285880"/>
                </a:cubicBezTo>
                <a:cubicBezTo>
                  <a:pt x="5992709" y="2492637"/>
                  <a:pt x="5929306" y="2800877"/>
                  <a:pt x="5953991" y="2961977"/>
                </a:cubicBezTo>
                <a:cubicBezTo>
                  <a:pt x="5956344" y="3025301"/>
                  <a:pt x="5882801" y="3084860"/>
                  <a:pt x="5809086" y="3106882"/>
                </a:cubicBezTo>
                <a:cubicBezTo>
                  <a:pt x="5681950" y="3163710"/>
                  <a:pt x="5446809" y="3049407"/>
                  <a:pt x="5242668" y="3106882"/>
                </a:cubicBezTo>
                <a:cubicBezTo>
                  <a:pt x="5038527" y="3164357"/>
                  <a:pt x="4974774" y="3088768"/>
                  <a:pt x="4789533" y="3106882"/>
                </a:cubicBezTo>
                <a:cubicBezTo>
                  <a:pt x="4604293" y="3124996"/>
                  <a:pt x="4514838" y="3069718"/>
                  <a:pt x="4393041" y="3106882"/>
                </a:cubicBezTo>
                <a:cubicBezTo>
                  <a:pt x="4271244" y="3144046"/>
                  <a:pt x="3978946" y="3050132"/>
                  <a:pt x="3826623" y="3106882"/>
                </a:cubicBezTo>
                <a:cubicBezTo>
                  <a:pt x="3674300" y="3163632"/>
                  <a:pt x="3546493" y="3079209"/>
                  <a:pt x="3430130" y="3106882"/>
                </a:cubicBezTo>
                <a:cubicBezTo>
                  <a:pt x="3313767" y="3134555"/>
                  <a:pt x="3087281" y="3083649"/>
                  <a:pt x="2976996" y="3106882"/>
                </a:cubicBezTo>
                <a:cubicBezTo>
                  <a:pt x="2866711" y="3130115"/>
                  <a:pt x="2685879" y="3101787"/>
                  <a:pt x="2523861" y="3106882"/>
                </a:cubicBezTo>
                <a:cubicBezTo>
                  <a:pt x="2361843" y="3111977"/>
                  <a:pt x="2308088" y="3079101"/>
                  <a:pt x="2127368" y="3106882"/>
                </a:cubicBezTo>
                <a:cubicBezTo>
                  <a:pt x="1946648" y="3134663"/>
                  <a:pt x="1839548" y="3072808"/>
                  <a:pt x="1674234" y="3106882"/>
                </a:cubicBezTo>
                <a:cubicBezTo>
                  <a:pt x="1508920" y="3140956"/>
                  <a:pt x="1465748" y="3092093"/>
                  <a:pt x="1277741" y="3106882"/>
                </a:cubicBezTo>
                <a:cubicBezTo>
                  <a:pt x="1089734" y="3121671"/>
                  <a:pt x="968551" y="3063163"/>
                  <a:pt x="824607" y="3106882"/>
                </a:cubicBezTo>
                <a:cubicBezTo>
                  <a:pt x="680663" y="3150601"/>
                  <a:pt x="431377" y="3076777"/>
                  <a:pt x="144905" y="3106882"/>
                </a:cubicBezTo>
                <a:cubicBezTo>
                  <a:pt x="64580" y="3110012"/>
                  <a:pt x="-5040" y="3021187"/>
                  <a:pt x="0" y="2961977"/>
                </a:cubicBezTo>
                <a:cubicBezTo>
                  <a:pt x="-61842" y="2702790"/>
                  <a:pt x="34719" y="2649624"/>
                  <a:pt x="0" y="2426733"/>
                </a:cubicBezTo>
                <a:cubicBezTo>
                  <a:pt x="-34719" y="2203842"/>
                  <a:pt x="45128" y="2088629"/>
                  <a:pt x="0" y="1919660"/>
                </a:cubicBezTo>
                <a:cubicBezTo>
                  <a:pt x="-45128" y="1750691"/>
                  <a:pt x="13930" y="1481852"/>
                  <a:pt x="0" y="1328075"/>
                </a:cubicBezTo>
                <a:cubicBezTo>
                  <a:pt x="-13930" y="1174299"/>
                  <a:pt x="12020" y="973055"/>
                  <a:pt x="0" y="792832"/>
                </a:cubicBezTo>
                <a:cubicBezTo>
                  <a:pt x="-12020" y="612609"/>
                  <a:pt x="74669" y="417203"/>
                  <a:pt x="0" y="14490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EAAB5C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10679287">
                  <a:prstGeom prst="roundRect">
                    <a:avLst>
                      <a:gd name="adj" fmla="val 466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defRPr/>
            </a:pPr>
            <a:endParaRPr lang="en-GB" sz="1350" dirty="0">
              <a:solidFill>
                <a:schemeClr val="tx2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9590AB5-9A85-C04A-A263-72CE70D9B478}"/>
              </a:ext>
            </a:extLst>
          </p:cNvPr>
          <p:cNvSpPr txBox="1"/>
          <p:nvPr/>
        </p:nvSpPr>
        <p:spPr>
          <a:xfrm>
            <a:off x="6002657" y="108935"/>
            <a:ext cx="4363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تذكرة خروج  : </a:t>
            </a:r>
          </a:p>
          <a:p>
            <a:pPr algn="r"/>
            <a:endParaRPr lang="ar-AE" sz="30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/>
            <a:r>
              <a:rPr lang="ar-AE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مدى فهمك للدرس 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A54DC21-13C7-EC48-878C-E34D8A4226E1}"/>
              </a:ext>
            </a:extLst>
          </p:cNvPr>
          <p:cNvSpPr txBox="1"/>
          <p:nvPr/>
        </p:nvSpPr>
        <p:spPr>
          <a:xfrm>
            <a:off x="5443992" y="4128114"/>
            <a:ext cx="1718475" cy="58477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AE" sz="3200" b="1" dirty="0">
                <a:solidFill>
                  <a:schemeClr val="tx2">
                    <a:lumMod val="75000"/>
                  </a:schemeClr>
                </a:solidFill>
              </a:rPr>
              <a:t>أحتاج لمساعدة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9E842FF-3AEE-C64F-969F-D0960054112A}"/>
              </a:ext>
            </a:extLst>
          </p:cNvPr>
          <p:cNvSpPr txBox="1"/>
          <p:nvPr/>
        </p:nvSpPr>
        <p:spPr>
          <a:xfrm>
            <a:off x="3289214" y="4128114"/>
            <a:ext cx="1864453" cy="58477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2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لم أفهم الدرس 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7CCBBC4-D42A-E14B-B3F0-C61BF78A2057}"/>
              </a:ext>
            </a:extLst>
          </p:cNvPr>
          <p:cNvSpPr txBox="1"/>
          <p:nvPr/>
        </p:nvSpPr>
        <p:spPr>
          <a:xfrm>
            <a:off x="7250208" y="4126488"/>
            <a:ext cx="1718475" cy="58477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AE" sz="3200" b="1" dirty="0">
                <a:solidFill>
                  <a:schemeClr val="tx2">
                    <a:lumMod val="75000"/>
                  </a:schemeClr>
                </a:solidFill>
              </a:rPr>
              <a:t>فهمت الدرس 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مربع نص 8">
            <a:extLst>
              <a:ext uri="{FF2B5EF4-FFF2-40B4-BE49-F238E27FC236}">
                <a16:creationId xmlns:a16="http://schemas.microsoft.com/office/drawing/2014/main" id="{415E7097-8034-DD41-9205-4DDBAC52C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325" y="2328854"/>
            <a:ext cx="272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defTabSz="685800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</a:p>
        </p:txBody>
      </p:sp>
      <p:sp>
        <p:nvSpPr>
          <p:cNvPr id="18" name="مربع نص 10">
            <a:extLst>
              <a:ext uri="{FF2B5EF4-FFF2-40B4-BE49-F238E27FC236}">
                <a16:creationId xmlns:a16="http://schemas.microsoft.com/office/drawing/2014/main" id="{06E91DA6-8609-484A-8D77-CD1AE6553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865" y="2331013"/>
            <a:ext cx="272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defTabSz="685800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</a:p>
        </p:txBody>
      </p:sp>
      <p:sp>
        <p:nvSpPr>
          <p:cNvPr id="19" name="مربع نص 13">
            <a:extLst>
              <a:ext uri="{FF2B5EF4-FFF2-40B4-BE49-F238E27FC236}">
                <a16:creationId xmlns:a16="http://schemas.microsoft.com/office/drawing/2014/main" id="{953C4B3B-D73C-EC4D-A626-1907A30BB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850" y="2331012"/>
            <a:ext cx="273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defTabSz="685800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</a:p>
        </p:txBody>
      </p:sp>
      <p:pic>
        <p:nvPicPr>
          <p:cNvPr id="20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35B518DE-151A-614E-ACD3-E682EECB08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49" y="2730227"/>
            <a:ext cx="1542994" cy="135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Sad Emoji GIF - Sad Emoji Crying - Discover &amp; Share GIFs">
            <a:extLst>
              <a:ext uri="{FF2B5EF4-FFF2-40B4-BE49-F238E27FC236}">
                <a16:creationId xmlns:a16="http://schemas.microsoft.com/office/drawing/2014/main" id="{33EF70C9-7C68-0745-8B9A-2AAF4461DA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74" y="2840729"/>
            <a:ext cx="1163156" cy="10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Gif Confused Face Cartoon | Confused face, Smiley emoji, Emoji images">
            <a:extLst>
              <a:ext uri="{FF2B5EF4-FFF2-40B4-BE49-F238E27FC236}">
                <a16:creationId xmlns:a16="http://schemas.microsoft.com/office/drawing/2014/main" id="{3305F42D-0534-EB49-9A29-24BD634CDF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16" y="2396589"/>
            <a:ext cx="1318961" cy="15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حوراء البلداوي - كيف نستقبل تلاميذ الصف الاول في الاسبوع... | Facebook">
            <a:extLst>
              <a:ext uri="{FF2B5EF4-FFF2-40B4-BE49-F238E27FC236}">
                <a16:creationId xmlns:a16="http://schemas.microsoft.com/office/drawing/2014/main" id="{D7468910-72A8-4C51-8852-A6B9E1537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AEF"/>
              </a:clrFrom>
              <a:clrTo>
                <a:srgbClr val="FFFA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876" y="4425043"/>
            <a:ext cx="2676443" cy="2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409;p34"/>
          <p:cNvPicPr preferRelativeResize="0"/>
          <p:nvPr/>
        </p:nvPicPr>
        <p:blipFill rotWithShape="1">
          <a:blip r:embed="rId3">
            <a:alphaModFix/>
          </a:blip>
          <a:srcRect l="1926" t="13767" r="2032" b="14490"/>
          <a:stretch/>
        </p:blipFill>
        <p:spPr>
          <a:xfrm>
            <a:off x="1662921" y="476673"/>
            <a:ext cx="10121710" cy="364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4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4411" y="4657090"/>
            <a:ext cx="9144000" cy="22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22;p41"/>
          <p:cNvPicPr preferRelativeResize="0"/>
          <p:nvPr/>
        </p:nvPicPr>
        <p:blipFill rotWithShape="1">
          <a:blip r:embed="rId5">
            <a:alphaModFix/>
          </a:blip>
          <a:srcRect t="10975" b="21139"/>
          <a:stretch/>
        </p:blipFill>
        <p:spPr>
          <a:xfrm>
            <a:off x="-56530" y="1662353"/>
            <a:ext cx="2499099" cy="30791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مجموعة 11"/>
          <p:cNvGrpSpPr/>
          <p:nvPr/>
        </p:nvGrpSpPr>
        <p:grpSpPr>
          <a:xfrm>
            <a:off x="2379866" y="869692"/>
            <a:ext cx="8701196" cy="2851897"/>
            <a:chOff x="842950" y="281347"/>
            <a:chExt cx="10932812" cy="3802531"/>
          </a:xfrm>
        </p:grpSpPr>
        <p:grpSp>
          <p:nvGrpSpPr>
            <p:cNvPr id="13" name="مجموعة 12"/>
            <p:cNvGrpSpPr/>
            <p:nvPr/>
          </p:nvGrpSpPr>
          <p:grpSpPr>
            <a:xfrm>
              <a:off x="974709" y="526574"/>
              <a:ext cx="10801053" cy="492443"/>
              <a:chOff x="981343" y="418654"/>
              <a:chExt cx="10801053" cy="492443"/>
            </a:xfrm>
          </p:grpSpPr>
          <p:sp>
            <p:nvSpPr>
              <p:cNvPr id="26" name="مربع نص 25"/>
              <p:cNvSpPr txBox="1"/>
              <p:nvPr/>
            </p:nvSpPr>
            <p:spPr>
              <a:xfrm>
                <a:off x="981343" y="418654"/>
                <a:ext cx="1903335" cy="49244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AE" b="1" dirty="0">
                    <a:solidFill>
                      <a:prstClr val="black"/>
                    </a:solidFill>
                    <a:latin typeface="Calibri" panose="020F0502020204030204"/>
                    <a:cs typeface="Arial" panose="020B0604020202020204" pitchFamily="34" charset="0"/>
                  </a:rPr>
                  <a:t>24</a:t>
                </a:r>
                <a:r>
                  <a:rPr kumimoji="0" lang="ar-KW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-</a:t>
                </a:r>
                <a:r>
                  <a:rPr kumimoji="0" lang="ar-A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10</a:t>
                </a:r>
                <a:r>
                  <a:rPr kumimoji="0" lang="ar-KW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-2021</a:t>
                </a:r>
              </a:p>
            </p:txBody>
          </p:sp>
          <p:sp>
            <p:nvSpPr>
              <p:cNvPr id="27" name="مربع نص 26"/>
              <p:cNvSpPr txBox="1"/>
              <p:nvPr/>
            </p:nvSpPr>
            <p:spPr>
              <a:xfrm>
                <a:off x="9215992" y="418654"/>
                <a:ext cx="2566404" cy="49244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A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18 </a:t>
                </a:r>
                <a:r>
                  <a:rPr kumimoji="0" lang="ar-KW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–</a:t>
                </a:r>
                <a:r>
                  <a:rPr kumimoji="0" lang="ar-A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ربيع الاول </a:t>
                </a:r>
                <a:r>
                  <a:rPr kumimoji="0" lang="ar-KW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-144</a:t>
                </a:r>
                <a:r>
                  <a:rPr kumimoji="0" lang="ar-A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ar-KW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" name="Picture 2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842950" y="1727780"/>
              <a:ext cx="2210053" cy="137044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مربع نص 14"/>
            <p:cNvSpPr txBox="1"/>
            <p:nvPr/>
          </p:nvSpPr>
          <p:spPr>
            <a:xfrm>
              <a:off x="3529913" y="281347"/>
              <a:ext cx="5241169" cy="73866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السلام عليكم ورحمة الله وبركاته</a:t>
              </a:r>
            </a:p>
          </p:txBody>
        </p:sp>
        <p:pic>
          <p:nvPicPr>
            <p:cNvPr id="16" name="Picture 2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376152" y="1727780"/>
              <a:ext cx="2248171" cy="110710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مربع نص 16"/>
            <p:cNvSpPr txBox="1"/>
            <p:nvPr/>
          </p:nvSpPr>
          <p:spPr>
            <a:xfrm>
              <a:off x="4037392" y="1867887"/>
              <a:ext cx="4226210" cy="22159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7030A0"/>
              </a:solidFill>
            </a:ln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أهلاً وسهلاً</a:t>
              </a:r>
              <a:endParaRPr kumimoji="0" lang="ar-AE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بطلاب الصف الثالث</a:t>
              </a:r>
              <a:endParaRPr kumimoji="0" lang="ar-KW" sz="33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المادة: تربية إسلامية</a:t>
              </a:r>
            </a:p>
          </p:txBody>
        </p:sp>
        <p:sp>
          <p:nvSpPr>
            <p:cNvPr id="19" name="مربع نص 18"/>
            <p:cNvSpPr txBox="1"/>
            <p:nvPr/>
          </p:nvSpPr>
          <p:spPr>
            <a:xfrm>
              <a:off x="9727528" y="1823281"/>
              <a:ext cx="1538812" cy="9438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معلمة </a:t>
              </a: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المادة</a:t>
              </a:r>
              <a:endPara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بدرية محمد</a:t>
              </a:r>
              <a:endPara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مربع نص 19"/>
            <p:cNvSpPr txBox="1"/>
            <p:nvPr/>
          </p:nvSpPr>
          <p:spPr>
            <a:xfrm>
              <a:off x="1013847" y="1973109"/>
              <a:ext cx="1864197" cy="9438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</a:t>
              </a:r>
              <a:r>
                <a:rPr kumimoji="0" lang="ar-K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يوم</a:t>
              </a:r>
              <a:endPara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</a:t>
              </a:r>
              <a:r>
                <a:rPr lang="ar-AE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لاثنين</a:t>
              </a:r>
              <a:endPara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صورة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6523" y="941089"/>
              <a:ext cx="1735748" cy="446478"/>
            </a:xfrm>
            <a:prstGeom prst="rect">
              <a:avLst/>
            </a:prstGeom>
          </p:spPr>
        </p:pic>
        <p:pic>
          <p:nvPicPr>
            <p:cNvPr id="22" name="صورة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89133" y="905983"/>
              <a:ext cx="2042491" cy="446479"/>
            </a:xfrm>
            <a:prstGeom prst="rect">
              <a:avLst/>
            </a:prstGeom>
          </p:spPr>
        </p:pic>
        <p:pic>
          <p:nvPicPr>
            <p:cNvPr id="23" name="صورة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3389" y="927915"/>
              <a:ext cx="1735746" cy="446478"/>
            </a:xfrm>
            <a:prstGeom prst="rect">
              <a:avLst/>
            </a:prstGeom>
          </p:spPr>
        </p:pic>
        <p:pic>
          <p:nvPicPr>
            <p:cNvPr id="24" name="صورة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99624" y="907633"/>
              <a:ext cx="1735746" cy="446478"/>
            </a:xfrm>
            <a:prstGeom prst="rect">
              <a:avLst/>
            </a:prstGeom>
          </p:spPr>
        </p:pic>
        <p:pic>
          <p:nvPicPr>
            <p:cNvPr id="25" name="صورة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82624" y="917445"/>
              <a:ext cx="1735746" cy="446478"/>
            </a:xfrm>
            <a:prstGeom prst="rect">
              <a:avLst/>
            </a:prstGeom>
          </p:spPr>
        </p:pic>
      </p:grpSp>
      <p:pic>
        <p:nvPicPr>
          <p:cNvPr id="28" name="20F1E261-6607-4656-BC04-392399B2D11E-L0-001.jpeg" descr="20F1E261-6607-4656-BC04-392399B2D11E-L0-001.jpeg">
            <a:extLst>
              <a:ext uri="{FF2B5EF4-FFF2-40B4-BE49-F238E27FC236}">
                <a16:creationId xmlns:a16="http://schemas.microsoft.com/office/drawing/2014/main" id="{3520D7F7-4D6C-49DA-A534-3CB522105C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139" t="-127" r="43235" b="8011"/>
          <a:stretch/>
        </p:blipFill>
        <p:spPr>
          <a:xfrm>
            <a:off x="8389274" y="2719084"/>
            <a:ext cx="2139805" cy="36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2" h="21600" extrusionOk="0">
                <a:moveTo>
                  <a:pt x="15566" y="0"/>
                </a:moveTo>
                <a:cubicBezTo>
                  <a:pt x="15096" y="5"/>
                  <a:pt x="14839" y="10"/>
                  <a:pt x="14831" y="16"/>
                </a:cubicBezTo>
                <a:cubicBezTo>
                  <a:pt x="14803" y="38"/>
                  <a:pt x="14704" y="56"/>
                  <a:pt x="14611" y="56"/>
                </a:cubicBezTo>
                <a:cubicBezTo>
                  <a:pt x="14345" y="56"/>
                  <a:pt x="12952" y="288"/>
                  <a:pt x="12782" y="361"/>
                </a:cubicBezTo>
                <a:cubicBezTo>
                  <a:pt x="12456" y="501"/>
                  <a:pt x="12048" y="990"/>
                  <a:pt x="11825" y="1504"/>
                </a:cubicBezTo>
                <a:cubicBezTo>
                  <a:pt x="11770" y="1632"/>
                  <a:pt x="11734" y="2134"/>
                  <a:pt x="11736" y="2745"/>
                </a:cubicBezTo>
                <a:cubicBezTo>
                  <a:pt x="11738" y="3661"/>
                  <a:pt x="11721" y="3799"/>
                  <a:pt x="11575" y="4021"/>
                </a:cubicBezTo>
                <a:cubicBezTo>
                  <a:pt x="11485" y="4158"/>
                  <a:pt x="11327" y="4333"/>
                  <a:pt x="11224" y="4411"/>
                </a:cubicBezTo>
                <a:cubicBezTo>
                  <a:pt x="10980" y="4594"/>
                  <a:pt x="8766" y="5893"/>
                  <a:pt x="8230" y="6167"/>
                </a:cubicBezTo>
                <a:lnTo>
                  <a:pt x="7815" y="6379"/>
                </a:lnTo>
                <a:lnTo>
                  <a:pt x="6293" y="5629"/>
                </a:lnTo>
                <a:cubicBezTo>
                  <a:pt x="5456" y="5217"/>
                  <a:pt x="4705" y="4879"/>
                  <a:pt x="4626" y="4879"/>
                </a:cubicBezTo>
                <a:cubicBezTo>
                  <a:pt x="4547" y="4878"/>
                  <a:pt x="4396" y="4812"/>
                  <a:pt x="4288" y="4731"/>
                </a:cubicBezTo>
                <a:cubicBezTo>
                  <a:pt x="3963" y="4487"/>
                  <a:pt x="2667" y="3992"/>
                  <a:pt x="2452" y="4031"/>
                </a:cubicBezTo>
                <a:cubicBezTo>
                  <a:pt x="2284" y="4062"/>
                  <a:pt x="2314" y="4243"/>
                  <a:pt x="2509" y="4373"/>
                </a:cubicBezTo>
                <a:cubicBezTo>
                  <a:pt x="2664" y="4477"/>
                  <a:pt x="2667" y="4489"/>
                  <a:pt x="2541" y="4512"/>
                </a:cubicBezTo>
                <a:cubicBezTo>
                  <a:pt x="2465" y="4526"/>
                  <a:pt x="2045" y="4515"/>
                  <a:pt x="1607" y="4488"/>
                </a:cubicBezTo>
                <a:cubicBezTo>
                  <a:pt x="565" y="4423"/>
                  <a:pt x="401" y="4435"/>
                  <a:pt x="396" y="4577"/>
                </a:cubicBezTo>
                <a:cubicBezTo>
                  <a:pt x="394" y="4653"/>
                  <a:pt x="331" y="4701"/>
                  <a:pt x="190" y="4734"/>
                </a:cubicBezTo>
                <a:lnTo>
                  <a:pt x="0" y="4780"/>
                </a:lnTo>
                <a:cubicBezTo>
                  <a:pt x="24" y="4872"/>
                  <a:pt x="59" y="4890"/>
                  <a:pt x="112" y="4898"/>
                </a:cubicBezTo>
                <a:cubicBezTo>
                  <a:pt x="203" y="4912"/>
                  <a:pt x="315" y="4956"/>
                  <a:pt x="360" y="4997"/>
                </a:cubicBezTo>
                <a:cubicBezTo>
                  <a:pt x="406" y="5038"/>
                  <a:pt x="573" y="5082"/>
                  <a:pt x="732" y="5096"/>
                </a:cubicBezTo>
                <a:cubicBezTo>
                  <a:pt x="891" y="5111"/>
                  <a:pt x="1055" y="5151"/>
                  <a:pt x="1096" y="5186"/>
                </a:cubicBezTo>
                <a:cubicBezTo>
                  <a:pt x="1156" y="5237"/>
                  <a:pt x="1356" y="5254"/>
                  <a:pt x="2080" y="5269"/>
                </a:cubicBezTo>
                <a:cubicBezTo>
                  <a:pt x="2580" y="5280"/>
                  <a:pt x="3026" y="5308"/>
                  <a:pt x="3070" y="5330"/>
                </a:cubicBezTo>
                <a:cubicBezTo>
                  <a:pt x="3115" y="5351"/>
                  <a:pt x="3163" y="5447"/>
                  <a:pt x="3178" y="5544"/>
                </a:cubicBezTo>
                <a:cubicBezTo>
                  <a:pt x="3203" y="5715"/>
                  <a:pt x="3227" y="5729"/>
                  <a:pt x="4358" y="6204"/>
                </a:cubicBezTo>
                <a:cubicBezTo>
                  <a:pt x="6197" y="6976"/>
                  <a:pt x="7607" y="7501"/>
                  <a:pt x="7915" y="7528"/>
                </a:cubicBezTo>
                <a:cubicBezTo>
                  <a:pt x="8439" y="7575"/>
                  <a:pt x="8847" y="7434"/>
                  <a:pt x="9859" y="6856"/>
                </a:cubicBezTo>
                <a:cubicBezTo>
                  <a:pt x="10363" y="6568"/>
                  <a:pt x="10806" y="6342"/>
                  <a:pt x="10844" y="6353"/>
                </a:cubicBezTo>
                <a:cubicBezTo>
                  <a:pt x="10883" y="6364"/>
                  <a:pt x="10914" y="6538"/>
                  <a:pt x="10914" y="6740"/>
                </a:cubicBezTo>
                <a:cubicBezTo>
                  <a:pt x="10914" y="6948"/>
                  <a:pt x="10985" y="7279"/>
                  <a:pt x="11078" y="7505"/>
                </a:cubicBezTo>
                <a:cubicBezTo>
                  <a:pt x="11169" y="7724"/>
                  <a:pt x="11267" y="8048"/>
                  <a:pt x="11296" y="8225"/>
                </a:cubicBezTo>
                <a:cubicBezTo>
                  <a:pt x="11344" y="8524"/>
                  <a:pt x="11327" y="8577"/>
                  <a:pt x="11049" y="8977"/>
                </a:cubicBezTo>
                <a:cubicBezTo>
                  <a:pt x="10768" y="9382"/>
                  <a:pt x="10382" y="10103"/>
                  <a:pt x="10322" y="10336"/>
                </a:cubicBezTo>
                <a:cubicBezTo>
                  <a:pt x="10300" y="10419"/>
                  <a:pt x="10354" y="10460"/>
                  <a:pt x="10583" y="10534"/>
                </a:cubicBezTo>
                <a:cubicBezTo>
                  <a:pt x="10817" y="10609"/>
                  <a:pt x="10868" y="10648"/>
                  <a:pt x="10851" y="10742"/>
                </a:cubicBezTo>
                <a:cubicBezTo>
                  <a:pt x="10802" y="11017"/>
                  <a:pt x="9429" y="19265"/>
                  <a:pt x="9409" y="19404"/>
                </a:cubicBezTo>
                <a:lnTo>
                  <a:pt x="9388" y="19559"/>
                </a:lnTo>
                <a:lnTo>
                  <a:pt x="10036" y="19723"/>
                </a:lnTo>
                <a:cubicBezTo>
                  <a:pt x="10392" y="19813"/>
                  <a:pt x="10949" y="19928"/>
                  <a:pt x="11273" y="19979"/>
                </a:cubicBezTo>
                <a:cubicBezTo>
                  <a:pt x="11597" y="20029"/>
                  <a:pt x="11908" y="20087"/>
                  <a:pt x="11965" y="20106"/>
                </a:cubicBezTo>
                <a:cubicBezTo>
                  <a:pt x="12117" y="20158"/>
                  <a:pt x="11673" y="20389"/>
                  <a:pt x="11008" y="20603"/>
                </a:cubicBezTo>
                <a:cubicBezTo>
                  <a:pt x="10517" y="20761"/>
                  <a:pt x="10458" y="20794"/>
                  <a:pt x="10435" y="20923"/>
                </a:cubicBezTo>
                <a:cubicBezTo>
                  <a:pt x="10417" y="21031"/>
                  <a:pt x="10448" y="21078"/>
                  <a:pt x="10559" y="21106"/>
                </a:cubicBezTo>
                <a:cubicBezTo>
                  <a:pt x="11013" y="21221"/>
                  <a:pt x="12442" y="21184"/>
                  <a:pt x="13056" y="21042"/>
                </a:cubicBezTo>
                <a:cubicBezTo>
                  <a:pt x="13246" y="20997"/>
                  <a:pt x="13438" y="20899"/>
                  <a:pt x="13623" y="20750"/>
                </a:cubicBezTo>
                <a:cubicBezTo>
                  <a:pt x="13776" y="20626"/>
                  <a:pt x="13934" y="20535"/>
                  <a:pt x="13975" y="20547"/>
                </a:cubicBezTo>
                <a:cubicBezTo>
                  <a:pt x="14015" y="20558"/>
                  <a:pt x="14046" y="20637"/>
                  <a:pt x="14046" y="20721"/>
                </a:cubicBezTo>
                <a:cubicBezTo>
                  <a:pt x="14046" y="20904"/>
                  <a:pt x="14276" y="20990"/>
                  <a:pt x="14582" y="20923"/>
                </a:cubicBezTo>
                <a:cubicBezTo>
                  <a:pt x="14739" y="20889"/>
                  <a:pt x="14771" y="20843"/>
                  <a:pt x="14814" y="20600"/>
                </a:cubicBezTo>
                <a:cubicBezTo>
                  <a:pt x="14842" y="20444"/>
                  <a:pt x="14894" y="20302"/>
                  <a:pt x="14930" y="20285"/>
                </a:cubicBezTo>
                <a:cubicBezTo>
                  <a:pt x="15009" y="20247"/>
                  <a:pt x="16463" y="20191"/>
                  <a:pt x="16620" y="20220"/>
                </a:cubicBezTo>
                <a:cubicBezTo>
                  <a:pt x="16711" y="20236"/>
                  <a:pt x="16718" y="20318"/>
                  <a:pt x="16657" y="20656"/>
                </a:cubicBezTo>
                <a:cubicBezTo>
                  <a:pt x="16568" y="21155"/>
                  <a:pt x="16622" y="21238"/>
                  <a:pt x="17190" y="21480"/>
                </a:cubicBezTo>
                <a:cubicBezTo>
                  <a:pt x="17292" y="21524"/>
                  <a:pt x="17374" y="21566"/>
                  <a:pt x="17437" y="21600"/>
                </a:cubicBezTo>
                <a:lnTo>
                  <a:pt x="18378" y="21600"/>
                </a:lnTo>
                <a:cubicBezTo>
                  <a:pt x="18401" y="21590"/>
                  <a:pt x="18419" y="21579"/>
                  <a:pt x="18450" y="21570"/>
                </a:cubicBezTo>
                <a:cubicBezTo>
                  <a:pt x="18681" y="21498"/>
                  <a:pt x="18974" y="21283"/>
                  <a:pt x="19080" y="21109"/>
                </a:cubicBezTo>
                <a:cubicBezTo>
                  <a:pt x="19146" y="20998"/>
                  <a:pt x="19032" y="20625"/>
                  <a:pt x="18774" y="20110"/>
                </a:cubicBezTo>
                <a:cubicBezTo>
                  <a:pt x="18741" y="20042"/>
                  <a:pt x="18833" y="20006"/>
                  <a:pt x="19353" y="19884"/>
                </a:cubicBezTo>
                <a:cubicBezTo>
                  <a:pt x="19981" y="19736"/>
                  <a:pt x="20358" y="19573"/>
                  <a:pt x="20445" y="19408"/>
                </a:cubicBezTo>
                <a:cubicBezTo>
                  <a:pt x="20472" y="19358"/>
                  <a:pt x="20416" y="18913"/>
                  <a:pt x="20322" y="18420"/>
                </a:cubicBezTo>
                <a:cubicBezTo>
                  <a:pt x="19744" y="15382"/>
                  <a:pt x="18914" y="11070"/>
                  <a:pt x="18882" y="10942"/>
                </a:cubicBezTo>
                <a:lnTo>
                  <a:pt x="18844" y="10791"/>
                </a:lnTo>
                <a:lnTo>
                  <a:pt x="19495" y="10651"/>
                </a:lnTo>
                <a:cubicBezTo>
                  <a:pt x="19975" y="10548"/>
                  <a:pt x="20150" y="10492"/>
                  <a:pt x="20150" y="10438"/>
                </a:cubicBezTo>
                <a:cubicBezTo>
                  <a:pt x="20150" y="10397"/>
                  <a:pt x="20002" y="10084"/>
                  <a:pt x="19820" y="9740"/>
                </a:cubicBezTo>
                <a:cubicBezTo>
                  <a:pt x="19639" y="9397"/>
                  <a:pt x="19491" y="9101"/>
                  <a:pt x="19491" y="9082"/>
                </a:cubicBezTo>
                <a:cubicBezTo>
                  <a:pt x="19491" y="9062"/>
                  <a:pt x="19812" y="8954"/>
                  <a:pt x="20207" y="8839"/>
                </a:cubicBezTo>
                <a:cubicBezTo>
                  <a:pt x="21520" y="8458"/>
                  <a:pt x="21600" y="8351"/>
                  <a:pt x="21231" y="7482"/>
                </a:cubicBezTo>
                <a:cubicBezTo>
                  <a:pt x="21017" y="6978"/>
                  <a:pt x="20135" y="5171"/>
                  <a:pt x="19903" y="4761"/>
                </a:cubicBezTo>
                <a:cubicBezTo>
                  <a:pt x="19838" y="4646"/>
                  <a:pt x="19711" y="4590"/>
                  <a:pt x="19119" y="4412"/>
                </a:cubicBezTo>
                <a:cubicBezTo>
                  <a:pt x="18731" y="4296"/>
                  <a:pt x="18396" y="4187"/>
                  <a:pt x="18373" y="4170"/>
                </a:cubicBezTo>
                <a:cubicBezTo>
                  <a:pt x="18351" y="4153"/>
                  <a:pt x="18374" y="4063"/>
                  <a:pt x="18425" y="3970"/>
                </a:cubicBezTo>
                <a:cubicBezTo>
                  <a:pt x="18507" y="3821"/>
                  <a:pt x="18495" y="3766"/>
                  <a:pt x="18321" y="3526"/>
                </a:cubicBezTo>
                <a:cubicBezTo>
                  <a:pt x="18134" y="3266"/>
                  <a:pt x="18129" y="3239"/>
                  <a:pt x="18237" y="3016"/>
                </a:cubicBezTo>
                <a:cubicBezTo>
                  <a:pt x="18300" y="2886"/>
                  <a:pt x="18432" y="2683"/>
                  <a:pt x="18529" y="2565"/>
                </a:cubicBezTo>
                <a:cubicBezTo>
                  <a:pt x="18684" y="2376"/>
                  <a:pt x="18706" y="2271"/>
                  <a:pt x="18706" y="1722"/>
                </a:cubicBezTo>
                <a:cubicBezTo>
                  <a:pt x="18706" y="1118"/>
                  <a:pt x="18698" y="1088"/>
                  <a:pt x="18485" y="896"/>
                </a:cubicBezTo>
                <a:cubicBezTo>
                  <a:pt x="18200" y="638"/>
                  <a:pt x="17400" y="287"/>
                  <a:pt x="16794" y="154"/>
                </a:cubicBezTo>
                <a:cubicBezTo>
                  <a:pt x="16531" y="96"/>
                  <a:pt x="16251" y="33"/>
                  <a:pt x="16172" y="13"/>
                </a:cubicBezTo>
                <a:cubicBezTo>
                  <a:pt x="16152" y="8"/>
                  <a:pt x="15917" y="4"/>
                  <a:pt x="15566" y="0"/>
                </a:cubicBez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208487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2B6EB610-4855-410D-A0F9-55CEA9BB4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611" y="1365958"/>
            <a:ext cx="11244777" cy="491872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63A49D1-A452-4DA7-8386-4380E6986217}"/>
              </a:ext>
            </a:extLst>
          </p:cNvPr>
          <p:cNvSpPr txBox="1"/>
          <p:nvPr/>
        </p:nvSpPr>
        <p:spPr>
          <a:xfrm>
            <a:off x="1664506" y="763856"/>
            <a:ext cx="989913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لنردد يا أطفالي النشيد الوطني لدولتنا الحبي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ب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ة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دولة الامارات العربية المتحدة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 panose="020B0806030902050204"/>
                <a:ea typeface="+mn-ea"/>
                <a:cs typeface="+mj-cs"/>
              </a:rPr>
              <a:t> </a:t>
            </a:r>
          </a:p>
        </p:txBody>
      </p:sp>
      <p:pic>
        <p:nvPicPr>
          <p:cNvPr id="7" name="صورة 4">
            <a:extLst>
              <a:ext uri="{FF2B5EF4-FFF2-40B4-BE49-F238E27FC236}">
                <a16:creationId xmlns:a16="http://schemas.microsoft.com/office/drawing/2014/main" id="{D1E9EA5F-5BDC-4C3C-B12D-FAFBDA75D9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59" b="10799"/>
          <a:stretch/>
        </p:blipFill>
        <p:spPr>
          <a:xfrm>
            <a:off x="473612" y="278368"/>
            <a:ext cx="887018" cy="697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898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32B9A07-F1EE-4713-98FE-EE461563F7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C272344-8FF2-4421-A57B-14FD47F1A5E6}"/>
              </a:ext>
            </a:extLst>
          </p:cNvPr>
          <p:cNvSpPr/>
          <p:nvPr/>
        </p:nvSpPr>
        <p:spPr>
          <a:xfrm>
            <a:off x="4589755" y="4303450"/>
            <a:ext cx="727969" cy="1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7B08D2D-C899-4AC3-91D4-08D6ABAB1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3" y="4809721"/>
            <a:ext cx="1559909" cy="19801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E93F16-263E-4EBF-BB5B-CF71AB6FD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01" y="4713163"/>
            <a:ext cx="1657256" cy="198011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5E59330-45E0-447C-97AC-AF859E8FB308}"/>
              </a:ext>
            </a:extLst>
          </p:cNvPr>
          <p:cNvGrpSpPr/>
          <p:nvPr/>
        </p:nvGrpSpPr>
        <p:grpSpPr>
          <a:xfrm>
            <a:off x="874644" y="697904"/>
            <a:ext cx="9942561" cy="5339172"/>
            <a:chOff x="198623" y="347857"/>
            <a:chExt cx="8732958" cy="651085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7759E53-D758-4DFD-B956-BCC87D555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623" y="374297"/>
              <a:ext cx="1643728" cy="147981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071AEEF-F0DF-4EB1-969E-9AEC881A4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5561" y="374297"/>
              <a:ext cx="1896020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9E34EDD-21AA-4C12-BAF1-D70FA87A6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60528" y="347857"/>
              <a:ext cx="1585097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4CE000C-73B4-4AE7-A6DC-9F3F5B5641F2}"/>
                </a:ext>
              </a:extLst>
            </p:cNvPr>
            <p:cNvGrpSpPr/>
            <p:nvPr/>
          </p:nvGrpSpPr>
          <p:grpSpPr>
            <a:xfrm>
              <a:off x="2203802" y="422255"/>
              <a:ext cx="1896020" cy="2834886"/>
              <a:chOff x="2405142" y="459559"/>
              <a:chExt cx="1896020" cy="283488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7B9E5351-CD4A-4BD4-9784-BEBABAD8C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05142" y="459559"/>
                <a:ext cx="1896020" cy="283488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0" name="Picture 18" descr="Focus On Your Personal Hygiene ! – SGPomades Discover Joy in Self Care">
                <a:extLst>
                  <a:ext uri="{FF2B5EF4-FFF2-40B4-BE49-F238E27FC236}">
                    <a16:creationId xmlns:a16="http://schemas.microsoft.com/office/drawing/2014/main" id="{8F1B6633-C5E0-477A-A52B-5858A826C99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174" y="1651131"/>
                <a:ext cx="1460437" cy="881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8B1B6B7-708C-4A79-98A3-14536FEB3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0192" y="3905378"/>
              <a:ext cx="2133785" cy="267027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EFB7E78-B797-40B0-AA18-3BF475B3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09977" y="4069922"/>
              <a:ext cx="2286198" cy="263979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F9D591-BB9D-4D75-8C67-60C868BDD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45954" y="3865316"/>
              <a:ext cx="2274005" cy="29933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38443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B7AB445-23E9-4995-BB6F-744CFCC61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EF3F66-953F-4E6F-9F1F-B2BEEB433410}"/>
              </a:ext>
            </a:extLst>
          </p:cNvPr>
          <p:cNvSpPr/>
          <p:nvPr/>
        </p:nvSpPr>
        <p:spPr>
          <a:xfrm>
            <a:off x="4448195" y="888047"/>
            <a:ext cx="5320740" cy="11421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بالوقت المحدد للحصة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FA3460-9903-4B81-BA73-5CEC16FE28FB}"/>
              </a:ext>
            </a:extLst>
          </p:cNvPr>
          <p:cNvSpPr/>
          <p:nvPr/>
        </p:nvSpPr>
        <p:spPr>
          <a:xfrm>
            <a:off x="5411564" y="3275802"/>
            <a:ext cx="4320053" cy="11421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تجهيز الكتب والدفاتر وإحضار الأدوات اللازمة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M. تألق بطة الأطفال الكرتون ساعة الحائط الديكور الكوارتز الساعات شخصية  هادئة الكوارتز ساعة الأطفال غرفة نوم الفن ساعة|wall clock|art clockcartoon  wall clock - AliExpress">
            <a:extLst>
              <a:ext uri="{FF2B5EF4-FFF2-40B4-BE49-F238E27FC236}">
                <a16:creationId xmlns:a16="http://schemas.microsoft.com/office/drawing/2014/main" id="{56A66A7E-2A32-4D5D-B09A-6ABB86B5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70" y="870771"/>
            <a:ext cx="1142155" cy="11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ucation learning,hand-painted cartoon ,stationery,education,learning,hand-painted,cartoon,school clipart,b… |  School clipart, School supplies, School supplies list">
            <a:extLst>
              <a:ext uri="{FF2B5EF4-FFF2-40B4-BE49-F238E27FC236}">
                <a16:creationId xmlns:a16="http://schemas.microsoft.com/office/drawing/2014/main" id="{B789FB02-AD7C-46B4-BCC8-237629D34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64" y="2370533"/>
            <a:ext cx="893638" cy="106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Microphone clipart press conference, Microphone press conference ...">
            <a:extLst>
              <a:ext uri="{FF2B5EF4-FFF2-40B4-BE49-F238E27FC236}">
                <a16:creationId xmlns:a16="http://schemas.microsoft.com/office/drawing/2014/main" id="{03B3187A-A105-448F-B0C7-D423A6ABA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85" y="2012926"/>
            <a:ext cx="1139911" cy="106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295AED-3030-4C8E-B642-41AF33EE8950}"/>
              </a:ext>
            </a:extLst>
          </p:cNvPr>
          <p:cNvSpPr/>
          <p:nvPr/>
        </p:nvSpPr>
        <p:spPr>
          <a:xfrm>
            <a:off x="1425177" y="2478843"/>
            <a:ext cx="3954468" cy="11421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200" b="1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أغلق الصوت والكاميرا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EF5B04-7AF3-4714-BE3C-06B76A2FE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7160" y="4135886"/>
            <a:ext cx="1524969" cy="165058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5256F26-1A94-44C6-BE1D-27E8FE7ECAB8}"/>
              </a:ext>
            </a:extLst>
          </p:cNvPr>
          <p:cNvSpPr/>
          <p:nvPr/>
        </p:nvSpPr>
        <p:spPr>
          <a:xfrm>
            <a:off x="746785" y="4500661"/>
            <a:ext cx="4320053" cy="11421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الاستئذان</a:t>
            </a:r>
            <a:r>
              <a:rPr kumimoji="0" lang="ar-AE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ورفع اليد للمشاركة والإجابة في الدردشة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07DC58-00F2-4178-B59D-9F1A26E00253}"/>
              </a:ext>
            </a:extLst>
          </p:cNvPr>
          <p:cNvSpPr/>
          <p:nvPr/>
        </p:nvSpPr>
        <p:spPr>
          <a:xfrm>
            <a:off x="1216285" y="116030"/>
            <a:ext cx="9240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قوانين وإرشادات التعلم عن بعد عبر برنامج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Microsoft teams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70DD56-3496-4931-8E79-8E9D9EE250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99" t="4277" r="13921" b="3510"/>
          <a:stretch/>
        </p:blipFill>
        <p:spPr>
          <a:xfrm>
            <a:off x="1734898" y="533116"/>
            <a:ext cx="2033697" cy="1852016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5AC1174-4FBD-4922-8BCE-2B2F6DB8B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64" y="4364474"/>
            <a:ext cx="658039" cy="50638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26AADFC-B898-4385-9AB8-499C0032EAB6}"/>
              </a:ext>
            </a:extLst>
          </p:cNvPr>
          <p:cNvSpPr/>
          <p:nvPr/>
        </p:nvSpPr>
        <p:spPr>
          <a:xfrm>
            <a:off x="6446770" y="4736927"/>
            <a:ext cx="4320053" cy="11421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احرص على عدم نشر معلوماتك الشخصيه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7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9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D5DFCEA-A385-43DF-9777-C14566E98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4" descr="مكتب التعليم بالنقيع ( بنين ) on Twitter: &quot;انضباطي .. سر نجاحي ..  #معا_لتعزيز_الانضباط_المدرسي #الانضباط_المدرسى #تعليم_بيشة  #انضباط_مدارس_بيشة… &quot;">
            <a:extLst>
              <a:ext uri="{FF2B5EF4-FFF2-40B4-BE49-F238E27FC236}">
                <a16:creationId xmlns:a16="http://schemas.microsoft.com/office/drawing/2014/main" id="{A6C1BFBA-3F74-4477-9765-731B9DC62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22029" r="3767" b="11572"/>
          <a:stretch/>
        </p:blipFill>
        <p:spPr bwMode="auto">
          <a:xfrm>
            <a:off x="1350749" y="3165000"/>
            <a:ext cx="3033279" cy="27434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3636D1E-0D7C-4F83-A73C-3A4FBEFC52E3}"/>
              </a:ext>
            </a:extLst>
          </p:cNvPr>
          <p:cNvGrpSpPr/>
          <p:nvPr/>
        </p:nvGrpSpPr>
        <p:grpSpPr>
          <a:xfrm>
            <a:off x="5738902" y="2686698"/>
            <a:ext cx="4138144" cy="4532901"/>
            <a:chOff x="2678874" y="-529615"/>
            <a:chExt cx="9011028" cy="8526860"/>
          </a:xfrm>
        </p:grpSpPr>
        <p:pic>
          <p:nvPicPr>
            <p:cNvPr id="6" name="Picture 2" descr="6. Write For A Specific Audience correct check mark clipboard check em clr em,check list,clipboard,check,clr GIF">
              <a:extLst>
                <a:ext uri="{FF2B5EF4-FFF2-40B4-BE49-F238E27FC236}">
                  <a16:creationId xmlns:a16="http://schemas.microsoft.com/office/drawing/2014/main" id="{DA269AEF-AAB6-4DA0-B66D-0F5A1A8789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671" y="1161106"/>
              <a:ext cx="6833980" cy="6833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4F38C0-5DB5-4349-851B-1055708EC0F5}"/>
                </a:ext>
              </a:extLst>
            </p:cNvPr>
            <p:cNvSpPr/>
            <p:nvPr/>
          </p:nvSpPr>
          <p:spPr>
            <a:xfrm>
              <a:off x="2678874" y="-529615"/>
              <a:ext cx="8602621" cy="37492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ar-KW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تسجيل الحضور</a:t>
              </a:r>
            </a:p>
            <a:p>
              <a:pPr algn="ctr" rtl="0"/>
              <a:r>
                <a:rPr lang="ar-KW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 والغياب </a:t>
              </a:r>
              <a:endPara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  <p:pic>
          <p:nvPicPr>
            <p:cNvPr id="8" name="Picture 2" descr="6. Write For A Specific Audience correct check mark clipboard check em clr em,check list,clipboard,check,clr GIF">
              <a:extLst>
                <a:ext uri="{FF2B5EF4-FFF2-40B4-BE49-F238E27FC236}">
                  <a16:creationId xmlns:a16="http://schemas.microsoft.com/office/drawing/2014/main" id="{3BBBCF2D-7197-42F5-9EBB-ADEBDF8853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922" y="1163265"/>
              <a:ext cx="6833980" cy="6833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670B35-58AA-46D5-BA1A-78E284C53F5C}"/>
                </a:ext>
              </a:extLst>
            </p:cNvPr>
            <p:cNvSpPr/>
            <p:nvPr/>
          </p:nvSpPr>
          <p:spPr>
            <a:xfrm>
              <a:off x="2708125" y="-527456"/>
              <a:ext cx="8602620" cy="3749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ar-KW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تسجيل الحضور</a:t>
              </a:r>
            </a:p>
            <a:p>
              <a:pPr algn="ctr" rtl="0"/>
              <a:r>
                <a:rPr lang="ar-KW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 والغياب </a:t>
              </a:r>
              <a:endPara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89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B7AB445-23E9-4995-BB6F-744CFCC61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EF3F66-953F-4E6F-9F1F-B2BEEB433410}"/>
              </a:ext>
            </a:extLst>
          </p:cNvPr>
          <p:cNvSpPr/>
          <p:nvPr/>
        </p:nvSpPr>
        <p:spPr>
          <a:xfrm>
            <a:off x="4448195" y="888047"/>
            <a:ext cx="5320740" cy="11421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بالوقت المحدد للحصة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FA3460-9903-4B81-BA73-5CEC16FE28FB}"/>
              </a:ext>
            </a:extLst>
          </p:cNvPr>
          <p:cNvSpPr/>
          <p:nvPr/>
        </p:nvSpPr>
        <p:spPr>
          <a:xfrm>
            <a:off x="5411564" y="3275802"/>
            <a:ext cx="4320053" cy="11421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تجهيز الكتب والدفاتر وإحضار الأدوات اللازمة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M. تألق بطة الأطفال الكرتون ساعة الحائط الديكور الكوارتز الساعات شخصية  هادئة الكوارتز ساعة الأطفال غرفة نوم الفن ساعة|wall clock|art clockcartoon  wall clock - AliExpress">
            <a:extLst>
              <a:ext uri="{FF2B5EF4-FFF2-40B4-BE49-F238E27FC236}">
                <a16:creationId xmlns:a16="http://schemas.microsoft.com/office/drawing/2014/main" id="{56A66A7E-2A32-4D5D-B09A-6ABB86B5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70" y="870771"/>
            <a:ext cx="1142155" cy="11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ucation learning,hand-painted cartoon ,stationery,education,learning,hand-painted,cartoon,school clipart,b… |  School clipart, School supplies, School supplies list">
            <a:extLst>
              <a:ext uri="{FF2B5EF4-FFF2-40B4-BE49-F238E27FC236}">
                <a16:creationId xmlns:a16="http://schemas.microsoft.com/office/drawing/2014/main" id="{B789FB02-AD7C-46B4-BCC8-237629D34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64" y="2370533"/>
            <a:ext cx="893638" cy="106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Microphone clipart press conference, Microphone press conference ...">
            <a:extLst>
              <a:ext uri="{FF2B5EF4-FFF2-40B4-BE49-F238E27FC236}">
                <a16:creationId xmlns:a16="http://schemas.microsoft.com/office/drawing/2014/main" id="{03B3187A-A105-448F-B0C7-D423A6ABA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85" y="2012926"/>
            <a:ext cx="1139911" cy="106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295AED-3030-4C8E-B642-41AF33EE8950}"/>
              </a:ext>
            </a:extLst>
          </p:cNvPr>
          <p:cNvSpPr/>
          <p:nvPr/>
        </p:nvSpPr>
        <p:spPr>
          <a:xfrm>
            <a:off x="1425177" y="2478843"/>
            <a:ext cx="3954468" cy="11421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3200" b="1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أغلق الصوت والكاميرا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EF5B04-7AF3-4714-BE3C-06B76A2FE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7160" y="4135886"/>
            <a:ext cx="1524969" cy="165058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5256F26-1A94-44C6-BE1D-27E8FE7ECAB8}"/>
              </a:ext>
            </a:extLst>
          </p:cNvPr>
          <p:cNvSpPr/>
          <p:nvPr/>
        </p:nvSpPr>
        <p:spPr>
          <a:xfrm>
            <a:off x="746785" y="4500661"/>
            <a:ext cx="4320053" cy="11421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الاستئذان</a:t>
            </a:r>
            <a:r>
              <a:rPr kumimoji="0" lang="ar-AE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ورفع اليد للمشاركة والإجابة في الدردشة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07DC58-00F2-4178-B59D-9F1A26E00253}"/>
              </a:ext>
            </a:extLst>
          </p:cNvPr>
          <p:cNvSpPr/>
          <p:nvPr/>
        </p:nvSpPr>
        <p:spPr>
          <a:xfrm>
            <a:off x="1216285" y="116030"/>
            <a:ext cx="9240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قوانين وإرشادات التعلم عن بعد عبر برنامج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Microsoft teams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70DD56-3496-4931-8E79-8E9D9EE250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99" t="4277" r="13921" b="3510"/>
          <a:stretch/>
        </p:blipFill>
        <p:spPr>
          <a:xfrm>
            <a:off x="1734898" y="533116"/>
            <a:ext cx="2033697" cy="1852016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5AC1174-4FBD-4922-8BCE-2B2F6DB8B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64" y="4364474"/>
            <a:ext cx="658039" cy="50638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26AADFC-B898-4385-9AB8-499C0032EAB6}"/>
              </a:ext>
            </a:extLst>
          </p:cNvPr>
          <p:cNvSpPr/>
          <p:nvPr/>
        </p:nvSpPr>
        <p:spPr>
          <a:xfrm>
            <a:off x="6446770" y="4736927"/>
            <a:ext cx="4320053" cy="114215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solidFill>
                  <a:sysClr val="windowText" lastClr="000000"/>
                </a:solidFill>
                <a:latin typeface="Calibri" panose="020F0502020204030204"/>
                <a:cs typeface="Arial" panose="020B0604020202020204" pitchFamily="34" charset="0"/>
              </a:rPr>
              <a:t>احرص على عدم نشر معلوماتك الشخصيه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2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9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9D90691-494F-4586-9F54-470308B1D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CD4E66-73BE-44B6-9D6D-0E25B6645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7252"/>
          <a:stretch/>
        </p:blipFill>
        <p:spPr>
          <a:xfrm rot="20725822">
            <a:off x="6414180" y="1920189"/>
            <a:ext cx="1522978" cy="1511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C976F3-61C0-45D0-8A39-69C5C58D6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90980">
            <a:off x="3470194" y="3958699"/>
            <a:ext cx="1593559" cy="1201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8" descr="الأخصائية مِيمّا..⚖️ בטוויטר: &quot;… &quot;">
            <a:extLst>
              <a:ext uri="{FF2B5EF4-FFF2-40B4-BE49-F238E27FC236}">
                <a16:creationId xmlns:a16="http://schemas.microsoft.com/office/drawing/2014/main" id="{DDD2C1A3-D12A-4008-93B4-407AB848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0744">
            <a:off x="8285842" y="3834410"/>
            <a:ext cx="1706495" cy="1780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BA2D6D-5712-4421-90DD-12A5E1A6FE64}"/>
              </a:ext>
            </a:extLst>
          </p:cNvPr>
          <p:cNvSpPr txBox="1"/>
          <p:nvPr/>
        </p:nvSpPr>
        <p:spPr>
          <a:xfrm>
            <a:off x="2357511" y="1018796"/>
            <a:ext cx="793622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/>
              <a:t>قبل البدء بالدرس أتذكر أن ألتزم </a:t>
            </a:r>
            <a:r>
              <a:rPr lang="ar-AE" sz="3300" b="1" dirty="0"/>
              <a:t>بــــ</a:t>
            </a:r>
            <a:r>
              <a:rPr lang="ar-AE" sz="3600" b="1" dirty="0"/>
              <a:t> :</a:t>
            </a:r>
            <a:endParaRPr lang="en-US" sz="36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5B61BA-86A4-4077-AA4C-11D2DEF49388}"/>
              </a:ext>
            </a:extLst>
          </p:cNvPr>
          <p:cNvGrpSpPr/>
          <p:nvPr/>
        </p:nvGrpSpPr>
        <p:grpSpPr>
          <a:xfrm rot="20548717">
            <a:off x="5970961" y="3836125"/>
            <a:ext cx="1744040" cy="1570501"/>
            <a:chOff x="4516966" y="3048000"/>
            <a:chExt cx="2379927" cy="2667000"/>
          </a:xfrm>
        </p:grpSpPr>
        <p:pic>
          <p:nvPicPr>
            <p:cNvPr id="17" name="Picture 2" descr="Hand Drawn Concept Of Stickman With Business Text: Thank You.. Royalty Free  Cliparts, Vectors, And Stock Illustration. Image 100904367.">
              <a:extLst>
                <a:ext uri="{FF2B5EF4-FFF2-40B4-BE49-F238E27FC236}">
                  <a16:creationId xmlns:a16="http://schemas.microsoft.com/office/drawing/2014/main" id="{6777246E-0410-4C9F-860F-B48568369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966" y="3048000"/>
              <a:ext cx="2379927" cy="2667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E358C0-E281-45B7-83E9-77632E36D39C}"/>
                </a:ext>
              </a:extLst>
            </p:cNvPr>
            <p:cNvSpPr/>
            <p:nvPr/>
          </p:nvSpPr>
          <p:spPr>
            <a:xfrm rot="1072561">
              <a:off x="5591555" y="3230727"/>
              <a:ext cx="1066800" cy="8475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788" b="1" dirty="0">
                  <a:solidFill>
                    <a:schemeClr val="tx1"/>
                  </a:solidFill>
                </a:rPr>
                <a:t>استمع للحضور</a:t>
              </a:r>
            </a:p>
            <a:p>
              <a:pPr algn="ctr"/>
              <a:r>
                <a:rPr lang="ar-AE" sz="788" b="1" dirty="0">
                  <a:solidFill>
                    <a:schemeClr val="tx1"/>
                  </a:solidFill>
                </a:rPr>
                <a:t>والغياب</a:t>
              </a:r>
              <a:endParaRPr lang="en-US" sz="825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9E2211-3494-4329-8C38-529E5152EB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27" t="17816" r="60340" b="46695"/>
          <a:stretch/>
        </p:blipFill>
        <p:spPr>
          <a:xfrm rot="1118030">
            <a:off x="4179915" y="2016662"/>
            <a:ext cx="1611080" cy="1218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F55D1F-B3D8-4D80-B345-2FB78394FF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455" t="10081" r="35227" b="22568"/>
          <a:stretch/>
        </p:blipFill>
        <p:spPr>
          <a:xfrm rot="1322117">
            <a:off x="8829345" y="1970312"/>
            <a:ext cx="1275447" cy="1647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2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8F482B7-BDBD-462A-B0E8-ABEEBF0A2D0B}"/>
              </a:ext>
            </a:extLst>
          </p:cNvPr>
          <p:cNvSpPr/>
          <p:nvPr/>
        </p:nvSpPr>
        <p:spPr>
          <a:xfrm>
            <a:off x="154187" y="180856"/>
            <a:ext cx="11782269" cy="6515532"/>
          </a:xfrm>
          <a:prstGeom prst="roundRect">
            <a:avLst>
              <a:gd name="adj" fmla="val 0"/>
            </a:avLst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0CCE128F-3888-47C6-A95C-7203387FF7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id="{E8026F40-DE85-415B-9C15-6130E35A8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673" y="3550246"/>
            <a:ext cx="3384316" cy="3326998"/>
          </a:xfrm>
          <a:prstGeom prst="rect">
            <a:avLst/>
          </a:prstGeom>
        </p:spPr>
      </p:pic>
      <p:sp>
        <p:nvSpPr>
          <p:cNvPr id="9" name="Rounded Rectangle 43">
            <a:extLst>
              <a:ext uri="{FF2B5EF4-FFF2-40B4-BE49-F238E27FC236}">
                <a16:creationId xmlns:a16="http://schemas.microsoft.com/office/drawing/2014/main" id="{85D74D2F-B6BD-47BE-AF69-5A7D7E4C9FE8}"/>
              </a:ext>
            </a:extLst>
          </p:cNvPr>
          <p:cNvSpPr/>
          <p:nvPr/>
        </p:nvSpPr>
        <p:spPr>
          <a:xfrm>
            <a:off x="4966546" y="4313922"/>
            <a:ext cx="2859152" cy="18241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نص قرائي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807D8F-AB59-45FB-9ECF-DBC1946B6D25}"/>
              </a:ext>
            </a:extLst>
          </p:cNvPr>
          <p:cNvSpPr/>
          <p:nvPr/>
        </p:nvSpPr>
        <p:spPr>
          <a:xfrm>
            <a:off x="5034522" y="719915"/>
            <a:ext cx="3050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نقرأ معا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E687CEDD-24C5-4639-8D66-AE466F35F817}"/>
              </a:ext>
            </a:extLst>
          </p:cNvPr>
          <p:cNvSpPr/>
          <p:nvPr/>
        </p:nvSpPr>
        <p:spPr>
          <a:xfrm>
            <a:off x="5059741" y="4333166"/>
            <a:ext cx="2859152" cy="1824163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71F433-A7C2-4AC0-97E5-5B46DA8BE532}"/>
              </a:ext>
            </a:extLst>
          </p:cNvPr>
          <p:cNvSpPr txBox="1"/>
          <p:nvPr/>
        </p:nvSpPr>
        <p:spPr>
          <a:xfrm>
            <a:off x="527848" y="334870"/>
            <a:ext cx="26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sng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ربط باللغة العربية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448243-9B30-4E3E-A3E2-DB258062A678}"/>
              </a:ext>
            </a:extLst>
          </p:cNvPr>
          <p:cNvGrpSpPr/>
          <p:nvPr/>
        </p:nvGrpSpPr>
        <p:grpSpPr>
          <a:xfrm>
            <a:off x="8445694" y="-19244"/>
            <a:ext cx="3677151" cy="1663986"/>
            <a:chOff x="11237312" y="-217567"/>
            <a:chExt cx="3374038" cy="11933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3C5A9A-F8D6-4978-BE03-B5E14574B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695" b="80423" l="22000" r="79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5" t="19796" r="22219" b="25966"/>
            <a:stretch/>
          </p:blipFill>
          <p:spPr>
            <a:xfrm>
              <a:off x="11237312" y="-217567"/>
              <a:ext cx="3374038" cy="1193369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4C16BFE-E438-4542-A9ED-57183B1414EF}"/>
                </a:ext>
              </a:extLst>
            </p:cNvPr>
            <p:cNvSpPr/>
            <p:nvPr/>
          </p:nvSpPr>
          <p:spPr>
            <a:xfrm>
              <a:off x="11680141" y="104965"/>
              <a:ext cx="2341912" cy="5029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4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جدار الكلمات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ounded Rectangle 43">
            <a:extLst>
              <a:ext uri="{FF2B5EF4-FFF2-40B4-BE49-F238E27FC236}">
                <a16:creationId xmlns:a16="http://schemas.microsoft.com/office/drawing/2014/main" id="{23D0C6BA-28B4-4FD5-982E-69F918A6FAE9}"/>
              </a:ext>
            </a:extLst>
          </p:cNvPr>
          <p:cNvSpPr/>
          <p:nvPr/>
        </p:nvSpPr>
        <p:spPr>
          <a:xfrm>
            <a:off x="8445694" y="2317323"/>
            <a:ext cx="2859152" cy="18241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سورة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43">
            <a:extLst>
              <a:ext uri="{FF2B5EF4-FFF2-40B4-BE49-F238E27FC236}">
                <a16:creationId xmlns:a16="http://schemas.microsoft.com/office/drawing/2014/main" id="{24F2DAD4-DEB6-4FD5-B1F9-B0DD05683C11}"/>
              </a:ext>
            </a:extLst>
          </p:cNvPr>
          <p:cNvSpPr/>
          <p:nvPr/>
        </p:nvSpPr>
        <p:spPr>
          <a:xfrm>
            <a:off x="1700630" y="2082710"/>
            <a:ext cx="2859152" cy="18241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التين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EA18D9E8-B4F6-4646-846B-4E69B7590017}"/>
              </a:ext>
            </a:extLst>
          </p:cNvPr>
          <p:cNvSpPr/>
          <p:nvPr/>
        </p:nvSpPr>
        <p:spPr>
          <a:xfrm>
            <a:off x="1697872" y="2104016"/>
            <a:ext cx="2859152" cy="1822101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CEBAD57C-160E-44F4-B371-D2F72CD2BD6B}"/>
              </a:ext>
            </a:extLst>
          </p:cNvPr>
          <p:cNvSpPr/>
          <p:nvPr/>
        </p:nvSpPr>
        <p:spPr>
          <a:xfrm>
            <a:off x="8445694" y="2317323"/>
            <a:ext cx="2925700" cy="1822101"/>
          </a:xfrm>
          <a:prstGeom prst="roundRect">
            <a:avLst/>
          </a:prstGeom>
          <a:solidFill>
            <a:srgbClr val="B8CDE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432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22" grpId="0" animBg="1"/>
      <p:bldP spid="22" grpId="1" animBg="1"/>
      <p:bldP spid="27" grpId="0" animBg="1"/>
      <p:bldP spid="27" grpId="1" animBg="1"/>
      <p:bldP spid="14" grpId="0" animBg="1"/>
      <p:bldP spid="14" grpId="1" animBg="1"/>
      <p:bldP spid="12" grpId="0" animBg="1"/>
      <p:bldP spid="1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D5DFCEA-A385-43DF-9777-C14566E98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307153-2184-4D92-BBB6-BED6341ED0DF}"/>
              </a:ext>
            </a:extLst>
          </p:cNvPr>
          <p:cNvSpPr txBox="1"/>
          <p:nvPr/>
        </p:nvSpPr>
        <p:spPr>
          <a:xfrm>
            <a:off x="3576506" y="3029292"/>
            <a:ext cx="550123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950" dirty="0"/>
              <a:t>  تكملة سورة التين</a:t>
            </a:r>
          </a:p>
          <a:p>
            <a:pPr algn="ctr"/>
            <a:r>
              <a:rPr lang="ar-AE" sz="4950" dirty="0"/>
              <a:t>نص أحسن تقويم</a:t>
            </a:r>
            <a:endParaRPr lang="en-US" sz="4950" dirty="0"/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80EE6072-3DDE-46CE-9455-279FB05BEB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4605" y="3756074"/>
            <a:ext cx="2704330" cy="217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58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C7B496C-2513-46CE-B21A-A6F6684B9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7A22D-DDEC-49BA-A510-5D6996C72C51}"/>
              </a:ext>
            </a:extLst>
          </p:cNvPr>
          <p:cNvSpPr txBox="1"/>
          <p:nvPr/>
        </p:nvSpPr>
        <p:spPr>
          <a:xfrm>
            <a:off x="1834221" y="191285"/>
            <a:ext cx="5134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أتعلم 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هذا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</a:t>
            </a:r>
            <a:r>
              <a:rPr kumimoji="0" lang="ar-AE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1CA5CB-6FDF-4A7D-8209-14C10895F56D}"/>
              </a:ext>
            </a:extLst>
          </p:cNvPr>
          <p:cNvGrpSpPr/>
          <p:nvPr/>
        </p:nvGrpSpPr>
        <p:grpSpPr>
          <a:xfrm>
            <a:off x="4842742" y="1788896"/>
            <a:ext cx="4880759" cy="1562182"/>
            <a:chOff x="6193675" y="1236070"/>
            <a:chExt cx="5042329" cy="156218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918E7F-70EF-4B98-A1D2-2AEA398AC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567"/>
            <a:stretch/>
          </p:blipFill>
          <p:spPr>
            <a:xfrm flipH="1">
              <a:off x="6193675" y="1236070"/>
              <a:ext cx="5042329" cy="156218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06A9375-C5BB-4093-8D72-992F8996045A}"/>
                </a:ext>
              </a:extLst>
            </p:cNvPr>
            <p:cNvSpPr txBox="1"/>
            <p:nvPr/>
          </p:nvSpPr>
          <p:spPr>
            <a:xfrm rot="483087">
              <a:off x="10017182" y="1320081"/>
              <a:ext cx="10189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7D112F9-C612-41CA-83DA-57EA277B14B3}"/>
              </a:ext>
            </a:extLst>
          </p:cNvPr>
          <p:cNvSpPr txBox="1"/>
          <p:nvPr/>
        </p:nvSpPr>
        <p:spPr>
          <a:xfrm>
            <a:off x="2711063" y="2285484"/>
            <a:ext cx="685501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 نص أحسن تقويم.</a:t>
            </a:r>
          </a:p>
        </p:txBody>
      </p:sp>
    </p:spTree>
    <p:extLst>
      <p:ext uri="{BB962C8B-B14F-4D97-AF65-F5344CB8AC3E}">
        <p14:creationId xmlns:p14="http://schemas.microsoft.com/office/powerpoint/2010/main" val="213462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Background pattern&#10;&#10;Description automatically generated">
            <a:extLst>
              <a:ext uri="{FF2B5EF4-FFF2-40B4-BE49-F238E27FC236}">
                <a16:creationId xmlns:a16="http://schemas.microsoft.com/office/drawing/2014/main" id="{30C0D6FD-EDF0-4A85-B89E-141E3A901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08" y="32341"/>
            <a:ext cx="12192000" cy="6858000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:a16="http://schemas.microsoft.com/office/drawing/2014/main" id="{A41ADC87-1A94-4DED-9E09-85A6B9F48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b="8538"/>
          <a:stretch/>
        </p:blipFill>
        <p:spPr>
          <a:xfrm>
            <a:off x="7952975" y="239824"/>
            <a:ext cx="2829636" cy="3016155"/>
          </a:xfrm>
          <a:prstGeom prst="rect">
            <a:avLst/>
          </a:prstGeom>
        </p:spPr>
      </p:pic>
      <p:pic>
        <p:nvPicPr>
          <p:cNvPr id="107" name="صورة 106">
            <a:extLst>
              <a:ext uri="{FF2B5EF4-FFF2-40B4-BE49-F238E27FC236}">
                <a16:creationId xmlns:a16="http://schemas.microsoft.com/office/drawing/2014/main" id="{5F90DCAF-58FA-4B61-9BA1-EF2FE4F859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b="8538"/>
          <a:stretch/>
        </p:blipFill>
        <p:spPr>
          <a:xfrm>
            <a:off x="1983526" y="231143"/>
            <a:ext cx="2829636" cy="3016155"/>
          </a:xfrm>
          <a:prstGeom prst="rect">
            <a:avLst/>
          </a:prstGeom>
        </p:spPr>
      </p:pic>
      <p:pic>
        <p:nvPicPr>
          <p:cNvPr id="108" name="صورة 107">
            <a:extLst>
              <a:ext uri="{FF2B5EF4-FFF2-40B4-BE49-F238E27FC236}">
                <a16:creationId xmlns:a16="http://schemas.microsoft.com/office/drawing/2014/main" id="{EB70BBC0-7C55-4CB2-8CB8-F09D31D2B7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b="8538"/>
          <a:stretch/>
        </p:blipFill>
        <p:spPr>
          <a:xfrm>
            <a:off x="4888121" y="178694"/>
            <a:ext cx="2829636" cy="301615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9B0CAD9-372B-45B6-96C6-CF37DC3A1FA4}"/>
              </a:ext>
            </a:extLst>
          </p:cNvPr>
          <p:cNvGrpSpPr/>
          <p:nvPr/>
        </p:nvGrpSpPr>
        <p:grpSpPr>
          <a:xfrm>
            <a:off x="8296457" y="1236815"/>
            <a:ext cx="1552029" cy="1470983"/>
            <a:chOff x="10149392" y="1887623"/>
            <a:chExt cx="691680" cy="499967"/>
          </a:xfrm>
        </p:grpSpPr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29893F4D-C3E7-4AD2-9E0B-0D5E200DA0BB}"/>
                </a:ext>
              </a:extLst>
            </p:cNvPr>
            <p:cNvSpPr/>
            <p:nvPr/>
          </p:nvSpPr>
          <p:spPr>
            <a:xfrm>
              <a:off x="10149392" y="1887623"/>
              <a:ext cx="682703" cy="49996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356CA78-391C-4E74-94DD-F319B5C19E83}"/>
                </a:ext>
              </a:extLst>
            </p:cNvPr>
            <p:cNvSpPr/>
            <p:nvPr/>
          </p:nvSpPr>
          <p:spPr>
            <a:xfrm>
              <a:off x="10158369" y="1889956"/>
              <a:ext cx="682703" cy="2824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ما معنى التين والزيتون </a:t>
              </a:r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0AF86CEB-197B-4DE1-8590-0A7A991B5300}"/>
              </a:ext>
            </a:extLst>
          </p:cNvPr>
          <p:cNvGrpSpPr/>
          <p:nvPr/>
        </p:nvGrpSpPr>
        <p:grpSpPr>
          <a:xfrm>
            <a:off x="7837510" y="261792"/>
            <a:ext cx="2556681" cy="3016155"/>
            <a:chOff x="3988097" y="3509387"/>
            <a:chExt cx="2556681" cy="3016155"/>
          </a:xfrm>
        </p:grpSpPr>
        <p:pic>
          <p:nvPicPr>
            <p:cNvPr id="93" name="صورة 92">
              <a:extLst>
                <a:ext uri="{FF2B5EF4-FFF2-40B4-BE49-F238E27FC236}">
                  <a16:creationId xmlns:a16="http://schemas.microsoft.com/office/drawing/2014/main" id="{304544B3-10DB-4DF7-B740-428BBAF62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6" r="13718" b="8070"/>
            <a:stretch/>
          </p:blipFill>
          <p:spPr>
            <a:xfrm>
              <a:off x="3988097" y="3509387"/>
              <a:ext cx="2556681" cy="3016155"/>
            </a:xfrm>
            <a:prstGeom prst="rect">
              <a:avLst/>
            </a:prstGeom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CEE9A164-AB28-406B-AE7E-DC5B9117480D}"/>
                </a:ext>
              </a:extLst>
            </p:cNvPr>
            <p:cNvSpPr/>
            <p:nvPr/>
          </p:nvSpPr>
          <p:spPr>
            <a:xfrm>
              <a:off x="4923858" y="3927765"/>
              <a:ext cx="72487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8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A643ACC6-7FE7-4328-A752-A0F4C4FE69B5}"/>
              </a:ext>
            </a:extLst>
          </p:cNvPr>
          <p:cNvGrpSpPr/>
          <p:nvPr/>
        </p:nvGrpSpPr>
        <p:grpSpPr>
          <a:xfrm>
            <a:off x="5159625" y="840809"/>
            <a:ext cx="1689589" cy="1894508"/>
            <a:chOff x="10149392" y="1887623"/>
            <a:chExt cx="691983" cy="475432"/>
          </a:xfrm>
        </p:grpSpPr>
        <p:sp>
          <p:nvSpPr>
            <p:cNvPr id="69" name="مستطيل: زوايا مستديرة 68">
              <a:extLst>
                <a:ext uri="{FF2B5EF4-FFF2-40B4-BE49-F238E27FC236}">
                  <a16:creationId xmlns:a16="http://schemas.microsoft.com/office/drawing/2014/main" id="{AD57415A-30D7-49E2-8DFA-5894A77BA71B}"/>
                </a:ext>
              </a:extLst>
            </p:cNvPr>
            <p:cNvSpPr/>
            <p:nvPr/>
          </p:nvSpPr>
          <p:spPr>
            <a:xfrm>
              <a:off x="10149392" y="1887623"/>
              <a:ext cx="682703" cy="4754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0" name="مستطيل 69">
              <a:extLst>
                <a:ext uri="{FF2B5EF4-FFF2-40B4-BE49-F238E27FC236}">
                  <a16:creationId xmlns:a16="http://schemas.microsoft.com/office/drawing/2014/main" id="{CC16D2D9-EF39-45AF-9B56-0FC95B4A12EA}"/>
                </a:ext>
              </a:extLst>
            </p:cNvPr>
            <p:cNvSpPr/>
            <p:nvPr/>
          </p:nvSpPr>
          <p:spPr>
            <a:xfrm>
              <a:off x="10177804" y="1975497"/>
              <a:ext cx="663571" cy="1776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ما معتى البلد الامين</a:t>
              </a:r>
              <a:endPara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192A73DE-AB0D-4AC2-8FE6-585DED17D017}"/>
              </a:ext>
            </a:extLst>
          </p:cNvPr>
          <p:cNvGrpSpPr/>
          <p:nvPr/>
        </p:nvGrpSpPr>
        <p:grpSpPr>
          <a:xfrm>
            <a:off x="2354169" y="1374245"/>
            <a:ext cx="1626563" cy="1056773"/>
            <a:chOff x="8431514" y="1025287"/>
            <a:chExt cx="695312" cy="472089"/>
          </a:xfrm>
        </p:grpSpPr>
        <p:sp>
          <p:nvSpPr>
            <p:cNvPr id="78" name="مستطيل: زوايا مستديرة 77">
              <a:extLst>
                <a:ext uri="{FF2B5EF4-FFF2-40B4-BE49-F238E27FC236}">
                  <a16:creationId xmlns:a16="http://schemas.microsoft.com/office/drawing/2014/main" id="{6BA5BB65-45ED-4B67-8BBC-341CA3B8F5A2}"/>
                </a:ext>
              </a:extLst>
            </p:cNvPr>
            <p:cNvSpPr/>
            <p:nvPr/>
          </p:nvSpPr>
          <p:spPr>
            <a:xfrm>
              <a:off x="8444123" y="1025287"/>
              <a:ext cx="682703" cy="47208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9" name="مستطيل 78">
              <a:extLst>
                <a:ext uri="{FF2B5EF4-FFF2-40B4-BE49-F238E27FC236}">
                  <a16:creationId xmlns:a16="http://schemas.microsoft.com/office/drawing/2014/main" id="{557E4A9F-2035-45E3-BF13-3EF911D9B192}"/>
                </a:ext>
              </a:extLst>
            </p:cNvPr>
            <p:cNvSpPr/>
            <p:nvPr/>
          </p:nvSpPr>
          <p:spPr>
            <a:xfrm>
              <a:off x="8431514" y="1075716"/>
              <a:ext cx="682704" cy="3712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أقسم الله في سورة التين بــ</a:t>
              </a:r>
              <a:endPara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0" name="مجموعة 109">
            <a:extLst>
              <a:ext uri="{FF2B5EF4-FFF2-40B4-BE49-F238E27FC236}">
                <a16:creationId xmlns:a16="http://schemas.microsoft.com/office/drawing/2014/main" id="{91D5F0F9-D2E6-4E2B-B332-C0853794E30D}"/>
              </a:ext>
            </a:extLst>
          </p:cNvPr>
          <p:cNvGrpSpPr/>
          <p:nvPr/>
        </p:nvGrpSpPr>
        <p:grpSpPr>
          <a:xfrm>
            <a:off x="4908026" y="178693"/>
            <a:ext cx="2556681" cy="3016155"/>
            <a:chOff x="2423808" y="2506509"/>
            <a:chExt cx="2556681" cy="3016155"/>
          </a:xfrm>
        </p:grpSpPr>
        <p:pic>
          <p:nvPicPr>
            <p:cNvPr id="111" name="صورة 110">
              <a:extLst>
                <a:ext uri="{FF2B5EF4-FFF2-40B4-BE49-F238E27FC236}">
                  <a16:creationId xmlns:a16="http://schemas.microsoft.com/office/drawing/2014/main" id="{714774AD-5111-4785-843F-3A1C12E5D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6" r="13718" b="8070"/>
            <a:stretch/>
          </p:blipFill>
          <p:spPr>
            <a:xfrm>
              <a:off x="2423808" y="2506509"/>
              <a:ext cx="2556681" cy="3016155"/>
            </a:xfrm>
            <a:prstGeom prst="rect">
              <a:avLst/>
            </a:prstGeom>
          </p:spPr>
        </p:pic>
        <p:sp>
          <p:nvSpPr>
            <p:cNvPr id="112" name="مستطيل 111">
              <a:extLst>
                <a:ext uri="{FF2B5EF4-FFF2-40B4-BE49-F238E27FC236}">
                  <a16:creationId xmlns:a16="http://schemas.microsoft.com/office/drawing/2014/main" id="{2C5871F1-354F-4770-9DA5-41602E499967}"/>
                </a:ext>
              </a:extLst>
            </p:cNvPr>
            <p:cNvSpPr/>
            <p:nvPr/>
          </p:nvSpPr>
          <p:spPr>
            <a:xfrm>
              <a:off x="3314402" y="2891717"/>
              <a:ext cx="72487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8000" b="0" i="0" u="none" strike="noStrike" kern="1200" cap="none" spc="0" normalizeH="0" baseline="0" noProof="0" dirty="0">
                  <a:ln w="0"/>
                  <a:solidFill>
                    <a:srgbClr val="4472C4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6" name="مجموعة 125">
            <a:extLst>
              <a:ext uri="{FF2B5EF4-FFF2-40B4-BE49-F238E27FC236}">
                <a16:creationId xmlns:a16="http://schemas.microsoft.com/office/drawing/2014/main" id="{26425D6E-4F79-46D3-95FF-624838A03339}"/>
              </a:ext>
            </a:extLst>
          </p:cNvPr>
          <p:cNvGrpSpPr/>
          <p:nvPr/>
        </p:nvGrpSpPr>
        <p:grpSpPr>
          <a:xfrm>
            <a:off x="2027232" y="217555"/>
            <a:ext cx="2556681" cy="3016155"/>
            <a:chOff x="354229" y="924003"/>
            <a:chExt cx="2556681" cy="3016155"/>
          </a:xfrm>
        </p:grpSpPr>
        <p:pic>
          <p:nvPicPr>
            <p:cNvPr id="127" name="صورة 126">
              <a:extLst>
                <a:ext uri="{FF2B5EF4-FFF2-40B4-BE49-F238E27FC236}">
                  <a16:creationId xmlns:a16="http://schemas.microsoft.com/office/drawing/2014/main" id="{265C60E2-7CE0-4E54-AF9D-0C0C2AB44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6" r="13718" b="8070"/>
            <a:stretch/>
          </p:blipFill>
          <p:spPr>
            <a:xfrm>
              <a:off x="354229" y="924003"/>
              <a:ext cx="2556681" cy="3016155"/>
            </a:xfrm>
            <a:prstGeom prst="rect">
              <a:avLst/>
            </a:prstGeom>
          </p:spPr>
        </p:pic>
        <p:sp>
          <p:nvSpPr>
            <p:cNvPr id="128" name="مستطيل 127">
              <a:extLst>
                <a:ext uri="{FF2B5EF4-FFF2-40B4-BE49-F238E27FC236}">
                  <a16:creationId xmlns:a16="http://schemas.microsoft.com/office/drawing/2014/main" id="{78F56244-3544-4717-B284-9A0ACE3C5C73}"/>
                </a:ext>
              </a:extLst>
            </p:cNvPr>
            <p:cNvSpPr/>
            <p:nvPr/>
          </p:nvSpPr>
          <p:spPr>
            <a:xfrm>
              <a:off x="1238914" y="1289283"/>
              <a:ext cx="72487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80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1" name="Picture 6" descr="الرسوم المتحركة الطالب التلميذ الولد, مشكلة مشكلة, كرتون, طالب علم PNG وملف  PSD للتحميل مجانا">
            <a:extLst>
              <a:ext uri="{FF2B5EF4-FFF2-40B4-BE49-F238E27FC236}">
                <a16:creationId xmlns:a16="http://schemas.microsoft.com/office/drawing/2014/main" id="{E1A261A8-2B52-404A-AF55-40F23EB21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158" y="3979314"/>
            <a:ext cx="2718824" cy="319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حوراء البلداوي - كيف نستقبل تلاميذ الصف الاول في الاسبوع... | Facebook">
            <a:extLst>
              <a:ext uri="{FF2B5EF4-FFF2-40B4-BE49-F238E27FC236}">
                <a16:creationId xmlns:a16="http://schemas.microsoft.com/office/drawing/2014/main" id="{F1FD1D6E-B318-464D-8609-BFAACC706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AEF"/>
              </a:clrFrom>
              <a:clrTo>
                <a:srgbClr val="FFFA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547" y="4295795"/>
            <a:ext cx="2676443" cy="2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63A0A9C-9757-4D16-BDB3-523C357FBEE6}"/>
              </a:ext>
            </a:extLst>
          </p:cNvPr>
          <p:cNvGrpSpPr/>
          <p:nvPr/>
        </p:nvGrpSpPr>
        <p:grpSpPr>
          <a:xfrm>
            <a:off x="10392705" y="-287522"/>
            <a:ext cx="2009205" cy="1701202"/>
            <a:chOff x="823608" y="235572"/>
            <a:chExt cx="2421248" cy="167763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0DCEE43-E341-4A01-9F7F-89BD8E9DE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68306" flipH="1">
              <a:off x="823608" y="235572"/>
              <a:ext cx="2421248" cy="167763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888EDF-8FCB-4454-8E98-FE743D392E05}"/>
                </a:ext>
              </a:extLst>
            </p:cNvPr>
            <p:cNvSpPr txBox="1"/>
            <p:nvPr/>
          </p:nvSpPr>
          <p:spPr>
            <a:xfrm>
              <a:off x="955307" y="619983"/>
              <a:ext cx="22777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800" dirty="0">
                  <a:solidFill>
                    <a:schemeClr val="tx2">
                      <a:lumMod val="75000"/>
                    </a:schemeClr>
                  </a:solidFill>
                  <a:cs typeface="(AH) Manal Black" pitchFamily="2" charset="-78"/>
                </a:rPr>
                <a:t>اختر</a:t>
              </a:r>
            </a:p>
            <a:p>
              <a:pPr algn="ctr"/>
              <a:r>
                <a:rPr lang="ar-AE" sz="2800" dirty="0">
                  <a:solidFill>
                    <a:schemeClr val="tx2">
                      <a:lumMod val="75000"/>
                    </a:schemeClr>
                  </a:solidFill>
                  <a:cs typeface="(AH) Manal Black" pitchFamily="2" charset="-78"/>
                </a:rPr>
                <a:t> أربعة أبواب</a:t>
              </a:r>
              <a:endParaRPr lang="en-US" sz="2800" dirty="0">
                <a:solidFill>
                  <a:schemeClr val="tx2">
                    <a:lumMod val="75000"/>
                  </a:schemeClr>
                </a:solidFill>
                <a:cs typeface="(AH) Manal Black" pitchFamily="2" charset="-78"/>
              </a:endParaRPr>
            </a:p>
          </p:txBody>
        </p:sp>
      </p:grpSp>
      <p:sp>
        <p:nvSpPr>
          <p:cNvPr id="46" name="TextBox 10">
            <a:extLst>
              <a:ext uri="{FF2B5EF4-FFF2-40B4-BE49-F238E27FC236}">
                <a16:creationId xmlns:a16="http://schemas.microsoft.com/office/drawing/2014/main" id="{10DFDE55-8FC4-4665-A061-2A97F267752C}"/>
              </a:ext>
            </a:extLst>
          </p:cNvPr>
          <p:cNvSpPr txBox="1"/>
          <p:nvPr/>
        </p:nvSpPr>
        <p:spPr>
          <a:xfrm>
            <a:off x="-25308" y="70516"/>
            <a:ext cx="2206453" cy="630942"/>
          </a:xfrm>
          <a:prstGeom prst="rect">
            <a:avLst/>
          </a:prstGeom>
          <a:solidFill>
            <a:srgbClr val="F2F8F7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khbar MT" pitchFamily="2" charset="-78"/>
              </a:rPr>
              <a:t>نواتج التعلم: </a:t>
            </a:r>
          </a:p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قراءة نص  احسن تقويم</a:t>
            </a:r>
            <a:endParaRPr kumimoji="0" lang="ar-A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/>
            <a:endParaRPr lang="ar-AE" sz="1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E60BB11-00C6-4352-92FF-06366DBE9927}"/>
              </a:ext>
            </a:extLst>
          </p:cNvPr>
          <p:cNvSpPr/>
          <p:nvPr/>
        </p:nvSpPr>
        <p:spPr>
          <a:xfrm>
            <a:off x="254731" y="1887340"/>
            <a:ext cx="1490783" cy="99134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b="1" dirty="0">
                <a:highlight>
                  <a:srgbClr val="FFFF00"/>
                </a:highlight>
              </a:rPr>
              <a:t>تقويم قبلي</a:t>
            </a:r>
            <a:endParaRPr lang="en-U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4980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226D3E2-9D8E-4D4C-8DF8-A21AD40AD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93F1C-78D1-41CD-8EDD-23B4F000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840" y="303715"/>
            <a:ext cx="7281029" cy="2265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9D7746-1C05-4908-8457-62DC14E9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66" t="-3815" b="-1"/>
          <a:stretch/>
        </p:blipFill>
        <p:spPr>
          <a:xfrm>
            <a:off x="2143117" y="2228851"/>
            <a:ext cx="4910962" cy="89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50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B991767-1D8D-4655-A582-240086368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28" name="Picture 4" descr="الأسئلة المقالية معاييرها ومميزاتها وعيوبها">
            <a:extLst>
              <a:ext uri="{FF2B5EF4-FFF2-40B4-BE49-F238E27FC236}">
                <a16:creationId xmlns:a16="http://schemas.microsoft.com/office/drawing/2014/main" id="{EDCA2F06-E5D7-4AD6-89E8-C484B9E71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t="2016" r="17698" b="2461"/>
          <a:stretch/>
        </p:blipFill>
        <p:spPr bwMode="auto">
          <a:xfrm>
            <a:off x="1715648" y="3371916"/>
            <a:ext cx="3193775" cy="348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AAE4F1-8D3A-4B40-BB7A-97F4597216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4" t="8054" b="33263"/>
          <a:stretch/>
        </p:blipFill>
        <p:spPr>
          <a:xfrm>
            <a:off x="2762703" y="1664400"/>
            <a:ext cx="7769680" cy="13252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B90935-01A8-4283-A14A-B76D5BB118F9}"/>
              </a:ext>
            </a:extLst>
          </p:cNvPr>
          <p:cNvSpPr/>
          <p:nvPr/>
        </p:nvSpPr>
        <p:spPr>
          <a:xfrm>
            <a:off x="5151631" y="5303447"/>
            <a:ext cx="23823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دقائق)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 descr="Coronavirus, contributi a taxi e ncc per installare divisori tra guidatore  e passeggeri | Taxistory.it">
            <a:extLst>
              <a:ext uri="{FF2B5EF4-FFF2-40B4-BE49-F238E27FC236}">
                <a16:creationId xmlns:a16="http://schemas.microsoft.com/office/drawing/2014/main" id="{8A9A7E82-9799-421A-A2E5-4C1B5AC82E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511">
            <a:off x="4788734" y="603484"/>
            <a:ext cx="767474" cy="122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9430BA-CDC6-4DE9-B79E-A0991C91CD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46713"/>
          <a:stretch/>
        </p:blipFill>
        <p:spPr>
          <a:xfrm>
            <a:off x="5213946" y="4630822"/>
            <a:ext cx="2257751" cy="7694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A9709B-D140-44DE-B05E-FCDEBE48D64F}"/>
              </a:ext>
            </a:extLst>
          </p:cNvPr>
          <p:cNvSpPr/>
          <p:nvPr/>
        </p:nvSpPr>
        <p:spPr>
          <a:xfrm>
            <a:off x="4027931" y="3188756"/>
            <a:ext cx="4629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4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كتاب الطالب  صفحة 82</a:t>
            </a:r>
            <a:endParaRPr lang="en-US" sz="4400" b="1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6F0986-FDBB-4569-B0D1-7E10CADD6D36}"/>
              </a:ext>
            </a:extLst>
          </p:cNvPr>
          <p:cNvGrpSpPr/>
          <p:nvPr/>
        </p:nvGrpSpPr>
        <p:grpSpPr>
          <a:xfrm>
            <a:off x="9610074" y="319150"/>
            <a:ext cx="2576286" cy="1280161"/>
            <a:chOff x="8303617" y="575755"/>
            <a:chExt cx="2576286" cy="1280161"/>
          </a:xfrm>
        </p:grpSpPr>
        <p:pic>
          <p:nvPicPr>
            <p:cNvPr id="15" name="Picture 28" descr="Blue Glass Oval, Round, Square Buttons With Chrome Frame. 3d.. Royalty Free  Cliparts, Vectors, And Stock Illustration. Image 102169759.">
              <a:extLst>
                <a:ext uri="{FF2B5EF4-FFF2-40B4-BE49-F238E27FC236}">
                  <a16:creationId xmlns:a16="http://schemas.microsoft.com/office/drawing/2014/main" id="{AD7C362D-D56A-40F7-A894-7E7B6F9BC9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2" t="70498" r="73721" b="8110"/>
            <a:stretch/>
          </p:blipFill>
          <p:spPr bwMode="auto">
            <a:xfrm>
              <a:off x="8916511" y="575755"/>
              <a:ext cx="1350498" cy="128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70285C-636A-4F68-A11B-BF36E0337326}"/>
                </a:ext>
              </a:extLst>
            </p:cNvPr>
            <p:cNvSpPr/>
            <p:nvPr/>
          </p:nvSpPr>
          <p:spPr>
            <a:xfrm>
              <a:off x="8303617" y="665094"/>
              <a:ext cx="2576286" cy="8206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rtl="1">
                <a:lnSpc>
                  <a:spcPct val="150000"/>
                </a:lnSpc>
              </a:pPr>
              <a:r>
                <a:rPr lang="ar-AE" sz="3600" b="1" dirty="0">
                  <a:ln w="0"/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التقييم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076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F886558-347D-4422-A88A-E2C00AFF3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6" name="Picture 25" descr="A picture containing ax, clipart, vector graphics&#10;&#10;Description automatically generated">
            <a:extLst>
              <a:ext uri="{FF2B5EF4-FFF2-40B4-BE49-F238E27FC236}">
                <a16:creationId xmlns:a16="http://schemas.microsoft.com/office/drawing/2014/main" id="{7BE9BB27-F4DA-43D7-888C-C57A3F62A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8" y="987639"/>
            <a:ext cx="900294" cy="900294"/>
          </a:xfrm>
          <a:prstGeom prst="rect">
            <a:avLst/>
          </a:prstGeom>
        </p:spPr>
      </p:pic>
      <p:pic>
        <p:nvPicPr>
          <p:cNvPr id="14" name="Picture 4" descr="Kids Cartoon, Cartoon, Niño, Ilustración Imagen PNG | Niños de preescolar,  Materiales para preescolar, Caricaturas de niños">
            <a:extLst>
              <a:ext uri="{FF2B5EF4-FFF2-40B4-BE49-F238E27FC236}">
                <a16:creationId xmlns:a16="http://schemas.microsoft.com/office/drawing/2014/main" id="{AA05F30D-B180-45C3-9CB6-B29FF810E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13022" r="2253" b="7415"/>
          <a:stretch/>
        </p:blipFill>
        <p:spPr bwMode="auto">
          <a:xfrm>
            <a:off x="8384173" y="624632"/>
            <a:ext cx="3125264" cy="14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4A0A55-EBD6-4E98-9378-D2FBF0AD3AC2}"/>
              </a:ext>
            </a:extLst>
          </p:cNvPr>
          <p:cNvSpPr txBox="1"/>
          <p:nvPr/>
        </p:nvSpPr>
        <p:spPr>
          <a:xfrm>
            <a:off x="8918713" y="1521980"/>
            <a:ext cx="242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cs typeface="+mj-cs"/>
              </a:rPr>
              <a:t>أستراتيجية نافذة القراءة </a:t>
            </a:r>
            <a:endParaRPr lang="en-US" b="1" dirty="0">
              <a:cs typeface="+mj-cs"/>
            </a:endParaRPr>
          </a:p>
        </p:txBody>
      </p:sp>
      <p:pic>
        <p:nvPicPr>
          <p:cNvPr id="7170" name="Picture 2" descr="القراءة 20 دقيقة يوميًا - عالم الأشكال والألوان">
            <a:extLst>
              <a:ext uri="{FF2B5EF4-FFF2-40B4-BE49-F238E27FC236}">
                <a16:creationId xmlns:a16="http://schemas.microsoft.com/office/drawing/2014/main" id="{6B042058-54D4-4F46-A3CA-736ED404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22" y="551933"/>
            <a:ext cx="1114228" cy="15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F7721177-0884-4525-8836-0CCD1CD329E9}"/>
              </a:ext>
            </a:extLst>
          </p:cNvPr>
          <p:cNvSpPr/>
          <p:nvPr/>
        </p:nvSpPr>
        <p:spPr>
          <a:xfrm>
            <a:off x="1931742" y="1219200"/>
            <a:ext cx="1540328" cy="66873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rgbClr val="FF0000"/>
                </a:solidFill>
              </a:rPr>
              <a:t>صفحة 82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" name="Picture 20">
            <a:extLst>
              <a:ext uri="{FF2B5EF4-FFF2-40B4-BE49-F238E27FC236}">
                <a16:creationId xmlns:a16="http://schemas.microsoft.com/office/drawing/2014/main" id="{1983369D-6587-4F72-B080-B08D5D254C9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117" y="5135650"/>
            <a:ext cx="1457738" cy="1170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52C0F3-F8B8-4E79-86F7-DC20B01E1C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9108" r="10535" b="64986"/>
          <a:stretch/>
        </p:blipFill>
        <p:spPr>
          <a:xfrm>
            <a:off x="1568907" y="2357561"/>
            <a:ext cx="9940530" cy="36456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481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F886558-347D-4422-A88A-E2C00AFF3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6" name="Picture 25" descr="A picture containing ax, clipart, vector graphics&#10;&#10;Description automatically generated">
            <a:extLst>
              <a:ext uri="{FF2B5EF4-FFF2-40B4-BE49-F238E27FC236}">
                <a16:creationId xmlns:a16="http://schemas.microsoft.com/office/drawing/2014/main" id="{7BE9BB27-F4DA-43D7-888C-C57A3F62A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8" y="987639"/>
            <a:ext cx="900294" cy="900294"/>
          </a:xfrm>
          <a:prstGeom prst="rect">
            <a:avLst/>
          </a:prstGeom>
        </p:spPr>
      </p:pic>
      <p:pic>
        <p:nvPicPr>
          <p:cNvPr id="14" name="Picture 4" descr="Kids Cartoon, Cartoon, Niño, Ilustración Imagen PNG | Niños de preescolar,  Materiales para preescolar, Caricaturas de niños">
            <a:extLst>
              <a:ext uri="{FF2B5EF4-FFF2-40B4-BE49-F238E27FC236}">
                <a16:creationId xmlns:a16="http://schemas.microsoft.com/office/drawing/2014/main" id="{AA05F30D-B180-45C3-9CB6-B29FF810E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13022" r="2253" b="7415"/>
          <a:stretch/>
        </p:blipFill>
        <p:spPr bwMode="auto">
          <a:xfrm>
            <a:off x="8384173" y="624632"/>
            <a:ext cx="3125264" cy="14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4A0A55-EBD6-4E98-9378-D2FBF0AD3AC2}"/>
              </a:ext>
            </a:extLst>
          </p:cNvPr>
          <p:cNvSpPr txBox="1"/>
          <p:nvPr/>
        </p:nvSpPr>
        <p:spPr>
          <a:xfrm>
            <a:off x="8918713" y="1521980"/>
            <a:ext cx="242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cs typeface="+mj-cs"/>
              </a:rPr>
              <a:t>أستراتيجية نافذة القراءة </a:t>
            </a:r>
            <a:endParaRPr lang="en-US" b="1" dirty="0">
              <a:cs typeface="+mj-cs"/>
            </a:endParaRPr>
          </a:p>
        </p:txBody>
      </p:sp>
      <p:pic>
        <p:nvPicPr>
          <p:cNvPr id="7170" name="Picture 2" descr="القراءة 20 دقيقة يوميًا - عالم الأشكال والألوان">
            <a:extLst>
              <a:ext uri="{FF2B5EF4-FFF2-40B4-BE49-F238E27FC236}">
                <a16:creationId xmlns:a16="http://schemas.microsoft.com/office/drawing/2014/main" id="{6B042058-54D4-4F46-A3CA-736ED404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74" y="115341"/>
            <a:ext cx="1114228" cy="15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F7721177-0884-4525-8836-0CCD1CD329E9}"/>
              </a:ext>
            </a:extLst>
          </p:cNvPr>
          <p:cNvSpPr/>
          <p:nvPr/>
        </p:nvSpPr>
        <p:spPr>
          <a:xfrm>
            <a:off x="1931742" y="1219200"/>
            <a:ext cx="1540328" cy="66873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rgbClr val="FF0000"/>
                </a:solidFill>
              </a:rPr>
              <a:t>صفحة 82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" name="Picture 20">
            <a:extLst>
              <a:ext uri="{FF2B5EF4-FFF2-40B4-BE49-F238E27FC236}">
                <a16:creationId xmlns:a16="http://schemas.microsoft.com/office/drawing/2014/main" id="{1983369D-6587-4F72-B080-B08D5D254C9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857" y="3908823"/>
            <a:ext cx="1457738" cy="11704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897AAE-C649-49D9-8A7D-DD9FE96242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5000" r="10535" b="38333"/>
          <a:stretch/>
        </p:blipFill>
        <p:spPr>
          <a:xfrm>
            <a:off x="1481595" y="2778765"/>
            <a:ext cx="9940530" cy="36882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0F1D2E-E5DF-4BF3-A3ED-4A94B4D39CA6}"/>
              </a:ext>
            </a:extLst>
          </p:cNvPr>
          <p:cNvSpPr txBox="1"/>
          <p:nvPr/>
        </p:nvSpPr>
        <p:spPr>
          <a:xfrm>
            <a:off x="3586349" y="2135598"/>
            <a:ext cx="5332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highlight>
                  <a:srgbClr val="FFFF00"/>
                </a:highlight>
                <a:cs typeface="(AH) Manal Black" pitchFamily="2" charset="-78"/>
              </a:rPr>
              <a:t>كيف خلق الله تعالى الإنسان؟؟</a:t>
            </a:r>
            <a:endParaRPr lang="en-US" sz="28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40C2D6-2E65-46BE-9944-EF5EDB7EF4B9}"/>
              </a:ext>
            </a:extLst>
          </p:cNvPr>
          <p:cNvCxnSpPr/>
          <p:nvPr/>
        </p:nvCxnSpPr>
        <p:spPr>
          <a:xfrm flipH="1">
            <a:off x="6270402" y="3505908"/>
            <a:ext cx="4331337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6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F886558-347D-4422-A88A-E2C00AFF3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6" name="Picture 25" descr="A picture containing ax, clipart, vector graphics&#10;&#10;Description automatically generated">
            <a:extLst>
              <a:ext uri="{FF2B5EF4-FFF2-40B4-BE49-F238E27FC236}">
                <a16:creationId xmlns:a16="http://schemas.microsoft.com/office/drawing/2014/main" id="{7BE9BB27-F4DA-43D7-888C-C57A3F62A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8" y="987639"/>
            <a:ext cx="900294" cy="900294"/>
          </a:xfrm>
          <a:prstGeom prst="rect">
            <a:avLst/>
          </a:prstGeom>
        </p:spPr>
      </p:pic>
      <p:pic>
        <p:nvPicPr>
          <p:cNvPr id="14" name="Picture 4" descr="Kids Cartoon, Cartoon, Niño, Ilustración Imagen PNG | Niños de preescolar,  Materiales para preescolar, Caricaturas de niños">
            <a:extLst>
              <a:ext uri="{FF2B5EF4-FFF2-40B4-BE49-F238E27FC236}">
                <a16:creationId xmlns:a16="http://schemas.microsoft.com/office/drawing/2014/main" id="{AA05F30D-B180-45C3-9CB6-B29FF810E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13022" r="2253" b="7415"/>
          <a:stretch/>
        </p:blipFill>
        <p:spPr bwMode="auto">
          <a:xfrm>
            <a:off x="8384173" y="624632"/>
            <a:ext cx="3125264" cy="14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4A0A55-EBD6-4E98-9378-D2FBF0AD3AC2}"/>
              </a:ext>
            </a:extLst>
          </p:cNvPr>
          <p:cNvSpPr txBox="1"/>
          <p:nvPr/>
        </p:nvSpPr>
        <p:spPr>
          <a:xfrm>
            <a:off x="8918713" y="1521980"/>
            <a:ext cx="242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cs typeface="+mj-cs"/>
              </a:rPr>
              <a:t>أستراتيجية نافذة القراءة </a:t>
            </a:r>
            <a:endParaRPr lang="en-US" b="1" dirty="0">
              <a:cs typeface="+mj-cs"/>
            </a:endParaRPr>
          </a:p>
        </p:txBody>
      </p:sp>
      <p:pic>
        <p:nvPicPr>
          <p:cNvPr id="7170" name="Picture 2" descr="القراءة 20 دقيقة يوميًا - عالم الأشكال والألوان">
            <a:extLst>
              <a:ext uri="{FF2B5EF4-FFF2-40B4-BE49-F238E27FC236}">
                <a16:creationId xmlns:a16="http://schemas.microsoft.com/office/drawing/2014/main" id="{6B042058-54D4-4F46-A3CA-736ED404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481" y="644235"/>
            <a:ext cx="1114228" cy="15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F7721177-0884-4525-8836-0CCD1CD329E9}"/>
              </a:ext>
            </a:extLst>
          </p:cNvPr>
          <p:cNvSpPr/>
          <p:nvPr/>
        </p:nvSpPr>
        <p:spPr>
          <a:xfrm>
            <a:off x="1931742" y="1219200"/>
            <a:ext cx="1540328" cy="66873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rgbClr val="FF0000"/>
                </a:solidFill>
              </a:rPr>
              <a:t>صفحة 82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" name="Picture 20">
            <a:extLst>
              <a:ext uri="{FF2B5EF4-FFF2-40B4-BE49-F238E27FC236}">
                <a16:creationId xmlns:a16="http://schemas.microsoft.com/office/drawing/2014/main" id="{1983369D-6587-4F72-B080-B08D5D254C9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857" y="3908823"/>
            <a:ext cx="1457738" cy="1170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426267-9008-450C-8654-0C3CA5B01B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90" t="59670" r="6846" b="14242"/>
          <a:stretch/>
        </p:blipFill>
        <p:spPr>
          <a:xfrm>
            <a:off x="2114550" y="2526233"/>
            <a:ext cx="9066274" cy="38083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534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D5DFCEA-A385-43DF-9777-C14566E98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4" descr="مكتب التعليم بالنقيع ( بنين ) on Twitter: &quot;انضباطي .. سر نجاحي ..  #معا_لتعزيز_الانضباط_المدرسي #الانضباط_المدرسى #تعليم_بيشة  #انضباط_مدارس_بيشة… &quot;">
            <a:extLst>
              <a:ext uri="{FF2B5EF4-FFF2-40B4-BE49-F238E27FC236}">
                <a16:creationId xmlns:a16="http://schemas.microsoft.com/office/drawing/2014/main" id="{A6C1BFBA-3F74-4477-9765-731B9DC62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22029" r="3767" b="11572"/>
          <a:stretch/>
        </p:blipFill>
        <p:spPr bwMode="auto">
          <a:xfrm>
            <a:off x="1350749" y="3165000"/>
            <a:ext cx="3033279" cy="27434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3636D1E-0D7C-4F83-A73C-3A4FBEFC52E3}"/>
              </a:ext>
            </a:extLst>
          </p:cNvPr>
          <p:cNvGrpSpPr/>
          <p:nvPr/>
        </p:nvGrpSpPr>
        <p:grpSpPr>
          <a:xfrm>
            <a:off x="5738902" y="2686698"/>
            <a:ext cx="4138144" cy="4532901"/>
            <a:chOff x="2678874" y="-529615"/>
            <a:chExt cx="9011028" cy="8526860"/>
          </a:xfrm>
        </p:grpSpPr>
        <p:pic>
          <p:nvPicPr>
            <p:cNvPr id="6" name="Picture 2" descr="6. Write For A Specific Audience correct check mark clipboard check em clr em,check list,clipboard,check,clr GIF">
              <a:extLst>
                <a:ext uri="{FF2B5EF4-FFF2-40B4-BE49-F238E27FC236}">
                  <a16:creationId xmlns:a16="http://schemas.microsoft.com/office/drawing/2014/main" id="{DA269AEF-AAB6-4DA0-B66D-0F5A1A8789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671" y="1161106"/>
              <a:ext cx="6833980" cy="6833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4F38C0-5DB5-4349-851B-1055708EC0F5}"/>
                </a:ext>
              </a:extLst>
            </p:cNvPr>
            <p:cNvSpPr/>
            <p:nvPr/>
          </p:nvSpPr>
          <p:spPr>
            <a:xfrm>
              <a:off x="2678874" y="-529615"/>
              <a:ext cx="8602621" cy="37492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ar-KW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تسجيل الحضور</a:t>
              </a:r>
            </a:p>
            <a:p>
              <a:pPr algn="ctr" rtl="0"/>
              <a:r>
                <a:rPr lang="ar-KW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 والغياب </a:t>
              </a:r>
              <a:endPara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  <p:pic>
          <p:nvPicPr>
            <p:cNvPr id="8" name="Picture 2" descr="6. Write For A Specific Audience correct check mark clipboard check em clr em,check list,clipboard,check,clr GIF">
              <a:extLst>
                <a:ext uri="{FF2B5EF4-FFF2-40B4-BE49-F238E27FC236}">
                  <a16:creationId xmlns:a16="http://schemas.microsoft.com/office/drawing/2014/main" id="{3BBBCF2D-7197-42F5-9EBB-ADEBDF8853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922" y="1163265"/>
              <a:ext cx="6833980" cy="6833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670B35-58AA-46D5-BA1A-78E284C53F5C}"/>
                </a:ext>
              </a:extLst>
            </p:cNvPr>
            <p:cNvSpPr/>
            <p:nvPr/>
          </p:nvSpPr>
          <p:spPr>
            <a:xfrm>
              <a:off x="2708125" y="-527456"/>
              <a:ext cx="8602620" cy="3749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ar-KW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تسجيل الحضور</a:t>
              </a:r>
            </a:p>
            <a:p>
              <a:pPr algn="ctr" rtl="0"/>
              <a:r>
                <a:rPr lang="ar-KW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 والغياب </a:t>
              </a:r>
              <a:endPara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4848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900A417-2299-48D3-B9DE-91C7DC2FE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6" name="Picture 25" descr="A picture containing ax, clipart, vector graphics&#10;&#10;Description automatically generated">
            <a:extLst>
              <a:ext uri="{FF2B5EF4-FFF2-40B4-BE49-F238E27FC236}">
                <a16:creationId xmlns:a16="http://schemas.microsoft.com/office/drawing/2014/main" id="{7BE9BB27-F4DA-43D7-888C-C57A3F62A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8" y="987639"/>
            <a:ext cx="900294" cy="900294"/>
          </a:xfrm>
          <a:prstGeom prst="rect">
            <a:avLst/>
          </a:prstGeom>
        </p:spPr>
      </p:pic>
      <p:pic>
        <p:nvPicPr>
          <p:cNvPr id="14" name="Picture 4" descr="Kids Cartoon, Cartoon, Niño, Ilustración Imagen PNG | Niños de preescolar,  Materiales para preescolar, Caricaturas de niños">
            <a:extLst>
              <a:ext uri="{FF2B5EF4-FFF2-40B4-BE49-F238E27FC236}">
                <a16:creationId xmlns:a16="http://schemas.microsoft.com/office/drawing/2014/main" id="{AA05F30D-B180-45C3-9CB6-B29FF810E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13022" r="2253" b="7415"/>
          <a:stretch/>
        </p:blipFill>
        <p:spPr bwMode="auto">
          <a:xfrm>
            <a:off x="8384173" y="624632"/>
            <a:ext cx="3125264" cy="14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4A0A55-EBD6-4E98-9378-D2FBF0AD3AC2}"/>
              </a:ext>
            </a:extLst>
          </p:cNvPr>
          <p:cNvSpPr txBox="1"/>
          <p:nvPr/>
        </p:nvSpPr>
        <p:spPr>
          <a:xfrm>
            <a:off x="8918713" y="1521980"/>
            <a:ext cx="242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cs typeface="+mj-cs"/>
              </a:rPr>
              <a:t>أستراتيجية نافذة القراءة </a:t>
            </a:r>
            <a:endParaRPr lang="en-US" b="1" dirty="0">
              <a:cs typeface="+mj-cs"/>
            </a:endParaRPr>
          </a:p>
        </p:txBody>
      </p:sp>
      <p:pic>
        <p:nvPicPr>
          <p:cNvPr id="7170" name="Picture 2" descr="القراءة 20 دقيقة يوميًا - عالم الأشكال والألوان">
            <a:extLst>
              <a:ext uri="{FF2B5EF4-FFF2-40B4-BE49-F238E27FC236}">
                <a16:creationId xmlns:a16="http://schemas.microsoft.com/office/drawing/2014/main" id="{6B042058-54D4-4F46-A3CA-736ED404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43" y="176786"/>
            <a:ext cx="1114228" cy="134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AE83C112-D522-42A3-B255-725042862A44}"/>
              </a:ext>
            </a:extLst>
          </p:cNvPr>
          <p:cNvSpPr/>
          <p:nvPr/>
        </p:nvSpPr>
        <p:spPr>
          <a:xfrm>
            <a:off x="1931742" y="1219200"/>
            <a:ext cx="1540328" cy="66873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rgbClr val="FF0000"/>
                </a:solidFill>
              </a:rPr>
              <a:t>صفحة 82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3B02A1-E21A-480D-B241-9048A27BBC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188" t="16250" r="11948" b="59610"/>
          <a:stretch/>
        </p:blipFill>
        <p:spPr>
          <a:xfrm>
            <a:off x="597793" y="2414195"/>
            <a:ext cx="11383617" cy="4267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1983369D-6587-4F72-B080-B08D5D254C9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4004" y="5384612"/>
            <a:ext cx="1457738" cy="11704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0B295B-440B-480D-9A62-916F42EC0897}"/>
              </a:ext>
            </a:extLst>
          </p:cNvPr>
          <p:cNvSpPr txBox="1"/>
          <p:nvPr/>
        </p:nvSpPr>
        <p:spPr>
          <a:xfrm>
            <a:off x="4152439" y="1731181"/>
            <a:ext cx="312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highlight>
                  <a:srgbClr val="FFFF00"/>
                </a:highlight>
                <a:cs typeface="(AH) Manal Black" pitchFamily="2" charset="-78"/>
              </a:rPr>
              <a:t>من نعم الله على الإنسان؟؟ </a:t>
            </a:r>
            <a:endParaRPr lang="en-US" sz="2800" dirty="0">
              <a:highlight>
                <a:srgbClr val="FFFF00"/>
              </a:highligh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566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الأسئلة المقالية معاييرها ومميزاتها وعيوبها">
            <a:extLst>
              <a:ext uri="{FF2B5EF4-FFF2-40B4-BE49-F238E27FC236}">
                <a16:creationId xmlns:a16="http://schemas.microsoft.com/office/drawing/2014/main" id="{EDCA2F06-E5D7-4AD6-89E8-C484B9E71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t="2016" r="17698" b="2461"/>
          <a:stretch/>
        </p:blipFill>
        <p:spPr bwMode="auto">
          <a:xfrm>
            <a:off x="1715648" y="3371916"/>
            <a:ext cx="3193775" cy="348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AAE4F1-8D3A-4B40-BB7A-97F459721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4" t="8054" b="33263"/>
          <a:stretch/>
        </p:blipFill>
        <p:spPr>
          <a:xfrm>
            <a:off x="2762703" y="1664400"/>
            <a:ext cx="7769680" cy="13252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B90935-01A8-4283-A14A-B76D5BB118F9}"/>
              </a:ext>
            </a:extLst>
          </p:cNvPr>
          <p:cNvSpPr/>
          <p:nvPr/>
        </p:nvSpPr>
        <p:spPr>
          <a:xfrm>
            <a:off x="5151631" y="5303447"/>
            <a:ext cx="23823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دقائق)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 descr="Coronavirus, contributi a taxi e ncc per installare divisori tra guidatore  e passeggeri | Taxistory.it">
            <a:extLst>
              <a:ext uri="{FF2B5EF4-FFF2-40B4-BE49-F238E27FC236}">
                <a16:creationId xmlns:a16="http://schemas.microsoft.com/office/drawing/2014/main" id="{8A9A7E82-9799-421A-A2E5-4C1B5AC82E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511">
            <a:off x="4788734" y="603484"/>
            <a:ext cx="767474" cy="122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9430BA-CDC6-4DE9-B79E-A0991C91C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46713"/>
          <a:stretch/>
        </p:blipFill>
        <p:spPr>
          <a:xfrm>
            <a:off x="5213946" y="4630822"/>
            <a:ext cx="2257751" cy="7694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A9709B-D140-44DE-B05E-FCDEBE48D64F}"/>
              </a:ext>
            </a:extLst>
          </p:cNvPr>
          <p:cNvSpPr/>
          <p:nvPr/>
        </p:nvSpPr>
        <p:spPr>
          <a:xfrm>
            <a:off x="4027931" y="3188756"/>
            <a:ext cx="4629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400" b="1" dirty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كتاب الطالب  صفحة 84</a:t>
            </a:r>
            <a:endParaRPr lang="en-US" sz="4400" b="1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6F0986-FDBB-4569-B0D1-7E10CADD6D36}"/>
              </a:ext>
            </a:extLst>
          </p:cNvPr>
          <p:cNvGrpSpPr/>
          <p:nvPr/>
        </p:nvGrpSpPr>
        <p:grpSpPr>
          <a:xfrm>
            <a:off x="9610074" y="319150"/>
            <a:ext cx="2576286" cy="1280161"/>
            <a:chOff x="8303617" y="575755"/>
            <a:chExt cx="2576286" cy="1280161"/>
          </a:xfrm>
        </p:grpSpPr>
        <p:pic>
          <p:nvPicPr>
            <p:cNvPr id="15" name="Picture 28" descr="Blue Glass Oval, Round, Square Buttons With Chrome Frame. 3d.. Royalty Free  Cliparts, Vectors, And Stock Illustration. Image 102169759.">
              <a:extLst>
                <a:ext uri="{FF2B5EF4-FFF2-40B4-BE49-F238E27FC236}">
                  <a16:creationId xmlns:a16="http://schemas.microsoft.com/office/drawing/2014/main" id="{AD7C362D-D56A-40F7-A894-7E7B6F9BC9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2" t="70498" r="73721" b="8110"/>
            <a:stretch/>
          </p:blipFill>
          <p:spPr bwMode="auto">
            <a:xfrm>
              <a:off x="8916511" y="575755"/>
              <a:ext cx="1350498" cy="128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70285C-636A-4F68-A11B-BF36E0337326}"/>
                </a:ext>
              </a:extLst>
            </p:cNvPr>
            <p:cNvSpPr/>
            <p:nvPr/>
          </p:nvSpPr>
          <p:spPr>
            <a:xfrm>
              <a:off x="8303617" y="665094"/>
              <a:ext cx="2576286" cy="8206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rtl="1">
                <a:lnSpc>
                  <a:spcPct val="150000"/>
                </a:lnSpc>
              </a:pPr>
              <a:r>
                <a:rPr lang="ar-AE" sz="3600" b="1" dirty="0">
                  <a:ln w="0"/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التقييم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1D3E0-A288-4391-9611-9F61CAEC8B62}"/>
              </a:ext>
            </a:extLst>
          </p:cNvPr>
          <p:cNvGrpSpPr/>
          <p:nvPr/>
        </p:nvGrpSpPr>
        <p:grpSpPr>
          <a:xfrm>
            <a:off x="-14991" y="-48190"/>
            <a:ext cx="12206991" cy="6857999"/>
            <a:chOff x="-14991" y="0"/>
            <a:chExt cx="12206991" cy="6857999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294D2DCF-EB00-43BF-A4FA-E9125C921248}"/>
                </a:ext>
              </a:extLst>
            </p:cNvPr>
            <p:cNvSpPr/>
            <p:nvPr/>
          </p:nvSpPr>
          <p:spPr>
            <a:xfrm>
              <a:off x="0" y="0"/>
              <a:ext cx="6460761" cy="950494"/>
            </a:xfrm>
            <a:custGeom>
              <a:avLst/>
              <a:gdLst>
                <a:gd name="connsiteX0" fmla="*/ 0 w 6970426"/>
                <a:gd name="connsiteY0" fmla="*/ 0 h 944380"/>
                <a:gd name="connsiteX1" fmla="*/ 6970426 w 6970426"/>
                <a:gd name="connsiteY1" fmla="*/ 0 h 944380"/>
                <a:gd name="connsiteX2" fmla="*/ 6970426 w 6970426"/>
                <a:gd name="connsiteY2" fmla="*/ 944380 h 944380"/>
                <a:gd name="connsiteX3" fmla="*/ 0 w 6970426"/>
                <a:gd name="connsiteY3" fmla="*/ 944380 h 944380"/>
                <a:gd name="connsiteX4" fmla="*/ 0 w 6970426"/>
                <a:gd name="connsiteY4" fmla="*/ 0 h 944380"/>
                <a:gd name="connsiteX0" fmla="*/ 0 w 6970426"/>
                <a:gd name="connsiteY0" fmla="*/ 0 h 944380"/>
                <a:gd name="connsiteX1" fmla="*/ 6970426 w 6970426"/>
                <a:gd name="connsiteY1" fmla="*/ 0 h 944380"/>
                <a:gd name="connsiteX2" fmla="*/ 6325849 w 6970426"/>
                <a:gd name="connsiteY2" fmla="*/ 644577 h 944380"/>
                <a:gd name="connsiteX3" fmla="*/ 0 w 6970426"/>
                <a:gd name="connsiteY3" fmla="*/ 944380 h 944380"/>
                <a:gd name="connsiteX4" fmla="*/ 0 w 6970426"/>
                <a:gd name="connsiteY4" fmla="*/ 0 h 944380"/>
                <a:gd name="connsiteX0" fmla="*/ 0 w 7510072"/>
                <a:gd name="connsiteY0" fmla="*/ 0 h 944380"/>
                <a:gd name="connsiteX1" fmla="*/ 6970426 w 7510072"/>
                <a:gd name="connsiteY1" fmla="*/ 0 h 944380"/>
                <a:gd name="connsiteX2" fmla="*/ 7510072 w 7510072"/>
                <a:gd name="connsiteY2" fmla="*/ 554636 h 944380"/>
                <a:gd name="connsiteX3" fmla="*/ 0 w 7510072"/>
                <a:gd name="connsiteY3" fmla="*/ 944380 h 944380"/>
                <a:gd name="connsiteX4" fmla="*/ 0 w 7510072"/>
                <a:gd name="connsiteY4" fmla="*/ 0 h 944380"/>
                <a:gd name="connsiteX0" fmla="*/ 0 w 7510072"/>
                <a:gd name="connsiteY0" fmla="*/ 0 h 944380"/>
                <a:gd name="connsiteX1" fmla="*/ 6970426 w 7510072"/>
                <a:gd name="connsiteY1" fmla="*/ 0 h 944380"/>
                <a:gd name="connsiteX2" fmla="*/ 7510072 w 7510072"/>
                <a:gd name="connsiteY2" fmla="*/ 554636 h 944380"/>
                <a:gd name="connsiteX3" fmla="*/ 0 w 7510072"/>
                <a:gd name="connsiteY3" fmla="*/ 944380 h 944380"/>
                <a:gd name="connsiteX4" fmla="*/ 0 w 7510072"/>
                <a:gd name="connsiteY4" fmla="*/ 0 h 944380"/>
                <a:gd name="connsiteX0" fmla="*/ 0 w 7510072"/>
                <a:gd name="connsiteY0" fmla="*/ 0 h 1334124"/>
                <a:gd name="connsiteX1" fmla="*/ 6970426 w 7510072"/>
                <a:gd name="connsiteY1" fmla="*/ 0 h 1334124"/>
                <a:gd name="connsiteX2" fmla="*/ 7510072 w 7510072"/>
                <a:gd name="connsiteY2" fmla="*/ 554636 h 1334124"/>
                <a:gd name="connsiteX3" fmla="*/ 17425 w 7510072"/>
                <a:gd name="connsiteY3" fmla="*/ 1334124 h 1334124"/>
                <a:gd name="connsiteX4" fmla="*/ 0 w 7510072"/>
                <a:gd name="connsiteY4" fmla="*/ 0 h 1334124"/>
                <a:gd name="connsiteX0" fmla="*/ 0 w 7510072"/>
                <a:gd name="connsiteY0" fmla="*/ 0 h 1334124"/>
                <a:gd name="connsiteX1" fmla="*/ 6970426 w 7510072"/>
                <a:gd name="connsiteY1" fmla="*/ 0 h 1334124"/>
                <a:gd name="connsiteX2" fmla="*/ 7510072 w 7510072"/>
                <a:gd name="connsiteY2" fmla="*/ 554636 h 1334124"/>
                <a:gd name="connsiteX3" fmla="*/ 0 w 7510072"/>
                <a:gd name="connsiteY3" fmla="*/ 1334124 h 1334124"/>
                <a:gd name="connsiteX4" fmla="*/ 0 w 7510072"/>
                <a:gd name="connsiteY4" fmla="*/ 0 h 1334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0072" h="1334124">
                  <a:moveTo>
                    <a:pt x="0" y="0"/>
                  </a:moveTo>
                  <a:lnTo>
                    <a:pt x="6970426" y="0"/>
                  </a:lnTo>
                  <a:lnTo>
                    <a:pt x="7510072" y="554636"/>
                  </a:lnTo>
                  <a:lnTo>
                    <a:pt x="0" y="1334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1F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CC58CA37-B6CE-43E4-A37F-EC17911A0B2C}"/>
                </a:ext>
              </a:extLst>
            </p:cNvPr>
            <p:cNvSpPr/>
            <p:nvPr/>
          </p:nvSpPr>
          <p:spPr>
            <a:xfrm>
              <a:off x="4152276" y="1"/>
              <a:ext cx="8039724" cy="672821"/>
            </a:xfrm>
            <a:custGeom>
              <a:avLst/>
              <a:gdLst>
                <a:gd name="connsiteX0" fmla="*/ 0 w 6135974"/>
                <a:gd name="connsiteY0" fmla="*/ 0 h 944380"/>
                <a:gd name="connsiteX1" fmla="*/ 6135974 w 6135974"/>
                <a:gd name="connsiteY1" fmla="*/ 0 h 944380"/>
                <a:gd name="connsiteX2" fmla="*/ 6135974 w 6135974"/>
                <a:gd name="connsiteY2" fmla="*/ 944380 h 944380"/>
                <a:gd name="connsiteX3" fmla="*/ 0 w 6135974"/>
                <a:gd name="connsiteY3" fmla="*/ 944380 h 944380"/>
                <a:gd name="connsiteX4" fmla="*/ 0 w 6135974"/>
                <a:gd name="connsiteY4" fmla="*/ 0 h 944380"/>
                <a:gd name="connsiteX0" fmla="*/ 0 w 6135974"/>
                <a:gd name="connsiteY0" fmla="*/ 0 h 944380"/>
                <a:gd name="connsiteX1" fmla="*/ 6135974 w 6135974"/>
                <a:gd name="connsiteY1" fmla="*/ 0 h 944380"/>
                <a:gd name="connsiteX2" fmla="*/ 6135974 w 6135974"/>
                <a:gd name="connsiteY2" fmla="*/ 944380 h 944380"/>
                <a:gd name="connsiteX3" fmla="*/ 509666 w 6135974"/>
                <a:gd name="connsiteY3" fmla="*/ 584617 h 944380"/>
                <a:gd name="connsiteX4" fmla="*/ 0 w 6135974"/>
                <a:gd name="connsiteY4" fmla="*/ 0 h 944380"/>
                <a:gd name="connsiteX0" fmla="*/ 344774 w 6480748"/>
                <a:gd name="connsiteY0" fmla="*/ 0 h 944380"/>
                <a:gd name="connsiteX1" fmla="*/ 6480748 w 6480748"/>
                <a:gd name="connsiteY1" fmla="*/ 0 h 944380"/>
                <a:gd name="connsiteX2" fmla="*/ 6480748 w 6480748"/>
                <a:gd name="connsiteY2" fmla="*/ 944380 h 944380"/>
                <a:gd name="connsiteX3" fmla="*/ 0 w 6480748"/>
                <a:gd name="connsiteY3" fmla="*/ 689547 h 944380"/>
                <a:gd name="connsiteX4" fmla="*/ 854440 w 6480748"/>
                <a:gd name="connsiteY4" fmla="*/ 584617 h 944380"/>
                <a:gd name="connsiteX5" fmla="*/ 344774 w 6480748"/>
                <a:gd name="connsiteY5" fmla="*/ 0 h 944380"/>
                <a:gd name="connsiteX0" fmla="*/ 314793 w 6450767"/>
                <a:gd name="connsiteY0" fmla="*/ 0 h 944380"/>
                <a:gd name="connsiteX1" fmla="*/ 6450767 w 6450767"/>
                <a:gd name="connsiteY1" fmla="*/ 0 h 944380"/>
                <a:gd name="connsiteX2" fmla="*/ 6450767 w 6450767"/>
                <a:gd name="connsiteY2" fmla="*/ 944380 h 944380"/>
                <a:gd name="connsiteX3" fmla="*/ 0 w 6450767"/>
                <a:gd name="connsiteY3" fmla="*/ 674557 h 944380"/>
                <a:gd name="connsiteX4" fmla="*/ 824459 w 6450767"/>
                <a:gd name="connsiteY4" fmla="*/ 584617 h 944380"/>
                <a:gd name="connsiteX5" fmla="*/ 314793 w 6450767"/>
                <a:gd name="connsiteY5" fmla="*/ 0 h 944380"/>
                <a:gd name="connsiteX0" fmla="*/ 1903750 w 8039724"/>
                <a:gd name="connsiteY0" fmla="*/ 0 h 944380"/>
                <a:gd name="connsiteX1" fmla="*/ 8039724 w 8039724"/>
                <a:gd name="connsiteY1" fmla="*/ 0 h 944380"/>
                <a:gd name="connsiteX2" fmla="*/ 8039724 w 8039724"/>
                <a:gd name="connsiteY2" fmla="*/ 944380 h 944380"/>
                <a:gd name="connsiteX3" fmla="*/ 0 w 8039724"/>
                <a:gd name="connsiteY3" fmla="*/ 884419 h 944380"/>
                <a:gd name="connsiteX4" fmla="*/ 2413416 w 8039724"/>
                <a:gd name="connsiteY4" fmla="*/ 584617 h 944380"/>
                <a:gd name="connsiteX5" fmla="*/ 1903750 w 8039724"/>
                <a:gd name="connsiteY5" fmla="*/ 0 h 944380"/>
                <a:gd name="connsiteX0" fmla="*/ 1903750 w 8039724"/>
                <a:gd name="connsiteY0" fmla="*/ 0 h 944380"/>
                <a:gd name="connsiteX1" fmla="*/ 8039724 w 8039724"/>
                <a:gd name="connsiteY1" fmla="*/ 0 h 944380"/>
                <a:gd name="connsiteX2" fmla="*/ 8039724 w 8039724"/>
                <a:gd name="connsiteY2" fmla="*/ 944380 h 944380"/>
                <a:gd name="connsiteX3" fmla="*/ 0 w 8039724"/>
                <a:gd name="connsiteY3" fmla="*/ 884419 h 944380"/>
                <a:gd name="connsiteX4" fmla="*/ 2413416 w 8039724"/>
                <a:gd name="connsiteY4" fmla="*/ 584617 h 944380"/>
                <a:gd name="connsiteX5" fmla="*/ 1903750 w 8039724"/>
                <a:gd name="connsiteY5" fmla="*/ 0 h 944380"/>
                <a:gd name="connsiteX0" fmla="*/ 1903750 w 8039724"/>
                <a:gd name="connsiteY0" fmla="*/ 0 h 944380"/>
                <a:gd name="connsiteX1" fmla="*/ 8039724 w 8039724"/>
                <a:gd name="connsiteY1" fmla="*/ 0 h 944380"/>
                <a:gd name="connsiteX2" fmla="*/ 8039724 w 8039724"/>
                <a:gd name="connsiteY2" fmla="*/ 944380 h 944380"/>
                <a:gd name="connsiteX3" fmla="*/ 0 w 8039724"/>
                <a:gd name="connsiteY3" fmla="*/ 884419 h 944380"/>
                <a:gd name="connsiteX4" fmla="*/ 2413416 w 8039724"/>
                <a:gd name="connsiteY4" fmla="*/ 584617 h 944380"/>
                <a:gd name="connsiteX5" fmla="*/ 1903750 w 8039724"/>
                <a:gd name="connsiteY5" fmla="*/ 0 h 944380"/>
                <a:gd name="connsiteX0" fmla="*/ 1903750 w 8039724"/>
                <a:gd name="connsiteY0" fmla="*/ 0 h 944380"/>
                <a:gd name="connsiteX1" fmla="*/ 8039724 w 8039724"/>
                <a:gd name="connsiteY1" fmla="*/ 0 h 944380"/>
                <a:gd name="connsiteX2" fmla="*/ 8039724 w 8039724"/>
                <a:gd name="connsiteY2" fmla="*/ 944380 h 944380"/>
                <a:gd name="connsiteX3" fmla="*/ 0 w 8039724"/>
                <a:gd name="connsiteY3" fmla="*/ 884419 h 944380"/>
                <a:gd name="connsiteX4" fmla="*/ 2413416 w 8039724"/>
                <a:gd name="connsiteY4" fmla="*/ 584617 h 944380"/>
                <a:gd name="connsiteX5" fmla="*/ 1903750 w 8039724"/>
                <a:gd name="connsiteY5" fmla="*/ 0 h 94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9724" h="944380">
                  <a:moveTo>
                    <a:pt x="1903750" y="0"/>
                  </a:moveTo>
                  <a:lnTo>
                    <a:pt x="8039724" y="0"/>
                  </a:lnTo>
                  <a:lnTo>
                    <a:pt x="8039724" y="944380"/>
                  </a:lnTo>
                  <a:lnTo>
                    <a:pt x="0" y="884419"/>
                  </a:lnTo>
                  <a:lnTo>
                    <a:pt x="2413416" y="584617"/>
                  </a:lnTo>
                  <a:lnTo>
                    <a:pt x="1903750" y="0"/>
                  </a:lnTo>
                  <a:close/>
                </a:path>
              </a:pathLst>
            </a:custGeom>
            <a:solidFill>
              <a:srgbClr val="00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E3C21FDE-4607-4763-B108-38B88A99AC89}"/>
                </a:ext>
              </a:extLst>
            </p:cNvPr>
            <p:cNvSpPr/>
            <p:nvPr/>
          </p:nvSpPr>
          <p:spPr>
            <a:xfrm flipV="1">
              <a:off x="-14991" y="6521073"/>
              <a:ext cx="6011505" cy="336926"/>
            </a:xfrm>
            <a:custGeom>
              <a:avLst/>
              <a:gdLst>
                <a:gd name="connsiteX0" fmla="*/ 0 w 6970426"/>
                <a:gd name="connsiteY0" fmla="*/ 0 h 944380"/>
                <a:gd name="connsiteX1" fmla="*/ 6970426 w 6970426"/>
                <a:gd name="connsiteY1" fmla="*/ 0 h 944380"/>
                <a:gd name="connsiteX2" fmla="*/ 6970426 w 6970426"/>
                <a:gd name="connsiteY2" fmla="*/ 944380 h 944380"/>
                <a:gd name="connsiteX3" fmla="*/ 0 w 6970426"/>
                <a:gd name="connsiteY3" fmla="*/ 944380 h 944380"/>
                <a:gd name="connsiteX4" fmla="*/ 0 w 6970426"/>
                <a:gd name="connsiteY4" fmla="*/ 0 h 944380"/>
                <a:gd name="connsiteX0" fmla="*/ 0 w 6970426"/>
                <a:gd name="connsiteY0" fmla="*/ 0 h 944380"/>
                <a:gd name="connsiteX1" fmla="*/ 6970426 w 6970426"/>
                <a:gd name="connsiteY1" fmla="*/ 0 h 944380"/>
                <a:gd name="connsiteX2" fmla="*/ 6325849 w 6970426"/>
                <a:gd name="connsiteY2" fmla="*/ 644577 h 944380"/>
                <a:gd name="connsiteX3" fmla="*/ 0 w 6970426"/>
                <a:gd name="connsiteY3" fmla="*/ 944380 h 944380"/>
                <a:gd name="connsiteX4" fmla="*/ 0 w 6970426"/>
                <a:gd name="connsiteY4" fmla="*/ 0 h 944380"/>
                <a:gd name="connsiteX0" fmla="*/ 0 w 7510072"/>
                <a:gd name="connsiteY0" fmla="*/ 0 h 944380"/>
                <a:gd name="connsiteX1" fmla="*/ 6970426 w 7510072"/>
                <a:gd name="connsiteY1" fmla="*/ 0 h 944380"/>
                <a:gd name="connsiteX2" fmla="*/ 7510072 w 7510072"/>
                <a:gd name="connsiteY2" fmla="*/ 554636 h 944380"/>
                <a:gd name="connsiteX3" fmla="*/ 0 w 7510072"/>
                <a:gd name="connsiteY3" fmla="*/ 944380 h 944380"/>
                <a:gd name="connsiteX4" fmla="*/ 0 w 7510072"/>
                <a:gd name="connsiteY4" fmla="*/ 0 h 944380"/>
                <a:gd name="connsiteX0" fmla="*/ 0 w 7510072"/>
                <a:gd name="connsiteY0" fmla="*/ 0 h 944380"/>
                <a:gd name="connsiteX1" fmla="*/ 6970426 w 7510072"/>
                <a:gd name="connsiteY1" fmla="*/ 0 h 944380"/>
                <a:gd name="connsiteX2" fmla="*/ 7510072 w 7510072"/>
                <a:gd name="connsiteY2" fmla="*/ 554636 h 944380"/>
                <a:gd name="connsiteX3" fmla="*/ 0 w 7510072"/>
                <a:gd name="connsiteY3" fmla="*/ 944380 h 944380"/>
                <a:gd name="connsiteX4" fmla="*/ 0 w 7510072"/>
                <a:gd name="connsiteY4" fmla="*/ 0 h 944380"/>
                <a:gd name="connsiteX0" fmla="*/ 0 w 7510072"/>
                <a:gd name="connsiteY0" fmla="*/ 0 h 1334124"/>
                <a:gd name="connsiteX1" fmla="*/ 6970426 w 7510072"/>
                <a:gd name="connsiteY1" fmla="*/ 0 h 1334124"/>
                <a:gd name="connsiteX2" fmla="*/ 7510072 w 7510072"/>
                <a:gd name="connsiteY2" fmla="*/ 554636 h 1334124"/>
                <a:gd name="connsiteX3" fmla="*/ 17425 w 7510072"/>
                <a:gd name="connsiteY3" fmla="*/ 1334124 h 1334124"/>
                <a:gd name="connsiteX4" fmla="*/ 0 w 7510072"/>
                <a:gd name="connsiteY4" fmla="*/ 0 h 1334124"/>
                <a:gd name="connsiteX0" fmla="*/ 0 w 7510072"/>
                <a:gd name="connsiteY0" fmla="*/ 0 h 1334124"/>
                <a:gd name="connsiteX1" fmla="*/ 6970426 w 7510072"/>
                <a:gd name="connsiteY1" fmla="*/ 0 h 1334124"/>
                <a:gd name="connsiteX2" fmla="*/ 7510072 w 7510072"/>
                <a:gd name="connsiteY2" fmla="*/ 554636 h 1334124"/>
                <a:gd name="connsiteX3" fmla="*/ 0 w 7510072"/>
                <a:gd name="connsiteY3" fmla="*/ 1334124 h 1334124"/>
                <a:gd name="connsiteX4" fmla="*/ 0 w 7510072"/>
                <a:gd name="connsiteY4" fmla="*/ 0 h 1334124"/>
                <a:gd name="connsiteX0" fmla="*/ 17425 w 7527497"/>
                <a:gd name="connsiteY0" fmla="*/ 0 h 554636"/>
                <a:gd name="connsiteX1" fmla="*/ 6987851 w 7527497"/>
                <a:gd name="connsiteY1" fmla="*/ 0 h 554636"/>
                <a:gd name="connsiteX2" fmla="*/ 7527497 w 7527497"/>
                <a:gd name="connsiteY2" fmla="*/ 554636 h 554636"/>
                <a:gd name="connsiteX3" fmla="*/ 0 w 7527497"/>
                <a:gd name="connsiteY3" fmla="*/ 404735 h 554636"/>
                <a:gd name="connsiteX4" fmla="*/ 17425 w 7527497"/>
                <a:gd name="connsiteY4" fmla="*/ 0 h 554636"/>
                <a:gd name="connsiteX0" fmla="*/ 17425 w 6987851"/>
                <a:gd name="connsiteY0" fmla="*/ 0 h 614597"/>
                <a:gd name="connsiteX1" fmla="*/ 6987851 w 6987851"/>
                <a:gd name="connsiteY1" fmla="*/ 0 h 614597"/>
                <a:gd name="connsiteX2" fmla="*/ 5157730 w 6987851"/>
                <a:gd name="connsiteY2" fmla="*/ 614597 h 614597"/>
                <a:gd name="connsiteX3" fmla="*/ 0 w 6987851"/>
                <a:gd name="connsiteY3" fmla="*/ 404735 h 614597"/>
                <a:gd name="connsiteX4" fmla="*/ 17425 w 6987851"/>
                <a:gd name="connsiteY4" fmla="*/ 0 h 61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7851" h="614597">
                  <a:moveTo>
                    <a:pt x="17425" y="0"/>
                  </a:moveTo>
                  <a:lnTo>
                    <a:pt x="6987851" y="0"/>
                  </a:lnTo>
                  <a:lnTo>
                    <a:pt x="5157730" y="614597"/>
                  </a:lnTo>
                  <a:lnTo>
                    <a:pt x="0" y="404735"/>
                  </a:lnTo>
                  <a:lnTo>
                    <a:pt x="17425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0599623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64;p15">
            <a:hlinkClick r:id="rId2" action="ppaction://hlinksldjump"/>
            <a:extLst>
              <a:ext uri="{FF2B5EF4-FFF2-40B4-BE49-F238E27FC236}">
                <a16:creationId xmlns:a16="http://schemas.microsoft.com/office/drawing/2014/main" id="{F69BBD8D-9DCB-4B9B-BF7C-C3F896166E7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3214" y="702870"/>
            <a:ext cx="978056" cy="8078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" name="سهم: لأسفل 3">
            <a:extLst>
              <a:ext uri="{FF2B5EF4-FFF2-40B4-BE49-F238E27FC236}">
                <a16:creationId xmlns:a16="http://schemas.microsoft.com/office/drawing/2014/main" id="{23A27609-835D-4553-8DF2-49FA52F7A7C5}"/>
              </a:ext>
            </a:extLst>
          </p:cNvPr>
          <p:cNvSpPr/>
          <p:nvPr/>
        </p:nvSpPr>
        <p:spPr>
          <a:xfrm rot="19719523">
            <a:off x="4674113" y="276904"/>
            <a:ext cx="1069440" cy="1508599"/>
          </a:xfrm>
          <a:prstGeom prst="downArrow">
            <a:avLst>
              <a:gd name="adj1" fmla="val 50000"/>
              <a:gd name="adj2" fmla="val 38471"/>
            </a:avLst>
          </a:prstGeom>
          <a:solidFill>
            <a:srgbClr val="FEFE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ar-AE" sz="2800" dirty="0">
                <a:solidFill>
                  <a:srgbClr val="FF0000"/>
                </a:solidFill>
              </a:rPr>
              <a:t>صفحة84</a:t>
            </a:r>
          </a:p>
        </p:txBody>
      </p:sp>
      <p:pic>
        <p:nvPicPr>
          <p:cNvPr id="17" name="Picture 2" descr="مدرسة الكرتون مدرسة, طفل, أطفال png">
            <a:extLst>
              <a:ext uri="{FF2B5EF4-FFF2-40B4-BE49-F238E27FC236}">
                <a16:creationId xmlns:a16="http://schemas.microsoft.com/office/drawing/2014/main" id="{57170E7B-7AD2-4AA7-AAF3-A0429E28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298" y="168308"/>
            <a:ext cx="5404402" cy="12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07D24D-9546-4010-90F2-F1FF22336C19}"/>
              </a:ext>
            </a:extLst>
          </p:cNvPr>
          <p:cNvSpPr txBox="1"/>
          <p:nvPr/>
        </p:nvSpPr>
        <p:spPr>
          <a:xfrm>
            <a:off x="7800944" y="169263"/>
            <a:ext cx="3233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cs typeface="+mj-cs"/>
              </a:rPr>
              <a:t>أجيب عن الاسئلة </a:t>
            </a:r>
            <a:endParaRPr lang="en-US" sz="2800" b="1" dirty="0"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DDF6F-6405-429A-B1EC-C77AC9793C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96" t="25208" b="23334"/>
          <a:stretch/>
        </p:blipFill>
        <p:spPr>
          <a:xfrm>
            <a:off x="636105" y="1809679"/>
            <a:ext cx="10813774" cy="4991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5E3DF2-53FB-475F-A9A1-869D254B37A8}"/>
              </a:ext>
            </a:extLst>
          </p:cNvPr>
          <p:cNvCxnSpPr>
            <a:cxnSpLocks/>
          </p:cNvCxnSpPr>
          <p:nvPr/>
        </p:nvCxnSpPr>
        <p:spPr>
          <a:xfrm flipH="1">
            <a:off x="8062880" y="3041989"/>
            <a:ext cx="190275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9929D6-2FE9-451D-AA4B-BE5402FC6FB4}"/>
              </a:ext>
            </a:extLst>
          </p:cNvPr>
          <p:cNvCxnSpPr/>
          <p:nvPr/>
        </p:nvCxnSpPr>
        <p:spPr>
          <a:xfrm flipH="1">
            <a:off x="8300623" y="3753893"/>
            <a:ext cx="121440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A39B19-76A8-48BF-9B05-E96CF6A1F951}"/>
              </a:ext>
            </a:extLst>
          </p:cNvPr>
          <p:cNvCxnSpPr>
            <a:cxnSpLocks/>
          </p:cNvCxnSpPr>
          <p:nvPr/>
        </p:nvCxnSpPr>
        <p:spPr>
          <a:xfrm flipH="1">
            <a:off x="6613249" y="4903328"/>
            <a:ext cx="311940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4D17B0-C1F2-4A03-9DD8-9BF7A7AD7BC3}"/>
              </a:ext>
            </a:extLst>
          </p:cNvPr>
          <p:cNvCxnSpPr>
            <a:cxnSpLocks/>
          </p:cNvCxnSpPr>
          <p:nvPr/>
        </p:nvCxnSpPr>
        <p:spPr>
          <a:xfrm flipH="1">
            <a:off x="5022575" y="5597615"/>
            <a:ext cx="494306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9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64;p15">
            <a:hlinkClick r:id="rId2" action="ppaction://hlinksldjump"/>
            <a:extLst>
              <a:ext uri="{FF2B5EF4-FFF2-40B4-BE49-F238E27FC236}">
                <a16:creationId xmlns:a16="http://schemas.microsoft.com/office/drawing/2014/main" id="{F69BBD8D-9DCB-4B9B-BF7C-C3F896166E7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6168" y="388011"/>
            <a:ext cx="978056" cy="8078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" name="سهم: لأسفل 3">
            <a:extLst>
              <a:ext uri="{FF2B5EF4-FFF2-40B4-BE49-F238E27FC236}">
                <a16:creationId xmlns:a16="http://schemas.microsoft.com/office/drawing/2014/main" id="{23A27609-835D-4553-8DF2-49FA52F7A7C5}"/>
              </a:ext>
            </a:extLst>
          </p:cNvPr>
          <p:cNvSpPr/>
          <p:nvPr/>
        </p:nvSpPr>
        <p:spPr>
          <a:xfrm rot="19719523">
            <a:off x="4391962" y="-32683"/>
            <a:ext cx="1069440" cy="1247761"/>
          </a:xfrm>
          <a:prstGeom prst="downArrow">
            <a:avLst>
              <a:gd name="adj1" fmla="val 50000"/>
              <a:gd name="adj2" fmla="val 38471"/>
            </a:avLst>
          </a:prstGeom>
          <a:solidFill>
            <a:srgbClr val="FEFE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ar-AE" dirty="0">
                <a:solidFill>
                  <a:srgbClr val="FF0000"/>
                </a:solidFill>
              </a:rPr>
              <a:t>صفحة85</a:t>
            </a:r>
          </a:p>
        </p:txBody>
      </p:sp>
      <p:pic>
        <p:nvPicPr>
          <p:cNvPr id="17" name="Picture 2" descr="مدرسة الكرتون مدرسة, طفل, أطفال png">
            <a:extLst>
              <a:ext uri="{FF2B5EF4-FFF2-40B4-BE49-F238E27FC236}">
                <a16:creationId xmlns:a16="http://schemas.microsoft.com/office/drawing/2014/main" id="{57170E7B-7AD2-4AA7-AAF3-A0429E28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139734"/>
            <a:ext cx="4271612" cy="98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07D24D-9546-4010-90F2-F1FF22336C19}"/>
              </a:ext>
            </a:extLst>
          </p:cNvPr>
          <p:cNvSpPr txBox="1"/>
          <p:nvPr/>
        </p:nvSpPr>
        <p:spPr>
          <a:xfrm>
            <a:off x="8815362" y="69250"/>
            <a:ext cx="3233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cs typeface="(AH) Manal Black" pitchFamily="2" charset="-78"/>
              </a:rPr>
              <a:t>أجيب عن الاسئلة </a:t>
            </a:r>
            <a:endParaRPr lang="en-US" sz="2800" b="1" dirty="0"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13F8D-842E-43F1-8EF0-89AB25A3D0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2111" b="23370"/>
          <a:stretch/>
        </p:blipFill>
        <p:spPr>
          <a:xfrm>
            <a:off x="674254" y="1467924"/>
            <a:ext cx="10843492" cy="51649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38E356-6DDB-4ABC-A53A-9ED67B1EA1E6}"/>
              </a:ext>
            </a:extLst>
          </p:cNvPr>
          <p:cNvCxnSpPr/>
          <p:nvPr/>
        </p:nvCxnSpPr>
        <p:spPr>
          <a:xfrm flipH="1">
            <a:off x="5907908" y="2628902"/>
            <a:ext cx="370758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4F30F4-B4E8-4878-9EEA-70D6D499A6EA}"/>
              </a:ext>
            </a:extLst>
          </p:cNvPr>
          <p:cNvSpPr txBox="1"/>
          <p:nvPr/>
        </p:nvSpPr>
        <p:spPr>
          <a:xfrm>
            <a:off x="7761700" y="3186110"/>
            <a:ext cx="1853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solidFill>
                  <a:srgbClr val="C00000"/>
                </a:solidFill>
                <a:cs typeface="(AH) Manal Black" pitchFamily="2" charset="-78"/>
              </a:rPr>
              <a:t>التين والزيتون </a:t>
            </a:r>
            <a:endParaRPr lang="en-US" sz="20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74F52D-0E48-4AC8-A14E-6BB607002F0C}"/>
              </a:ext>
            </a:extLst>
          </p:cNvPr>
          <p:cNvSpPr txBox="1"/>
          <p:nvPr/>
        </p:nvSpPr>
        <p:spPr>
          <a:xfrm>
            <a:off x="8039104" y="3409950"/>
            <a:ext cx="172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البلد الأمين </a:t>
            </a:r>
            <a:endParaRPr lang="en-US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DEFD29-183D-4102-8670-B9ABE116C6F7}"/>
              </a:ext>
            </a:extLst>
          </p:cNvPr>
          <p:cNvSpPr txBox="1"/>
          <p:nvPr/>
        </p:nvSpPr>
        <p:spPr>
          <a:xfrm>
            <a:off x="4534224" y="3681050"/>
            <a:ext cx="514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طور سنين ’  ويدل القسم على عظ الأماكن المقدسة  </a:t>
            </a:r>
            <a:endParaRPr lang="en-US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FCA32B-3CD2-40C3-AE5C-47AC9F7E14FA}"/>
              </a:ext>
            </a:extLst>
          </p:cNvPr>
          <p:cNvSpPr txBox="1"/>
          <p:nvPr/>
        </p:nvSpPr>
        <p:spPr>
          <a:xfrm>
            <a:off x="4686624" y="4462108"/>
            <a:ext cx="514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المؤمنين ,    جزائهم في الجنه غير منقطع  </a:t>
            </a:r>
            <a:endParaRPr lang="en-US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0A08E5-417A-4FFB-AC25-F8ADC9412046}"/>
              </a:ext>
            </a:extLst>
          </p:cNvPr>
          <p:cNvSpPr txBox="1"/>
          <p:nvPr/>
        </p:nvSpPr>
        <p:spPr>
          <a:xfrm>
            <a:off x="4438969" y="5058500"/>
            <a:ext cx="5147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تام الخلق </a:t>
            </a:r>
            <a:endParaRPr lang="en-US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E23FC1-D972-4607-9BB4-AC32998CA2D5}"/>
              </a:ext>
            </a:extLst>
          </p:cNvPr>
          <p:cNvSpPr txBox="1"/>
          <p:nvPr/>
        </p:nvSpPr>
        <p:spPr>
          <a:xfrm>
            <a:off x="4438969" y="5351976"/>
            <a:ext cx="514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متناسب الأعضاء </a:t>
            </a:r>
            <a:endParaRPr lang="en-US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82932D-6662-497B-9E11-406F5EF0E25B}"/>
              </a:ext>
            </a:extLst>
          </p:cNvPr>
          <p:cNvSpPr txBox="1"/>
          <p:nvPr/>
        </p:nvSpPr>
        <p:spPr>
          <a:xfrm>
            <a:off x="5526157" y="5992407"/>
            <a:ext cx="466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أن الله خلق الانسان في أحسن صورة   </a:t>
            </a:r>
            <a:endParaRPr lang="en-US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82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6094E14-DD52-446B-ACAE-EAE079E57D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9" name="Group 28"/>
          <p:cNvGrpSpPr/>
          <p:nvPr/>
        </p:nvGrpSpPr>
        <p:grpSpPr>
          <a:xfrm>
            <a:off x="4261175" y="695367"/>
            <a:ext cx="3747752" cy="953036"/>
            <a:chOff x="1967145" y="387259"/>
            <a:chExt cx="3747752" cy="95303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556" b="32889" l="6667" r="91556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8" t="11946" r="7290" b="67021"/>
            <a:stretch/>
          </p:blipFill>
          <p:spPr>
            <a:xfrm>
              <a:off x="1967145" y="387259"/>
              <a:ext cx="3747752" cy="95303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721163" y="542039"/>
              <a:ext cx="20393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AE" sz="2400" b="1" dirty="0">
                  <a:solidFill>
                    <a:schemeClr val="bg1"/>
                  </a:solidFill>
                </a:rPr>
                <a:t>استراتيجية التحدث</a:t>
              </a:r>
            </a:p>
          </p:txBody>
        </p:sp>
      </p:grpSp>
      <p:pic>
        <p:nvPicPr>
          <p:cNvPr id="11" name="Google Shape;211;p16">
            <a:extLst>
              <a:ext uri="{FF2B5EF4-FFF2-40B4-BE49-F238E27FC236}">
                <a16:creationId xmlns:a16="http://schemas.microsoft.com/office/drawing/2014/main" id="{2B565E2C-7966-4012-A99E-CC360ABDE99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7599" y="1758226"/>
            <a:ext cx="6426455" cy="502457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1BBE030-22AA-4231-80BB-3704C1AD9401}"/>
              </a:ext>
            </a:extLst>
          </p:cNvPr>
          <p:cNvSpPr/>
          <p:nvPr/>
        </p:nvSpPr>
        <p:spPr>
          <a:xfrm>
            <a:off x="5015193" y="2612857"/>
            <a:ext cx="5788111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ar-AE" sz="2800" b="1" dirty="0">
                <a:solidFill>
                  <a:srgbClr val="FF0000"/>
                </a:solidFill>
              </a:rPr>
              <a:t>ما واجبك تجاه الله الذي خلقك في احسن صورة ؟</a:t>
            </a:r>
            <a:endParaRPr lang="ar-SA" sz="2800" dirty="0">
              <a:solidFill>
                <a:srgbClr val="FF0000"/>
              </a:solidFill>
            </a:endParaRPr>
          </a:p>
        </p:txBody>
      </p:sp>
      <p:grpSp>
        <p:nvGrpSpPr>
          <p:cNvPr id="16" name="مجموعة 93">
            <a:extLst>
              <a:ext uri="{FF2B5EF4-FFF2-40B4-BE49-F238E27FC236}">
                <a16:creationId xmlns:a16="http://schemas.microsoft.com/office/drawing/2014/main" id="{42677CDA-A65F-4D18-9209-214C414D9E8F}"/>
              </a:ext>
            </a:extLst>
          </p:cNvPr>
          <p:cNvGrpSpPr/>
          <p:nvPr/>
        </p:nvGrpSpPr>
        <p:grpSpPr>
          <a:xfrm>
            <a:off x="737098" y="0"/>
            <a:ext cx="2037347" cy="3732981"/>
            <a:chOff x="2883733" y="1231234"/>
            <a:chExt cx="2037347" cy="3732981"/>
          </a:xfrm>
        </p:grpSpPr>
        <p:grpSp>
          <p:nvGrpSpPr>
            <p:cNvPr id="17" name="مجموعة 82">
              <a:extLst>
                <a:ext uri="{FF2B5EF4-FFF2-40B4-BE49-F238E27FC236}">
                  <a16:creationId xmlns:a16="http://schemas.microsoft.com/office/drawing/2014/main" id="{1C48FDF9-6E8C-4E90-B0FE-AE311F75CBB3}"/>
                </a:ext>
              </a:extLst>
            </p:cNvPr>
            <p:cNvGrpSpPr/>
            <p:nvPr/>
          </p:nvGrpSpPr>
          <p:grpSpPr>
            <a:xfrm>
              <a:off x="2883733" y="1231234"/>
              <a:ext cx="2037347" cy="3732981"/>
              <a:chOff x="2883733" y="1231234"/>
              <a:chExt cx="2037347" cy="3732981"/>
            </a:xfrm>
          </p:grpSpPr>
          <p:sp>
            <p:nvSpPr>
              <p:cNvPr id="19" name="شكل حر: شكل 59">
                <a:extLst>
                  <a:ext uri="{FF2B5EF4-FFF2-40B4-BE49-F238E27FC236}">
                    <a16:creationId xmlns:a16="http://schemas.microsoft.com/office/drawing/2014/main" id="{2F575E60-AE44-4E9C-A503-F8EBC7804AF6}"/>
                  </a:ext>
                </a:extLst>
              </p:cNvPr>
              <p:cNvSpPr/>
              <p:nvPr/>
            </p:nvSpPr>
            <p:spPr>
              <a:xfrm flipH="1">
                <a:off x="3860257" y="2909705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sp>
            <p:nvSpPr>
              <p:cNvPr id="20" name="شكل حر: شكل 6">
                <a:extLst>
                  <a:ext uri="{FF2B5EF4-FFF2-40B4-BE49-F238E27FC236}">
                    <a16:creationId xmlns:a16="http://schemas.microsoft.com/office/drawing/2014/main" id="{2EF25291-3359-4421-ABF4-F07505951020}"/>
                  </a:ext>
                </a:extLst>
              </p:cNvPr>
              <p:cNvSpPr/>
              <p:nvPr/>
            </p:nvSpPr>
            <p:spPr>
              <a:xfrm>
                <a:off x="2883733" y="2926868"/>
                <a:ext cx="2037347" cy="2037347"/>
              </a:xfrm>
              <a:custGeom>
                <a:avLst/>
                <a:gdLst>
                  <a:gd name="connsiteX0" fmla="*/ 1106905 w 2213810"/>
                  <a:gd name="connsiteY0" fmla="*/ 192505 h 2213810"/>
                  <a:gd name="connsiteX1" fmla="*/ 986589 w 2213810"/>
                  <a:gd name="connsiteY1" fmla="*/ 312821 h 2213810"/>
                  <a:gd name="connsiteX2" fmla="*/ 1106905 w 2213810"/>
                  <a:gd name="connsiteY2" fmla="*/ 433137 h 2213810"/>
                  <a:gd name="connsiteX3" fmla="*/ 1227221 w 2213810"/>
                  <a:gd name="connsiteY3" fmla="*/ 312821 h 2213810"/>
                  <a:gd name="connsiteX4" fmla="*/ 1106905 w 2213810"/>
                  <a:gd name="connsiteY4" fmla="*/ 192505 h 2213810"/>
                  <a:gd name="connsiteX5" fmla="*/ 1106905 w 2213810"/>
                  <a:gd name="connsiteY5" fmla="*/ 0 h 2213810"/>
                  <a:gd name="connsiteX6" fmla="*/ 2213810 w 2213810"/>
                  <a:gd name="connsiteY6" fmla="*/ 1106905 h 2213810"/>
                  <a:gd name="connsiteX7" fmla="*/ 1106905 w 2213810"/>
                  <a:gd name="connsiteY7" fmla="*/ 2213810 h 2213810"/>
                  <a:gd name="connsiteX8" fmla="*/ 0 w 2213810"/>
                  <a:gd name="connsiteY8" fmla="*/ 1106905 h 2213810"/>
                  <a:gd name="connsiteX9" fmla="*/ 1106905 w 2213810"/>
                  <a:gd name="connsiteY9" fmla="*/ 0 h 221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13810" h="2213810">
                    <a:moveTo>
                      <a:pt x="1106905" y="192505"/>
                    </a:moveTo>
                    <a:cubicBezTo>
                      <a:pt x="1040456" y="192505"/>
                      <a:pt x="986589" y="246372"/>
                      <a:pt x="986589" y="312821"/>
                    </a:cubicBezTo>
                    <a:cubicBezTo>
                      <a:pt x="986589" y="379270"/>
                      <a:pt x="1040456" y="433137"/>
                      <a:pt x="1106905" y="433137"/>
                    </a:cubicBezTo>
                    <a:cubicBezTo>
                      <a:pt x="1173354" y="433137"/>
                      <a:pt x="1227221" y="379270"/>
                      <a:pt x="1227221" y="312821"/>
                    </a:cubicBezTo>
                    <a:cubicBezTo>
                      <a:pt x="1227221" y="246372"/>
                      <a:pt x="1173354" y="192505"/>
                      <a:pt x="1106905" y="192505"/>
                    </a:cubicBezTo>
                    <a:close/>
                    <a:moveTo>
                      <a:pt x="1106905" y="0"/>
                    </a:moveTo>
                    <a:cubicBezTo>
                      <a:pt x="1718232" y="0"/>
                      <a:pt x="2213810" y="495578"/>
                      <a:pt x="2213810" y="1106905"/>
                    </a:cubicBezTo>
                    <a:cubicBezTo>
                      <a:pt x="2213810" y="1718232"/>
                      <a:pt x="1718232" y="2213810"/>
                      <a:pt x="1106905" y="2213810"/>
                    </a:cubicBezTo>
                    <a:cubicBezTo>
                      <a:pt x="495578" y="2213810"/>
                      <a:pt x="0" y="1718232"/>
                      <a:pt x="0" y="1106905"/>
                    </a:cubicBezTo>
                    <a:cubicBezTo>
                      <a:pt x="0" y="495578"/>
                      <a:pt x="495578" y="0"/>
                      <a:pt x="1106905" y="0"/>
                    </a:cubicBezTo>
                    <a:close/>
                  </a:path>
                </a:pathLst>
              </a:custGeom>
              <a:gradFill>
                <a:gsLst>
                  <a:gs pos="1000">
                    <a:srgbClr val="FF9900">
                      <a:alpha val="74902"/>
                    </a:srgbClr>
                  </a:gs>
                  <a:gs pos="100000">
                    <a:srgbClr val="FFCC00">
                      <a:alpha val="80000"/>
                    </a:srgbClr>
                  </a:gs>
                </a:gsLst>
                <a:lin ang="5400000" scaled="1"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10200000" scaled="0"/>
                </a:gradFill>
              </a:ln>
              <a:effectLst>
                <a:reflection blurRad="6350" stA="50000" endA="300" endPos="4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dirty="0"/>
              </a:p>
            </p:txBody>
          </p:sp>
          <p:grpSp>
            <p:nvGrpSpPr>
              <p:cNvPr id="21" name="مجموعة 23">
                <a:extLst>
                  <a:ext uri="{FF2B5EF4-FFF2-40B4-BE49-F238E27FC236}">
                    <a16:creationId xmlns:a16="http://schemas.microsoft.com/office/drawing/2014/main" id="{65C3CB27-04B6-4C41-AF07-D65C1977AD32}"/>
                  </a:ext>
                </a:extLst>
              </p:cNvPr>
              <p:cNvGrpSpPr/>
              <p:nvPr/>
            </p:nvGrpSpPr>
            <p:grpSpPr>
              <a:xfrm>
                <a:off x="3611375" y="1231234"/>
                <a:ext cx="593557" cy="593557"/>
                <a:chOff x="3453065" y="1259304"/>
                <a:chExt cx="593557" cy="593557"/>
              </a:xfrm>
            </p:grpSpPr>
            <p:sp>
              <p:nvSpPr>
                <p:cNvPr id="34" name="شكل بيضاوي 12">
                  <a:extLst>
                    <a:ext uri="{FF2B5EF4-FFF2-40B4-BE49-F238E27FC236}">
                      <a16:creationId xmlns:a16="http://schemas.microsoft.com/office/drawing/2014/main" id="{89F06B78-6FA4-4441-8922-78F4466CAAF7}"/>
                    </a:ext>
                  </a:extLst>
                </p:cNvPr>
                <p:cNvSpPr/>
                <p:nvPr/>
              </p:nvSpPr>
              <p:spPr>
                <a:xfrm>
                  <a:off x="3453065" y="1259304"/>
                  <a:ext cx="593557" cy="5935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IQ"/>
                </a:p>
              </p:txBody>
            </p:sp>
            <p:sp>
              <p:nvSpPr>
                <p:cNvPr id="35" name="شكل بيضاوي 13">
                  <a:extLst>
                    <a:ext uri="{FF2B5EF4-FFF2-40B4-BE49-F238E27FC236}">
                      <a16:creationId xmlns:a16="http://schemas.microsoft.com/office/drawing/2014/main" id="{818B6A3C-D25B-4AC5-8679-D1EFF315388F}"/>
                    </a:ext>
                  </a:extLst>
                </p:cNvPr>
                <p:cNvSpPr/>
                <p:nvPr/>
              </p:nvSpPr>
              <p:spPr>
                <a:xfrm>
                  <a:off x="3549317" y="1355556"/>
                  <a:ext cx="401052" cy="401052"/>
                </a:xfrm>
                <a:prstGeom prst="ellipse">
                  <a:avLst/>
                </a:prstGeom>
                <a:gradFill>
                  <a:gsLst>
                    <a:gs pos="1000">
                      <a:srgbClr val="FF9900">
                        <a:alpha val="74902"/>
                      </a:srgbClr>
                    </a:gs>
                    <a:gs pos="100000">
                      <a:srgbClr val="FFCC00">
                        <a:alpha val="80000"/>
                      </a:srgbClr>
                    </a:gs>
                  </a:gsLst>
                  <a:lin ang="5400000" scaled="1"/>
                </a:gradFill>
                <a:ln>
                  <a:gradFill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10200000" scaled="0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ar-IQ"/>
                </a:p>
              </p:txBody>
            </p:sp>
          </p:grpSp>
          <p:cxnSp>
            <p:nvCxnSpPr>
              <p:cNvPr id="22" name="رابط مستقيم 41">
                <a:extLst>
                  <a:ext uri="{FF2B5EF4-FFF2-40B4-BE49-F238E27FC236}">
                    <a16:creationId xmlns:a16="http://schemas.microsoft.com/office/drawing/2014/main" id="{9CBC80FB-1C04-4970-BE08-A8E6884B5E87}"/>
                  </a:ext>
                </a:extLst>
              </p:cNvPr>
              <p:cNvCxnSpPr>
                <a:cxnSpLocks/>
                <a:stCxn id="34" idx="4"/>
                <a:endCxn id="20" idx="5"/>
              </p:cNvCxnSpPr>
              <p:nvPr/>
            </p:nvCxnSpPr>
            <p:spPr>
              <a:xfrm flipH="1">
                <a:off x="3902407" y="1824791"/>
                <a:ext cx="5747" cy="110207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شكل حر: شكل 60">
                <a:extLst>
                  <a:ext uri="{FF2B5EF4-FFF2-40B4-BE49-F238E27FC236}">
                    <a16:creationId xmlns:a16="http://schemas.microsoft.com/office/drawing/2014/main" id="{6EE9525F-5C63-4541-800F-B83244C10C56}"/>
                  </a:ext>
                </a:extLst>
              </p:cNvPr>
              <p:cNvSpPr/>
              <p:nvPr/>
            </p:nvSpPr>
            <p:spPr>
              <a:xfrm>
                <a:off x="3894936" y="2909262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cxnSp>
            <p:nvCxnSpPr>
              <p:cNvPr id="25" name="رابط مستقيم 61">
                <a:extLst>
                  <a:ext uri="{FF2B5EF4-FFF2-40B4-BE49-F238E27FC236}">
                    <a16:creationId xmlns:a16="http://schemas.microsoft.com/office/drawing/2014/main" id="{FE2E80F8-5236-443F-A6BC-50B5467EF2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43306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رابط مستقيم 62">
                <a:extLst>
                  <a:ext uri="{FF2B5EF4-FFF2-40B4-BE49-F238E27FC236}">
                    <a16:creationId xmlns:a16="http://schemas.microsoft.com/office/drawing/2014/main" id="{27065E09-FF63-4EB3-8A7A-620E95600D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72488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مربع نص 88">
              <a:extLst>
                <a:ext uri="{FF2B5EF4-FFF2-40B4-BE49-F238E27FC236}">
                  <a16:creationId xmlns:a16="http://schemas.microsoft.com/office/drawing/2014/main" id="{2171E633-3A4B-4C67-BB06-41818D5A25CD}"/>
                </a:ext>
              </a:extLst>
            </p:cNvPr>
            <p:cNvSpPr txBox="1"/>
            <p:nvPr/>
          </p:nvSpPr>
          <p:spPr>
            <a:xfrm>
              <a:off x="3109293" y="3341478"/>
              <a:ext cx="1610517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600" b="1" dirty="0">
                  <a:solidFill>
                    <a:srgbClr val="C00000"/>
                  </a:solidFill>
                </a:rPr>
                <a:t>التعلم المتمايز</a:t>
              </a:r>
              <a:endParaRPr lang="ar-IQ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ECD1D3DA-5E05-4530-A256-515DC42C919D}"/>
              </a:ext>
            </a:extLst>
          </p:cNvPr>
          <p:cNvSpPr/>
          <p:nvPr/>
        </p:nvSpPr>
        <p:spPr>
          <a:xfrm>
            <a:off x="130629" y="6498771"/>
            <a:ext cx="636814" cy="35922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accent3">
                    <a:lumMod val="50000"/>
                  </a:schemeClr>
                </a:solidFill>
              </a:rPr>
              <a:t>15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D3981B5-A5FF-4F9A-8032-33ADB3215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54" y="3832057"/>
            <a:ext cx="1007501" cy="16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782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6094E14-DD52-446B-ACAE-EAE079E57D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9" name="Group 28"/>
          <p:cNvGrpSpPr/>
          <p:nvPr/>
        </p:nvGrpSpPr>
        <p:grpSpPr>
          <a:xfrm>
            <a:off x="4261175" y="695367"/>
            <a:ext cx="3747752" cy="953036"/>
            <a:chOff x="1967145" y="387259"/>
            <a:chExt cx="3747752" cy="95303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556" b="32889" l="6667" r="91556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8" t="11946" r="7290" b="67021"/>
            <a:stretch/>
          </p:blipFill>
          <p:spPr>
            <a:xfrm>
              <a:off x="1967145" y="387259"/>
              <a:ext cx="3747752" cy="95303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721163" y="542039"/>
              <a:ext cx="20393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AE" sz="2400" b="1" dirty="0">
                  <a:solidFill>
                    <a:schemeClr val="bg1"/>
                  </a:solidFill>
                </a:rPr>
                <a:t>استراتيجية التحدث</a:t>
              </a:r>
            </a:p>
          </p:txBody>
        </p:sp>
      </p:grpSp>
      <p:pic>
        <p:nvPicPr>
          <p:cNvPr id="11" name="Google Shape;211;p16">
            <a:extLst>
              <a:ext uri="{FF2B5EF4-FFF2-40B4-BE49-F238E27FC236}">
                <a16:creationId xmlns:a16="http://schemas.microsoft.com/office/drawing/2014/main" id="{2B565E2C-7966-4012-A99E-CC360ABDE99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7599" y="1758226"/>
            <a:ext cx="6426455" cy="5024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مجموعة 93">
            <a:extLst>
              <a:ext uri="{FF2B5EF4-FFF2-40B4-BE49-F238E27FC236}">
                <a16:creationId xmlns:a16="http://schemas.microsoft.com/office/drawing/2014/main" id="{42677CDA-A65F-4D18-9209-214C414D9E8F}"/>
              </a:ext>
            </a:extLst>
          </p:cNvPr>
          <p:cNvGrpSpPr/>
          <p:nvPr/>
        </p:nvGrpSpPr>
        <p:grpSpPr>
          <a:xfrm>
            <a:off x="737098" y="0"/>
            <a:ext cx="2037347" cy="3732981"/>
            <a:chOff x="2883733" y="1231234"/>
            <a:chExt cx="2037347" cy="3732981"/>
          </a:xfrm>
        </p:grpSpPr>
        <p:grpSp>
          <p:nvGrpSpPr>
            <p:cNvPr id="17" name="مجموعة 82">
              <a:extLst>
                <a:ext uri="{FF2B5EF4-FFF2-40B4-BE49-F238E27FC236}">
                  <a16:creationId xmlns:a16="http://schemas.microsoft.com/office/drawing/2014/main" id="{1C48FDF9-6E8C-4E90-B0FE-AE311F75CBB3}"/>
                </a:ext>
              </a:extLst>
            </p:cNvPr>
            <p:cNvGrpSpPr/>
            <p:nvPr/>
          </p:nvGrpSpPr>
          <p:grpSpPr>
            <a:xfrm>
              <a:off x="2883733" y="1231234"/>
              <a:ext cx="2037347" cy="3732981"/>
              <a:chOff x="2883733" y="1231234"/>
              <a:chExt cx="2037347" cy="3732981"/>
            </a:xfrm>
          </p:grpSpPr>
          <p:sp>
            <p:nvSpPr>
              <p:cNvPr id="19" name="شكل حر: شكل 59">
                <a:extLst>
                  <a:ext uri="{FF2B5EF4-FFF2-40B4-BE49-F238E27FC236}">
                    <a16:creationId xmlns:a16="http://schemas.microsoft.com/office/drawing/2014/main" id="{2F575E60-AE44-4E9C-A503-F8EBC7804AF6}"/>
                  </a:ext>
                </a:extLst>
              </p:cNvPr>
              <p:cNvSpPr/>
              <p:nvPr/>
            </p:nvSpPr>
            <p:spPr>
              <a:xfrm flipH="1">
                <a:off x="3860257" y="2909705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sp>
            <p:nvSpPr>
              <p:cNvPr id="20" name="شكل حر: شكل 6">
                <a:extLst>
                  <a:ext uri="{FF2B5EF4-FFF2-40B4-BE49-F238E27FC236}">
                    <a16:creationId xmlns:a16="http://schemas.microsoft.com/office/drawing/2014/main" id="{2EF25291-3359-4421-ABF4-F07505951020}"/>
                  </a:ext>
                </a:extLst>
              </p:cNvPr>
              <p:cNvSpPr/>
              <p:nvPr/>
            </p:nvSpPr>
            <p:spPr>
              <a:xfrm>
                <a:off x="2883733" y="2926868"/>
                <a:ext cx="2037347" cy="2037347"/>
              </a:xfrm>
              <a:custGeom>
                <a:avLst/>
                <a:gdLst>
                  <a:gd name="connsiteX0" fmla="*/ 1106905 w 2213810"/>
                  <a:gd name="connsiteY0" fmla="*/ 192505 h 2213810"/>
                  <a:gd name="connsiteX1" fmla="*/ 986589 w 2213810"/>
                  <a:gd name="connsiteY1" fmla="*/ 312821 h 2213810"/>
                  <a:gd name="connsiteX2" fmla="*/ 1106905 w 2213810"/>
                  <a:gd name="connsiteY2" fmla="*/ 433137 h 2213810"/>
                  <a:gd name="connsiteX3" fmla="*/ 1227221 w 2213810"/>
                  <a:gd name="connsiteY3" fmla="*/ 312821 h 2213810"/>
                  <a:gd name="connsiteX4" fmla="*/ 1106905 w 2213810"/>
                  <a:gd name="connsiteY4" fmla="*/ 192505 h 2213810"/>
                  <a:gd name="connsiteX5" fmla="*/ 1106905 w 2213810"/>
                  <a:gd name="connsiteY5" fmla="*/ 0 h 2213810"/>
                  <a:gd name="connsiteX6" fmla="*/ 2213810 w 2213810"/>
                  <a:gd name="connsiteY6" fmla="*/ 1106905 h 2213810"/>
                  <a:gd name="connsiteX7" fmla="*/ 1106905 w 2213810"/>
                  <a:gd name="connsiteY7" fmla="*/ 2213810 h 2213810"/>
                  <a:gd name="connsiteX8" fmla="*/ 0 w 2213810"/>
                  <a:gd name="connsiteY8" fmla="*/ 1106905 h 2213810"/>
                  <a:gd name="connsiteX9" fmla="*/ 1106905 w 2213810"/>
                  <a:gd name="connsiteY9" fmla="*/ 0 h 221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13810" h="2213810">
                    <a:moveTo>
                      <a:pt x="1106905" y="192505"/>
                    </a:moveTo>
                    <a:cubicBezTo>
                      <a:pt x="1040456" y="192505"/>
                      <a:pt x="986589" y="246372"/>
                      <a:pt x="986589" y="312821"/>
                    </a:cubicBezTo>
                    <a:cubicBezTo>
                      <a:pt x="986589" y="379270"/>
                      <a:pt x="1040456" y="433137"/>
                      <a:pt x="1106905" y="433137"/>
                    </a:cubicBezTo>
                    <a:cubicBezTo>
                      <a:pt x="1173354" y="433137"/>
                      <a:pt x="1227221" y="379270"/>
                      <a:pt x="1227221" y="312821"/>
                    </a:cubicBezTo>
                    <a:cubicBezTo>
                      <a:pt x="1227221" y="246372"/>
                      <a:pt x="1173354" y="192505"/>
                      <a:pt x="1106905" y="192505"/>
                    </a:cubicBezTo>
                    <a:close/>
                    <a:moveTo>
                      <a:pt x="1106905" y="0"/>
                    </a:moveTo>
                    <a:cubicBezTo>
                      <a:pt x="1718232" y="0"/>
                      <a:pt x="2213810" y="495578"/>
                      <a:pt x="2213810" y="1106905"/>
                    </a:cubicBezTo>
                    <a:cubicBezTo>
                      <a:pt x="2213810" y="1718232"/>
                      <a:pt x="1718232" y="2213810"/>
                      <a:pt x="1106905" y="2213810"/>
                    </a:cubicBezTo>
                    <a:cubicBezTo>
                      <a:pt x="495578" y="2213810"/>
                      <a:pt x="0" y="1718232"/>
                      <a:pt x="0" y="1106905"/>
                    </a:cubicBezTo>
                    <a:cubicBezTo>
                      <a:pt x="0" y="495578"/>
                      <a:pt x="495578" y="0"/>
                      <a:pt x="1106905" y="0"/>
                    </a:cubicBezTo>
                    <a:close/>
                  </a:path>
                </a:pathLst>
              </a:custGeom>
              <a:gradFill>
                <a:gsLst>
                  <a:gs pos="1000">
                    <a:srgbClr val="FF9900">
                      <a:alpha val="74902"/>
                    </a:srgbClr>
                  </a:gs>
                  <a:gs pos="100000">
                    <a:srgbClr val="FFCC00">
                      <a:alpha val="80000"/>
                    </a:srgbClr>
                  </a:gs>
                </a:gsLst>
                <a:lin ang="5400000" scaled="1"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10200000" scaled="0"/>
                </a:gradFill>
              </a:ln>
              <a:effectLst>
                <a:reflection blurRad="6350" stA="50000" endA="300" endPos="4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dirty="0"/>
              </a:p>
            </p:txBody>
          </p:sp>
          <p:grpSp>
            <p:nvGrpSpPr>
              <p:cNvPr id="21" name="مجموعة 23">
                <a:extLst>
                  <a:ext uri="{FF2B5EF4-FFF2-40B4-BE49-F238E27FC236}">
                    <a16:creationId xmlns:a16="http://schemas.microsoft.com/office/drawing/2014/main" id="{65C3CB27-04B6-4C41-AF07-D65C1977AD32}"/>
                  </a:ext>
                </a:extLst>
              </p:cNvPr>
              <p:cNvGrpSpPr/>
              <p:nvPr/>
            </p:nvGrpSpPr>
            <p:grpSpPr>
              <a:xfrm>
                <a:off x="3611375" y="1231234"/>
                <a:ext cx="593557" cy="593557"/>
                <a:chOff x="3453065" y="1259304"/>
                <a:chExt cx="593557" cy="593557"/>
              </a:xfrm>
            </p:grpSpPr>
            <p:sp>
              <p:nvSpPr>
                <p:cNvPr id="34" name="شكل بيضاوي 12">
                  <a:extLst>
                    <a:ext uri="{FF2B5EF4-FFF2-40B4-BE49-F238E27FC236}">
                      <a16:creationId xmlns:a16="http://schemas.microsoft.com/office/drawing/2014/main" id="{89F06B78-6FA4-4441-8922-78F4466CAAF7}"/>
                    </a:ext>
                  </a:extLst>
                </p:cNvPr>
                <p:cNvSpPr/>
                <p:nvPr/>
              </p:nvSpPr>
              <p:spPr>
                <a:xfrm>
                  <a:off x="3453065" y="1259304"/>
                  <a:ext cx="593557" cy="5935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IQ"/>
                </a:p>
              </p:txBody>
            </p:sp>
            <p:sp>
              <p:nvSpPr>
                <p:cNvPr id="35" name="شكل بيضاوي 13">
                  <a:extLst>
                    <a:ext uri="{FF2B5EF4-FFF2-40B4-BE49-F238E27FC236}">
                      <a16:creationId xmlns:a16="http://schemas.microsoft.com/office/drawing/2014/main" id="{818B6A3C-D25B-4AC5-8679-D1EFF315388F}"/>
                    </a:ext>
                  </a:extLst>
                </p:cNvPr>
                <p:cNvSpPr/>
                <p:nvPr/>
              </p:nvSpPr>
              <p:spPr>
                <a:xfrm>
                  <a:off x="3549317" y="1355556"/>
                  <a:ext cx="401052" cy="401052"/>
                </a:xfrm>
                <a:prstGeom prst="ellipse">
                  <a:avLst/>
                </a:prstGeom>
                <a:gradFill>
                  <a:gsLst>
                    <a:gs pos="1000">
                      <a:srgbClr val="FF9900">
                        <a:alpha val="74902"/>
                      </a:srgbClr>
                    </a:gs>
                    <a:gs pos="100000">
                      <a:srgbClr val="FFCC00">
                        <a:alpha val="80000"/>
                      </a:srgbClr>
                    </a:gs>
                  </a:gsLst>
                  <a:lin ang="5400000" scaled="1"/>
                </a:gradFill>
                <a:ln>
                  <a:gradFill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10200000" scaled="0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ar-IQ"/>
                </a:p>
              </p:txBody>
            </p:sp>
          </p:grpSp>
          <p:cxnSp>
            <p:nvCxnSpPr>
              <p:cNvPr id="22" name="رابط مستقيم 41">
                <a:extLst>
                  <a:ext uri="{FF2B5EF4-FFF2-40B4-BE49-F238E27FC236}">
                    <a16:creationId xmlns:a16="http://schemas.microsoft.com/office/drawing/2014/main" id="{9CBC80FB-1C04-4970-BE08-A8E6884B5E87}"/>
                  </a:ext>
                </a:extLst>
              </p:cNvPr>
              <p:cNvCxnSpPr>
                <a:cxnSpLocks/>
                <a:stCxn id="34" idx="4"/>
                <a:endCxn id="20" idx="5"/>
              </p:cNvCxnSpPr>
              <p:nvPr/>
            </p:nvCxnSpPr>
            <p:spPr>
              <a:xfrm flipH="1">
                <a:off x="3902407" y="1824791"/>
                <a:ext cx="5747" cy="110207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شكل حر: شكل 60">
                <a:extLst>
                  <a:ext uri="{FF2B5EF4-FFF2-40B4-BE49-F238E27FC236}">
                    <a16:creationId xmlns:a16="http://schemas.microsoft.com/office/drawing/2014/main" id="{6EE9525F-5C63-4541-800F-B83244C10C56}"/>
                  </a:ext>
                </a:extLst>
              </p:cNvPr>
              <p:cNvSpPr/>
              <p:nvPr/>
            </p:nvSpPr>
            <p:spPr>
              <a:xfrm>
                <a:off x="3894936" y="2909262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cxnSp>
            <p:nvCxnSpPr>
              <p:cNvPr id="25" name="رابط مستقيم 61">
                <a:extLst>
                  <a:ext uri="{FF2B5EF4-FFF2-40B4-BE49-F238E27FC236}">
                    <a16:creationId xmlns:a16="http://schemas.microsoft.com/office/drawing/2014/main" id="{FE2E80F8-5236-443F-A6BC-50B5467EF2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43306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رابط مستقيم 62">
                <a:extLst>
                  <a:ext uri="{FF2B5EF4-FFF2-40B4-BE49-F238E27FC236}">
                    <a16:creationId xmlns:a16="http://schemas.microsoft.com/office/drawing/2014/main" id="{27065E09-FF63-4EB3-8A7A-620E95600D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72488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مربع نص 88">
              <a:extLst>
                <a:ext uri="{FF2B5EF4-FFF2-40B4-BE49-F238E27FC236}">
                  <a16:creationId xmlns:a16="http://schemas.microsoft.com/office/drawing/2014/main" id="{2171E633-3A4B-4C67-BB06-41818D5A25CD}"/>
                </a:ext>
              </a:extLst>
            </p:cNvPr>
            <p:cNvSpPr txBox="1"/>
            <p:nvPr/>
          </p:nvSpPr>
          <p:spPr>
            <a:xfrm>
              <a:off x="3109293" y="3341478"/>
              <a:ext cx="1610517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600" b="1" dirty="0">
                  <a:solidFill>
                    <a:srgbClr val="C00000"/>
                  </a:solidFill>
                </a:rPr>
                <a:t>التعلم المتمايز</a:t>
              </a:r>
              <a:endParaRPr lang="ar-IQ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ECD1D3DA-5E05-4530-A256-515DC42C919D}"/>
              </a:ext>
            </a:extLst>
          </p:cNvPr>
          <p:cNvSpPr/>
          <p:nvPr/>
        </p:nvSpPr>
        <p:spPr>
          <a:xfrm>
            <a:off x="130629" y="6498771"/>
            <a:ext cx="636814" cy="35922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accent3">
                    <a:lumMod val="50000"/>
                  </a:schemeClr>
                </a:solidFill>
              </a:rPr>
              <a:t>15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D3981B5-A5FF-4F9A-8032-33ADB3215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54" y="3832057"/>
            <a:ext cx="1007501" cy="16170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7C02592-8D61-4B9C-A9A5-222BC2CECA19}"/>
              </a:ext>
            </a:extLst>
          </p:cNvPr>
          <p:cNvSpPr txBox="1"/>
          <p:nvPr/>
        </p:nvSpPr>
        <p:spPr>
          <a:xfrm>
            <a:off x="4960927" y="297201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  <a:latin typeface="Noto Naskh Arabic"/>
              </a:rPr>
              <a:t>ك</a:t>
            </a:r>
            <a:r>
              <a:rPr lang="ar-AE" sz="2400" b="1" i="0" dirty="0">
                <a:solidFill>
                  <a:srgbClr val="FF0000"/>
                </a:solidFill>
                <a:effectLst/>
                <a:latin typeface="Noto Naskh Arabic"/>
              </a:rPr>
              <a:t>ل إنسان مكرم عند الله تعالى، فكيف أكرم :</a:t>
            </a:r>
          </a:p>
          <a:p>
            <a:pPr algn="ctr"/>
            <a:r>
              <a:rPr lang="ar-AE" sz="2400" b="1" i="0" dirty="0">
                <a:solidFill>
                  <a:srgbClr val="FF0000"/>
                </a:solidFill>
                <a:effectLst/>
                <a:latin typeface="Noto Naskh Arabic"/>
              </a:rPr>
              <a:t>العاملة في المنزل.        </a:t>
            </a:r>
          </a:p>
        </p:txBody>
      </p:sp>
    </p:spTree>
    <p:extLst>
      <p:ext uri="{BB962C8B-B14F-4D97-AF65-F5344CB8AC3E}">
        <p14:creationId xmlns:p14="http://schemas.microsoft.com/office/powerpoint/2010/main" val="37408124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2B07AC-312D-4081-8560-6B0DBE36F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169" y="19116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9" name="Group 28"/>
          <p:cNvGrpSpPr/>
          <p:nvPr/>
        </p:nvGrpSpPr>
        <p:grpSpPr>
          <a:xfrm>
            <a:off x="3986683" y="899769"/>
            <a:ext cx="2968527" cy="953036"/>
            <a:chOff x="1977684" y="616205"/>
            <a:chExt cx="3747752" cy="95303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556" b="32889" l="6667" r="91556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8" t="11946" r="7290" b="67021"/>
            <a:stretch/>
          </p:blipFill>
          <p:spPr>
            <a:xfrm>
              <a:off x="1977684" y="616205"/>
              <a:ext cx="3747752" cy="95303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910297" y="751014"/>
              <a:ext cx="17327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AE" sz="2400" b="1" dirty="0">
                  <a:solidFill>
                    <a:schemeClr val="bg1"/>
                  </a:solidFill>
                </a:rPr>
                <a:t>ماذا تفعل لو</a:t>
              </a:r>
            </a:p>
          </p:txBody>
        </p:sp>
      </p:grpSp>
      <p:pic>
        <p:nvPicPr>
          <p:cNvPr id="11" name="Google Shape;211;p16">
            <a:extLst>
              <a:ext uri="{FF2B5EF4-FFF2-40B4-BE49-F238E27FC236}">
                <a16:creationId xmlns:a16="http://schemas.microsoft.com/office/drawing/2014/main" id="{2B565E2C-7966-4012-A99E-CC360ABDE99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6471" y="1758226"/>
            <a:ext cx="7637583" cy="502457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1BBE030-22AA-4231-80BB-3704C1AD9401}"/>
              </a:ext>
            </a:extLst>
          </p:cNvPr>
          <p:cNvSpPr/>
          <p:nvPr/>
        </p:nvSpPr>
        <p:spPr>
          <a:xfrm>
            <a:off x="3591340" y="2908849"/>
            <a:ext cx="7134906" cy="1408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rgbClr val="FF0000"/>
                </a:solidFill>
              </a:rPr>
              <a:t>طلب منك زميلك ان تسخر من زميلك لانه مقعد ؟</a:t>
            </a:r>
          </a:p>
        </p:txBody>
      </p:sp>
      <p:grpSp>
        <p:nvGrpSpPr>
          <p:cNvPr id="13" name="مجموعة 93">
            <a:extLst>
              <a:ext uri="{FF2B5EF4-FFF2-40B4-BE49-F238E27FC236}">
                <a16:creationId xmlns:a16="http://schemas.microsoft.com/office/drawing/2014/main" id="{434B274A-EA5D-40BF-B70E-C0C96DDF6031}"/>
              </a:ext>
            </a:extLst>
          </p:cNvPr>
          <p:cNvGrpSpPr/>
          <p:nvPr/>
        </p:nvGrpSpPr>
        <p:grpSpPr>
          <a:xfrm>
            <a:off x="274549" y="14343"/>
            <a:ext cx="2037347" cy="3732981"/>
            <a:chOff x="2883733" y="1231234"/>
            <a:chExt cx="2037347" cy="3732981"/>
          </a:xfrm>
        </p:grpSpPr>
        <p:grpSp>
          <p:nvGrpSpPr>
            <p:cNvPr id="14" name="مجموعة 82">
              <a:extLst>
                <a:ext uri="{FF2B5EF4-FFF2-40B4-BE49-F238E27FC236}">
                  <a16:creationId xmlns:a16="http://schemas.microsoft.com/office/drawing/2014/main" id="{19E0BF62-2BAB-4E60-9E33-930CADFCF7AA}"/>
                </a:ext>
              </a:extLst>
            </p:cNvPr>
            <p:cNvGrpSpPr/>
            <p:nvPr/>
          </p:nvGrpSpPr>
          <p:grpSpPr>
            <a:xfrm>
              <a:off x="2883733" y="1231234"/>
              <a:ext cx="2037347" cy="3732981"/>
              <a:chOff x="2883733" y="1231234"/>
              <a:chExt cx="2037347" cy="3732981"/>
            </a:xfrm>
          </p:grpSpPr>
          <p:sp>
            <p:nvSpPr>
              <p:cNvPr id="19" name="شكل حر: شكل 59">
                <a:extLst>
                  <a:ext uri="{FF2B5EF4-FFF2-40B4-BE49-F238E27FC236}">
                    <a16:creationId xmlns:a16="http://schemas.microsoft.com/office/drawing/2014/main" id="{878B68C8-3F81-4A14-9867-ED860E455F64}"/>
                  </a:ext>
                </a:extLst>
              </p:cNvPr>
              <p:cNvSpPr/>
              <p:nvPr/>
            </p:nvSpPr>
            <p:spPr>
              <a:xfrm flipH="1">
                <a:off x="3860257" y="2909705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sp>
            <p:nvSpPr>
              <p:cNvPr id="20" name="شكل حر: شكل 6">
                <a:extLst>
                  <a:ext uri="{FF2B5EF4-FFF2-40B4-BE49-F238E27FC236}">
                    <a16:creationId xmlns:a16="http://schemas.microsoft.com/office/drawing/2014/main" id="{DF992FB5-AA29-4435-AAC3-84E60E2274C7}"/>
                  </a:ext>
                </a:extLst>
              </p:cNvPr>
              <p:cNvSpPr/>
              <p:nvPr/>
            </p:nvSpPr>
            <p:spPr>
              <a:xfrm>
                <a:off x="2883733" y="2926868"/>
                <a:ext cx="2037347" cy="2037347"/>
              </a:xfrm>
              <a:custGeom>
                <a:avLst/>
                <a:gdLst>
                  <a:gd name="connsiteX0" fmla="*/ 1106905 w 2213810"/>
                  <a:gd name="connsiteY0" fmla="*/ 192505 h 2213810"/>
                  <a:gd name="connsiteX1" fmla="*/ 986589 w 2213810"/>
                  <a:gd name="connsiteY1" fmla="*/ 312821 h 2213810"/>
                  <a:gd name="connsiteX2" fmla="*/ 1106905 w 2213810"/>
                  <a:gd name="connsiteY2" fmla="*/ 433137 h 2213810"/>
                  <a:gd name="connsiteX3" fmla="*/ 1227221 w 2213810"/>
                  <a:gd name="connsiteY3" fmla="*/ 312821 h 2213810"/>
                  <a:gd name="connsiteX4" fmla="*/ 1106905 w 2213810"/>
                  <a:gd name="connsiteY4" fmla="*/ 192505 h 2213810"/>
                  <a:gd name="connsiteX5" fmla="*/ 1106905 w 2213810"/>
                  <a:gd name="connsiteY5" fmla="*/ 0 h 2213810"/>
                  <a:gd name="connsiteX6" fmla="*/ 2213810 w 2213810"/>
                  <a:gd name="connsiteY6" fmla="*/ 1106905 h 2213810"/>
                  <a:gd name="connsiteX7" fmla="*/ 1106905 w 2213810"/>
                  <a:gd name="connsiteY7" fmla="*/ 2213810 h 2213810"/>
                  <a:gd name="connsiteX8" fmla="*/ 0 w 2213810"/>
                  <a:gd name="connsiteY8" fmla="*/ 1106905 h 2213810"/>
                  <a:gd name="connsiteX9" fmla="*/ 1106905 w 2213810"/>
                  <a:gd name="connsiteY9" fmla="*/ 0 h 221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13810" h="2213810">
                    <a:moveTo>
                      <a:pt x="1106905" y="192505"/>
                    </a:moveTo>
                    <a:cubicBezTo>
                      <a:pt x="1040456" y="192505"/>
                      <a:pt x="986589" y="246372"/>
                      <a:pt x="986589" y="312821"/>
                    </a:cubicBezTo>
                    <a:cubicBezTo>
                      <a:pt x="986589" y="379270"/>
                      <a:pt x="1040456" y="433137"/>
                      <a:pt x="1106905" y="433137"/>
                    </a:cubicBezTo>
                    <a:cubicBezTo>
                      <a:pt x="1173354" y="433137"/>
                      <a:pt x="1227221" y="379270"/>
                      <a:pt x="1227221" y="312821"/>
                    </a:cubicBezTo>
                    <a:cubicBezTo>
                      <a:pt x="1227221" y="246372"/>
                      <a:pt x="1173354" y="192505"/>
                      <a:pt x="1106905" y="192505"/>
                    </a:cubicBezTo>
                    <a:close/>
                    <a:moveTo>
                      <a:pt x="1106905" y="0"/>
                    </a:moveTo>
                    <a:cubicBezTo>
                      <a:pt x="1718232" y="0"/>
                      <a:pt x="2213810" y="495578"/>
                      <a:pt x="2213810" y="1106905"/>
                    </a:cubicBezTo>
                    <a:cubicBezTo>
                      <a:pt x="2213810" y="1718232"/>
                      <a:pt x="1718232" y="2213810"/>
                      <a:pt x="1106905" y="2213810"/>
                    </a:cubicBezTo>
                    <a:cubicBezTo>
                      <a:pt x="495578" y="2213810"/>
                      <a:pt x="0" y="1718232"/>
                      <a:pt x="0" y="1106905"/>
                    </a:cubicBezTo>
                    <a:cubicBezTo>
                      <a:pt x="0" y="495578"/>
                      <a:pt x="495578" y="0"/>
                      <a:pt x="1106905" y="0"/>
                    </a:cubicBezTo>
                    <a:close/>
                  </a:path>
                </a:pathLst>
              </a:custGeom>
              <a:gradFill>
                <a:gsLst>
                  <a:gs pos="1000">
                    <a:srgbClr val="FF9900">
                      <a:alpha val="74902"/>
                    </a:srgbClr>
                  </a:gs>
                  <a:gs pos="100000">
                    <a:srgbClr val="FFCC00">
                      <a:alpha val="80000"/>
                    </a:srgbClr>
                  </a:gs>
                </a:gsLst>
                <a:lin ang="5400000" scaled="1"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10200000" scaled="0"/>
                </a:gradFill>
              </a:ln>
              <a:effectLst>
                <a:reflection blurRad="6350" stA="50000" endA="300" endPos="4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dirty="0"/>
              </a:p>
            </p:txBody>
          </p:sp>
          <p:grpSp>
            <p:nvGrpSpPr>
              <p:cNvPr id="21" name="مجموعة 23">
                <a:extLst>
                  <a:ext uri="{FF2B5EF4-FFF2-40B4-BE49-F238E27FC236}">
                    <a16:creationId xmlns:a16="http://schemas.microsoft.com/office/drawing/2014/main" id="{9B92152E-FFAC-4B62-9303-D75D98450B5B}"/>
                  </a:ext>
                </a:extLst>
              </p:cNvPr>
              <p:cNvGrpSpPr/>
              <p:nvPr/>
            </p:nvGrpSpPr>
            <p:grpSpPr>
              <a:xfrm>
                <a:off x="3611375" y="1231234"/>
                <a:ext cx="593557" cy="593557"/>
                <a:chOff x="3453065" y="1259304"/>
                <a:chExt cx="593557" cy="593557"/>
              </a:xfrm>
            </p:grpSpPr>
            <p:sp>
              <p:nvSpPr>
                <p:cNvPr id="27" name="شكل بيضاوي 12">
                  <a:extLst>
                    <a:ext uri="{FF2B5EF4-FFF2-40B4-BE49-F238E27FC236}">
                      <a16:creationId xmlns:a16="http://schemas.microsoft.com/office/drawing/2014/main" id="{3091C101-28A1-43A7-9FF4-C5FC11D8DDB3}"/>
                    </a:ext>
                  </a:extLst>
                </p:cNvPr>
                <p:cNvSpPr/>
                <p:nvPr/>
              </p:nvSpPr>
              <p:spPr>
                <a:xfrm>
                  <a:off x="3453065" y="1259304"/>
                  <a:ext cx="593557" cy="5935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IQ"/>
                </a:p>
              </p:txBody>
            </p:sp>
            <p:sp>
              <p:nvSpPr>
                <p:cNvPr id="33" name="شكل بيضاوي 13">
                  <a:extLst>
                    <a:ext uri="{FF2B5EF4-FFF2-40B4-BE49-F238E27FC236}">
                      <a16:creationId xmlns:a16="http://schemas.microsoft.com/office/drawing/2014/main" id="{BCE0E081-429D-477F-9B91-4EBC18B277A0}"/>
                    </a:ext>
                  </a:extLst>
                </p:cNvPr>
                <p:cNvSpPr/>
                <p:nvPr/>
              </p:nvSpPr>
              <p:spPr>
                <a:xfrm>
                  <a:off x="3549317" y="1355556"/>
                  <a:ext cx="401052" cy="401052"/>
                </a:xfrm>
                <a:prstGeom prst="ellipse">
                  <a:avLst/>
                </a:prstGeom>
                <a:gradFill>
                  <a:gsLst>
                    <a:gs pos="1000">
                      <a:srgbClr val="FF9900">
                        <a:alpha val="74902"/>
                      </a:srgbClr>
                    </a:gs>
                    <a:gs pos="100000">
                      <a:srgbClr val="FFCC00">
                        <a:alpha val="80000"/>
                      </a:srgbClr>
                    </a:gs>
                  </a:gsLst>
                  <a:lin ang="5400000" scaled="1"/>
                </a:gradFill>
                <a:ln>
                  <a:gradFill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10200000" scaled="0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ar-IQ"/>
                </a:p>
              </p:txBody>
            </p:sp>
          </p:grpSp>
          <p:cxnSp>
            <p:nvCxnSpPr>
              <p:cNvPr id="22" name="رابط مستقيم 41">
                <a:extLst>
                  <a:ext uri="{FF2B5EF4-FFF2-40B4-BE49-F238E27FC236}">
                    <a16:creationId xmlns:a16="http://schemas.microsoft.com/office/drawing/2014/main" id="{48274568-C863-4270-9BFD-6329791016B5}"/>
                  </a:ext>
                </a:extLst>
              </p:cNvPr>
              <p:cNvCxnSpPr>
                <a:cxnSpLocks/>
                <a:stCxn id="27" idx="4"/>
                <a:endCxn id="20" idx="5"/>
              </p:cNvCxnSpPr>
              <p:nvPr/>
            </p:nvCxnSpPr>
            <p:spPr>
              <a:xfrm flipH="1">
                <a:off x="3902407" y="1824791"/>
                <a:ext cx="5747" cy="110207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شكل حر: شكل 60">
                <a:extLst>
                  <a:ext uri="{FF2B5EF4-FFF2-40B4-BE49-F238E27FC236}">
                    <a16:creationId xmlns:a16="http://schemas.microsoft.com/office/drawing/2014/main" id="{66F199C6-1E66-499A-AA4D-6A69DEB9A16F}"/>
                  </a:ext>
                </a:extLst>
              </p:cNvPr>
              <p:cNvSpPr/>
              <p:nvPr/>
            </p:nvSpPr>
            <p:spPr>
              <a:xfrm>
                <a:off x="3894936" y="2909262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cxnSp>
            <p:nvCxnSpPr>
              <p:cNvPr id="25" name="رابط مستقيم 61">
                <a:extLst>
                  <a:ext uri="{FF2B5EF4-FFF2-40B4-BE49-F238E27FC236}">
                    <a16:creationId xmlns:a16="http://schemas.microsoft.com/office/drawing/2014/main" id="{528276EC-46F1-4FCC-A515-1A15A1CF9C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43306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رابط مستقيم 62">
                <a:extLst>
                  <a:ext uri="{FF2B5EF4-FFF2-40B4-BE49-F238E27FC236}">
                    <a16:creationId xmlns:a16="http://schemas.microsoft.com/office/drawing/2014/main" id="{271A09BA-AE57-458D-A4B0-0AD65CEA43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72488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مربع نص 88">
              <a:extLst>
                <a:ext uri="{FF2B5EF4-FFF2-40B4-BE49-F238E27FC236}">
                  <a16:creationId xmlns:a16="http://schemas.microsoft.com/office/drawing/2014/main" id="{6779DDDF-497C-44D8-A841-03FB0D843AB7}"/>
                </a:ext>
              </a:extLst>
            </p:cNvPr>
            <p:cNvSpPr txBox="1"/>
            <p:nvPr/>
          </p:nvSpPr>
          <p:spPr>
            <a:xfrm>
              <a:off x="3109293" y="3341478"/>
              <a:ext cx="1610517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600" b="1" dirty="0">
                  <a:solidFill>
                    <a:srgbClr val="C00000"/>
                  </a:solidFill>
                </a:rPr>
                <a:t>التعلم المتمايز</a:t>
              </a:r>
              <a:endParaRPr lang="ar-IQ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9106EDF6-7944-4F31-BD03-278145D6908F}"/>
              </a:ext>
            </a:extLst>
          </p:cNvPr>
          <p:cNvSpPr/>
          <p:nvPr/>
        </p:nvSpPr>
        <p:spPr>
          <a:xfrm>
            <a:off x="130629" y="6498771"/>
            <a:ext cx="636814" cy="35922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>
                <a:solidFill>
                  <a:schemeClr val="accent3">
                    <a:lumMod val="50000"/>
                  </a:schemeClr>
                </a:solidFill>
              </a:rPr>
              <a:t>16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3" name="Picture 42" descr="A close up of a logo&#10;&#10;Description automatically generated">
            <a:extLst>
              <a:ext uri="{FF2B5EF4-FFF2-40B4-BE49-F238E27FC236}">
                <a16:creationId xmlns:a16="http://schemas.microsoft.com/office/drawing/2014/main" id="{686EFCB0-3FAF-4D87-B9E3-092E5D64CC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 r="1" b="7293"/>
          <a:stretch/>
        </p:blipFill>
        <p:spPr>
          <a:xfrm rot="21480000">
            <a:off x="744367" y="4130920"/>
            <a:ext cx="2037239" cy="19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63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خلفية اسلامية متحركة HD GIF | Gfycat">
            <a:extLst>
              <a:ext uri="{FF2B5EF4-FFF2-40B4-BE49-F238E27FC236}">
                <a16:creationId xmlns:a16="http://schemas.microsoft.com/office/drawing/2014/main" id="{F74B24F6-4C3D-433E-B0D0-F0A78A6EB4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" y="181082"/>
            <a:ext cx="10683240" cy="595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أثاث من الخشب, أثاث, خشب png">
            <a:extLst>
              <a:ext uri="{FF2B5EF4-FFF2-40B4-BE49-F238E27FC236}">
                <a16:creationId xmlns:a16="http://schemas.microsoft.com/office/drawing/2014/main" id="{42E5D4D5-BADC-4054-AE71-EE080B9E3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17117" r="13345" b="10433"/>
          <a:stretch/>
        </p:blipFill>
        <p:spPr bwMode="auto">
          <a:xfrm>
            <a:off x="9120767" y="3541886"/>
            <a:ext cx="2706360" cy="26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CE2488-9FBF-4F33-9FEC-50A356AD3A34}"/>
              </a:ext>
            </a:extLst>
          </p:cNvPr>
          <p:cNvGrpSpPr/>
          <p:nvPr/>
        </p:nvGrpSpPr>
        <p:grpSpPr>
          <a:xfrm>
            <a:off x="4587404" y="4352107"/>
            <a:ext cx="1441041" cy="1839588"/>
            <a:chOff x="-1038850" y="1664029"/>
            <a:chExt cx="1392071" cy="1766761"/>
          </a:xfrm>
        </p:grpSpPr>
        <p:pic>
          <p:nvPicPr>
            <p:cNvPr id="18" name="Picture 6" descr="سكرابز اقفال ومفاتيح { أنا كده أنا دودى } - منتدى فتكات">
              <a:extLst>
                <a:ext uri="{FF2B5EF4-FFF2-40B4-BE49-F238E27FC236}">
                  <a16:creationId xmlns:a16="http://schemas.microsoft.com/office/drawing/2014/main" id="{E47CA018-FBFB-4321-8178-7F0AA77B6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88723" y="1664029"/>
              <a:ext cx="1305904" cy="1745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1038850" y="2509566"/>
              <a:ext cx="139207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طاعة الله 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BBADB3-59F3-42A0-805F-EF91766544BA}"/>
              </a:ext>
            </a:extLst>
          </p:cNvPr>
          <p:cNvGrpSpPr/>
          <p:nvPr/>
        </p:nvGrpSpPr>
        <p:grpSpPr>
          <a:xfrm>
            <a:off x="5543988" y="2647154"/>
            <a:ext cx="1455890" cy="1723641"/>
            <a:chOff x="-619012" y="4295696"/>
            <a:chExt cx="1515924" cy="1937394"/>
          </a:xfrm>
        </p:grpSpPr>
        <p:pic>
          <p:nvPicPr>
            <p:cNvPr id="1030" name="Picture 6" descr="سكرابز اقفال ومفاتيح { أنا كده أنا دودى } - منتدى فتكات">
              <a:extLst>
                <a:ext uri="{FF2B5EF4-FFF2-40B4-BE49-F238E27FC236}">
                  <a16:creationId xmlns:a16="http://schemas.microsoft.com/office/drawing/2014/main" id="{BDB2DA50-DBE5-49F4-879A-6D844925B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9012" y="4295696"/>
              <a:ext cx="1449171" cy="1937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-583869" y="5235342"/>
              <a:ext cx="1480781" cy="960460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لإيمانه بالله تعالى </a:t>
              </a:r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2F0FCE-3261-47B7-928B-297617E88037}"/>
              </a:ext>
            </a:extLst>
          </p:cNvPr>
          <p:cNvGrpSpPr/>
          <p:nvPr/>
        </p:nvGrpSpPr>
        <p:grpSpPr>
          <a:xfrm>
            <a:off x="2352443" y="4397896"/>
            <a:ext cx="1633813" cy="1718141"/>
            <a:chOff x="-1624821" y="4142038"/>
            <a:chExt cx="1480781" cy="1979653"/>
          </a:xfrm>
        </p:grpSpPr>
        <p:pic>
          <p:nvPicPr>
            <p:cNvPr id="23" name="Picture 6" descr="سكرابز اقفال ومفاتيح { أنا كده أنا دودى } - منتدى فتكات">
              <a:extLst>
                <a:ext uri="{FF2B5EF4-FFF2-40B4-BE49-F238E27FC236}">
                  <a16:creationId xmlns:a16="http://schemas.microsoft.com/office/drawing/2014/main" id="{C5F20059-80EE-4300-9750-C132F4811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4821" y="4142038"/>
              <a:ext cx="1480781" cy="1979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-1607439" y="5102919"/>
              <a:ext cx="139207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كفر بالله تعالى 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158529-4E5A-4020-99BC-D99958F68324}"/>
              </a:ext>
            </a:extLst>
          </p:cNvPr>
          <p:cNvGrpSpPr/>
          <p:nvPr/>
        </p:nvGrpSpPr>
        <p:grpSpPr>
          <a:xfrm>
            <a:off x="1898043" y="2682815"/>
            <a:ext cx="1370830" cy="1718141"/>
            <a:chOff x="885640" y="2949817"/>
            <a:chExt cx="1208401" cy="1861058"/>
          </a:xfrm>
        </p:grpSpPr>
        <p:pic>
          <p:nvPicPr>
            <p:cNvPr id="22" name="Picture 6" descr="سكرابز اقفال ومفاتيح { أنا كده أنا دودى } - منتدى فتكات">
              <a:extLst>
                <a:ext uri="{FF2B5EF4-FFF2-40B4-BE49-F238E27FC236}">
                  <a16:creationId xmlns:a16="http://schemas.microsoft.com/office/drawing/2014/main" id="{037AE045-26E7-464C-812F-E07FC1666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640" y="2949817"/>
              <a:ext cx="1179642" cy="1861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914400" y="3889651"/>
              <a:ext cx="117964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لأنه شاكرا لنعم الله 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98C-5A28-4678-99E5-91F7E9C1628E}"/>
              </a:ext>
            </a:extLst>
          </p:cNvPr>
          <p:cNvGrpSpPr/>
          <p:nvPr/>
        </p:nvGrpSpPr>
        <p:grpSpPr>
          <a:xfrm>
            <a:off x="3458095" y="2647154"/>
            <a:ext cx="1806537" cy="1902053"/>
            <a:chOff x="2804449" y="2482698"/>
            <a:chExt cx="1392071" cy="1406914"/>
          </a:xfrm>
        </p:grpSpPr>
        <p:pic>
          <p:nvPicPr>
            <p:cNvPr id="16" name="Picture 6" descr="سكرابز اقفال ومفاتيح { أنا كده أنا دودى } - منتدى فتكات">
              <a:extLst>
                <a:ext uri="{FF2B5EF4-FFF2-40B4-BE49-F238E27FC236}">
                  <a16:creationId xmlns:a16="http://schemas.microsoft.com/office/drawing/2014/main" id="{61643BA9-19A2-4AF3-8595-A3683C750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279" y="2482698"/>
              <a:ext cx="950617" cy="1270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2804449" y="2968388"/>
              <a:ext cx="1392071" cy="9212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للتفاخر </a:t>
              </a:r>
            </a:p>
            <a:p>
              <a:pPr algn="ctr"/>
              <a:r>
                <a:rPr lang="ar-AE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بين</a:t>
              </a:r>
              <a:r>
                <a:rPr lang="ar-BH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الناس</a:t>
              </a:r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C251D90-82B7-4A57-85E7-726C5D87F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7153" y="2647154"/>
            <a:ext cx="2978827" cy="11926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402A1E7-6CED-4DB3-A101-26B71E346B4D}"/>
              </a:ext>
            </a:extLst>
          </p:cNvPr>
          <p:cNvSpPr txBox="1"/>
          <p:nvPr/>
        </p:nvSpPr>
        <p:spPr>
          <a:xfrm>
            <a:off x="1941405" y="810647"/>
            <a:ext cx="7937804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4400" b="1" dirty="0">
                <a:solidFill>
                  <a:sysClr val="windowText" lastClr="000000"/>
                </a:solidFill>
              </a:rPr>
              <a:t>لماذا استحق المؤمن أجر تام غير منقطع </a:t>
            </a:r>
            <a:r>
              <a:rPr lang="ar-BH" sz="4400" b="1" dirty="0">
                <a:solidFill>
                  <a:sysClr val="windowText" lastClr="000000"/>
                </a:solidFill>
              </a:rPr>
              <a:t>؟</a:t>
            </a:r>
            <a:endParaRPr lang="en-US" sz="44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24" name="مجموعة 93">
            <a:extLst>
              <a:ext uri="{FF2B5EF4-FFF2-40B4-BE49-F238E27FC236}">
                <a16:creationId xmlns:a16="http://schemas.microsoft.com/office/drawing/2014/main" id="{7611C136-4AB7-4354-81BC-C373EADA384A}"/>
              </a:ext>
            </a:extLst>
          </p:cNvPr>
          <p:cNvGrpSpPr/>
          <p:nvPr/>
        </p:nvGrpSpPr>
        <p:grpSpPr>
          <a:xfrm>
            <a:off x="407577" y="0"/>
            <a:ext cx="2037347" cy="3732981"/>
            <a:chOff x="2883733" y="1231234"/>
            <a:chExt cx="2037347" cy="3732981"/>
          </a:xfrm>
        </p:grpSpPr>
        <p:grpSp>
          <p:nvGrpSpPr>
            <p:cNvPr id="27" name="مجموعة 82">
              <a:extLst>
                <a:ext uri="{FF2B5EF4-FFF2-40B4-BE49-F238E27FC236}">
                  <a16:creationId xmlns:a16="http://schemas.microsoft.com/office/drawing/2014/main" id="{4D4D7364-7DE4-4F9B-B113-B6A2AA132B59}"/>
                </a:ext>
              </a:extLst>
            </p:cNvPr>
            <p:cNvGrpSpPr/>
            <p:nvPr/>
          </p:nvGrpSpPr>
          <p:grpSpPr>
            <a:xfrm>
              <a:off x="2883733" y="1231234"/>
              <a:ext cx="2037347" cy="3732981"/>
              <a:chOff x="2883733" y="1231234"/>
              <a:chExt cx="2037347" cy="3732981"/>
            </a:xfrm>
          </p:grpSpPr>
          <p:sp>
            <p:nvSpPr>
              <p:cNvPr id="31" name="شكل حر: شكل 59">
                <a:extLst>
                  <a:ext uri="{FF2B5EF4-FFF2-40B4-BE49-F238E27FC236}">
                    <a16:creationId xmlns:a16="http://schemas.microsoft.com/office/drawing/2014/main" id="{C1609155-9CE4-412C-BB95-72FE63B0B890}"/>
                  </a:ext>
                </a:extLst>
              </p:cNvPr>
              <p:cNvSpPr/>
              <p:nvPr/>
            </p:nvSpPr>
            <p:spPr>
              <a:xfrm flipH="1">
                <a:off x="3860257" y="2909705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sp>
            <p:nvSpPr>
              <p:cNvPr id="32" name="شكل حر: شكل 6">
                <a:extLst>
                  <a:ext uri="{FF2B5EF4-FFF2-40B4-BE49-F238E27FC236}">
                    <a16:creationId xmlns:a16="http://schemas.microsoft.com/office/drawing/2014/main" id="{CD66AEAA-8E93-4AAC-8E0A-E59B037C9D5E}"/>
                  </a:ext>
                </a:extLst>
              </p:cNvPr>
              <p:cNvSpPr/>
              <p:nvPr/>
            </p:nvSpPr>
            <p:spPr>
              <a:xfrm>
                <a:off x="2883733" y="2926868"/>
                <a:ext cx="2037347" cy="2037347"/>
              </a:xfrm>
              <a:custGeom>
                <a:avLst/>
                <a:gdLst>
                  <a:gd name="connsiteX0" fmla="*/ 1106905 w 2213810"/>
                  <a:gd name="connsiteY0" fmla="*/ 192505 h 2213810"/>
                  <a:gd name="connsiteX1" fmla="*/ 986589 w 2213810"/>
                  <a:gd name="connsiteY1" fmla="*/ 312821 h 2213810"/>
                  <a:gd name="connsiteX2" fmla="*/ 1106905 w 2213810"/>
                  <a:gd name="connsiteY2" fmla="*/ 433137 h 2213810"/>
                  <a:gd name="connsiteX3" fmla="*/ 1227221 w 2213810"/>
                  <a:gd name="connsiteY3" fmla="*/ 312821 h 2213810"/>
                  <a:gd name="connsiteX4" fmla="*/ 1106905 w 2213810"/>
                  <a:gd name="connsiteY4" fmla="*/ 192505 h 2213810"/>
                  <a:gd name="connsiteX5" fmla="*/ 1106905 w 2213810"/>
                  <a:gd name="connsiteY5" fmla="*/ 0 h 2213810"/>
                  <a:gd name="connsiteX6" fmla="*/ 2213810 w 2213810"/>
                  <a:gd name="connsiteY6" fmla="*/ 1106905 h 2213810"/>
                  <a:gd name="connsiteX7" fmla="*/ 1106905 w 2213810"/>
                  <a:gd name="connsiteY7" fmla="*/ 2213810 h 2213810"/>
                  <a:gd name="connsiteX8" fmla="*/ 0 w 2213810"/>
                  <a:gd name="connsiteY8" fmla="*/ 1106905 h 2213810"/>
                  <a:gd name="connsiteX9" fmla="*/ 1106905 w 2213810"/>
                  <a:gd name="connsiteY9" fmla="*/ 0 h 221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13810" h="2213810">
                    <a:moveTo>
                      <a:pt x="1106905" y="192505"/>
                    </a:moveTo>
                    <a:cubicBezTo>
                      <a:pt x="1040456" y="192505"/>
                      <a:pt x="986589" y="246372"/>
                      <a:pt x="986589" y="312821"/>
                    </a:cubicBezTo>
                    <a:cubicBezTo>
                      <a:pt x="986589" y="379270"/>
                      <a:pt x="1040456" y="433137"/>
                      <a:pt x="1106905" y="433137"/>
                    </a:cubicBezTo>
                    <a:cubicBezTo>
                      <a:pt x="1173354" y="433137"/>
                      <a:pt x="1227221" y="379270"/>
                      <a:pt x="1227221" y="312821"/>
                    </a:cubicBezTo>
                    <a:cubicBezTo>
                      <a:pt x="1227221" y="246372"/>
                      <a:pt x="1173354" y="192505"/>
                      <a:pt x="1106905" y="192505"/>
                    </a:cubicBezTo>
                    <a:close/>
                    <a:moveTo>
                      <a:pt x="1106905" y="0"/>
                    </a:moveTo>
                    <a:cubicBezTo>
                      <a:pt x="1718232" y="0"/>
                      <a:pt x="2213810" y="495578"/>
                      <a:pt x="2213810" y="1106905"/>
                    </a:cubicBezTo>
                    <a:cubicBezTo>
                      <a:pt x="2213810" y="1718232"/>
                      <a:pt x="1718232" y="2213810"/>
                      <a:pt x="1106905" y="2213810"/>
                    </a:cubicBezTo>
                    <a:cubicBezTo>
                      <a:pt x="495578" y="2213810"/>
                      <a:pt x="0" y="1718232"/>
                      <a:pt x="0" y="1106905"/>
                    </a:cubicBezTo>
                    <a:cubicBezTo>
                      <a:pt x="0" y="495578"/>
                      <a:pt x="495578" y="0"/>
                      <a:pt x="1106905" y="0"/>
                    </a:cubicBezTo>
                    <a:close/>
                  </a:path>
                </a:pathLst>
              </a:custGeom>
              <a:gradFill>
                <a:gsLst>
                  <a:gs pos="1000">
                    <a:srgbClr val="FF9900">
                      <a:alpha val="74902"/>
                    </a:srgbClr>
                  </a:gs>
                  <a:gs pos="100000">
                    <a:srgbClr val="FFCC00">
                      <a:alpha val="80000"/>
                    </a:srgbClr>
                  </a:gs>
                </a:gsLst>
                <a:lin ang="5400000" scaled="1"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10200000" scaled="0"/>
                </a:gradFill>
              </a:ln>
              <a:effectLst>
                <a:reflection blurRad="6350" stA="50000" endA="300" endPos="4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IQ" dirty="0"/>
              </a:p>
            </p:txBody>
          </p:sp>
          <p:grpSp>
            <p:nvGrpSpPr>
              <p:cNvPr id="33" name="مجموعة 23">
                <a:extLst>
                  <a:ext uri="{FF2B5EF4-FFF2-40B4-BE49-F238E27FC236}">
                    <a16:creationId xmlns:a16="http://schemas.microsoft.com/office/drawing/2014/main" id="{29BB824B-BFD0-4DDD-9D3C-B648AF9C5A5D}"/>
                  </a:ext>
                </a:extLst>
              </p:cNvPr>
              <p:cNvGrpSpPr/>
              <p:nvPr/>
            </p:nvGrpSpPr>
            <p:grpSpPr>
              <a:xfrm>
                <a:off x="3611375" y="1231234"/>
                <a:ext cx="593557" cy="593557"/>
                <a:chOff x="3453065" y="1259304"/>
                <a:chExt cx="593557" cy="593557"/>
              </a:xfrm>
            </p:grpSpPr>
            <p:sp>
              <p:nvSpPr>
                <p:cNvPr id="38" name="شكل بيضاوي 12">
                  <a:extLst>
                    <a:ext uri="{FF2B5EF4-FFF2-40B4-BE49-F238E27FC236}">
                      <a16:creationId xmlns:a16="http://schemas.microsoft.com/office/drawing/2014/main" id="{3ADBB67C-3A36-4867-9201-D390795AE3B1}"/>
                    </a:ext>
                  </a:extLst>
                </p:cNvPr>
                <p:cNvSpPr/>
                <p:nvPr/>
              </p:nvSpPr>
              <p:spPr>
                <a:xfrm>
                  <a:off x="3453065" y="1259304"/>
                  <a:ext cx="593557" cy="5935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IQ"/>
                </a:p>
              </p:txBody>
            </p:sp>
            <p:sp>
              <p:nvSpPr>
                <p:cNvPr id="39" name="شكل بيضاوي 13">
                  <a:extLst>
                    <a:ext uri="{FF2B5EF4-FFF2-40B4-BE49-F238E27FC236}">
                      <a16:creationId xmlns:a16="http://schemas.microsoft.com/office/drawing/2014/main" id="{FC79979F-3955-4824-A00F-AB330C62B8B2}"/>
                    </a:ext>
                  </a:extLst>
                </p:cNvPr>
                <p:cNvSpPr/>
                <p:nvPr/>
              </p:nvSpPr>
              <p:spPr>
                <a:xfrm>
                  <a:off x="3549317" y="1355556"/>
                  <a:ext cx="401052" cy="401052"/>
                </a:xfrm>
                <a:prstGeom prst="ellipse">
                  <a:avLst/>
                </a:prstGeom>
                <a:gradFill>
                  <a:gsLst>
                    <a:gs pos="1000">
                      <a:srgbClr val="FF9900">
                        <a:alpha val="74902"/>
                      </a:srgbClr>
                    </a:gs>
                    <a:gs pos="100000">
                      <a:srgbClr val="FFCC00">
                        <a:alpha val="80000"/>
                      </a:srgbClr>
                    </a:gs>
                  </a:gsLst>
                  <a:lin ang="5400000" scaled="1"/>
                </a:gradFill>
                <a:ln>
                  <a:gradFill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10200000" scaled="0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ar-IQ"/>
                </a:p>
              </p:txBody>
            </p:sp>
          </p:grpSp>
          <p:cxnSp>
            <p:nvCxnSpPr>
              <p:cNvPr id="34" name="رابط مستقيم 41">
                <a:extLst>
                  <a:ext uri="{FF2B5EF4-FFF2-40B4-BE49-F238E27FC236}">
                    <a16:creationId xmlns:a16="http://schemas.microsoft.com/office/drawing/2014/main" id="{C8235D7A-2D6F-42C0-BC8C-D82564797116}"/>
                  </a:ext>
                </a:extLst>
              </p:cNvPr>
              <p:cNvCxnSpPr>
                <a:cxnSpLocks/>
                <a:stCxn id="38" idx="4"/>
                <a:endCxn id="32" idx="5"/>
              </p:cNvCxnSpPr>
              <p:nvPr/>
            </p:nvCxnSpPr>
            <p:spPr>
              <a:xfrm flipH="1">
                <a:off x="3902407" y="1824791"/>
                <a:ext cx="5747" cy="110207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شكل حر: شكل 60">
                <a:extLst>
                  <a:ext uri="{FF2B5EF4-FFF2-40B4-BE49-F238E27FC236}">
                    <a16:creationId xmlns:a16="http://schemas.microsoft.com/office/drawing/2014/main" id="{C967FD97-7F40-4B77-A40E-0494FA921019}"/>
                  </a:ext>
                </a:extLst>
              </p:cNvPr>
              <p:cNvSpPr/>
              <p:nvPr/>
            </p:nvSpPr>
            <p:spPr>
              <a:xfrm>
                <a:off x="3894936" y="2909262"/>
                <a:ext cx="55668" cy="188422"/>
              </a:xfrm>
              <a:custGeom>
                <a:avLst/>
                <a:gdLst>
                  <a:gd name="connsiteX0" fmla="*/ 0 w 55668"/>
                  <a:gd name="connsiteY0" fmla="*/ 0 h 188422"/>
                  <a:gd name="connsiteX1" fmla="*/ 55419 w 55668"/>
                  <a:gd name="connsiteY1" fmla="*/ 66502 h 188422"/>
                  <a:gd name="connsiteX2" fmla="*/ 16626 w 55668"/>
                  <a:gd name="connsiteY2" fmla="*/ 188422 h 18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68" h="188422">
                    <a:moveTo>
                      <a:pt x="0" y="0"/>
                    </a:moveTo>
                    <a:cubicBezTo>
                      <a:pt x="26324" y="17549"/>
                      <a:pt x="52648" y="35098"/>
                      <a:pt x="55419" y="66502"/>
                    </a:cubicBezTo>
                    <a:cubicBezTo>
                      <a:pt x="58190" y="97906"/>
                      <a:pt x="37408" y="143164"/>
                      <a:pt x="16626" y="188422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IQ"/>
              </a:p>
            </p:txBody>
          </p:sp>
          <p:cxnSp>
            <p:nvCxnSpPr>
              <p:cNvPr id="36" name="رابط مستقيم 61">
                <a:extLst>
                  <a:ext uri="{FF2B5EF4-FFF2-40B4-BE49-F238E27FC236}">
                    <a16:creationId xmlns:a16="http://schemas.microsoft.com/office/drawing/2014/main" id="{78C646B8-0D63-4846-AAE6-B97C966989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43306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رابط مستقيم 62">
                <a:extLst>
                  <a:ext uri="{FF2B5EF4-FFF2-40B4-BE49-F238E27FC236}">
                    <a16:creationId xmlns:a16="http://schemas.microsoft.com/office/drawing/2014/main" id="{FE0522A1-5A9F-4964-AFFA-C596F34277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4689" y="2872488"/>
                <a:ext cx="72402" cy="363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مربع نص 88">
              <a:extLst>
                <a:ext uri="{FF2B5EF4-FFF2-40B4-BE49-F238E27FC236}">
                  <a16:creationId xmlns:a16="http://schemas.microsoft.com/office/drawing/2014/main" id="{94808AF6-8B54-4AA5-98F7-7711188815DC}"/>
                </a:ext>
              </a:extLst>
            </p:cNvPr>
            <p:cNvSpPr txBox="1"/>
            <p:nvPr/>
          </p:nvSpPr>
          <p:spPr>
            <a:xfrm>
              <a:off x="3109293" y="3341478"/>
              <a:ext cx="1610517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3600" b="1" dirty="0">
                  <a:solidFill>
                    <a:srgbClr val="C00000"/>
                  </a:solidFill>
                </a:rPr>
                <a:t>التعلم المتمايز</a:t>
              </a:r>
              <a:endParaRPr lang="ar-IQ" sz="36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730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54 0.03102 L 0.36198 0.1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9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67 -0.13912 L 0.6099 0.168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22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56 -0.06852 L 0.40403 -0.027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3888872-724D-4F87-8C7E-5967BCA85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446" y="10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26" name="Picture 2" descr="التدريس المتمايز - رياضيات تثليث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27" y="2666449"/>
            <a:ext cx="2295825" cy="11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469659-D859-4652-B7B4-19FAA6530B4B}"/>
              </a:ext>
            </a:extLst>
          </p:cNvPr>
          <p:cNvSpPr/>
          <p:nvPr/>
        </p:nvSpPr>
        <p:spPr>
          <a:xfrm>
            <a:off x="9174957" y="1846458"/>
            <a:ext cx="1091165" cy="1067601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685800" rtl="1">
              <a:defRPr/>
            </a:pPr>
            <a:r>
              <a:rPr lang="ar-AE" sz="3300" b="1" dirty="0">
                <a:ln w="0"/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  <a:endParaRPr lang="en-US" sz="3300" b="1" dirty="0">
              <a:ln w="0"/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E51E3F-A698-4B51-AEBF-1B4FE4271DD4}"/>
              </a:ext>
            </a:extLst>
          </p:cNvPr>
          <p:cNvSpPr/>
          <p:nvPr/>
        </p:nvSpPr>
        <p:spPr>
          <a:xfrm>
            <a:off x="7467601" y="2827718"/>
            <a:ext cx="3122705" cy="88293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85800" rtl="1">
              <a:defRPr/>
            </a:pPr>
            <a:r>
              <a:rPr lang="ar-AE" sz="2700" b="1" dirty="0">
                <a:ln w="0"/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هيا يا طلاب توجهوا إلى بوابة التعلم الذكي</a:t>
            </a:r>
            <a:endParaRPr lang="en-US" sz="2700" b="1" dirty="0">
              <a:ln w="0"/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F21567D-AD4E-434F-BB98-96BC54F61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80" y="4245308"/>
            <a:ext cx="935813" cy="1380651"/>
          </a:xfrm>
          <a:prstGeom prst="rect">
            <a:avLst/>
          </a:prstGeom>
        </p:spPr>
      </p:pic>
      <p:pic>
        <p:nvPicPr>
          <p:cNvPr id="11" name="Picture 10" descr="A drawing of a person&#10;&#10;Description automatically generated">
            <a:extLst>
              <a:ext uri="{FF2B5EF4-FFF2-40B4-BE49-F238E27FC236}">
                <a16:creationId xmlns:a16="http://schemas.microsoft.com/office/drawing/2014/main" id="{5D9819A2-D654-4389-B9EF-771B90D1F5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t="5605" r="4537" b="5472"/>
          <a:stretch/>
        </p:blipFill>
        <p:spPr>
          <a:xfrm rot="1195516">
            <a:off x="7401657" y="1819253"/>
            <a:ext cx="1584433" cy="8514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65A5E1-C530-4B57-A833-9838ED893CF6}"/>
              </a:ext>
            </a:extLst>
          </p:cNvPr>
          <p:cNvSpPr txBox="1"/>
          <p:nvPr/>
        </p:nvSpPr>
        <p:spPr>
          <a:xfrm rot="20886118">
            <a:off x="6039960" y="1932866"/>
            <a:ext cx="1433690" cy="5539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defTabSz="685800" rtl="1">
              <a:defRPr/>
            </a:pPr>
            <a:r>
              <a:rPr lang="ar-AE" sz="1500" b="1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حل النشاط في </a:t>
            </a:r>
            <a:r>
              <a:rPr lang="en-US" sz="1500" b="1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contest</a:t>
            </a:r>
            <a:endParaRPr lang="ar-AE" sz="1500" b="1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4555D6-13CD-4A12-87DF-A414C0B7B1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31512" b="54557"/>
          <a:stretch/>
        </p:blipFill>
        <p:spPr>
          <a:xfrm>
            <a:off x="8512800" y="4532765"/>
            <a:ext cx="967533" cy="1057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8469" t="11839" r="14934" b="73194"/>
          <a:stretch/>
        </p:blipFill>
        <p:spPr>
          <a:xfrm>
            <a:off x="3498571" y="4187150"/>
            <a:ext cx="1757969" cy="89172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D942C47-08BB-4EDB-95F6-7C03A589C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6" t="63724" r="27899" b="4904"/>
          <a:stretch/>
        </p:blipFill>
        <p:spPr bwMode="auto">
          <a:xfrm>
            <a:off x="392525" y="4042246"/>
            <a:ext cx="2402859" cy="2038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49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03F2C04-F16A-4264-BEA8-1D9F6B562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446" y="10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مربع نص 2">
            <a:extLst>
              <a:ext uri="{FF2B5EF4-FFF2-40B4-BE49-F238E27FC236}">
                <a16:creationId xmlns:a16="http://schemas.microsoft.com/office/drawing/2014/main" id="{23066FE6-FFD4-4F22-A16D-F4068D52FEFB}"/>
              </a:ext>
            </a:extLst>
          </p:cNvPr>
          <p:cNvSpPr txBox="1"/>
          <p:nvPr/>
        </p:nvSpPr>
        <p:spPr>
          <a:xfrm>
            <a:off x="1850572" y="1786314"/>
            <a:ext cx="8490856" cy="289419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 algn="ctr">
              <a:lnSpc>
                <a:spcPct val="200000"/>
              </a:lnSpc>
              <a:defRPr/>
            </a:pPr>
            <a:r>
              <a:rPr lang="ar-AE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أبنائي وبناتي أنا سعيدة لحضوركم معي  وأشكركم على حسن انتباهكم وتفاعلكم معي</a:t>
            </a:r>
          </a:p>
          <a:p>
            <a:pPr algn="ctr">
              <a:lnSpc>
                <a:spcPct val="200000"/>
              </a:lnSpc>
              <a:defRPr/>
            </a:pPr>
            <a:r>
              <a:rPr lang="ar-AE" sz="3200" dirty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الواجب : </a:t>
            </a:r>
            <a:r>
              <a:rPr lang="ar-AE" sz="3200" dirty="0">
                <a:solidFill>
                  <a:srgbClr val="FFFF6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تلاوة سورة التين </a:t>
            </a:r>
          </a:p>
        </p:txBody>
      </p:sp>
    </p:spTree>
    <p:extLst>
      <p:ext uri="{BB962C8B-B14F-4D97-AF65-F5344CB8AC3E}">
        <p14:creationId xmlns:p14="http://schemas.microsoft.com/office/powerpoint/2010/main" val="1202321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9D90691-494F-4586-9F54-470308B1D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CD4E66-73BE-44B6-9D6D-0E25B6645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7252"/>
          <a:stretch/>
        </p:blipFill>
        <p:spPr>
          <a:xfrm rot="20725822">
            <a:off x="6414180" y="1920189"/>
            <a:ext cx="1522978" cy="1511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C976F3-61C0-45D0-8A39-69C5C58D6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90980">
            <a:off x="3470194" y="3958699"/>
            <a:ext cx="1593559" cy="1201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8" descr="الأخصائية مِيمّا..⚖️ בטוויטר: &quot;… &quot;">
            <a:extLst>
              <a:ext uri="{FF2B5EF4-FFF2-40B4-BE49-F238E27FC236}">
                <a16:creationId xmlns:a16="http://schemas.microsoft.com/office/drawing/2014/main" id="{DDD2C1A3-D12A-4008-93B4-407AB848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0744">
            <a:off x="8285842" y="3834410"/>
            <a:ext cx="1706495" cy="1780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BA2D6D-5712-4421-90DD-12A5E1A6FE64}"/>
              </a:ext>
            </a:extLst>
          </p:cNvPr>
          <p:cNvSpPr txBox="1"/>
          <p:nvPr/>
        </p:nvSpPr>
        <p:spPr>
          <a:xfrm>
            <a:off x="2357511" y="1018796"/>
            <a:ext cx="793622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/>
              <a:t>قبل البدء بالدرس أتذكر أن ألتزم </a:t>
            </a:r>
            <a:r>
              <a:rPr lang="ar-AE" sz="3300" b="1" dirty="0"/>
              <a:t>بــــ</a:t>
            </a:r>
            <a:r>
              <a:rPr lang="ar-AE" sz="3600" b="1" dirty="0"/>
              <a:t> :</a:t>
            </a:r>
            <a:endParaRPr lang="en-US" sz="36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5B61BA-86A4-4077-AA4C-11D2DEF49388}"/>
              </a:ext>
            </a:extLst>
          </p:cNvPr>
          <p:cNvGrpSpPr/>
          <p:nvPr/>
        </p:nvGrpSpPr>
        <p:grpSpPr>
          <a:xfrm rot="20548717">
            <a:off x="5970961" y="3836125"/>
            <a:ext cx="1744040" cy="1570501"/>
            <a:chOff x="4516966" y="3048000"/>
            <a:chExt cx="2379927" cy="2667000"/>
          </a:xfrm>
        </p:grpSpPr>
        <p:pic>
          <p:nvPicPr>
            <p:cNvPr id="17" name="Picture 2" descr="Hand Drawn Concept Of Stickman With Business Text: Thank You.. Royalty Free  Cliparts, Vectors, And Stock Illustration. Image 100904367.">
              <a:extLst>
                <a:ext uri="{FF2B5EF4-FFF2-40B4-BE49-F238E27FC236}">
                  <a16:creationId xmlns:a16="http://schemas.microsoft.com/office/drawing/2014/main" id="{6777246E-0410-4C9F-860F-B48568369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966" y="3048000"/>
              <a:ext cx="2379927" cy="2667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E358C0-E281-45B7-83E9-77632E36D39C}"/>
                </a:ext>
              </a:extLst>
            </p:cNvPr>
            <p:cNvSpPr/>
            <p:nvPr/>
          </p:nvSpPr>
          <p:spPr>
            <a:xfrm rot="1072561">
              <a:off x="5591555" y="3230727"/>
              <a:ext cx="1066800" cy="8475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788" b="1" dirty="0">
                  <a:solidFill>
                    <a:schemeClr val="tx1"/>
                  </a:solidFill>
                </a:rPr>
                <a:t>استمع للحضور</a:t>
              </a:r>
            </a:p>
            <a:p>
              <a:pPr algn="ctr"/>
              <a:r>
                <a:rPr lang="ar-AE" sz="788" b="1" dirty="0">
                  <a:solidFill>
                    <a:schemeClr val="tx1"/>
                  </a:solidFill>
                </a:rPr>
                <a:t>والغياب</a:t>
              </a:r>
              <a:endParaRPr lang="en-US" sz="825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9E2211-3494-4329-8C38-529E5152EB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27" t="17816" r="60340" b="46695"/>
          <a:stretch/>
        </p:blipFill>
        <p:spPr>
          <a:xfrm rot="1118030">
            <a:off x="4179915" y="2016662"/>
            <a:ext cx="1611080" cy="1218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F55D1F-B3D8-4D80-B345-2FB78394FF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455" t="10081" r="35227" b="22568"/>
          <a:stretch/>
        </p:blipFill>
        <p:spPr>
          <a:xfrm rot="1322117">
            <a:off x="8829345" y="1970312"/>
            <a:ext cx="1275447" cy="1647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4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B083254-69CA-44B4-A1D9-2875461D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8044" b="14969"/>
          <a:stretch/>
        </p:blipFill>
        <p:spPr>
          <a:xfrm>
            <a:off x="111446" y="10"/>
            <a:ext cx="12085963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A1EED3-ACF7-40E8-9611-3F4D3C5456E8}"/>
              </a:ext>
            </a:extLst>
          </p:cNvPr>
          <p:cNvSpPr/>
          <p:nvPr/>
        </p:nvSpPr>
        <p:spPr>
          <a:xfrm>
            <a:off x="3155374" y="1906732"/>
            <a:ext cx="5953991" cy="3106882"/>
          </a:xfrm>
          <a:custGeom>
            <a:avLst/>
            <a:gdLst>
              <a:gd name="connsiteX0" fmla="*/ 0 w 5953991"/>
              <a:gd name="connsiteY0" fmla="*/ 144905 h 3106882"/>
              <a:gd name="connsiteX1" fmla="*/ 144905 w 5953991"/>
              <a:gd name="connsiteY1" fmla="*/ 0 h 3106882"/>
              <a:gd name="connsiteX2" fmla="*/ 824607 w 5953991"/>
              <a:gd name="connsiteY2" fmla="*/ 0 h 3106882"/>
              <a:gd name="connsiteX3" fmla="*/ 1277741 w 5953991"/>
              <a:gd name="connsiteY3" fmla="*/ 0 h 3106882"/>
              <a:gd name="connsiteX4" fmla="*/ 1900801 w 5953991"/>
              <a:gd name="connsiteY4" fmla="*/ 0 h 3106882"/>
              <a:gd name="connsiteX5" fmla="*/ 2467219 w 5953991"/>
              <a:gd name="connsiteY5" fmla="*/ 0 h 3106882"/>
              <a:gd name="connsiteX6" fmla="*/ 3090279 w 5953991"/>
              <a:gd name="connsiteY6" fmla="*/ 0 h 3106882"/>
              <a:gd name="connsiteX7" fmla="*/ 3713339 w 5953991"/>
              <a:gd name="connsiteY7" fmla="*/ 0 h 3106882"/>
              <a:gd name="connsiteX8" fmla="*/ 4223115 w 5953991"/>
              <a:gd name="connsiteY8" fmla="*/ 0 h 3106882"/>
              <a:gd name="connsiteX9" fmla="*/ 4846175 w 5953991"/>
              <a:gd name="connsiteY9" fmla="*/ 0 h 3106882"/>
              <a:gd name="connsiteX10" fmla="*/ 5242668 w 5953991"/>
              <a:gd name="connsiteY10" fmla="*/ 0 h 3106882"/>
              <a:gd name="connsiteX11" fmla="*/ 5809086 w 5953991"/>
              <a:gd name="connsiteY11" fmla="*/ 0 h 3106882"/>
              <a:gd name="connsiteX12" fmla="*/ 5953991 w 5953991"/>
              <a:gd name="connsiteY12" fmla="*/ 144905 h 3106882"/>
              <a:gd name="connsiteX13" fmla="*/ 5953991 w 5953991"/>
              <a:gd name="connsiteY13" fmla="*/ 651978 h 3106882"/>
              <a:gd name="connsiteX14" fmla="*/ 5953991 w 5953991"/>
              <a:gd name="connsiteY14" fmla="*/ 1215392 h 3106882"/>
              <a:gd name="connsiteX15" fmla="*/ 5953991 w 5953991"/>
              <a:gd name="connsiteY15" fmla="*/ 1806977 h 3106882"/>
              <a:gd name="connsiteX16" fmla="*/ 5953991 w 5953991"/>
              <a:gd name="connsiteY16" fmla="*/ 2370392 h 3106882"/>
              <a:gd name="connsiteX17" fmla="*/ 5953991 w 5953991"/>
              <a:gd name="connsiteY17" fmla="*/ 2961977 h 3106882"/>
              <a:gd name="connsiteX18" fmla="*/ 5809086 w 5953991"/>
              <a:gd name="connsiteY18" fmla="*/ 3106882 h 3106882"/>
              <a:gd name="connsiteX19" fmla="*/ 5355952 w 5953991"/>
              <a:gd name="connsiteY19" fmla="*/ 3106882 h 3106882"/>
              <a:gd name="connsiteX20" fmla="*/ 4676250 w 5953991"/>
              <a:gd name="connsiteY20" fmla="*/ 3106882 h 3106882"/>
              <a:gd name="connsiteX21" fmla="*/ 4223115 w 5953991"/>
              <a:gd name="connsiteY21" fmla="*/ 3106882 h 3106882"/>
              <a:gd name="connsiteX22" fmla="*/ 3600055 w 5953991"/>
              <a:gd name="connsiteY22" fmla="*/ 3106882 h 3106882"/>
              <a:gd name="connsiteX23" fmla="*/ 3203563 w 5953991"/>
              <a:gd name="connsiteY23" fmla="*/ 3106882 h 3106882"/>
              <a:gd name="connsiteX24" fmla="*/ 2637145 w 5953991"/>
              <a:gd name="connsiteY24" fmla="*/ 3106882 h 3106882"/>
              <a:gd name="connsiteX25" fmla="*/ 2184010 w 5953991"/>
              <a:gd name="connsiteY25" fmla="*/ 3106882 h 3106882"/>
              <a:gd name="connsiteX26" fmla="*/ 1674234 w 5953991"/>
              <a:gd name="connsiteY26" fmla="*/ 3106882 h 3106882"/>
              <a:gd name="connsiteX27" fmla="*/ 1164458 w 5953991"/>
              <a:gd name="connsiteY27" fmla="*/ 3106882 h 3106882"/>
              <a:gd name="connsiteX28" fmla="*/ 144905 w 5953991"/>
              <a:gd name="connsiteY28" fmla="*/ 3106882 h 3106882"/>
              <a:gd name="connsiteX29" fmla="*/ 0 w 5953991"/>
              <a:gd name="connsiteY29" fmla="*/ 2961977 h 3106882"/>
              <a:gd name="connsiteX30" fmla="*/ 0 w 5953991"/>
              <a:gd name="connsiteY30" fmla="*/ 2398563 h 3106882"/>
              <a:gd name="connsiteX31" fmla="*/ 0 w 5953991"/>
              <a:gd name="connsiteY31" fmla="*/ 1863319 h 3106882"/>
              <a:gd name="connsiteX32" fmla="*/ 0 w 5953991"/>
              <a:gd name="connsiteY32" fmla="*/ 1299905 h 3106882"/>
              <a:gd name="connsiteX33" fmla="*/ 0 w 5953991"/>
              <a:gd name="connsiteY33" fmla="*/ 708319 h 3106882"/>
              <a:gd name="connsiteX34" fmla="*/ 0 w 5953991"/>
              <a:gd name="connsiteY34" fmla="*/ 144905 h 310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53991" h="3106882" fill="none" extrusionOk="0">
                <a:moveTo>
                  <a:pt x="0" y="144905"/>
                </a:moveTo>
                <a:cubicBezTo>
                  <a:pt x="-11497" y="46956"/>
                  <a:pt x="65543" y="-2732"/>
                  <a:pt x="144905" y="0"/>
                </a:cubicBezTo>
                <a:cubicBezTo>
                  <a:pt x="379557" y="-51177"/>
                  <a:pt x="544246" y="69311"/>
                  <a:pt x="824607" y="0"/>
                </a:cubicBezTo>
                <a:cubicBezTo>
                  <a:pt x="1104968" y="-69311"/>
                  <a:pt x="1165750" y="9832"/>
                  <a:pt x="1277741" y="0"/>
                </a:cubicBezTo>
                <a:cubicBezTo>
                  <a:pt x="1389732" y="-9832"/>
                  <a:pt x="1590461" y="70791"/>
                  <a:pt x="1900801" y="0"/>
                </a:cubicBezTo>
                <a:cubicBezTo>
                  <a:pt x="2211141" y="-70791"/>
                  <a:pt x="2246843" y="7297"/>
                  <a:pt x="2467219" y="0"/>
                </a:cubicBezTo>
                <a:cubicBezTo>
                  <a:pt x="2687595" y="-7297"/>
                  <a:pt x="2895249" y="69350"/>
                  <a:pt x="3090279" y="0"/>
                </a:cubicBezTo>
                <a:cubicBezTo>
                  <a:pt x="3285309" y="-69350"/>
                  <a:pt x="3567469" y="15069"/>
                  <a:pt x="3713339" y="0"/>
                </a:cubicBezTo>
                <a:cubicBezTo>
                  <a:pt x="3859209" y="-15069"/>
                  <a:pt x="4096887" y="12523"/>
                  <a:pt x="4223115" y="0"/>
                </a:cubicBezTo>
                <a:cubicBezTo>
                  <a:pt x="4349343" y="-12523"/>
                  <a:pt x="4644574" y="58200"/>
                  <a:pt x="4846175" y="0"/>
                </a:cubicBezTo>
                <a:cubicBezTo>
                  <a:pt x="5047776" y="-58200"/>
                  <a:pt x="5102390" y="42930"/>
                  <a:pt x="5242668" y="0"/>
                </a:cubicBezTo>
                <a:cubicBezTo>
                  <a:pt x="5382946" y="-42930"/>
                  <a:pt x="5625961" y="24152"/>
                  <a:pt x="5809086" y="0"/>
                </a:cubicBezTo>
                <a:cubicBezTo>
                  <a:pt x="5879549" y="-8188"/>
                  <a:pt x="5931097" y="69988"/>
                  <a:pt x="5953991" y="144905"/>
                </a:cubicBezTo>
                <a:cubicBezTo>
                  <a:pt x="5997269" y="272813"/>
                  <a:pt x="5932633" y="459051"/>
                  <a:pt x="5953991" y="651978"/>
                </a:cubicBezTo>
                <a:cubicBezTo>
                  <a:pt x="5975349" y="844905"/>
                  <a:pt x="5943712" y="1014223"/>
                  <a:pt x="5953991" y="1215392"/>
                </a:cubicBezTo>
                <a:cubicBezTo>
                  <a:pt x="5964270" y="1416561"/>
                  <a:pt x="5923040" y="1537836"/>
                  <a:pt x="5953991" y="1806977"/>
                </a:cubicBezTo>
                <a:cubicBezTo>
                  <a:pt x="5984942" y="2076118"/>
                  <a:pt x="5888068" y="2105342"/>
                  <a:pt x="5953991" y="2370392"/>
                </a:cubicBezTo>
                <a:cubicBezTo>
                  <a:pt x="6019914" y="2635443"/>
                  <a:pt x="5944499" y="2740167"/>
                  <a:pt x="5953991" y="2961977"/>
                </a:cubicBezTo>
                <a:cubicBezTo>
                  <a:pt x="5974790" y="3040062"/>
                  <a:pt x="5903329" y="3099929"/>
                  <a:pt x="5809086" y="3106882"/>
                </a:cubicBezTo>
                <a:cubicBezTo>
                  <a:pt x="5591347" y="3139334"/>
                  <a:pt x="5493225" y="3085907"/>
                  <a:pt x="5355952" y="3106882"/>
                </a:cubicBezTo>
                <a:cubicBezTo>
                  <a:pt x="5218679" y="3127857"/>
                  <a:pt x="4838089" y="3041077"/>
                  <a:pt x="4676250" y="3106882"/>
                </a:cubicBezTo>
                <a:cubicBezTo>
                  <a:pt x="4514411" y="3172687"/>
                  <a:pt x="4334857" y="3096496"/>
                  <a:pt x="4223115" y="3106882"/>
                </a:cubicBezTo>
                <a:cubicBezTo>
                  <a:pt x="4111374" y="3117268"/>
                  <a:pt x="3772361" y="3059769"/>
                  <a:pt x="3600055" y="3106882"/>
                </a:cubicBezTo>
                <a:cubicBezTo>
                  <a:pt x="3427749" y="3153995"/>
                  <a:pt x="3357856" y="3065948"/>
                  <a:pt x="3203563" y="3106882"/>
                </a:cubicBezTo>
                <a:cubicBezTo>
                  <a:pt x="3049270" y="3147816"/>
                  <a:pt x="2778624" y="3071593"/>
                  <a:pt x="2637145" y="3106882"/>
                </a:cubicBezTo>
                <a:cubicBezTo>
                  <a:pt x="2495666" y="3142171"/>
                  <a:pt x="2377741" y="3079238"/>
                  <a:pt x="2184010" y="3106882"/>
                </a:cubicBezTo>
                <a:cubicBezTo>
                  <a:pt x="1990279" y="3134526"/>
                  <a:pt x="1785463" y="3085220"/>
                  <a:pt x="1674234" y="3106882"/>
                </a:cubicBezTo>
                <a:cubicBezTo>
                  <a:pt x="1563005" y="3128544"/>
                  <a:pt x="1392754" y="3083812"/>
                  <a:pt x="1164458" y="3106882"/>
                </a:cubicBezTo>
                <a:cubicBezTo>
                  <a:pt x="936162" y="3129952"/>
                  <a:pt x="508335" y="3030162"/>
                  <a:pt x="144905" y="3106882"/>
                </a:cubicBezTo>
                <a:cubicBezTo>
                  <a:pt x="72602" y="3085166"/>
                  <a:pt x="-3520" y="3053728"/>
                  <a:pt x="0" y="2961977"/>
                </a:cubicBezTo>
                <a:cubicBezTo>
                  <a:pt x="-29336" y="2846786"/>
                  <a:pt x="58623" y="2556079"/>
                  <a:pt x="0" y="2398563"/>
                </a:cubicBezTo>
                <a:cubicBezTo>
                  <a:pt x="-58623" y="2241047"/>
                  <a:pt x="20783" y="2083272"/>
                  <a:pt x="0" y="1863319"/>
                </a:cubicBezTo>
                <a:cubicBezTo>
                  <a:pt x="-20783" y="1643366"/>
                  <a:pt x="8520" y="1496144"/>
                  <a:pt x="0" y="1299905"/>
                </a:cubicBezTo>
                <a:cubicBezTo>
                  <a:pt x="-8520" y="1103666"/>
                  <a:pt x="42065" y="864760"/>
                  <a:pt x="0" y="708319"/>
                </a:cubicBezTo>
                <a:cubicBezTo>
                  <a:pt x="-42065" y="551878"/>
                  <a:pt x="32416" y="407649"/>
                  <a:pt x="0" y="144905"/>
                </a:cubicBezTo>
                <a:close/>
              </a:path>
              <a:path w="5953991" h="3106882" stroke="0" extrusionOk="0">
                <a:moveTo>
                  <a:pt x="0" y="144905"/>
                </a:moveTo>
                <a:cubicBezTo>
                  <a:pt x="-6137" y="67829"/>
                  <a:pt x="51336" y="2493"/>
                  <a:pt x="144905" y="0"/>
                </a:cubicBezTo>
                <a:cubicBezTo>
                  <a:pt x="403640" y="-9394"/>
                  <a:pt x="534336" y="144"/>
                  <a:pt x="824607" y="0"/>
                </a:cubicBezTo>
                <a:cubicBezTo>
                  <a:pt x="1114878" y="-144"/>
                  <a:pt x="1177052" y="2188"/>
                  <a:pt x="1277741" y="0"/>
                </a:cubicBezTo>
                <a:cubicBezTo>
                  <a:pt x="1378430" y="-2188"/>
                  <a:pt x="1615598" y="49792"/>
                  <a:pt x="1730876" y="0"/>
                </a:cubicBezTo>
                <a:cubicBezTo>
                  <a:pt x="1846155" y="-49792"/>
                  <a:pt x="2247262" y="22113"/>
                  <a:pt x="2410577" y="0"/>
                </a:cubicBezTo>
                <a:cubicBezTo>
                  <a:pt x="2573892" y="-22113"/>
                  <a:pt x="2702415" y="29558"/>
                  <a:pt x="2807070" y="0"/>
                </a:cubicBezTo>
                <a:cubicBezTo>
                  <a:pt x="2911725" y="-29558"/>
                  <a:pt x="3043686" y="18455"/>
                  <a:pt x="3203563" y="0"/>
                </a:cubicBezTo>
                <a:cubicBezTo>
                  <a:pt x="3363440" y="-18455"/>
                  <a:pt x="3579709" y="42496"/>
                  <a:pt x="3883264" y="0"/>
                </a:cubicBezTo>
                <a:cubicBezTo>
                  <a:pt x="4186819" y="-42496"/>
                  <a:pt x="4097224" y="19354"/>
                  <a:pt x="4279757" y="0"/>
                </a:cubicBezTo>
                <a:cubicBezTo>
                  <a:pt x="4462290" y="-19354"/>
                  <a:pt x="4643530" y="34209"/>
                  <a:pt x="4959459" y="0"/>
                </a:cubicBezTo>
                <a:cubicBezTo>
                  <a:pt x="5275388" y="-34209"/>
                  <a:pt x="5601263" y="58749"/>
                  <a:pt x="5809086" y="0"/>
                </a:cubicBezTo>
                <a:cubicBezTo>
                  <a:pt x="5897856" y="7177"/>
                  <a:pt x="5949942" y="63175"/>
                  <a:pt x="5953991" y="144905"/>
                </a:cubicBezTo>
                <a:cubicBezTo>
                  <a:pt x="6008133" y="356814"/>
                  <a:pt x="5915175" y="463896"/>
                  <a:pt x="5953991" y="651978"/>
                </a:cubicBezTo>
                <a:cubicBezTo>
                  <a:pt x="5992807" y="840060"/>
                  <a:pt x="5913149" y="1011295"/>
                  <a:pt x="5953991" y="1187222"/>
                </a:cubicBezTo>
                <a:cubicBezTo>
                  <a:pt x="5994833" y="1363149"/>
                  <a:pt x="5915365" y="1637802"/>
                  <a:pt x="5953991" y="1806977"/>
                </a:cubicBezTo>
                <a:cubicBezTo>
                  <a:pt x="5992617" y="1976153"/>
                  <a:pt x="5915273" y="2079123"/>
                  <a:pt x="5953991" y="2285880"/>
                </a:cubicBezTo>
                <a:cubicBezTo>
                  <a:pt x="5992709" y="2492637"/>
                  <a:pt x="5929306" y="2800877"/>
                  <a:pt x="5953991" y="2961977"/>
                </a:cubicBezTo>
                <a:cubicBezTo>
                  <a:pt x="5956344" y="3025301"/>
                  <a:pt x="5882801" y="3084860"/>
                  <a:pt x="5809086" y="3106882"/>
                </a:cubicBezTo>
                <a:cubicBezTo>
                  <a:pt x="5681950" y="3163710"/>
                  <a:pt x="5446809" y="3049407"/>
                  <a:pt x="5242668" y="3106882"/>
                </a:cubicBezTo>
                <a:cubicBezTo>
                  <a:pt x="5038527" y="3164357"/>
                  <a:pt x="4974774" y="3088768"/>
                  <a:pt x="4789533" y="3106882"/>
                </a:cubicBezTo>
                <a:cubicBezTo>
                  <a:pt x="4604293" y="3124996"/>
                  <a:pt x="4514838" y="3069718"/>
                  <a:pt x="4393041" y="3106882"/>
                </a:cubicBezTo>
                <a:cubicBezTo>
                  <a:pt x="4271244" y="3144046"/>
                  <a:pt x="3978946" y="3050132"/>
                  <a:pt x="3826623" y="3106882"/>
                </a:cubicBezTo>
                <a:cubicBezTo>
                  <a:pt x="3674300" y="3163632"/>
                  <a:pt x="3546493" y="3079209"/>
                  <a:pt x="3430130" y="3106882"/>
                </a:cubicBezTo>
                <a:cubicBezTo>
                  <a:pt x="3313767" y="3134555"/>
                  <a:pt x="3087281" y="3083649"/>
                  <a:pt x="2976996" y="3106882"/>
                </a:cubicBezTo>
                <a:cubicBezTo>
                  <a:pt x="2866711" y="3130115"/>
                  <a:pt x="2685879" y="3101787"/>
                  <a:pt x="2523861" y="3106882"/>
                </a:cubicBezTo>
                <a:cubicBezTo>
                  <a:pt x="2361843" y="3111977"/>
                  <a:pt x="2308088" y="3079101"/>
                  <a:pt x="2127368" y="3106882"/>
                </a:cubicBezTo>
                <a:cubicBezTo>
                  <a:pt x="1946648" y="3134663"/>
                  <a:pt x="1839548" y="3072808"/>
                  <a:pt x="1674234" y="3106882"/>
                </a:cubicBezTo>
                <a:cubicBezTo>
                  <a:pt x="1508920" y="3140956"/>
                  <a:pt x="1465748" y="3092093"/>
                  <a:pt x="1277741" y="3106882"/>
                </a:cubicBezTo>
                <a:cubicBezTo>
                  <a:pt x="1089734" y="3121671"/>
                  <a:pt x="968551" y="3063163"/>
                  <a:pt x="824607" y="3106882"/>
                </a:cubicBezTo>
                <a:cubicBezTo>
                  <a:pt x="680663" y="3150601"/>
                  <a:pt x="431377" y="3076777"/>
                  <a:pt x="144905" y="3106882"/>
                </a:cubicBezTo>
                <a:cubicBezTo>
                  <a:pt x="64580" y="3110012"/>
                  <a:pt x="-5040" y="3021187"/>
                  <a:pt x="0" y="2961977"/>
                </a:cubicBezTo>
                <a:cubicBezTo>
                  <a:pt x="-61842" y="2702790"/>
                  <a:pt x="34719" y="2649624"/>
                  <a:pt x="0" y="2426733"/>
                </a:cubicBezTo>
                <a:cubicBezTo>
                  <a:pt x="-34719" y="2203842"/>
                  <a:pt x="45128" y="2088629"/>
                  <a:pt x="0" y="1919660"/>
                </a:cubicBezTo>
                <a:cubicBezTo>
                  <a:pt x="-45128" y="1750691"/>
                  <a:pt x="13930" y="1481852"/>
                  <a:pt x="0" y="1328075"/>
                </a:cubicBezTo>
                <a:cubicBezTo>
                  <a:pt x="-13930" y="1174299"/>
                  <a:pt x="12020" y="973055"/>
                  <a:pt x="0" y="792832"/>
                </a:cubicBezTo>
                <a:cubicBezTo>
                  <a:pt x="-12020" y="612609"/>
                  <a:pt x="74669" y="417203"/>
                  <a:pt x="0" y="14490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EAAB5C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10679287">
                  <a:prstGeom prst="roundRect">
                    <a:avLst>
                      <a:gd name="adj" fmla="val 466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defRPr/>
            </a:pPr>
            <a:endParaRPr lang="en-GB" sz="1350" dirty="0">
              <a:solidFill>
                <a:schemeClr val="tx2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9590AB5-9A85-C04A-A263-72CE70D9B478}"/>
              </a:ext>
            </a:extLst>
          </p:cNvPr>
          <p:cNvSpPr txBox="1"/>
          <p:nvPr/>
        </p:nvSpPr>
        <p:spPr>
          <a:xfrm>
            <a:off x="6002657" y="108935"/>
            <a:ext cx="4363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تذكرة خروج  : </a:t>
            </a:r>
          </a:p>
          <a:p>
            <a:pPr algn="r"/>
            <a:endParaRPr lang="ar-AE" sz="30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/>
            <a:r>
              <a:rPr lang="ar-AE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مدى فهمك للدرس 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A54DC21-13C7-EC48-878C-E34D8A4226E1}"/>
              </a:ext>
            </a:extLst>
          </p:cNvPr>
          <p:cNvSpPr txBox="1"/>
          <p:nvPr/>
        </p:nvSpPr>
        <p:spPr>
          <a:xfrm>
            <a:off x="5443992" y="4128114"/>
            <a:ext cx="1718475" cy="58477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AE" sz="3200" b="1" dirty="0">
                <a:solidFill>
                  <a:schemeClr val="tx2">
                    <a:lumMod val="75000"/>
                  </a:schemeClr>
                </a:solidFill>
              </a:rPr>
              <a:t>أحتاج لمساعدة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9E842FF-3AEE-C64F-969F-D0960054112A}"/>
              </a:ext>
            </a:extLst>
          </p:cNvPr>
          <p:cNvSpPr txBox="1"/>
          <p:nvPr/>
        </p:nvSpPr>
        <p:spPr>
          <a:xfrm>
            <a:off x="3289214" y="4128114"/>
            <a:ext cx="1864453" cy="58477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tx2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لم أفهم الدرس 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7CCBBC4-D42A-E14B-B3F0-C61BF78A2057}"/>
              </a:ext>
            </a:extLst>
          </p:cNvPr>
          <p:cNvSpPr txBox="1"/>
          <p:nvPr/>
        </p:nvSpPr>
        <p:spPr>
          <a:xfrm>
            <a:off x="7250208" y="4126488"/>
            <a:ext cx="1718475" cy="58477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ar-AE"/>
            </a:defPPr>
            <a:lvl1pPr>
              <a:defRPr sz="400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AE" sz="3200" b="1" dirty="0">
                <a:solidFill>
                  <a:schemeClr val="tx2">
                    <a:lumMod val="75000"/>
                  </a:schemeClr>
                </a:solidFill>
              </a:rPr>
              <a:t>فهمت الدرس 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مربع نص 8">
            <a:extLst>
              <a:ext uri="{FF2B5EF4-FFF2-40B4-BE49-F238E27FC236}">
                <a16:creationId xmlns:a16="http://schemas.microsoft.com/office/drawing/2014/main" id="{415E7097-8034-DD41-9205-4DDBAC52C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325" y="2328854"/>
            <a:ext cx="272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defTabSz="685800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</a:p>
        </p:txBody>
      </p:sp>
      <p:sp>
        <p:nvSpPr>
          <p:cNvPr id="18" name="مربع نص 10">
            <a:extLst>
              <a:ext uri="{FF2B5EF4-FFF2-40B4-BE49-F238E27FC236}">
                <a16:creationId xmlns:a16="http://schemas.microsoft.com/office/drawing/2014/main" id="{06E91DA6-8609-484A-8D77-CD1AE6553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865" y="2331013"/>
            <a:ext cx="272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defTabSz="685800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</a:p>
        </p:txBody>
      </p:sp>
      <p:sp>
        <p:nvSpPr>
          <p:cNvPr id="19" name="مربع نص 13">
            <a:extLst>
              <a:ext uri="{FF2B5EF4-FFF2-40B4-BE49-F238E27FC236}">
                <a16:creationId xmlns:a16="http://schemas.microsoft.com/office/drawing/2014/main" id="{953C4B3B-D73C-EC4D-A626-1907A30BB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850" y="2331012"/>
            <a:ext cx="273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defTabSz="685800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685800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</a:p>
        </p:txBody>
      </p:sp>
      <p:pic>
        <p:nvPicPr>
          <p:cNvPr id="20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35B518DE-151A-614E-ACD3-E682EECB08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49" y="2730227"/>
            <a:ext cx="1542994" cy="135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Sad Emoji GIF - Sad Emoji Crying - Discover &amp; Share GIFs">
            <a:extLst>
              <a:ext uri="{FF2B5EF4-FFF2-40B4-BE49-F238E27FC236}">
                <a16:creationId xmlns:a16="http://schemas.microsoft.com/office/drawing/2014/main" id="{33EF70C9-7C68-0745-8B9A-2AAF4461DA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74" y="2840729"/>
            <a:ext cx="1163156" cy="10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Gif Confused Face Cartoon | Confused face, Smiley emoji, Emoji images">
            <a:extLst>
              <a:ext uri="{FF2B5EF4-FFF2-40B4-BE49-F238E27FC236}">
                <a16:creationId xmlns:a16="http://schemas.microsoft.com/office/drawing/2014/main" id="{3305F42D-0534-EB49-9A29-24BD634CDF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16" y="2396589"/>
            <a:ext cx="1318961" cy="15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حوراء البلداوي - كيف نستقبل تلاميذ الصف الاول في الاسبوع... | Facebook">
            <a:extLst>
              <a:ext uri="{FF2B5EF4-FFF2-40B4-BE49-F238E27FC236}">
                <a16:creationId xmlns:a16="http://schemas.microsoft.com/office/drawing/2014/main" id="{D7468910-72A8-4C51-8852-A6B9E1537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AEF"/>
              </a:clrFrom>
              <a:clrTo>
                <a:srgbClr val="FFFA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876" y="4425043"/>
            <a:ext cx="2676443" cy="2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1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704822A-EEC9-474E-A835-76869889E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098" name="Picture 2" descr="Image result for start 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72" y="1406809"/>
            <a:ext cx="8824744" cy="66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A5189DA9-AADF-4B26-91BB-D3AB7EF36C1F}"/>
              </a:ext>
            </a:extLst>
          </p:cNvPr>
          <p:cNvSpPr txBox="1"/>
          <p:nvPr/>
        </p:nvSpPr>
        <p:spPr>
          <a:xfrm>
            <a:off x="2247890" y="905293"/>
            <a:ext cx="6504108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هيا بنا لنكتشف عنوان الدرس معاً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D5DFCEA-A385-43DF-9777-C14566E98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0" r="18370" b="59671"/>
          <a:stretch/>
        </p:blipFill>
        <p:spPr>
          <a:xfrm>
            <a:off x="21" y="10"/>
            <a:ext cx="12191980" cy="1146402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F3F54B64-1553-4977-9DB2-35891D837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728388"/>
              </p:ext>
            </p:extLst>
          </p:nvPr>
        </p:nvGraphicFramePr>
        <p:xfrm>
          <a:off x="463826" y="2751951"/>
          <a:ext cx="10933390" cy="2474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6678">
                  <a:extLst>
                    <a:ext uri="{9D8B030D-6E8A-4147-A177-3AD203B41FA5}">
                      <a16:colId xmlns:a16="http://schemas.microsoft.com/office/drawing/2014/main" val="1816899064"/>
                    </a:ext>
                  </a:extLst>
                </a:gridCol>
                <a:gridCol w="2186678">
                  <a:extLst>
                    <a:ext uri="{9D8B030D-6E8A-4147-A177-3AD203B41FA5}">
                      <a16:colId xmlns:a16="http://schemas.microsoft.com/office/drawing/2014/main" val="471483819"/>
                    </a:ext>
                  </a:extLst>
                </a:gridCol>
                <a:gridCol w="2186678">
                  <a:extLst>
                    <a:ext uri="{9D8B030D-6E8A-4147-A177-3AD203B41FA5}">
                      <a16:colId xmlns:a16="http://schemas.microsoft.com/office/drawing/2014/main" val="2266561696"/>
                    </a:ext>
                  </a:extLst>
                </a:gridCol>
                <a:gridCol w="2186678">
                  <a:extLst>
                    <a:ext uri="{9D8B030D-6E8A-4147-A177-3AD203B41FA5}">
                      <a16:colId xmlns:a16="http://schemas.microsoft.com/office/drawing/2014/main" val="321743532"/>
                    </a:ext>
                  </a:extLst>
                </a:gridCol>
                <a:gridCol w="2186678">
                  <a:extLst>
                    <a:ext uri="{9D8B030D-6E8A-4147-A177-3AD203B41FA5}">
                      <a16:colId xmlns:a16="http://schemas.microsoft.com/office/drawing/2014/main" val="1721676405"/>
                    </a:ext>
                  </a:extLst>
                </a:gridCol>
              </a:tblGrid>
              <a:tr h="12370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AE" dirty="0"/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063656"/>
                  </a:ext>
                </a:extLst>
              </a:tr>
              <a:tr h="12370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800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701229"/>
                  </a:ext>
                </a:extLst>
              </a:tr>
            </a:tbl>
          </a:graphicData>
        </a:graphic>
      </p:graphicFrame>
      <p:pic>
        <p:nvPicPr>
          <p:cNvPr id="2050" name="Picture 2" descr="أسد | ويكي الحيوانات | Fandom">
            <a:extLst>
              <a:ext uri="{FF2B5EF4-FFF2-40B4-BE49-F238E27FC236}">
                <a16:creationId xmlns:a16="http://schemas.microsoft.com/office/drawing/2014/main" id="{B1FD7695-D58A-403E-9519-70A6E3662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835" y="2822324"/>
            <a:ext cx="1223509" cy="11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ا هي استخدامات عصير الليمون في الطبخ ؟ - طريقة">
            <a:extLst>
              <a:ext uri="{FF2B5EF4-FFF2-40B4-BE49-F238E27FC236}">
                <a16:creationId xmlns:a16="http://schemas.microsoft.com/office/drawing/2014/main" id="{1742CB6F-2F2E-409A-B849-C1D25E67A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92" y="2800969"/>
            <a:ext cx="1019675" cy="98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أمام الزوار.. نمر ينقض على حارسة ويقتلها">
            <a:extLst>
              <a:ext uri="{FF2B5EF4-FFF2-40B4-BE49-F238E27FC236}">
                <a16:creationId xmlns:a16="http://schemas.microsoft.com/office/drawing/2014/main" id="{EE8158B6-239D-43A1-9CD3-EADD0A56B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57" y="2799646"/>
            <a:ext cx="1386540" cy="107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CCE4BA8A-388A-4BBF-9B61-B77CE42CD2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0" r="59421" b="40219"/>
          <a:stretch/>
        </p:blipFill>
        <p:spPr>
          <a:xfrm>
            <a:off x="6189319" y="936238"/>
            <a:ext cx="4049075" cy="1327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1515B0-A596-4367-84D8-64B61708E0DC}"/>
              </a:ext>
            </a:extLst>
          </p:cNvPr>
          <p:cNvSpPr txBox="1"/>
          <p:nvPr/>
        </p:nvSpPr>
        <p:spPr>
          <a:xfrm>
            <a:off x="7124133" y="1318227"/>
            <a:ext cx="211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/>
              <a:t>لعبة صور وحروف</a:t>
            </a:r>
            <a:endParaRPr lang="en-US" sz="24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7E7C42-7BB0-41B5-8A6D-96F4CEB8D1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3" t="4277" r="4902" b="3510"/>
          <a:stretch/>
        </p:blipFill>
        <p:spPr>
          <a:xfrm>
            <a:off x="580013" y="899204"/>
            <a:ext cx="1373593" cy="1364851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A61B3-028C-48EB-81D6-4EFA14203518}"/>
              </a:ext>
            </a:extLst>
          </p:cNvPr>
          <p:cNvSpPr txBox="1"/>
          <p:nvPr/>
        </p:nvSpPr>
        <p:spPr>
          <a:xfrm>
            <a:off x="9953434" y="4192034"/>
            <a:ext cx="814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ا</a:t>
            </a:r>
            <a:endParaRPr lang="en-US" sz="4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44960F-BCE1-4572-82FF-46BED27E7C49}"/>
              </a:ext>
            </a:extLst>
          </p:cNvPr>
          <p:cNvSpPr txBox="1"/>
          <p:nvPr/>
        </p:nvSpPr>
        <p:spPr>
          <a:xfrm>
            <a:off x="7984129" y="4112784"/>
            <a:ext cx="814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لـ</a:t>
            </a:r>
            <a:endParaRPr lang="en-US" sz="4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540653-0B09-48A2-B223-620A08D9418A}"/>
              </a:ext>
            </a:extLst>
          </p:cNvPr>
          <p:cNvSpPr txBox="1"/>
          <p:nvPr/>
        </p:nvSpPr>
        <p:spPr>
          <a:xfrm>
            <a:off x="5607368" y="4112784"/>
            <a:ext cx="814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ت</a:t>
            </a:r>
            <a:endParaRPr lang="en-US" sz="4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8DBE87-BCEA-467C-A4DB-701AC5BC9B3D}"/>
              </a:ext>
            </a:extLst>
          </p:cNvPr>
          <p:cNvSpPr txBox="1"/>
          <p:nvPr/>
        </p:nvSpPr>
        <p:spPr>
          <a:xfrm>
            <a:off x="1585484" y="4300328"/>
            <a:ext cx="814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ن</a:t>
            </a:r>
            <a:endParaRPr lang="en-US" sz="4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C9C578-B801-4323-A5CB-45DDA9D6741F}"/>
              </a:ext>
            </a:extLst>
          </p:cNvPr>
          <p:cNvSpPr txBox="1"/>
          <p:nvPr/>
        </p:nvSpPr>
        <p:spPr>
          <a:xfrm>
            <a:off x="3522053" y="4112785"/>
            <a:ext cx="814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/>
              <a:t>ي</a:t>
            </a:r>
            <a:endParaRPr lang="en-US" sz="4800" b="1" dirty="0"/>
          </a:p>
        </p:txBody>
      </p:sp>
      <p:pic>
        <p:nvPicPr>
          <p:cNvPr id="1026" name="Picture 2" descr="كم تمرة مسموح بتناولها يوميا؟">
            <a:extLst>
              <a:ext uri="{FF2B5EF4-FFF2-40B4-BE49-F238E27FC236}">
                <a16:creationId xmlns:a16="http://schemas.microsoft.com/office/drawing/2014/main" id="{4286E13F-5FFC-45BB-B7CF-5812057F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72" y="2934089"/>
            <a:ext cx="1567214" cy="91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C2E56D5-0005-495A-8A81-0788668C9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80" y="2799646"/>
            <a:ext cx="1223509" cy="124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3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D5DFCEA-A385-43DF-9777-C14566E98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14969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307153-2184-4D92-BBB6-BED6341ED0DF}"/>
              </a:ext>
            </a:extLst>
          </p:cNvPr>
          <p:cNvSpPr txBox="1"/>
          <p:nvPr/>
        </p:nvSpPr>
        <p:spPr>
          <a:xfrm>
            <a:off x="3576506" y="3029292"/>
            <a:ext cx="439116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950" dirty="0"/>
              <a:t>سورة التين</a:t>
            </a:r>
          </a:p>
          <a:p>
            <a:pPr algn="ctr"/>
            <a:r>
              <a:rPr lang="ar-AE" sz="4950" dirty="0"/>
              <a:t>الايات ( 1-7) </a:t>
            </a:r>
            <a:endParaRPr lang="en-US" sz="4950" dirty="0"/>
          </a:p>
        </p:txBody>
      </p:sp>
    </p:spTree>
    <p:extLst>
      <p:ext uri="{BB962C8B-B14F-4D97-AF65-F5344CB8AC3E}">
        <p14:creationId xmlns:p14="http://schemas.microsoft.com/office/powerpoint/2010/main" val="414971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