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2"/>
  </p:notesMasterIdLst>
  <p:sldIdLst>
    <p:sldId id="257" r:id="rId6"/>
    <p:sldId id="259" r:id="rId7"/>
    <p:sldId id="359" r:id="rId8"/>
    <p:sldId id="347" r:id="rId9"/>
    <p:sldId id="371" r:id="rId10"/>
    <p:sldId id="372" r:id="rId11"/>
    <p:sldId id="373" r:id="rId12"/>
    <p:sldId id="374" r:id="rId13"/>
    <p:sldId id="375" r:id="rId14"/>
    <p:sldId id="349" r:id="rId15"/>
    <p:sldId id="377" r:id="rId16"/>
    <p:sldId id="376" r:id="rId17"/>
    <p:sldId id="379" r:id="rId18"/>
    <p:sldId id="380" r:id="rId19"/>
    <p:sldId id="378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روبيرت بوتشينز" initials="روبيرت" lastIdx="1" clrIdx="0">
    <p:extLst>
      <p:ext uri="{19B8F6BF-5375-455C-9EA6-DF929625EA0E}">
        <p15:presenceInfo xmlns:p15="http://schemas.microsoft.com/office/powerpoint/2012/main" userId="S::robert.butchins@moe.gov.ae::0d13b953-c440-4489-9e5a-584909992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BCBDC0"/>
    <a:srgbClr val="F6E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3" autoAdjust="0"/>
    <p:restoredTop sz="91349"/>
  </p:normalViewPr>
  <p:slideViewPr>
    <p:cSldViewPr snapToGrid="0">
      <p:cViewPr varScale="1">
        <p:scale>
          <a:sx n="81" d="100"/>
          <a:sy n="81" d="100"/>
        </p:scale>
        <p:origin x="3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D5139-0FC0-404E-B63E-38D7E500FE61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C7F4C-25C7-4FAD-83AC-34FBD54C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748212"/>
            <a:ext cx="5492748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6781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9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98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drives to Dubai.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drives to Dubai.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drives to Dubai.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drives to Dubai.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9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drives to Dubai.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drives to Dubai.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4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398" y="2130427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798" y="3886201"/>
            <a:ext cx="8534400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ctr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31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4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82-B6B5-2346-80B0-494D5348915A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4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CC0-2159-EF43-B54E-B2864C28DE06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D27-98AF-D542-B4A9-091F468BD2CA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8AD-D926-014A-83FE-AB0435C3B9B3}" type="datetime1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286E-C96A-3F48-855C-5AD33A9CB32A}" type="datetime1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5A5AB9B-F023-8B4A-BE34-5ADCF95463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1DE6-2B79-BE44-9B42-687ACCE2D492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9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A4F-61F9-AE48-BD49-A6DFB09C4A0A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BBBD-8A51-804A-A75E-1BD4DDDA6952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0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C09-F95E-714B-B906-A6FA47F472E7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 rot="5400000">
            <a:off x="7285036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76185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87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82533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2856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301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2959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3151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2073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2265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3832747" y="-1623239"/>
            <a:ext cx="4526501" cy="10972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76185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87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82533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2856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301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2959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3151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2073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2265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67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379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8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01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599" y="273049"/>
            <a:ext cx="4011082" cy="116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6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761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825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28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301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29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3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207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2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09599" y="1435101"/>
            <a:ext cx="4011082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60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63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09599" y="1535113"/>
            <a:ext cx="5386917" cy="63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09599" y="2174878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190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31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-31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-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-21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-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-110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-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2" cy="63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6193367" y="2174878"/>
            <a:ext cx="5389032" cy="3951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190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31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-31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-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-21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-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-110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-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79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05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7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42" marR="0" lvl="5" indent="-12642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282" marR="0" lvl="6" indent="-12581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424" marR="0" lvl="7" indent="-12524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564" marR="0" lvl="8" indent="-12464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80" y="1599830"/>
            <a:ext cx="10972639" cy="4526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400" marR="0" lvl="0" indent="762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650" marR="0" lvl="1" indent="6350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900" marR="0" lvl="2" indent="825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825" marR="0" lvl="3" indent="285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6338" marR="0" lvl="4" indent="3016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997" marR="0" lvl="5" indent="296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178" marR="0" lvl="6" indent="315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360" marR="0" lvl="7" indent="207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540" marR="0" lvl="8" indent="226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531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FFE9-B7D6-A242-BC97-9E9517E59C96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0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0.m4a"/><Relationship Id="rId7" Type="http://schemas.openxmlformats.org/officeDocument/2006/relationships/image" Target="../media/image16.png"/><Relationship Id="rId2" Type="http://schemas.microsoft.com/office/2007/relationships/media" Target="../media/media10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673" y="1903854"/>
            <a:ext cx="7622924" cy="35932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217">
              <a:defRPr/>
            </a:pPr>
            <a:r>
              <a:rPr kumimoji="0" lang="en-GB" sz="39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Cycle 1 </a:t>
            </a:r>
            <a:r>
              <a:rPr lang="en-GB" sz="3950" b="1" kern="0" dirty="0">
                <a:latin typeface="Arial"/>
                <a:cs typeface="Arial"/>
                <a:sym typeface="Arial"/>
              </a:rPr>
              <a:t>Bridge to Success 4</a:t>
            </a:r>
            <a:endParaRPr kumimoji="0" lang="en-GB" sz="39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defTabSz="914217">
              <a:defRPr/>
            </a:pPr>
            <a:r>
              <a:rPr kumimoji="0" lang="en-GB" sz="39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English Listening Task</a:t>
            </a:r>
          </a:p>
          <a:p>
            <a:pPr defTabSz="914217">
              <a:defRPr/>
            </a:pPr>
            <a:r>
              <a:rPr lang="en-GB" sz="3950" b="1" kern="0" dirty="0">
                <a:latin typeface="Arial"/>
                <a:cs typeface="Arial"/>
                <a:sym typeface="Arial"/>
              </a:rPr>
              <a:t>Term 1 2021</a:t>
            </a:r>
            <a:endParaRPr kumimoji="0" lang="en-GB" sz="39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defTabSz="914217"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68A3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/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68A3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Level 2.2</a:t>
            </a:r>
            <a:endParaRPr lang="en-GB" sz="2500" b="0" i="1" u="none" strike="noStrike" kern="0" cap="none" spc="0" normalizeH="0" baseline="0" noProof="0" dirty="0">
              <a:ln>
                <a:noFill/>
              </a:ln>
              <a:solidFill>
                <a:srgbClr val="BCBDC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B68A3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B68A3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/>
            </a:r>
            <a:b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B68A3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Term 1 Academic Year </a:t>
            </a:r>
            <a:r>
              <a:rPr lang="en-GB" sz="2000" kern="0" dirty="0">
                <a:solidFill>
                  <a:srgbClr val="BCBDC0"/>
                </a:solidFill>
                <a:latin typeface="Arial"/>
                <a:cs typeface="Arial"/>
                <a:sym typeface="Arial"/>
              </a:rPr>
              <a:t>2021-2022</a:t>
            </a:r>
            <a:endParaRPr lang="en-GB" sz="2000" b="0" i="0" u="none" strike="noStrike" kern="0" cap="none" spc="0" normalizeH="0" baseline="0" noProof="0" dirty="0">
              <a:ln>
                <a:noFill/>
              </a:ln>
              <a:solidFill>
                <a:srgbClr val="BCBD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8406" y="409248"/>
            <a:ext cx="6853917" cy="246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defTabSz="914217">
              <a:defRPr/>
            </a:pPr>
            <a:r>
              <a:rPr lang="en-GB" sz="1000" b="1" kern="0" dirty="0">
                <a:solidFill>
                  <a:srgbClr val="BCBDC0"/>
                </a:solidFill>
                <a:latin typeface="Arial"/>
                <a:cs typeface="Arial"/>
                <a:sym typeface="Arial"/>
              </a:rPr>
              <a:t>Emirates Schools Establishment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Assessment</a:t>
            </a:r>
            <a:r>
              <a:rPr lang="en-GB" sz="1000" b="1" kern="0" dirty="0">
                <a:solidFill>
                  <a:srgbClr val="BCBDC0"/>
                </a:solidFill>
                <a:latin typeface="Arial"/>
                <a:cs typeface="Arial"/>
                <a:sym typeface="Arial"/>
              </a:rPr>
              <a:t> 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Unit</a:t>
            </a:r>
          </a:p>
        </p:txBody>
      </p:sp>
      <p:pic>
        <p:nvPicPr>
          <p:cNvPr id="7" name="Shape 102">
            <a:extLst>
              <a:ext uri="{FF2B5EF4-FFF2-40B4-BE49-F238E27FC236}">
                <a16:creationId xmlns:a16="http://schemas.microsoft.com/office/drawing/2014/main" xmlns="" id="{92F2C225-7E76-4EE6-A890-05D4C4A175A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17" y="104715"/>
            <a:ext cx="2207526" cy="1101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656"/>
            <a:ext cx="12192000" cy="1142735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Part 2. Listen and write/type the answer to the question. 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Example: 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can your brother do?</a:t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Boy, Playing, Football, Silhouette, Child">
            <a:extLst>
              <a:ext uri="{FF2B5EF4-FFF2-40B4-BE49-F238E27FC236}">
                <a16:creationId xmlns:a16="http://schemas.microsoft.com/office/drawing/2014/main" xmlns="" id="{7536EE84-5A69-482C-8205-E3971B1FAA9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21" y="3585029"/>
            <a:ext cx="1852958" cy="22288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D318B7-CC82-4E7B-96C8-30CFCC1C3EA3}"/>
              </a:ext>
            </a:extLst>
          </p:cNvPr>
          <p:cNvSpPr txBox="1"/>
          <p:nvPr/>
        </p:nvSpPr>
        <p:spPr>
          <a:xfrm>
            <a:off x="2073541" y="2782669"/>
            <a:ext cx="908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brother can </a:t>
            </a:r>
            <a:r>
              <a:rPr lang="en-US" sz="3600" b="1" u="sng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football.</a:t>
            </a:r>
            <a:endParaRPr lang="en-US" sz="3600" dirty="0"/>
          </a:p>
        </p:txBody>
      </p:sp>
      <p:pic>
        <p:nvPicPr>
          <p:cNvPr id="2" name="Part 2 . Example">
            <a:hlinkClick r:id="" action="ppaction://media"/>
            <a:extLst>
              <a:ext uri="{FF2B5EF4-FFF2-40B4-BE49-F238E27FC236}">
                <a16:creationId xmlns:a16="http://schemas.microsoft.com/office/drawing/2014/main" xmlns="" id="{2F4E8004-259C-4DDF-9962-3C9F0A432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8741" y="4394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4134"/>
            <a:ext cx="12192000" cy="1142735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does Maryam’s family buy for Eid?</a:t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D318B7-CC82-4E7B-96C8-30CFCC1C3EA3}"/>
              </a:ext>
            </a:extLst>
          </p:cNvPr>
          <p:cNvSpPr txBox="1"/>
          <p:nvPr/>
        </p:nvSpPr>
        <p:spPr>
          <a:xfrm>
            <a:off x="1436913" y="2255103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Maryam’s family buys new ___ for Eid.</a:t>
            </a:r>
            <a:endParaRPr lang="en-US" sz="3600" dirty="0"/>
          </a:p>
        </p:txBody>
      </p:sp>
      <p:pic>
        <p:nvPicPr>
          <p:cNvPr id="8" name="Picture 7" descr="Fashion, Clothing, Pullover, Shirt, Top">
            <a:extLst>
              <a:ext uri="{FF2B5EF4-FFF2-40B4-BE49-F238E27FC236}">
                <a16:creationId xmlns:a16="http://schemas.microsoft.com/office/drawing/2014/main" xmlns="" id="{F06866CF-5CBF-4F6C-859C-BEDD80A058D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9" y="3429000"/>
            <a:ext cx="5471885" cy="247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rt 2 Question 6">
            <a:hlinkClick r:id="" action="ppaction://media"/>
            <a:extLst>
              <a:ext uri="{FF2B5EF4-FFF2-40B4-BE49-F238E27FC236}">
                <a16:creationId xmlns:a16="http://schemas.microsoft.com/office/drawing/2014/main" xmlns="" id="{A34BFE47-B3AB-4886-8F95-E8A4A813C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2901" y="3524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4134"/>
            <a:ext cx="12192000" cy="1142735"/>
          </a:xfrm>
        </p:spPr>
        <p:txBody>
          <a:bodyPr/>
          <a:lstStyle/>
          <a:p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can carry the boxes?</a:t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D318B7-CC82-4E7B-96C8-30CFCC1C3EA3}"/>
              </a:ext>
            </a:extLst>
          </p:cNvPr>
          <p:cNvSpPr txBox="1"/>
          <p:nvPr/>
        </p:nvSpPr>
        <p:spPr>
          <a:xfrm>
            <a:off x="3033485" y="2136338"/>
            <a:ext cx="734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______ can carry the boxes.</a:t>
            </a:r>
            <a:endParaRPr lang="en-US" sz="3600" dirty="0"/>
          </a:p>
        </p:txBody>
      </p:sp>
      <p:pic>
        <p:nvPicPr>
          <p:cNvPr id="10" name="Picture 9" descr="Boy, Box, Child, Clipart, Cute, Design">
            <a:extLst>
              <a:ext uri="{FF2B5EF4-FFF2-40B4-BE49-F238E27FC236}">
                <a16:creationId xmlns:a16="http://schemas.microsoft.com/office/drawing/2014/main" xmlns="" id="{09D2DBA2-7DA2-410C-883E-A74B0DA89E6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15" y="3051003"/>
            <a:ext cx="2591028" cy="285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rt 2 Question 7">
            <a:hlinkClick r:id="" action="ppaction://media"/>
            <a:extLst>
              <a:ext uri="{FF2B5EF4-FFF2-40B4-BE49-F238E27FC236}">
                <a16:creationId xmlns:a16="http://schemas.microsoft.com/office/drawing/2014/main" xmlns="" id="{27829CD9-83C9-433E-9AE9-38DA502311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3158" y="322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4134"/>
            <a:ext cx="12192000" cy="1142735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What are the students doing?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D318B7-CC82-4E7B-96C8-30CFCC1C3EA3}"/>
              </a:ext>
            </a:extLst>
          </p:cNvPr>
          <p:cNvSpPr txBox="1"/>
          <p:nvPr/>
        </p:nvSpPr>
        <p:spPr>
          <a:xfrm>
            <a:off x="1436913" y="2255103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students are   ________ out the pictures.</a:t>
            </a:r>
            <a:endParaRPr lang="en-US" sz="3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D8BFFB5-7C4A-4542-B040-D909048A7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33037" y="3956567"/>
            <a:ext cx="353192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B39A7DAD-7FD4-4348-908A-393F02A7E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42866"/>
              </p:ext>
            </p:extLst>
          </p:nvPr>
        </p:nvGraphicFramePr>
        <p:xfrm>
          <a:off x="3348445" y="3476508"/>
          <a:ext cx="5287554" cy="214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6" imgW="2161905" imgH="1019048" progId="Paint.Picture">
                  <p:embed/>
                </p:oleObj>
              </mc:Choice>
              <mc:Fallback>
                <p:oleObj name="Bitmap Image" r:id="rId6" imgW="2161905" imgH="10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445" y="3476508"/>
                        <a:ext cx="5287554" cy="2148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art 2 Question 8">
            <a:hlinkClick r:id="" action="ppaction://media"/>
            <a:extLst>
              <a:ext uri="{FF2B5EF4-FFF2-40B4-BE49-F238E27FC236}">
                <a16:creationId xmlns:a16="http://schemas.microsoft.com/office/drawing/2014/main" xmlns="" id="{80CFF65D-A6C2-4532-B4A0-A812E989E4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5866" y="3346967"/>
            <a:ext cx="52251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429" y="1321499"/>
            <a:ext cx="12192000" cy="1142735"/>
          </a:xfrm>
        </p:spPr>
        <p:txBody>
          <a:bodyPr/>
          <a:lstStyle/>
          <a:p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What is Rawan good at?</a:t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D318B7-CC82-4E7B-96C8-30CFCC1C3EA3}"/>
              </a:ext>
            </a:extLst>
          </p:cNvPr>
          <p:cNvSpPr txBox="1"/>
          <p:nvPr/>
        </p:nvSpPr>
        <p:spPr>
          <a:xfrm>
            <a:off x="1436913" y="2255103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Rawan is good at ________________.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CB0F46-9C6C-405B-9657-A611AA820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857" y="3397838"/>
            <a:ext cx="5050971" cy="2436905"/>
          </a:xfrm>
          <a:prstGeom prst="rect">
            <a:avLst/>
          </a:prstGeom>
        </p:spPr>
      </p:pic>
      <p:pic>
        <p:nvPicPr>
          <p:cNvPr id="2" name="Part 2 Question 9">
            <a:hlinkClick r:id="" action="ppaction://media"/>
            <a:extLst>
              <a:ext uri="{FF2B5EF4-FFF2-40B4-BE49-F238E27FC236}">
                <a16:creationId xmlns:a16="http://schemas.microsoft.com/office/drawing/2014/main" xmlns="" id="{91EF9C6A-997A-4BD9-A801-8B220981F6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7829" y="3794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4134"/>
            <a:ext cx="12192000" cy="1142735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 </a:t>
            </a:r>
            <a:r>
              <a:rPr lang="en-GB" sz="3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you need?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D318B7-CC82-4E7B-96C8-30CFCC1C3EA3}"/>
              </a:ext>
            </a:extLst>
          </p:cNvPr>
          <p:cNvSpPr txBox="1"/>
          <p:nvPr/>
        </p:nvSpPr>
        <p:spPr>
          <a:xfrm>
            <a:off x="1436913" y="2255103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need ____ to stick my picture to the poster.</a:t>
            </a:r>
            <a:endParaRPr lang="en-US" sz="3600" dirty="0"/>
          </a:p>
        </p:txBody>
      </p:sp>
      <p:pic>
        <p:nvPicPr>
          <p:cNvPr id="1026" name="Picture 2" descr="Image, Pictures, Icon, Photo">
            <a:extLst>
              <a:ext uri="{FF2B5EF4-FFF2-40B4-BE49-F238E27FC236}">
                <a16:creationId xmlns:a16="http://schemas.microsoft.com/office/drawing/2014/main" xmlns="" id="{4CE4BF33-FC0E-4276-AC08-7163B6D2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3051003"/>
            <a:ext cx="36290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rt 2 Question 10">
            <a:hlinkClick r:id="" action="ppaction://media"/>
            <a:extLst>
              <a:ext uri="{FF2B5EF4-FFF2-40B4-BE49-F238E27FC236}">
                <a16:creationId xmlns:a16="http://schemas.microsoft.com/office/drawing/2014/main" xmlns="" id="{2A390C91-E969-4505-9978-41DA46A2D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9371" y="376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819F31-30BE-964E-B611-03D432B593FF}"/>
              </a:ext>
            </a:extLst>
          </p:cNvPr>
          <p:cNvSpPr txBox="1"/>
          <p:nvPr/>
        </p:nvSpPr>
        <p:spPr>
          <a:xfrm>
            <a:off x="8247946" y="3429000"/>
            <a:ext cx="310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Well Done!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AppleMyungjo" pitchFamily="2" charset="-127"/>
              <a:cs typeface="PF Din Text Universal Medium" panose="02000506020000020004" pitchFamily="2" charset="0"/>
            </a:endParaRP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xmlns="" id="{48BE7619-1E1A-9942-A10F-51707CA07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65741" y="3672741"/>
            <a:ext cx="3185259" cy="31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73C3D6-E4E9-494F-BAA1-4754BA5BAAA0}"/>
              </a:ext>
            </a:extLst>
          </p:cNvPr>
          <p:cNvSpPr txBox="1"/>
          <p:nvPr/>
        </p:nvSpPr>
        <p:spPr>
          <a:xfrm>
            <a:off x="6619579" y="3675743"/>
            <a:ext cx="55288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Part 1: Preparation – 		Vocabulary.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		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		Learn these words for 		the listening task.</a:t>
            </a:r>
          </a:p>
        </p:txBody>
      </p:sp>
    </p:spTree>
    <p:extLst>
      <p:ext uri="{BB962C8B-B14F-4D97-AF65-F5344CB8AC3E}">
        <p14:creationId xmlns:p14="http://schemas.microsoft.com/office/powerpoint/2010/main" val="128523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8DD2B8-3521-9B41-BE1A-1727FB2E03DB}"/>
              </a:ext>
            </a:extLst>
          </p:cNvPr>
          <p:cNvSpPr txBox="1"/>
          <p:nvPr/>
        </p:nvSpPr>
        <p:spPr>
          <a:xfrm>
            <a:off x="6533367" y="3869326"/>
            <a:ext cx="5861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Part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1: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Listening Task.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32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2799"/>
            <a:ext cx="10820400" cy="1316228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Part 1. </a:t>
            </a:r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 and choose True or False.</a:t>
            </a:r>
            <a:b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cat is white. </a:t>
            </a:r>
            <a:endParaRPr lang="en-US" sz="3600" dirty="0"/>
          </a:p>
        </p:txBody>
      </p:sp>
      <p:pic>
        <p:nvPicPr>
          <p:cNvPr id="12" name="Picture 11" descr="Cat, Cool Remeras, Helical, Helix, Line Art Animals">
            <a:extLst>
              <a:ext uri="{FF2B5EF4-FFF2-40B4-BE49-F238E27FC236}">
                <a16:creationId xmlns:a16="http://schemas.microsoft.com/office/drawing/2014/main" xmlns="" id="{D7A1C4F4-BDB6-491F-9645-699B5B656D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82" y="2409372"/>
            <a:ext cx="2889688" cy="33554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BF050-1720-4715-8CB3-435A9E3A9CBE}"/>
              </a:ext>
            </a:extLst>
          </p:cNvPr>
          <p:cNvSpPr txBox="1"/>
          <p:nvPr/>
        </p:nvSpPr>
        <p:spPr>
          <a:xfrm>
            <a:off x="6096000" y="3090041"/>
            <a:ext cx="484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entury Gothic" panose="020B0502020202020204" pitchFamily="34" charset="0"/>
              </a:rPr>
              <a:t>True</a:t>
            </a:r>
            <a:r>
              <a:rPr lang="en-US" sz="3200" dirty="0">
                <a:latin typeface="Century Gothic" panose="020B0502020202020204" pitchFamily="34" charset="0"/>
              </a:rPr>
              <a:t>       False</a:t>
            </a:r>
          </a:p>
        </p:txBody>
      </p:sp>
      <p:pic>
        <p:nvPicPr>
          <p:cNvPr id="2" name="Part 1 Example edit">
            <a:hlinkClick r:id="" action="ppaction://media"/>
            <a:extLst>
              <a:ext uri="{FF2B5EF4-FFF2-40B4-BE49-F238E27FC236}">
                <a16:creationId xmlns:a16="http://schemas.microsoft.com/office/drawing/2014/main" xmlns="" id="{8246AF92-59E6-4CAD-B8E1-BF89FEAA7A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5682" y="22123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2799"/>
            <a:ext cx="10820400" cy="1316228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 1. 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Alia has </a:t>
            </a:r>
            <a:r>
              <a:rPr lang="en-US" sz="36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coloured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pencils.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BF050-1720-4715-8CB3-435A9E3A9CBE}"/>
              </a:ext>
            </a:extLst>
          </p:cNvPr>
          <p:cNvSpPr txBox="1"/>
          <p:nvPr/>
        </p:nvSpPr>
        <p:spPr>
          <a:xfrm>
            <a:off x="6841671" y="3136612"/>
            <a:ext cx="333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True         False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329F83-576F-46E6-820F-BCD5982AD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531" y="2774827"/>
            <a:ext cx="4159469" cy="2163745"/>
          </a:xfrm>
          <a:prstGeom prst="rect">
            <a:avLst/>
          </a:prstGeom>
        </p:spPr>
      </p:pic>
      <p:pic>
        <p:nvPicPr>
          <p:cNvPr id="3" name="Part 1 Question 1">
            <a:hlinkClick r:id="" action="ppaction://media"/>
            <a:extLst>
              <a:ext uri="{FF2B5EF4-FFF2-40B4-BE49-F238E27FC236}">
                <a16:creationId xmlns:a16="http://schemas.microsoft.com/office/drawing/2014/main" xmlns="" id="{B97BAC20-58AF-4D24-8224-B840D8714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6931" y="1126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2799"/>
            <a:ext cx="10820400" cy="1316228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 2. 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Ali’s family eats pancakes for breakfast.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BF050-1720-4715-8CB3-435A9E3A9CBE}"/>
              </a:ext>
            </a:extLst>
          </p:cNvPr>
          <p:cNvSpPr txBox="1"/>
          <p:nvPr/>
        </p:nvSpPr>
        <p:spPr>
          <a:xfrm>
            <a:off x="6841671" y="3136612"/>
            <a:ext cx="333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True           False</a:t>
            </a:r>
          </a:p>
        </p:txBody>
      </p:sp>
      <p:pic>
        <p:nvPicPr>
          <p:cNvPr id="8" name="Picture 7" descr="Pancakes, Breakfast, Meal, Food, Maple, Syrup, Butter">
            <a:extLst>
              <a:ext uri="{FF2B5EF4-FFF2-40B4-BE49-F238E27FC236}">
                <a16:creationId xmlns:a16="http://schemas.microsoft.com/office/drawing/2014/main" xmlns="" id="{C0F7DCDE-F926-41C3-9CF3-EE08238D0D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36" y="2433364"/>
            <a:ext cx="3962400" cy="278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rt 1 Question 2">
            <a:hlinkClick r:id="" action="ppaction://media"/>
            <a:extLst>
              <a:ext uri="{FF2B5EF4-FFF2-40B4-BE49-F238E27FC236}">
                <a16:creationId xmlns:a16="http://schemas.microsoft.com/office/drawing/2014/main" xmlns="" id="{40CC4E38-3705-4E4B-A7CD-58682FE9C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7736" y="1597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2799"/>
            <a:ext cx="10820400" cy="1316228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 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3. 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Ahmed is good at running.</a:t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BF050-1720-4715-8CB3-435A9E3A9CBE}"/>
              </a:ext>
            </a:extLst>
          </p:cNvPr>
          <p:cNvSpPr txBox="1"/>
          <p:nvPr/>
        </p:nvSpPr>
        <p:spPr>
          <a:xfrm>
            <a:off x="6841671" y="3136612"/>
            <a:ext cx="333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True           False</a:t>
            </a:r>
          </a:p>
        </p:txBody>
      </p:sp>
      <p:pic>
        <p:nvPicPr>
          <p:cNvPr id="8" name="Picture 7" descr="Running, Jogging, People, Boy, Man, Guy">
            <a:extLst>
              <a:ext uri="{FF2B5EF4-FFF2-40B4-BE49-F238E27FC236}">
                <a16:creationId xmlns:a16="http://schemas.microsoft.com/office/drawing/2014/main" xmlns="" id="{66BE826F-3300-4935-9DD4-624714D6BE8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91" y="2176026"/>
            <a:ext cx="1821089" cy="323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rt 1 Question 3">
            <a:hlinkClick r:id="" action="ppaction://media"/>
            <a:extLst>
              <a:ext uri="{FF2B5EF4-FFF2-40B4-BE49-F238E27FC236}">
                <a16:creationId xmlns:a16="http://schemas.microsoft.com/office/drawing/2014/main" xmlns="" id="{5F9BD554-9CBF-4242-B2FF-548D1915D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7791" y="2165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2799"/>
            <a:ext cx="10820400" cy="1316228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 4. 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mammal has two legs.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BF050-1720-4715-8CB3-435A9E3A9CBE}"/>
              </a:ext>
            </a:extLst>
          </p:cNvPr>
          <p:cNvSpPr txBox="1"/>
          <p:nvPr/>
        </p:nvSpPr>
        <p:spPr>
          <a:xfrm>
            <a:off x="6841671" y="3136612"/>
            <a:ext cx="333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True           False</a:t>
            </a:r>
          </a:p>
        </p:txBody>
      </p:sp>
      <p:pic>
        <p:nvPicPr>
          <p:cNvPr id="8" name="Picture 7" descr="Bear, Lies, Sleeping, Sleep, Resting">
            <a:extLst>
              <a:ext uri="{FF2B5EF4-FFF2-40B4-BE49-F238E27FC236}">
                <a16:creationId xmlns:a16="http://schemas.microsoft.com/office/drawing/2014/main" xmlns="" id="{27C74F14-E688-4B5E-B1D7-806D2A0D56A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43" y="2532867"/>
            <a:ext cx="3875541" cy="223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rt 1 Question 4">
            <a:hlinkClick r:id="" action="ppaction://media"/>
            <a:extLst>
              <a:ext uri="{FF2B5EF4-FFF2-40B4-BE49-F238E27FC236}">
                <a16:creationId xmlns:a16="http://schemas.microsoft.com/office/drawing/2014/main" xmlns="" id="{F0A6B2D1-3927-4092-9034-83D16F0FB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3414" y="1698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2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2799"/>
            <a:ext cx="10820400" cy="1316228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 5. </a:t>
            </a: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Rashid is climbing the wall.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BF050-1720-4715-8CB3-435A9E3A9CBE}"/>
              </a:ext>
            </a:extLst>
          </p:cNvPr>
          <p:cNvSpPr txBox="1"/>
          <p:nvPr/>
        </p:nvSpPr>
        <p:spPr>
          <a:xfrm>
            <a:off x="6841671" y="3136612"/>
            <a:ext cx="333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True           False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AB6B40-B319-4D81-AD42-3772C1CB8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086" y="2381414"/>
            <a:ext cx="3614057" cy="2679946"/>
          </a:xfrm>
          <a:prstGeom prst="rect">
            <a:avLst/>
          </a:prstGeom>
        </p:spPr>
      </p:pic>
      <p:pic>
        <p:nvPicPr>
          <p:cNvPr id="2" name="Part 1 Question 5">
            <a:hlinkClick r:id="" action="ppaction://media"/>
            <a:extLst>
              <a:ext uri="{FF2B5EF4-FFF2-40B4-BE49-F238E27FC236}">
                <a16:creationId xmlns:a16="http://schemas.microsoft.com/office/drawing/2014/main" xmlns="" id="{66F58910-5361-4961-9F87-F048BBD8E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5943" y="1625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783c597-3efa-4cdf-8799-3c365b924e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81D694E0E57478F35A56DF82F8ECC" ma:contentTypeVersion="14" ma:contentTypeDescription="Create a new document." ma:contentTypeScope="" ma:versionID="a86fc08b21689322aed3660e6d7d56c3">
  <xsd:schema xmlns:xsd="http://www.w3.org/2001/XMLSchema" xmlns:xs="http://www.w3.org/2001/XMLSchema" xmlns:p="http://schemas.microsoft.com/office/2006/metadata/properties" xmlns:ns2="b0ace6d6-9ba0-490b-8d1e-639295b85d45" xmlns:ns3="a783c597-3efa-4cdf-8799-3c365b924ed7" targetNamespace="http://schemas.microsoft.com/office/2006/metadata/properties" ma:root="true" ma:fieldsID="30a800bd5be68aee9255b3521b62edad" ns2:_="" ns3:_="">
    <xsd:import namespace="b0ace6d6-9ba0-490b-8d1e-639295b85d45"/>
    <xsd:import namespace="a783c597-3efa-4cdf-8799-3c365b924e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ce6d6-9ba0-490b-8d1e-639295b85d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3c597-3efa-4cdf-8799-3c365b924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0F35DF-88AA-45C7-B566-395E522FA19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a783c597-3efa-4cdf-8799-3c365b924ed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0ace6d6-9ba0-490b-8d1e-639295b85d4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049649-6A8C-4FCC-98D1-73650C917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C0B02-5C6C-408C-8924-5B3E64FC9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ce6d6-9ba0-490b-8d1e-639295b85d45"/>
    <ds:schemaRef ds:uri="a783c597-3efa-4cdf-8799-3c365b924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13330</TotalTime>
  <Words>271</Words>
  <Application>Microsoft Office PowerPoint</Application>
  <PresentationFormat>Widescreen</PresentationFormat>
  <Paragraphs>60</Paragraphs>
  <Slides>16</Slides>
  <Notes>13</Notes>
  <HiddenSlides>0</HiddenSlides>
  <MMClips>12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AppleMyungjo</vt:lpstr>
      <vt:lpstr>Arial</vt:lpstr>
      <vt:lpstr>Calibri</vt:lpstr>
      <vt:lpstr>Calibri Light</vt:lpstr>
      <vt:lpstr>Century Gothic</vt:lpstr>
      <vt:lpstr>Helvetica</vt:lpstr>
      <vt:lpstr>PF Din Text Universal Medium</vt:lpstr>
      <vt:lpstr>1_Office Theme</vt:lpstr>
      <vt:lpstr>Office Theme</vt:lpstr>
      <vt:lpstr>Bitmap Image</vt:lpstr>
      <vt:lpstr>PowerPoint Presentation</vt:lpstr>
      <vt:lpstr>PowerPoint Presentation</vt:lpstr>
      <vt:lpstr>PowerPoint Presentation</vt:lpstr>
      <vt:lpstr>Part 1. Listen and choose True or False. Example: The cat is white. </vt:lpstr>
      <vt:lpstr> 1. Alia has coloured pencils. </vt:lpstr>
      <vt:lpstr> 2. Ali’s family eats pancakes for breakfast.  </vt:lpstr>
      <vt:lpstr>  3. Ahmed is good at running.  </vt:lpstr>
      <vt:lpstr> 4. The mammal has two legs.   </vt:lpstr>
      <vt:lpstr> 5. Rashid is climbing the wall.  </vt:lpstr>
      <vt:lpstr>Part 2. Listen and write/type the answer to the question.  Example: What can your brother do? </vt:lpstr>
      <vt:lpstr>6. What does Maryam’s family buy for Eid? </vt:lpstr>
      <vt:lpstr>7. Who can carry the boxes? </vt:lpstr>
      <vt:lpstr>8. What are the students doing?</vt:lpstr>
      <vt:lpstr>9. What is Rawan good at?  </vt:lpstr>
      <vt:lpstr>10.  What do you need?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Bayram</dc:creator>
  <cp:lastModifiedBy>Us</cp:lastModifiedBy>
  <cp:revision>46</cp:revision>
  <dcterms:created xsi:type="dcterms:W3CDTF">2021-08-26T07:08:12Z</dcterms:created>
  <dcterms:modified xsi:type="dcterms:W3CDTF">2021-11-01T07:36:46Z</dcterms:modified>
</cp:coreProperties>
</file>