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23"/>
  </p:notesMasterIdLst>
  <p:sldIdLst>
    <p:sldId id="859" r:id="rId2"/>
    <p:sldId id="891" r:id="rId3"/>
    <p:sldId id="890" r:id="rId4"/>
    <p:sldId id="886" r:id="rId5"/>
    <p:sldId id="921" r:id="rId6"/>
    <p:sldId id="899" r:id="rId7"/>
    <p:sldId id="261" r:id="rId8"/>
    <p:sldId id="256" r:id="rId9"/>
    <p:sldId id="860" r:id="rId10"/>
    <p:sldId id="901" r:id="rId11"/>
    <p:sldId id="900" r:id="rId12"/>
    <p:sldId id="919" r:id="rId13"/>
    <p:sldId id="920" r:id="rId14"/>
    <p:sldId id="908" r:id="rId15"/>
    <p:sldId id="897" r:id="rId16"/>
    <p:sldId id="903" r:id="rId17"/>
    <p:sldId id="904" r:id="rId18"/>
    <p:sldId id="917" r:id="rId19"/>
    <p:sldId id="909" r:id="rId20"/>
    <p:sldId id="910" r:id="rId21"/>
    <p:sldId id="25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BFEB"/>
    <a:srgbClr val="9999FF"/>
    <a:srgbClr val="009999"/>
    <a:srgbClr val="3366CC"/>
    <a:srgbClr val="23838D"/>
    <a:srgbClr val="356D4C"/>
    <a:srgbClr val="5C862A"/>
    <a:srgbClr val="389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65" d="100"/>
          <a:sy n="65" d="100"/>
        </p:scale>
        <p:origin x="2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88AF12-1951-40DC-8D95-9248D6C8CF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694C9-DF78-42CA-A68B-F62DD3D2C4F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6365944-9344-4047-A6CA-EA47B84A7F78}" type="datetimeFigureOut">
              <a:rPr lang="en-US"/>
              <a:pPr>
                <a:defRPr/>
              </a:pPr>
              <a:t>11/5/21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1AFD7BF-3ED7-4A7C-935B-084EA79BE6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1414C82-5A8D-4567-A1ED-56F058823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83569-6BDC-445B-9466-E89CA952B7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9B5F4-1DC7-4218-877F-EAB4F056D7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450F09-1086-4B3D-A801-1AFB1A9AE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Google Shape;51;g956a9eb5ee_0_0:notes">
            <a:extLst>
              <a:ext uri="{FF2B5EF4-FFF2-40B4-BE49-F238E27FC236}">
                <a16:creationId xmlns:a16="http://schemas.microsoft.com/office/drawing/2014/main" id="{214E2274-85FB-4346-9DF3-81713EBA5BD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Google Shape;52;g956a9eb5ee_0_0:notes">
            <a:extLst>
              <a:ext uri="{FF2B5EF4-FFF2-40B4-BE49-F238E27FC236}">
                <a16:creationId xmlns:a16="http://schemas.microsoft.com/office/drawing/2014/main" id="{170C7418-C0A9-414C-B603-EF1ECF388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A840E8-EC5A-4BAE-B9A4-1E22BA06D668}" type="datetimeFigureOut">
              <a:rPr lang="en-US" smtClean="0"/>
              <a:pPr>
                <a:defRPr/>
              </a:pPr>
              <a:t>11/5/21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80442-CEB9-45AB-8710-21BB4B650B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89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77FCEF-3D51-4D8A-984C-78BF246C0250}" type="datetimeFigureOut">
              <a:rPr lang="en-US" smtClean="0"/>
              <a:pPr>
                <a:defRPr/>
              </a:pPr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6C2A-4D24-4110-BB65-0E394E09A0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66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5484B5-BA03-4E43-898A-7B4FBFB58531}" type="datetimeFigureOut">
              <a:rPr lang="en-US" smtClean="0"/>
              <a:pPr>
                <a:defRPr/>
              </a:pPr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A3303-18C4-49D3-ADD0-97EE4EB868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8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53C185-1529-412D-B3FE-7DC0993FF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5959"/>
            <a:ext cx="903155" cy="2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0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756D68-7E12-499F-8BE1-FB4214680454}" type="datetimeFigureOut">
              <a:rPr lang="en-US" smtClean="0"/>
              <a:pPr>
                <a:defRPr/>
              </a:pPr>
              <a:t>11/5/21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9B5FE5-82EF-4E54-B573-F6FC5708EE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2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2820B6-77BC-444E-AFF5-68F80FE68FE4}" type="datetimeFigureOut">
              <a:rPr lang="en-US" smtClean="0"/>
              <a:pPr>
                <a:defRPr/>
              </a:pPr>
              <a:t>11/5/21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AD7A3D-2859-44E3-94D1-FEAA9314F8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98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43ACCC-43EB-4877-94B4-035429000E22}" type="datetimeFigureOut">
              <a:rPr lang="en-US" smtClean="0"/>
              <a:pPr>
                <a:defRPr/>
              </a:pPr>
              <a:t>11/5/21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394AF-F998-4C04-8356-5AC3B37597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7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C342C6-A815-40DB-89F0-7AA485C6CE59}" type="datetimeFigureOut">
              <a:rPr lang="en-US" smtClean="0"/>
              <a:pPr>
                <a:defRPr/>
              </a:pPr>
              <a:t>11/5/21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B4C67-5508-45BA-B59C-D01BCD6390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633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75F6C5-77AD-487F-97E8-C06784DBFE25}" type="datetimeFigureOut">
              <a:rPr lang="en-US" smtClean="0"/>
              <a:pPr>
                <a:defRPr/>
              </a:pPr>
              <a:t>11/5/21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CB3FB-F276-43F0-9AC2-4486AB7CB7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60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8EB371-B001-46E0-B2A5-182CE5BBEC47}" type="datetimeFigureOut">
              <a:rPr lang="en-US" smtClean="0"/>
              <a:pPr>
                <a:defRPr/>
              </a:pPr>
              <a:t>11/5/21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C57D2-D59A-40CB-896F-AFCAB60DF7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7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D5E3C6-65BA-444D-8C48-E4064E09182F}" type="datetimeFigureOut">
              <a:rPr lang="en-US" smtClean="0"/>
              <a:pPr>
                <a:defRPr/>
              </a:pPr>
              <a:t>11/5/21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177B0-2AB2-4D78-BFC6-BC64C2F045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63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B494125E-14CF-4DF0-ABD7-8CE80037B1C8}" type="datetimeFigureOut">
              <a:rPr lang="en-US" smtClean="0"/>
              <a:pPr>
                <a:defRPr/>
              </a:pPr>
              <a:t>11/5/21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E8A453-EEBE-48B5-8124-3F8BDA5A70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8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fld id="{D32CAA3B-2AC0-4405-A3BF-AB09171F1229}" type="datetimeFigureOut">
              <a:rPr lang="en-US" smtClean="0"/>
              <a:pPr>
                <a:defRPr/>
              </a:pPr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3B13A26-A30B-4B32-954D-34E76CEF57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6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4.emf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836227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3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7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veworksheets.com/c?a=c&amp;sr=n&amp;l=he&amp;i=uttxutc&amp;r=fk&amp;db=0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g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3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A picture containing text, building, floor&#10;&#10;Description automatically generated">
            <a:extLst>
              <a:ext uri="{FF2B5EF4-FFF2-40B4-BE49-F238E27FC236}">
                <a16:creationId xmlns:a16="http://schemas.microsoft.com/office/drawing/2014/main" id="{55A557C9-A151-47C5-AF01-157C401F7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4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C6B5EB9-EC27-467B-86D3-5DC76A962437}"/>
              </a:ext>
            </a:extLst>
          </p:cNvPr>
          <p:cNvSpPr txBox="1"/>
          <p:nvPr/>
        </p:nvSpPr>
        <p:spPr>
          <a:xfrm>
            <a:off x="6172200" y="1642269"/>
            <a:ext cx="1266825" cy="52387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PT Bold Heading" panose="02010400000000000000" pitchFamily="2" charset="-78"/>
              </a:rPr>
              <a:t>التاريخ</a:t>
            </a:r>
            <a:endParaRPr lang="ar-SA" sz="28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cs typeface="PT Bold Heading" panose="020104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063C4C1-4082-494B-84A9-C401AA7C4B74}"/>
              </a:ext>
            </a:extLst>
          </p:cNvPr>
          <p:cNvSpPr txBox="1"/>
          <p:nvPr/>
        </p:nvSpPr>
        <p:spPr>
          <a:xfrm>
            <a:off x="5756275" y="2604229"/>
            <a:ext cx="1471613" cy="52228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PT Bold Heading" panose="02010400000000000000" pitchFamily="2" charset="-78"/>
              </a:rPr>
              <a:t>الـمادة : </a:t>
            </a:r>
            <a:endParaRPr lang="ar-SA" sz="28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cs typeface="PT Bold Heading" panose="020104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C093DD2-4D8D-438B-97F5-044A0FBC1786}"/>
              </a:ext>
            </a:extLst>
          </p:cNvPr>
          <p:cNvSpPr txBox="1"/>
          <p:nvPr/>
        </p:nvSpPr>
        <p:spPr>
          <a:xfrm>
            <a:off x="6492081" y="739412"/>
            <a:ext cx="1049337" cy="52228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PT Bold Heading" panose="02010400000000000000" pitchFamily="2" charset="-78"/>
              </a:rPr>
              <a:t>اليوم</a:t>
            </a:r>
          </a:p>
        </p:txBody>
      </p:sp>
      <p:pic>
        <p:nvPicPr>
          <p:cNvPr id="7174" name="Google Shape;90;p14">
            <a:extLst>
              <a:ext uri="{FF2B5EF4-FFF2-40B4-BE49-F238E27FC236}">
                <a16:creationId xmlns:a16="http://schemas.microsoft.com/office/drawing/2014/main" id="{BE1EDD47-5050-44CA-8A28-1419485733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238" y="4367213"/>
            <a:ext cx="3429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DAEB3E9-3F59-4E78-89BB-DDCA4686C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269" y="531369"/>
            <a:ext cx="31988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rtl="1" eaLnBrk="1" hangingPunct="1"/>
            <a:r>
              <a:rPr lang="ar-AE" altLang="en-US" sz="4400" b="1" dirty="0">
                <a:solidFill>
                  <a:schemeClr val="bg1"/>
                </a:solidFill>
                <a:cs typeface="Calibri" panose="020F0502020204030204" pitchFamily="34" charset="0"/>
              </a:rPr>
              <a:t>الأحد</a:t>
            </a:r>
            <a:r>
              <a:rPr lang="ar-AE" alt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CD2305-3321-4FA6-AB71-AAF827C13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7" y="1443038"/>
            <a:ext cx="42862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rtl="1" eaLnBrk="1" hangingPunct="1"/>
            <a:r>
              <a:rPr lang="ar-AE" alt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– ربيع الثاني  1443 هجري                                7 - نوفمبر- 2021 ميلادي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C43EF9-1FA2-4892-A011-4FB220557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760" y="2602641"/>
            <a:ext cx="4543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rtl="1" eaLnBrk="1" hangingPunct="1"/>
            <a:r>
              <a:rPr lang="ar-AE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التربية الإسلامية</a:t>
            </a:r>
          </a:p>
        </p:txBody>
      </p:sp>
      <p:sp>
        <p:nvSpPr>
          <p:cNvPr id="12" name="مربع نص 9">
            <a:extLst>
              <a:ext uri="{FF2B5EF4-FFF2-40B4-BE49-F238E27FC236}">
                <a16:creationId xmlns:a16="http://schemas.microsoft.com/office/drawing/2014/main" id="{567F34DA-142F-4668-9611-4A94D4DC109E}"/>
              </a:ext>
            </a:extLst>
          </p:cNvPr>
          <p:cNvSpPr txBox="1"/>
          <p:nvPr/>
        </p:nvSpPr>
        <p:spPr>
          <a:xfrm>
            <a:off x="5390516" y="3491484"/>
            <a:ext cx="2617016" cy="52322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PT Bold Heading" panose="02010400000000000000" pitchFamily="2" charset="-78"/>
              </a:rPr>
              <a:t>موضوع الدرس : </a:t>
            </a:r>
            <a:endParaRPr lang="ar-SA" sz="28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cs typeface="PT Bold Heading" panose="0201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843933-9A8F-4DCB-BE8E-D93A0152C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" y="3363116"/>
            <a:ext cx="45434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rtl="1" eaLnBrk="1" hangingPunct="1"/>
            <a:r>
              <a:rPr lang="ar-AE" alt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3FAD44A-58AE-4DE1-85C8-8A61C374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909"/>
            <a:ext cx="123920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396119B8-D46D-4060-8A90-DD80296F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7910960" y="-58147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75D022-B10F-479D-B4C7-5DD0A52DC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3396878" y="85555"/>
            <a:ext cx="4767455" cy="1602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A41F4-098E-4785-AD70-15506C03A69B}"/>
              </a:ext>
            </a:extLst>
          </p:cNvPr>
          <p:cNvSpPr txBox="1"/>
          <p:nvPr/>
        </p:nvSpPr>
        <p:spPr>
          <a:xfrm>
            <a:off x="4392689" y="470290"/>
            <a:ext cx="343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002060"/>
                </a:solidFill>
              </a:rPr>
              <a:t>عنوان درسنا    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789A8CA-F222-4679-B18C-CE85D6C19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46" y="1937403"/>
            <a:ext cx="4767455" cy="483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A78FE6B2-D832-4478-8F3D-25785D266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76" y="3429000"/>
            <a:ext cx="2738486" cy="289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09AFED-F29E-4DBA-9927-F9B5BF61D19E}"/>
              </a:ext>
            </a:extLst>
          </p:cNvPr>
          <p:cNvSpPr txBox="1"/>
          <p:nvPr/>
        </p:nvSpPr>
        <p:spPr>
          <a:xfrm>
            <a:off x="5172938" y="3371091"/>
            <a:ext cx="2991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solidFill>
                  <a:srgbClr val="002060"/>
                </a:solidFill>
              </a:rPr>
              <a:t>حُسْنُ الخُلُق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9" name="Picture 4" descr="حوراء البلداوي - كيف نستقبل تلاميذ الصف الاول في الاسبوع... | Facebook">
            <a:extLst>
              <a:ext uri="{FF2B5EF4-FFF2-40B4-BE49-F238E27FC236}">
                <a16:creationId xmlns:a16="http://schemas.microsoft.com/office/drawing/2014/main" id="{951C80A5-87E6-4C7C-B9EE-5FB8CB70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AEF"/>
              </a:clrFrom>
              <a:clrTo>
                <a:srgbClr val="FFFA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336" y="4354924"/>
            <a:ext cx="2264754" cy="194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089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3FAD44A-58AE-4DE1-85C8-8A61C374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-1"/>
            <a:ext cx="123920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396119B8-D46D-4060-8A90-DD80296F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2995928" y="-226853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75D022-B10F-479D-B4C7-5DD0A52DC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-124407" y="209005"/>
            <a:ext cx="3254317" cy="12530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A41F4-098E-4785-AD70-15506C03A69B}"/>
              </a:ext>
            </a:extLst>
          </p:cNvPr>
          <p:cNvSpPr txBox="1"/>
          <p:nvPr/>
        </p:nvSpPr>
        <p:spPr>
          <a:xfrm>
            <a:off x="875687" y="392753"/>
            <a:ext cx="401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002060"/>
                </a:solidFill>
              </a:rPr>
              <a:t>أهدافنا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AC68C0-E9CC-4550-A650-A07BAF7A9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62" y="1659303"/>
            <a:ext cx="2814333" cy="4974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DE5A1B-8352-4180-B8E3-7923D25E6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018" y="1819789"/>
            <a:ext cx="2814333" cy="48292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ED9A60-7153-45EF-A9C0-D321D1A44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720" y="1760761"/>
            <a:ext cx="2741100" cy="47510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C9B33D-8108-443D-908A-430CEDE48DFC}"/>
              </a:ext>
            </a:extLst>
          </p:cNvPr>
          <p:cNvSpPr txBox="1"/>
          <p:nvPr/>
        </p:nvSpPr>
        <p:spPr>
          <a:xfrm>
            <a:off x="5954934" y="3720564"/>
            <a:ext cx="23239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أفسر معنى ومفردات الحديث الشريف</a:t>
            </a:r>
            <a:endParaRPr lang="en-US" sz="2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D4F20F-DCCE-4478-878B-14E4F9A87B75}"/>
              </a:ext>
            </a:extLst>
          </p:cNvPr>
          <p:cNvSpPr txBox="1"/>
          <p:nvPr/>
        </p:nvSpPr>
        <p:spPr>
          <a:xfrm>
            <a:off x="9401190" y="3895567"/>
            <a:ext cx="2323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أقرأ الحديث قراءةً صحيحة</a:t>
            </a:r>
            <a:endParaRPr lang="en-US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9CD2F2-5BDE-4B86-9069-276BE3A6B2C8}"/>
              </a:ext>
            </a:extLst>
          </p:cNvPr>
          <p:cNvSpPr txBox="1"/>
          <p:nvPr/>
        </p:nvSpPr>
        <p:spPr>
          <a:xfrm>
            <a:off x="10319096" y="1274582"/>
            <a:ext cx="434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chemeClr val="bg1"/>
                </a:solidFill>
                <a:cs typeface="(AH) Manal Black" pitchFamily="2" charset="-78"/>
              </a:rPr>
              <a:t>1</a:t>
            </a:r>
            <a:endParaRPr lang="en-US" sz="54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8B76EB-FC46-49E3-8F96-C806EBDA9491}"/>
              </a:ext>
            </a:extLst>
          </p:cNvPr>
          <p:cNvSpPr txBox="1"/>
          <p:nvPr/>
        </p:nvSpPr>
        <p:spPr>
          <a:xfrm>
            <a:off x="6913663" y="1196501"/>
            <a:ext cx="434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chemeClr val="bg1"/>
                </a:solidFill>
                <a:cs typeface="(AH) Manal Black" pitchFamily="2" charset="-78"/>
              </a:rPr>
              <a:t>2</a:t>
            </a:r>
            <a:endParaRPr lang="en-US" sz="54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B20C5-BD24-4871-B58D-8B73560653B5}"/>
              </a:ext>
            </a:extLst>
          </p:cNvPr>
          <p:cNvSpPr txBox="1"/>
          <p:nvPr/>
        </p:nvSpPr>
        <p:spPr>
          <a:xfrm>
            <a:off x="3508230" y="1328253"/>
            <a:ext cx="434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chemeClr val="bg1"/>
                </a:solidFill>
                <a:cs typeface="(AH) Manal Black" pitchFamily="2" charset="-78"/>
              </a:rPr>
              <a:t>3</a:t>
            </a:r>
            <a:endParaRPr lang="en-US" sz="54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F1B8CD-4D26-42E0-9FE2-C88D1E5A641E}"/>
              </a:ext>
            </a:extLst>
          </p:cNvPr>
          <p:cNvSpPr txBox="1"/>
          <p:nvPr/>
        </p:nvSpPr>
        <p:spPr>
          <a:xfrm>
            <a:off x="2713684" y="3741677"/>
            <a:ext cx="19691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أذكر أعمال تدل على حسن الخلق </a:t>
            </a:r>
            <a:endParaRPr lang="en-US" sz="2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7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B7BBF59B-B99D-4267-856D-213806BAA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6" y="4680015"/>
            <a:ext cx="1990327" cy="210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95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3FAD44A-58AE-4DE1-85C8-8A61C374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-1"/>
            <a:ext cx="123920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396119B8-D46D-4060-8A90-DD80296F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2995928" y="-226853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75D022-B10F-479D-B4C7-5DD0A52DC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-124407" y="209005"/>
            <a:ext cx="3254317" cy="12530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A41F4-098E-4785-AD70-15506C03A69B}"/>
              </a:ext>
            </a:extLst>
          </p:cNvPr>
          <p:cNvSpPr txBox="1"/>
          <p:nvPr/>
        </p:nvSpPr>
        <p:spPr>
          <a:xfrm>
            <a:off x="477342" y="491719"/>
            <a:ext cx="401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002060"/>
                </a:solidFill>
              </a:rPr>
              <a:t>نص الحديث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27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B7BBF59B-B99D-4267-856D-213806BAA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6" y="4680015"/>
            <a:ext cx="1990327" cy="210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C684A-2AD4-475E-896B-C3CAF5A3E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57" t="38050" r="29688" b="27489"/>
          <a:stretch/>
        </p:blipFill>
        <p:spPr>
          <a:xfrm>
            <a:off x="2485935" y="1801839"/>
            <a:ext cx="8450470" cy="35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1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3FAD44A-58AE-4DE1-85C8-8A61C374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-1"/>
            <a:ext cx="123920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396119B8-D46D-4060-8A90-DD80296F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2995928" y="-226853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75D022-B10F-479D-B4C7-5DD0A52DC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-124407" y="209005"/>
            <a:ext cx="3254317" cy="12530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A41F4-098E-4785-AD70-15506C03A69B}"/>
              </a:ext>
            </a:extLst>
          </p:cNvPr>
          <p:cNvSpPr txBox="1"/>
          <p:nvPr/>
        </p:nvSpPr>
        <p:spPr>
          <a:xfrm>
            <a:off x="373515" y="385173"/>
            <a:ext cx="401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002060"/>
                </a:solidFill>
              </a:rPr>
              <a:t>شرح الحديث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27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B7BBF59B-B99D-4267-856D-213806BAA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6" y="4680015"/>
            <a:ext cx="1990327" cy="210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B27C054-4C00-4456-B980-132D06B91E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241" t="50000" r="26942" b="23441"/>
          <a:stretch/>
        </p:blipFill>
        <p:spPr>
          <a:xfrm>
            <a:off x="2315523" y="1899786"/>
            <a:ext cx="8765512" cy="305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26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65DFAA7D-A524-4F2A-A6B6-B0F7084DA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-1"/>
            <a:ext cx="123920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6599429-ACC8-4416-938B-BE08C57D2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5" y="4461769"/>
            <a:ext cx="2904750" cy="211836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9C806636-B68D-4C72-9C2C-BBB4803AA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326" y="4461769"/>
            <a:ext cx="2904750" cy="2118364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B81D133-1447-4A2C-BCDE-6C222A41EDA9}"/>
              </a:ext>
            </a:extLst>
          </p:cNvPr>
          <p:cNvSpPr txBox="1"/>
          <p:nvPr/>
        </p:nvSpPr>
        <p:spPr>
          <a:xfrm>
            <a:off x="9123213" y="5152220"/>
            <a:ext cx="158902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dirty="0">
                <a:solidFill>
                  <a:srgbClr val="FF0000"/>
                </a:solidFill>
              </a:rPr>
              <a:t>الصِّفات الحسنة</a:t>
            </a:r>
            <a:endParaRPr lang="ar-KW" sz="4000" dirty="0">
              <a:solidFill>
                <a:srgbClr val="FF00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A78D9F3-AEED-4320-9320-AB9A00AD8CE3}"/>
              </a:ext>
            </a:extLst>
          </p:cNvPr>
          <p:cNvSpPr txBox="1"/>
          <p:nvPr/>
        </p:nvSpPr>
        <p:spPr>
          <a:xfrm>
            <a:off x="1449314" y="5186188"/>
            <a:ext cx="198097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كل أفعال الخير</a:t>
            </a:r>
            <a:endParaRPr lang="ar-KW" sz="3600" dirty="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55EF12-A487-4CBC-8842-1448DCF00F53}"/>
              </a:ext>
            </a:extLst>
          </p:cNvPr>
          <p:cNvGrpSpPr/>
          <p:nvPr/>
        </p:nvGrpSpPr>
        <p:grpSpPr>
          <a:xfrm>
            <a:off x="6918224" y="759342"/>
            <a:ext cx="2747753" cy="2458762"/>
            <a:chOff x="7019664" y="228102"/>
            <a:chExt cx="2747753" cy="2458762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1B9AD31F-13B2-41E0-A675-4F4E26C8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664" y="228102"/>
              <a:ext cx="2747753" cy="2458762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B4481E47-0C89-4D18-84A9-073D86024BD4}"/>
                </a:ext>
              </a:extLst>
            </p:cNvPr>
            <p:cNvSpPr txBox="1"/>
            <p:nvPr/>
          </p:nvSpPr>
          <p:spPr>
            <a:xfrm>
              <a:off x="7995561" y="790769"/>
              <a:ext cx="861133" cy="923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AE" sz="5400" dirty="0">
                  <a:solidFill>
                    <a:srgbClr val="FF0000"/>
                  </a:solidFill>
                </a:rPr>
                <a:t>البِرُّ</a:t>
              </a:r>
              <a:endParaRPr lang="ar-KW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E93C216-B0C1-4915-8EC9-3165C6F9C856}"/>
              </a:ext>
            </a:extLst>
          </p:cNvPr>
          <p:cNvGrpSpPr/>
          <p:nvPr/>
        </p:nvGrpSpPr>
        <p:grpSpPr>
          <a:xfrm>
            <a:off x="2904488" y="759342"/>
            <a:ext cx="2747753" cy="2458762"/>
            <a:chOff x="2813048" y="228102"/>
            <a:chExt cx="2747753" cy="2458762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E7786B3E-EB1B-4B27-B83A-693DD70C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048" y="228102"/>
              <a:ext cx="2747753" cy="2458762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1ABA816C-BD4E-41D7-8508-BFFD95064D29}"/>
                </a:ext>
              </a:extLst>
            </p:cNvPr>
            <p:cNvSpPr txBox="1"/>
            <p:nvPr/>
          </p:nvSpPr>
          <p:spPr>
            <a:xfrm>
              <a:off x="3606066" y="471308"/>
              <a:ext cx="1606731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4800" dirty="0">
                  <a:solidFill>
                    <a:srgbClr val="FF0000"/>
                  </a:solidFill>
                </a:rPr>
                <a:t>حُسْنُ الخلق</a:t>
              </a:r>
              <a:endParaRPr lang="ar-KW" sz="4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2" name="صوت-تصفيق وتشجيع_للمونتاج_">
            <a:hlinkClick r:id="" action="ppaction://media"/>
            <a:extLst>
              <a:ext uri="{FF2B5EF4-FFF2-40B4-BE49-F238E27FC236}">
                <a16:creationId xmlns:a16="http://schemas.microsoft.com/office/drawing/2014/main" id="{65FF0256-2BAB-4593-9BD6-70DE0CB04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939" y="6312023"/>
            <a:ext cx="487363" cy="475926"/>
          </a:xfrm>
          <a:prstGeom prst="rect">
            <a:avLst/>
          </a:prstGeom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26BB5AB4-57A9-412C-BE65-9C2E59328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2691548" y="-5569"/>
            <a:ext cx="1691862" cy="83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D6271B-E44C-4AD1-BD35-F95CBD9DE2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-312973" y="-1244"/>
            <a:ext cx="3217461" cy="108134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7E72C09-FBF2-4454-BE17-93D1B01B3DFF}"/>
              </a:ext>
            </a:extLst>
          </p:cNvPr>
          <p:cNvSpPr txBox="1"/>
          <p:nvPr/>
        </p:nvSpPr>
        <p:spPr>
          <a:xfrm>
            <a:off x="429394" y="237963"/>
            <a:ext cx="2221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2060"/>
                </a:solidFill>
              </a:rPr>
              <a:t>أفسر المفردات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AAB828-1A44-4B67-A947-DE164AA429C3}"/>
              </a:ext>
            </a:extLst>
          </p:cNvPr>
          <p:cNvSpPr txBox="1"/>
          <p:nvPr/>
        </p:nvSpPr>
        <p:spPr>
          <a:xfrm>
            <a:off x="5575517" y="73836"/>
            <a:ext cx="965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002060"/>
                </a:solidFill>
                <a:cs typeface="(AH) Manal Black" pitchFamily="2" charset="-78"/>
              </a:rPr>
              <a:t>استراتيجية النصف الآخر</a:t>
            </a:r>
            <a:r>
              <a:rPr lang="ar-AE" sz="2800" dirty="0">
                <a:solidFill>
                  <a:srgbClr val="C00000"/>
                </a:solidFill>
                <a:cs typeface="(AH) Manal Black" pitchFamily="2" charset="-78"/>
              </a:rPr>
              <a:t>( الهدف : أفسر مفردات الحديث) </a:t>
            </a:r>
            <a:endParaRPr lang="en-US" sz="28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30" name="Picture 4" descr="حوراء البلداوي - كيف نستقبل تلاميذ الصف الاول في الاسبوع... | Facebook">
            <a:extLst>
              <a:ext uri="{FF2B5EF4-FFF2-40B4-BE49-F238E27FC236}">
                <a16:creationId xmlns:a16="http://schemas.microsoft.com/office/drawing/2014/main" id="{B85A7393-7D40-4FC6-8FC8-76AFB2D7C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AEF"/>
              </a:clrFrom>
              <a:clrTo>
                <a:srgbClr val="FFFA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39" y="2421156"/>
            <a:ext cx="1522300" cy="130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33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4819 0.3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02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44193 0.30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3FAD44A-58AE-4DE1-85C8-8A61C374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909"/>
            <a:ext cx="123920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D2E281DA-E50C-4E17-9827-284004AC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297" y="4138695"/>
            <a:ext cx="2219289" cy="234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396119B8-D46D-4060-8A90-DD80296F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3243622" y="-35142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75D022-B10F-479D-B4C7-5DD0A52DCC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-148878" y="165169"/>
            <a:ext cx="3568599" cy="1374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A41F4-098E-4785-AD70-15506C03A69B}"/>
              </a:ext>
            </a:extLst>
          </p:cNvPr>
          <p:cNvSpPr txBox="1"/>
          <p:nvPr/>
        </p:nvSpPr>
        <p:spPr>
          <a:xfrm>
            <a:off x="396064" y="436705"/>
            <a:ext cx="343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002060"/>
                </a:solidFill>
              </a:rPr>
              <a:t>التقييم البنائي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53AE8412-853C-416C-ADF1-6AF1CC6DF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" b="28066"/>
          <a:stretch/>
        </p:blipFill>
        <p:spPr bwMode="auto">
          <a:xfrm>
            <a:off x="2590581" y="1479242"/>
            <a:ext cx="7010838" cy="481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21FCFE-4DC6-468C-9665-DAED35456B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607" t="7719" r="1643" b="82852"/>
          <a:stretch/>
        </p:blipFill>
        <p:spPr>
          <a:xfrm>
            <a:off x="4742222" y="4112542"/>
            <a:ext cx="2346697" cy="9757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A0F5DD-BEB7-4E31-BE60-D004A285F492}"/>
              </a:ext>
            </a:extLst>
          </p:cNvPr>
          <p:cNvSpPr/>
          <p:nvPr/>
        </p:nvSpPr>
        <p:spPr>
          <a:xfrm>
            <a:off x="3368090" y="3249854"/>
            <a:ext cx="5655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linkClick r:id="rId8"/>
              </a:rPr>
              <a:t>https://wordwall.net/resource/836227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93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3FAD44A-58AE-4DE1-85C8-8A61C374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368"/>
            <a:ext cx="123920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396119B8-D46D-4060-8A90-DD80296F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4397864" y="-223484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75D022-B10F-479D-B4C7-5DD0A52DC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-402586" y="37144"/>
            <a:ext cx="4882811" cy="1485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A41F4-098E-4785-AD70-15506C03A69B}"/>
              </a:ext>
            </a:extLst>
          </p:cNvPr>
          <p:cNvSpPr txBox="1"/>
          <p:nvPr/>
        </p:nvSpPr>
        <p:spPr>
          <a:xfrm>
            <a:off x="745593" y="284853"/>
            <a:ext cx="2853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002060"/>
                </a:solidFill>
              </a:rPr>
              <a:t>انظر الى الصور التالية و عبر عنها بكلمة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632D8C-7DE6-4BC9-83D3-635B424E01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288" r="67784" b="31010"/>
          <a:stretch/>
        </p:blipFill>
        <p:spPr>
          <a:xfrm>
            <a:off x="4561527" y="1516738"/>
            <a:ext cx="3492400" cy="2768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D5909-47CB-458C-92A8-915D15ED3B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67" r="34117" b="66825"/>
          <a:stretch/>
        </p:blipFill>
        <p:spPr>
          <a:xfrm>
            <a:off x="8491615" y="1495539"/>
            <a:ext cx="3442691" cy="2768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B33254-9103-492C-B435-2B54BEAC1C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784" b="66825"/>
          <a:stretch/>
        </p:blipFill>
        <p:spPr>
          <a:xfrm>
            <a:off x="679339" y="1504555"/>
            <a:ext cx="3388033" cy="2724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F25C91-4655-4C7F-9B6D-DE756242F350}"/>
              </a:ext>
            </a:extLst>
          </p:cNvPr>
          <p:cNvSpPr txBox="1"/>
          <p:nvPr/>
        </p:nvSpPr>
        <p:spPr>
          <a:xfrm>
            <a:off x="9619521" y="4318906"/>
            <a:ext cx="1684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>
                <a:solidFill>
                  <a:schemeClr val="bg1"/>
                </a:solidFill>
                <a:cs typeface="(AH) Manal Black" pitchFamily="2" charset="-78"/>
              </a:rPr>
              <a:t>الاعتذار</a:t>
            </a:r>
            <a:endParaRPr lang="en-US" sz="4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9355D-9E4B-4817-889A-7958916D4258}"/>
              </a:ext>
            </a:extLst>
          </p:cNvPr>
          <p:cNvSpPr txBox="1"/>
          <p:nvPr/>
        </p:nvSpPr>
        <p:spPr>
          <a:xfrm>
            <a:off x="5596609" y="4285688"/>
            <a:ext cx="1684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dirty="0">
                <a:solidFill>
                  <a:schemeClr val="bg1"/>
                </a:solidFill>
                <a:cs typeface="(AH) Manal Black" pitchFamily="2" charset="-78"/>
              </a:rPr>
              <a:t>المساعدة</a:t>
            </a:r>
            <a:endParaRPr lang="en-US" sz="4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BC45A3-997A-43DA-BB61-D00D5C975D4D}"/>
              </a:ext>
            </a:extLst>
          </p:cNvPr>
          <p:cNvSpPr txBox="1"/>
          <p:nvPr/>
        </p:nvSpPr>
        <p:spPr>
          <a:xfrm>
            <a:off x="1896745" y="4142772"/>
            <a:ext cx="1684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dirty="0">
                <a:solidFill>
                  <a:schemeClr val="bg1"/>
                </a:solidFill>
                <a:cs typeface="(AH) Manal Black" pitchFamily="2" charset="-78"/>
              </a:rPr>
              <a:t>الرحمة</a:t>
            </a:r>
            <a:endParaRPr lang="en-US" sz="4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59183-F6FA-42DF-A4F8-03519EE0A346}"/>
              </a:ext>
            </a:extLst>
          </p:cNvPr>
          <p:cNvSpPr txBox="1"/>
          <p:nvPr/>
        </p:nvSpPr>
        <p:spPr>
          <a:xfrm>
            <a:off x="3041471" y="5219905"/>
            <a:ext cx="896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rgbClr val="FF0000"/>
                </a:solidFill>
              </a:rPr>
              <a:t>ما الصفة التي تدل عليها الأعمال التي في الصور ( حسنة أم سيئة )؟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BD9F2D-798F-488C-A1AB-CE6B34508BDB}"/>
              </a:ext>
            </a:extLst>
          </p:cNvPr>
          <p:cNvSpPr txBox="1"/>
          <p:nvPr/>
        </p:nvSpPr>
        <p:spPr>
          <a:xfrm>
            <a:off x="5769631" y="5866236"/>
            <a:ext cx="896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rgbClr val="FF0000"/>
                </a:solidFill>
              </a:rPr>
              <a:t>ماذا نقول عن أخلاق صاحب هذه الصفات؟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7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3FAD44A-58AE-4DE1-85C8-8A61C374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909"/>
            <a:ext cx="123920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396119B8-D46D-4060-8A90-DD80296F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3042688" y="-233131"/>
            <a:ext cx="2385145" cy="117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75D022-B10F-479D-B4C7-5DD0A52DC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-291955" y="57908"/>
            <a:ext cx="3440334" cy="1324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A41F4-098E-4785-AD70-15506C03A69B}"/>
              </a:ext>
            </a:extLst>
          </p:cNvPr>
          <p:cNvSpPr txBox="1"/>
          <p:nvPr/>
        </p:nvSpPr>
        <p:spPr>
          <a:xfrm>
            <a:off x="457704" y="336119"/>
            <a:ext cx="2260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2060"/>
                </a:solidFill>
              </a:rPr>
              <a:t>استمع و أجيب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153AF71-7AA6-4EDD-B704-1464CC0D1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" b="28066"/>
          <a:stretch/>
        </p:blipFill>
        <p:spPr bwMode="auto">
          <a:xfrm>
            <a:off x="3334051" y="797784"/>
            <a:ext cx="8740864" cy="60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B3D5BE-25E1-4C3E-9937-91B7990700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0" t="3440"/>
          <a:stretch/>
        </p:blipFill>
        <p:spPr>
          <a:xfrm>
            <a:off x="3810906" y="1587542"/>
            <a:ext cx="7728792" cy="40758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B8C1FE-B327-4E98-A24B-7D1DB561C5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958" t="71079" b="5705"/>
          <a:stretch/>
        </p:blipFill>
        <p:spPr>
          <a:xfrm>
            <a:off x="117084" y="4772611"/>
            <a:ext cx="3077619" cy="577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E67208-EFCF-4EE8-A98A-DFE791F00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488" t="30876" b="45182"/>
          <a:stretch/>
        </p:blipFill>
        <p:spPr>
          <a:xfrm>
            <a:off x="295597" y="2832333"/>
            <a:ext cx="2802461" cy="670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44732-3562-41F7-981F-676EED7777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946" b="23661"/>
          <a:stretch/>
        </p:blipFill>
        <p:spPr>
          <a:xfrm>
            <a:off x="0" y="3856857"/>
            <a:ext cx="3334051" cy="57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9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3FAD44A-58AE-4DE1-85C8-8A61C374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909"/>
            <a:ext cx="123920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396119B8-D46D-4060-8A90-DD80296F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3378148" y="-67001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75D022-B10F-479D-B4C7-5DD0A52DC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-256335" y="122931"/>
            <a:ext cx="3751800" cy="14446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A41F4-098E-4785-AD70-15506C03A69B}"/>
              </a:ext>
            </a:extLst>
          </p:cNvPr>
          <p:cNvSpPr txBox="1"/>
          <p:nvPr/>
        </p:nvSpPr>
        <p:spPr>
          <a:xfrm>
            <a:off x="236599" y="383222"/>
            <a:ext cx="343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002060"/>
                </a:solidFill>
              </a:rPr>
              <a:t>التقييم الختامي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F885D51-E08A-41B7-923F-AB5FDBD7F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" b="28066"/>
          <a:stretch/>
        </p:blipFill>
        <p:spPr bwMode="auto">
          <a:xfrm>
            <a:off x="2981577" y="1599081"/>
            <a:ext cx="7010838" cy="481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0F6951-4302-4479-861E-0F065B414F98}"/>
              </a:ext>
            </a:extLst>
          </p:cNvPr>
          <p:cNvSpPr/>
          <p:nvPr/>
        </p:nvSpPr>
        <p:spPr>
          <a:xfrm>
            <a:off x="3811734" y="3584517"/>
            <a:ext cx="55804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hlinkClick r:id="rId6"/>
              </a:rPr>
              <a:t>https://www.liveworksheets.com/c?a=c&amp;sr=n&amp;l=he&amp;i=uttxutc&amp;r=fk&amp;db=0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CC00BB-9A76-4EDC-B72E-884E306247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50" r="70857" b="85299"/>
          <a:stretch/>
        </p:blipFill>
        <p:spPr>
          <a:xfrm>
            <a:off x="5401814" y="4233068"/>
            <a:ext cx="2400300" cy="3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21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0A94EDC0-4DF7-4A56-9359-41058DEE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909"/>
            <a:ext cx="123920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B554BA1D-C6F4-4DAD-ACD6-AB71F93A7709-L0-001.gif" descr="B554BA1D-C6F4-4DAD-ACD6-AB71F93A7709-L0-001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23792" y="473283"/>
            <a:ext cx="4818246" cy="481824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داخل البالونة الحمراء سؤال متعلق بالدرس…"/>
          <p:cNvSpPr/>
          <p:nvPr/>
        </p:nvSpPr>
        <p:spPr>
          <a:xfrm>
            <a:off x="1904481" y="2667222"/>
            <a:ext cx="4021325" cy="3145662"/>
          </a:xfrm>
          <a:prstGeom prst="roundRect">
            <a:avLst>
              <a:gd name="adj" fmla="val 6347"/>
            </a:avLst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algn="ctr">
              <a:defRPr sz="5300"/>
            </a:pPr>
            <a:r>
              <a:rPr sz="3726" dirty="0" err="1">
                <a:solidFill>
                  <a:srgbClr val="002060"/>
                </a:solidFill>
              </a:rPr>
              <a:t>داخل</a:t>
            </a:r>
            <a:r>
              <a:rPr sz="3726" dirty="0">
                <a:solidFill>
                  <a:srgbClr val="002060"/>
                </a:solidFill>
              </a:rPr>
              <a:t> </a:t>
            </a:r>
            <a:r>
              <a:rPr sz="3726" dirty="0" err="1">
                <a:solidFill>
                  <a:srgbClr val="002060"/>
                </a:solidFill>
              </a:rPr>
              <a:t>البالونة</a:t>
            </a:r>
            <a:r>
              <a:rPr sz="3726" dirty="0">
                <a:solidFill>
                  <a:srgbClr val="002060"/>
                </a:solidFill>
              </a:rPr>
              <a:t> </a:t>
            </a:r>
            <a:r>
              <a:rPr sz="3726" dirty="0" err="1">
                <a:solidFill>
                  <a:srgbClr val="002060"/>
                </a:solidFill>
              </a:rPr>
              <a:t>الحمراء</a:t>
            </a:r>
            <a:r>
              <a:rPr sz="3726" dirty="0">
                <a:solidFill>
                  <a:srgbClr val="002060"/>
                </a:solidFill>
              </a:rPr>
              <a:t> </a:t>
            </a:r>
            <a:r>
              <a:rPr sz="3726" dirty="0" err="1">
                <a:solidFill>
                  <a:srgbClr val="002060"/>
                </a:solidFill>
              </a:rPr>
              <a:t>سؤال</a:t>
            </a:r>
            <a:r>
              <a:rPr sz="3726" dirty="0">
                <a:solidFill>
                  <a:srgbClr val="002060"/>
                </a:solidFill>
              </a:rPr>
              <a:t> </a:t>
            </a:r>
            <a:r>
              <a:rPr lang="ar-AE" sz="3726" dirty="0">
                <a:solidFill>
                  <a:srgbClr val="002060"/>
                </a:solidFill>
              </a:rPr>
              <a:t>لنتعرف عليه</a:t>
            </a:r>
            <a:endParaRPr sz="3726" dirty="0">
              <a:solidFill>
                <a:srgbClr val="002060"/>
              </a:solidFill>
            </a:endParaRPr>
          </a:p>
        </p:txBody>
      </p:sp>
      <p:pic>
        <p:nvPicPr>
          <p:cNvPr id="126" name="3E6E7461-514D-4A8C-8224-EFC1C88F1645-L0-001.png" descr="3E6E7461-514D-4A8C-8224-EFC1C88F1645-L0-0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463" y="2212701"/>
            <a:ext cx="1339411" cy="1339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8E795213-F3E9-408E-9684-F6551CC7D108-L0-001.jpeg" descr="8E795213-F3E9-408E-9684-F6551CC7D108-L0-001.jpeg"/>
          <p:cNvPicPr>
            <a:picLocks noChangeAspect="1"/>
          </p:cNvPicPr>
          <p:nvPr/>
        </p:nvPicPr>
        <p:blipFill>
          <a:blip r:embed="rId5"/>
          <a:srcRect l="1950" t="6436" r="2495" b="13282"/>
          <a:stretch>
            <a:fillRect/>
          </a:stretch>
        </p:blipFill>
        <p:spPr>
          <a:xfrm>
            <a:off x="1621846" y="163321"/>
            <a:ext cx="5357401" cy="1519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529" extrusionOk="0">
                <a:moveTo>
                  <a:pt x="1771" y="9"/>
                </a:moveTo>
                <a:cubicBezTo>
                  <a:pt x="1604" y="112"/>
                  <a:pt x="1390" y="820"/>
                  <a:pt x="1373" y="1330"/>
                </a:cubicBezTo>
                <a:cubicBezTo>
                  <a:pt x="1360" y="1705"/>
                  <a:pt x="1297" y="1961"/>
                  <a:pt x="1148" y="2235"/>
                </a:cubicBezTo>
                <a:cubicBezTo>
                  <a:pt x="1034" y="2446"/>
                  <a:pt x="942" y="2689"/>
                  <a:pt x="942" y="2777"/>
                </a:cubicBezTo>
                <a:cubicBezTo>
                  <a:pt x="942" y="2865"/>
                  <a:pt x="832" y="3440"/>
                  <a:pt x="698" y="4054"/>
                </a:cubicBezTo>
                <a:cubicBezTo>
                  <a:pt x="486" y="5031"/>
                  <a:pt x="448" y="5355"/>
                  <a:pt x="399" y="6628"/>
                </a:cubicBezTo>
                <a:cubicBezTo>
                  <a:pt x="338" y="8191"/>
                  <a:pt x="223" y="10029"/>
                  <a:pt x="87" y="11567"/>
                </a:cubicBezTo>
                <a:cubicBezTo>
                  <a:pt x="-10" y="12668"/>
                  <a:pt x="-34" y="18510"/>
                  <a:pt x="55" y="19337"/>
                </a:cubicBezTo>
                <a:cubicBezTo>
                  <a:pt x="137" y="20091"/>
                  <a:pt x="527" y="21361"/>
                  <a:pt x="703" y="21445"/>
                </a:cubicBezTo>
                <a:cubicBezTo>
                  <a:pt x="832" y="21506"/>
                  <a:pt x="924" y="21536"/>
                  <a:pt x="1003" y="21528"/>
                </a:cubicBezTo>
                <a:cubicBezTo>
                  <a:pt x="1081" y="21520"/>
                  <a:pt x="1145" y="21472"/>
                  <a:pt x="1218" y="21389"/>
                </a:cubicBezTo>
                <a:cubicBezTo>
                  <a:pt x="1294" y="21303"/>
                  <a:pt x="1446" y="21181"/>
                  <a:pt x="1557" y="21117"/>
                </a:cubicBezTo>
                <a:cubicBezTo>
                  <a:pt x="1694" y="21037"/>
                  <a:pt x="1768" y="20880"/>
                  <a:pt x="1787" y="20618"/>
                </a:cubicBezTo>
                <a:cubicBezTo>
                  <a:pt x="1806" y="20357"/>
                  <a:pt x="1862" y="20235"/>
                  <a:pt x="1962" y="20235"/>
                </a:cubicBezTo>
                <a:cubicBezTo>
                  <a:pt x="2178" y="20235"/>
                  <a:pt x="2304" y="19928"/>
                  <a:pt x="2372" y="19246"/>
                </a:cubicBezTo>
                <a:cubicBezTo>
                  <a:pt x="2429" y="18663"/>
                  <a:pt x="2440" y="18648"/>
                  <a:pt x="2668" y="18780"/>
                </a:cubicBezTo>
                <a:cubicBezTo>
                  <a:pt x="2798" y="18855"/>
                  <a:pt x="2928" y="18986"/>
                  <a:pt x="2959" y="19068"/>
                </a:cubicBezTo>
                <a:cubicBezTo>
                  <a:pt x="2989" y="19151"/>
                  <a:pt x="3100" y="19282"/>
                  <a:pt x="3205" y="19361"/>
                </a:cubicBezTo>
                <a:cubicBezTo>
                  <a:pt x="3311" y="19440"/>
                  <a:pt x="3435" y="19575"/>
                  <a:pt x="3481" y="19661"/>
                </a:cubicBezTo>
                <a:cubicBezTo>
                  <a:pt x="3528" y="19748"/>
                  <a:pt x="3649" y="19910"/>
                  <a:pt x="3751" y="20021"/>
                </a:cubicBezTo>
                <a:cubicBezTo>
                  <a:pt x="3912" y="20199"/>
                  <a:pt x="3959" y="20166"/>
                  <a:pt x="4114" y="19748"/>
                </a:cubicBezTo>
                <a:cubicBezTo>
                  <a:pt x="4212" y="19486"/>
                  <a:pt x="4343" y="19244"/>
                  <a:pt x="4405" y="19211"/>
                </a:cubicBezTo>
                <a:cubicBezTo>
                  <a:pt x="4467" y="19177"/>
                  <a:pt x="4596" y="18915"/>
                  <a:pt x="4692" y="18629"/>
                </a:cubicBezTo>
                <a:cubicBezTo>
                  <a:pt x="4792" y="18334"/>
                  <a:pt x="4905" y="18161"/>
                  <a:pt x="4953" y="18226"/>
                </a:cubicBezTo>
                <a:cubicBezTo>
                  <a:pt x="4999" y="18289"/>
                  <a:pt x="5091" y="18164"/>
                  <a:pt x="5158" y="17949"/>
                </a:cubicBezTo>
                <a:cubicBezTo>
                  <a:pt x="5261" y="17620"/>
                  <a:pt x="5344" y="17566"/>
                  <a:pt x="5692" y="17609"/>
                </a:cubicBezTo>
                <a:cubicBezTo>
                  <a:pt x="5919" y="17637"/>
                  <a:pt x="6112" y="17739"/>
                  <a:pt x="6121" y="17835"/>
                </a:cubicBezTo>
                <a:cubicBezTo>
                  <a:pt x="6130" y="17930"/>
                  <a:pt x="6231" y="17976"/>
                  <a:pt x="6345" y="17937"/>
                </a:cubicBezTo>
                <a:cubicBezTo>
                  <a:pt x="6460" y="17899"/>
                  <a:pt x="6683" y="17952"/>
                  <a:pt x="6840" y="18052"/>
                </a:cubicBezTo>
                <a:cubicBezTo>
                  <a:pt x="7022" y="18169"/>
                  <a:pt x="7144" y="18164"/>
                  <a:pt x="7178" y="18044"/>
                </a:cubicBezTo>
                <a:cubicBezTo>
                  <a:pt x="7213" y="17923"/>
                  <a:pt x="7290" y="17960"/>
                  <a:pt x="7397" y="18147"/>
                </a:cubicBezTo>
                <a:cubicBezTo>
                  <a:pt x="7560" y="18433"/>
                  <a:pt x="7734" y="18447"/>
                  <a:pt x="7914" y="18194"/>
                </a:cubicBezTo>
                <a:cubicBezTo>
                  <a:pt x="7977" y="18107"/>
                  <a:pt x="8027" y="18201"/>
                  <a:pt x="8070" y="18483"/>
                </a:cubicBezTo>
                <a:lnTo>
                  <a:pt x="8134" y="18898"/>
                </a:lnTo>
                <a:lnTo>
                  <a:pt x="8265" y="18400"/>
                </a:lnTo>
                <a:cubicBezTo>
                  <a:pt x="8338" y="18126"/>
                  <a:pt x="8453" y="17902"/>
                  <a:pt x="8521" y="17902"/>
                </a:cubicBezTo>
                <a:cubicBezTo>
                  <a:pt x="8593" y="17902"/>
                  <a:pt x="8745" y="17560"/>
                  <a:pt x="8879" y="17095"/>
                </a:cubicBezTo>
                <a:lnTo>
                  <a:pt x="9113" y="16292"/>
                </a:lnTo>
                <a:lnTo>
                  <a:pt x="9287" y="16803"/>
                </a:lnTo>
                <a:cubicBezTo>
                  <a:pt x="9382" y="17085"/>
                  <a:pt x="9515" y="17331"/>
                  <a:pt x="9581" y="17344"/>
                </a:cubicBezTo>
                <a:cubicBezTo>
                  <a:pt x="9965" y="17425"/>
                  <a:pt x="10161" y="17496"/>
                  <a:pt x="10309" y="17609"/>
                </a:cubicBezTo>
                <a:cubicBezTo>
                  <a:pt x="10657" y="17876"/>
                  <a:pt x="10752" y="17869"/>
                  <a:pt x="10848" y="17566"/>
                </a:cubicBezTo>
                <a:cubicBezTo>
                  <a:pt x="10938" y="17277"/>
                  <a:pt x="10954" y="17283"/>
                  <a:pt x="11058" y="17672"/>
                </a:cubicBezTo>
                <a:cubicBezTo>
                  <a:pt x="11177" y="18124"/>
                  <a:pt x="11333" y="18210"/>
                  <a:pt x="11493" y="17910"/>
                </a:cubicBezTo>
                <a:cubicBezTo>
                  <a:pt x="11569" y="17766"/>
                  <a:pt x="11618" y="17832"/>
                  <a:pt x="11711" y="18206"/>
                </a:cubicBezTo>
                <a:cubicBezTo>
                  <a:pt x="11776" y="18473"/>
                  <a:pt x="11896" y="18779"/>
                  <a:pt x="11977" y="18886"/>
                </a:cubicBezTo>
                <a:cubicBezTo>
                  <a:pt x="12104" y="19056"/>
                  <a:pt x="12146" y="19004"/>
                  <a:pt x="12301" y="18475"/>
                </a:cubicBezTo>
                <a:cubicBezTo>
                  <a:pt x="12454" y="17955"/>
                  <a:pt x="12496" y="17896"/>
                  <a:pt x="12596" y="18084"/>
                </a:cubicBezTo>
                <a:cubicBezTo>
                  <a:pt x="12660" y="18204"/>
                  <a:pt x="12713" y="18377"/>
                  <a:pt x="12713" y="18467"/>
                </a:cubicBezTo>
                <a:cubicBezTo>
                  <a:pt x="12713" y="18728"/>
                  <a:pt x="12931" y="18907"/>
                  <a:pt x="13320" y="18962"/>
                </a:cubicBezTo>
                <a:cubicBezTo>
                  <a:pt x="13652" y="19008"/>
                  <a:pt x="13690" y="18970"/>
                  <a:pt x="13828" y="18455"/>
                </a:cubicBezTo>
                <a:cubicBezTo>
                  <a:pt x="13910" y="18150"/>
                  <a:pt x="14030" y="17902"/>
                  <a:pt x="14094" y="17902"/>
                </a:cubicBezTo>
                <a:cubicBezTo>
                  <a:pt x="14304" y="17902"/>
                  <a:pt x="14772" y="18537"/>
                  <a:pt x="14796" y="18855"/>
                </a:cubicBezTo>
                <a:cubicBezTo>
                  <a:pt x="14808" y="19025"/>
                  <a:pt x="14918" y="19357"/>
                  <a:pt x="15039" y="19590"/>
                </a:cubicBezTo>
                <a:lnTo>
                  <a:pt x="15259" y="20013"/>
                </a:lnTo>
                <a:lnTo>
                  <a:pt x="15442" y="19317"/>
                </a:lnTo>
                <a:lnTo>
                  <a:pt x="15624" y="18618"/>
                </a:lnTo>
                <a:lnTo>
                  <a:pt x="15751" y="19064"/>
                </a:lnTo>
                <a:cubicBezTo>
                  <a:pt x="15895" y="19572"/>
                  <a:pt x="16160" y="19833"/>
                  <a:pt x="16535" y="19839"/>
                </a:cubicBezTo>
                <a:cubicBezTo>
                  <a:pt x="16825" y="19845"/>
                  <a:pt x="16981" y="19691"/>
                  <a:pt x="16938" y="19444"/>
                </a:cubicBezTo>
                <a:cubicBezTo>
                  <a:pt x="16922" y="19353"/>
                  <a:pt x="16973" y="19130"/>
                  <a:pt x="17051" y="18950"/>
                </a:cubicBezTo>
                <a:cubicBezTo>
                  <a:pt x="17184" y="18645"/>
                  <a:pt x="17212" y="18645"/>
                  <a:pt x="17473" y="18942"/>
                </a:cubicBezTo>
                <a:cubicBezTo>
                  <a:pt x="17628" y="19117"/>
                  <a:pt x="17787" y="19262"/>
                  <a:pt x="17827" y="19262"/>
                </a:cubicBezTo>
                <a:cubicBezTo>
                  <a:pt x="17866" y="19262"/>
                  <a:pt x="17981" y="19408"/>
                  <a:pt x="18083" y="19586"/>
                </a:cubicBezTo>
                <a:cubicBezTo>
                  <a:pt x="18531" y="20377"/>
                  <a:pt x="18494" y="20361"/>
                  <a:pt x="18538" y="19744"/>
                </a:cubicBezTo>
                <a:cubicBezTo>
                  <a:pt x="18557" y="19477"/>
                  <a:pt x="18680" y="18976"/>
                  <a:pt x="18812" y="18629"/>
                </a:cubicBezTo>
                <a:cubicBezTo>
                  <a:pt x="18944" y="18283"/>
                  <a:pt x="19221" y="17496"/>
                  <a:pt x="19429" y="16882"/>
                </a:cubicBezTo>
                <a:cubicBezTo>
                  <a:pt x="19642" y="16254"/>
                  <a:pt x="19862" y="15763"/>
                  <a:pt x="19931" y="15763"/>
                </a:cubicBezTo>
                <a:cubicBezTo>
                  <a:pt x="19999" y="15763"/>
                  <a:pt x="20128" y="15543"/>
                  <a:pt x="20218" y="15276"/>
                </a:cubicBezTo>
                <a:cubicBezTo>
                  <a:pt x="20308" y="15009"/>
                  <a:pt x="20406" y="14790"/>
                  <a:pt x="20436" y="14790"/>
                </a:cubicBezTo>
                <a:cubicBezTo>
                  <a:pt x="20465" y="14790"/>
                  <a:pt x="20575" y="14586"/>
                  <a:pt x="20680" y="14335"/>
                </a:cubicBezTo>
                <a:cubicBezTo>
                  <a:pt x="20786" y="14084"/>
                  <a:pt x="20989" y="13831"/>
                  <a:pt x="21133" y="13774"/>
                </a:cubicBezTo>
                <a:cubicBezTo>
                  <a:pt x="21276" y="13717"/>
                  <a:pt x="21404" y="13638"/>
                  <a:pt x="21416" y="13596"/>
                </a:cubicBezTo>
                <a:cubicBezTo>
                  <a:pt x="21428" y="13554"/>
                  <a:pt x="21468" y="13119"/>
                  <a:pt x="21505" y="12631"/>
                </a:cubicBezTo>
                <a:cubicBezTo>
                  <a:pt x="21566" y="11833"/>
                  <a:pt x="21561" y="11657"/>
                  <a:pt x="21454" y="10875"/>
                </a:cubicBezTo>
                <a:cubicBezTo>
                  <a:pt x="21388" y="10397"/>
                  <a:pt x="21334" y="9860"/>
                  <a:pt x="21334" y="9681"/>
                </a:cubicBezTo>
                <a:cubicBezTo>
                  <a:pt x="21334" y="9299"/>
                  <a:pt x="20919" y="8186"/>
                  <a:pt x="20777" y="8186"/>
                </a:cubicBezTo>
                <a:cubicBezTo>
                  <a:pt x="20723" y="8186"/>
                  <a:pt x="20563" y="7875"/>
                  <a:pt x="20421" y="7494"/>
                </a:cubicBezTo>
                <a:cubicBezTo>
                  <a:pt x="20280" y="7114"/>
                  <a:pt x="20102" y="6721"/>
                  <a:pt x="20026" y="6621"/>
                </a:cubicBezTo>
                <a:cubicBezTo>
                  <a:pt x="19854" y="6390"/>
                  <a:pt x="18863" y="6377"/>
                  <a:pt x="18823" y="6605"/>
                </a:cubicBezTo>
                <a:cubicBezTo>
                  <a:pt x="18795" y="6766"/>
                  <a:pt x="18529" y="6728"/>
                  <a:pt x="18350" y="6538"/>
                </a:cubicBezTo>
                <a:cubicBezTo>
                  <a:pt x="18304" y="6489"/>
                  <a:pt x="18079" y="6394"/>
                  <a:pt x="17851" y="6328"/>
                </a:cubicBezTo>
                <a:cubicBezTo>
                  <a:pt x="17441" y="6209"/>
                  <a:pt x="17382" y="6124"/>
                  <a:pt x="16927" y="4960"/>
                </a:cubicBezTo>
                <a:cubicBezTo>
                  <a:pt x="16774" y="4570"/>
                  <a:pt x="16460" y="4728"/>
                  <a:pt x="16317" y="5268"/>
                </a:cubicBezTo>
                <a:cubicBezTo>
                  <a:pt x="16245" y="5541"/>
                  <a:pt x="16162" y="5617"/>
                  <a:pt x="16001" y="5565"/>
                </a:cubicBezTo>
                <a:cubicBezTo>
                  <a:pt x="15881" y="5526"/>
                  <a:pt x="15744" y="5569"/>
                  <a:pt x="15696" y="5660"/>
                </a:cubicBezTo>
                <a:cubicBezTo>
                  <a:pt x="15529" y="5974"/>
                  <a:pt x="14985" y="6004"/>
                  <a:pt x="14826" y="5707"/>
                </a:cubicBezTo>
                <a:cubicBezTo>
                  <a:pt x="14743" y="5552"/>
                  <a:pt x="14572" y="5404"/>
                  <a:pt x="14445" y="5379"/>
                </a:cubicBezTo>
                <a:cubicBezTo>
                  <a:pt x="14273" y="5344"/>
                  <a:pt x="14157" y="5157"/>
                  <a:pt x="13979" y="4620"/>
                </a:cubicBezTo>
                <a:cubicBezTo>
                  <a:pt x="13706" y="3800"/>
                  <a:pt x="13470" y="3693"/>
                  <a:pt x="13255" y="4288"/>
                </a:cubicBezTo>
                <a:cubicBezTo>
                  <a:pt x="13078" y="4778"/>
                  <a:pt x="12841" y="4980"/>
                  <a:pt x="12751" y="4719"/>
                </a:cubicBezTo>
                <a:cubicBezTo>
                  <a:pt x="12699" y="4568"/>
                  <a:pt x="12639" y="4604"/>
                  <a:pt x="12533" y="4849"/>
                </a:cubicBezTo>
                <a:cubicBezTo>
                  <a:pt x="12346" y="5282"/>
                  <a:pt x="11865" y="5248"/>
                  <a:pt x="11586" y="4782"/>
                </a:cubicBezTo>
                <a:cubicBezTo>
                  <a:pt x="11384" y="4445"/>
                  <a:pt x="11380" y="4448"/>
                  <a:pt x="11243" y="4901"/>
                </a:cubicBezTo>
                <a:cubicBezTo>
                  <a:pt x="11109" y="5342"/>
                  <a:pt x="11076" y="5357"/>
                  <a:pt x="10342" y="5312"/>
                </a:cubicBezTo>
                <a:cubicBezTo>
                  <a:pt x="9748" y="5275"/>
                  <a:pt x="9544" y="5328"/>
                  <a:pt x="9419" y="5557"/>
                </a:cubicBezTo>
                <a:cubicBezTo>
                  <a:pt x="9234" y="5896"/>
                  <a:pt x="8868" y="5951"/>
                  <a:pt x="8814" y="5648"/>
                </a:cubicBezTo>
                <a:cubicBezTo>
                  <a:pt x="8793" y="5529"/>
                  <a:pt x="8635" y="5463"/>
                  <a:pt x="8438" y="5494"/>
                </a:cubicBezTo>
                <a:cubicBezTo>
                  <a:pt x="8180" y="5534"/>
                  <a:pt x="8054" y="5455"/>
                  <a:pt x="7914" y="5165"/>
                </a:cubicBezTo>
                <a:lnTo>
                  <a:pt x="7729" y="4786"/>
                </a:lnTo>
                <a:lnTo>
                  <a:pt x="7610" y="5284"/>
                </a:lnTo>
                <a:cubicBezTo>
                  <a:pt x="7500" y="5744"/>
                  <a:pt x="7461" y="5778"/>
                  <a:pt x="7131" y="5711"/>
                </a:cubicBezTo>
                <a:cubicBezTo>
                  <a:pt x="6461" y="5575"/>
                  <a:pt x="5998" y="5664"/>
                  <a:pt x="5765" y="5976"/>
                </a:cubicBezTo>
                <a:cubicBezTo>
                  <a:pt x="5611" y="6183"/>
                  <a:pt x="5472" y="6240"/>
                  <a:pt x="5351" y="6146"/>
                </a:cubicBezTo>
                <a:cubicBezTo>
                  <a:pt x="5251" y="6068"/>
                  <a:pt x="5008" y="5979"/>
                  <a:pt x="4810" y="5948"/>
                </a:cubicBezTo>
                <a:cubicBezTo>
                  <a:pt x="4613" y="5917"/>
                  <a:pt x="4324" y="5834"/>
                  <a:pt x="4169" y="5763"/>
                </a:cubicBezTo>
                <a:cubicBezTo>
                  <a:pt x="3941" y="5657"/>
                  <a:pt x="3845" y="5712"/>
                  <a:pt x="3660" y="6051"/>
                </a:cubicBezTo>
                <a:cubicBezTo>
                  <a:pt x="3535" y="6281"/>
                  <a:pt x="3404" y="6407"/>
                  <a:pt x="3369" y="6332"/>
                </a:cubicBezTo>
                <a:cubicBezTo>
                  <a:pt x="3335" y="6256"/>
                  <a:pt x="3215" y="6153"/>
                  <a:pt x="3104" y="6103"/>
                </a:cubicBezTo>
                <a:cubicBezTo>
                  <a:pt x="2994" y="6052"/>
                  <a:pt x="2853" y="5853"/>
                  <a:pt x="2792" y="5660"/>
                </a:cubicBezTo>
                <a:cubicBezTo>
                  <a:pt x="2732" y="5467"/>
                  <a:pt x="2632" y="5277"/>
                  <a:pt x="2571" y="5237"/>
                </a:cubicBezTo>
                <a:cubicBezTo>
                  <a:pt x="2469" y="5168"/>
                  <a:pt x="2462" y="5022"/>
                  <a:pt x="2470" y="3176"/>
                </a:cubicBezTo>
                <a:cubicBezTo>
                  <a:pt x="2477" y="1693"/>
                  <a:pt x="2462" y="1188"/>
                  <a:pt x="2410" y="1188"/>
                </a:cubicBezTo>
                <a:cubicBezTo>
                  <a:pt x="2372" y="1188"/>
                  <a:pt x="2293" y="1002"/>
                  <a:pt x="2235" y="776"/>
                </a:cubicBezTo>
                <a:cubicBezTo>
                  <a:pt x="2114" y="305"/>
                  <a:pt x="1891" y="-64"/>
                  <a:pt x="1771" y="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8" name="التقويم الختامي"/>
          <p:cNvSpPr txBox="1"/>
          <p:nvPr/>
        </p:nvSpPr>
        <p:spPr>
          <a:xfrm>
            <a:off x="2619961" y="583995"/>
            <a:ext cx="3752285" cy="678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 algn="ctr"/>
            <a:r>
              <a:rPr lang="ar-AE" sz="3937" dirty="0"/>
              <a:t>بطاقة خروج</a:t>
            </a:r>
            <a:endParaRPr sz="3937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62C7E17F-DBDA-4040-8EC1-D37EC7E0A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-58694"/>
            <a:ext cx="1239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29064DF-18B6-4696-BD68-6E9D76184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25"/>
            <a:ext cx="1239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6F2DFC-450C-42A1-9949-1733155615FC}"/>
              </a:ext>
            </a:extLst>
          </p:cNvPr>
          <p:cNvSpPr/>
          <p:nvPr/>
        </p:nvSpPr>
        <p:spPr>
          <a:xfrm>
            <a:off x="3125477" y="566272"/>
            <a:ext cx="8800912" cy="56313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4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C592601D-CF3D-4202-81F4-6146B2E2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16594"/>
            <a:ext cx="3125476" cy="312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WhatsApp Video 2020-03-29 at 1.44.58 PM">
            <a:hlinkClick r:id="" action="ppaction://media"/>
            <a:extLst>
              <a:ext uri="{FF2B5EF4-FFF2-40B4-BE49-F238E27FC236}">
                <a16:creationId xmlns:a16="http://schemas.microsoft.com/office/drawing/2014/main" id="{317B87CE-C027-476B-BB74-B1121CF948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2286" y="837939"/>
            <a:ext cx="7854322" cy="503029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80295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40793-EFAF-459D-9460-0C191370E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909"/>
            <a:ext cx="123920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424D632D-7332-4306-9476-A97F8D608038-L0-001.gif" descr="424D632D-7332-4306-9476-A97F8D608038-L0-001.gif"/>
          <p:cNvPicPr>
            <a:picLocks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4799" y="7779"/>
            <a:ext cx="9313694" cy="6842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93669F6-ACA7-407D-9161-2BB994901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909"/>
            <a:ext cx="123920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91B05CF3-5553-4D11-8D58-D85D19CFE7FB-L0-001.jpeg" descr="91B05CF3-5553-4D11-8D58-D85D19CFE7FB-L0-001.jpeg"/>
          <p:cNvPicPr>
            <a:picLocks/>
          </p:cNvPicPr>
          <p:nvPr/>
        </p:nvPicPr>
        <p:blipFill rotWithShape="1">
          <a:blip r:embed="rId5"/>
          <a:srcRect l="18829" t="9170" b="10693"/>
          <a:stretch/>
        </p:blipFill>
        <p:spPr>
          <a:xfrm>
            <a:off x="1700407" y="679268"/>
            <a:ext cx="7463004" cy="5499464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اكتبي السؤال هنا"/>
          <p:cNvSpPr/>
          <p:nvPr/>
        </p:nvSpPr>
        <p:spPr>
          <a:xfrm>
            <a:off x="2499409" y="1231777"/>
            <a:ext cx="4278698" cy="3167522"/>
          </a:xfrm>
          <a:prstGeom prst="roundRect">
            <a:avLst>
              <a:gd name="adj" fmla="val 6303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5300"/>
            </a:lvl1pPr>
          </a:lstStyle>
          <a:p>
            <a:pPr algn="ctr"/>
            <a:r>
              <a:rPr lang="ar-AE" sz="6000" dirty="0">
                <a:solidFill>
                  <a:srgbClr val="002060"/>
                </a:solidFill>
              </a:rPr>
              <a:t>ما معنى البِرُّ</a:t>
            </a:r>
            <a:endParaRPr sz="6000" dirty="0">
              <a:solidFill>
                <a:srgbClr val="002060"/>
              </a:solidFill>
            </a:endParaRPr>
          </a:p>
        </p:txBody>
      </p:sp>
      <p:pic>
        <p:nvPicPr>
          <p:cNvPr id="134" name="تصفيق.m4a" descr="تصفيق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0860" y="4399299"/>
            <a:ext cx="401837" cy="401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177A9168-D4D5-4189-912E-DEBE4593E1F6-L0-001.gif" descr="177A9168-D4D5-4189-912E-DEBE4593E1F6-L0-001.gif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271064" y="2408148"/>
            <a:ext cx="1781431" cy="1781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circl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A57E94C4-41AB-43D3-93A0-038E351C5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25"/>
            <a:ext cx="1239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6F2DFC-450C-42A1-9949-1733155615FC}"/>
              </a:ext>
            </a:extLst>
          </p:cNvPr>
          <p:cNvSpPr/>
          <p:nvPr/>
        </p:nvSpPr>
        <p:spPr>
          <a:xfrm>
            <a:off x="3095981" y="627018"/>
            <a:ext cx="8660590" cy="54181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CDACC7E-8E37-4BBC-9E17-F597A339B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-58694"/>
            <a:ext cx="1239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C592601D-CF3D-4202-81F4-6146B2E2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46090"/>
            <a:ext cx="3095980" cy="309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تمارين رياضية">
            <a:hlinkClick r:id="" action="ppaction://media"/>
            <a:extLst>
              <a:ext uri="{FF2B5EF4-FFF2-40B4-BE49-F238E27FC236}">
                <a16:creationId xmlns:a16="http://schemas.microsoft.com/office/drawing/2014/main" id="{0EC56814-95AE-44E0-9F4E-C135084C8A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9224" y="925339"/>
            <a:ext cx="8334103" cy="4821459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817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3DE0CCCA-60EF-45EF-A992-3F16FD0FB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229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FD086F-1A91-4146-9509-020D85547E14}"/>
              </a:ext>
            </a:extLst>
          </p:cNvPr>
          <p:cNvSpPr/>
          <p:nvPr/>
        </p:nvSpPr>
        <p:spPr>
          <a:xfrm>
            <a:off x="5295796" y="4155724"/>
            <a:ext cx="2197432" cy="1452760"/>
          </a:xfrm>
          <a:prstGeom prst="rect">
            <a:avLst/>
          </a:prstGeom>
          <a:noFill/>
          <a:ln w="38100">
            <a:solidFill>
              <a:srgbClr val="92B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8" name="Picture 7" descr="A close up of a clip&#10;&#10;Description automatically generated">
            <a:extLst>
              <a:ext uri="{FF2B5EF4-FFF2-40B4-BE49-F238E27FC236}">
                <a16:creationId xmlns:a16="http://schemas.microsoft.com/office/drawing/2014/main" id="{0139D689-E5DF-4F1B-BEE8-DB4EC8CBB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892711" y="5517972"/>
            <a:ext cx="3132985" cy="9752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C6D85C-AEB1-42D7-95FE-1922AF99BE15}"/>
              </a:ext>
            </a:extLst>
          </p:cNvPr>
          <p:cNvSpPr/>
          <p:nvPr/>
        </p:nvSpPr>
        <p:spPr>
          <a:xfrm>
            <a:off x="2177873" y="4156532"/>
            <a:ext cx="2197432" cy="1594074"/>
          </a:xfrm>
          <a:prstGeom prst="rect">
            <a:avLst/>
          </a:prstGeom>
          <a:noFill/>
          <a:ln w="38100">
            <a:solidFill>
              <a:srgbClr val="684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0" name="Picture 9" descr="A close up of a clip&#10;&#10;Description automatically generated">
            <a:extLst>
              <a:ext uri="{FF2B5EF4-FFF2-40B4-BE49-F238E27FC236}">
                <a16:creationId xmlns:a16="http://schemas.microsoft.com/office/drawing/2014/main" id="{7CF98C63-C614-424D-A621-CC6A196411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1630189" y="5559833"/>
            <a:ext cx="3132985" cy="882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F583B2-4723-4850-96F1-B5432EAEBF87}"/>
              </a:ext>
            </a:extLst>
          </p:cNvPr>
          <p:cNvSpPr/>
          <p:nvPr/>
        </p:nvSpPr>
        <p:spPr>
          <a:xfrm>
            <a:off x="962574" y="1225699"/>
            <a:ext cx="2252100" cy="1950201"/>
          </a:xfrm>
          <a:prstGeom prst="rect">
            <a:avLst/>
          </a:prstGeom>
          <a:noFill/>
          <a:ln w="38100">
            <a:solidFill>
              <a:srgbClr val="405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2" name="Picture 11" descr="A close up of a clip&#10;&#10;Description automatically generated">
            <a:extLst>
              <a:ext uri="{FF2B5EF4-FFF2-40B4-BE49-F238E27FC236}">
                <a16:creationId xmlns:a16="http://schemas.microsoft.com/office/drawing/2014/main" id="{48A08DD9-8245-4679-B448-77A03AD3B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515062" y="3003368"/>
            <a:ext cx="3275283" cy="8929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3FFDC4-383E-4EEE-9945-74CC20A4D606}"/>
              </a:ext>
            </a:extLst>
          </p:cNvPr>
          <p:cNvSpPr/>
          <p:nvPr/>
        </p:nvSpPr>
        <p:spPr>
          <a:xfrm>
            <a:off x="4995788" y="1348763"/>
            <a:ext cx="2067558" cy="1676229"/>
          </a:xfrm>
          <a:prstGeom prst="rect">
            <a:avLst/>
          </a:prstGeom>
          <a:noFill/>
          <a:ln w="38100">
            <a:solidFill>
              <a:srgbClr val="5C8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4" name="Picture 13" descr="A close up of a clip&#10;&#10;Description automatically generated">
            <a:extLst>
              <a:ext uri="{FF2B5EF4-FFF2-40B4-BE49-F238E27FC236}">
                <a16:creationId xmlns:a16="http://schemas.microsoft.com/office/drawing/2014/main" id="{E62FC54C-F8FD-4608-9B18-9AAF03278A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640569" y="2838961"/>
            <a:ext cx="2820291" cy="9597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4C32F0-51D0-45B8-988C-2F6B3FEF2D55}"/>
              </a:ext>
            </a:extLst>
          </p:cNvPr>
          <p:cNvSpPr/>
          <p:nvPr/>
        </p:nvSpPr>
        <p:spPr>
          <a:xfrm>
            <a:off x="8211086" y="1150920"/>
            <a:ext cx="2252100" cy="1879975"/>
          </a:xfrm>
          <a:prstGeom prst="rect">
            <a:avLst/>
          </a:prstGeom>
          <a:noFill/>
          <a:ln w="38100">
            <a:solidFill>
              <a:srgbClr val="915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6" name="Picture 15" descr="A close up of a clip&#10;&#10;Description automatically generated">
            <a:extLst>
              <a:ext uri="{FF2B5EF4-FFF2-40B4-BE49-F238E27FC236}">
                <a16:creationId xmlns:a16="http://schemas.microsoft.com/office/drawing/2014/main" id="{C76D0865-EEB8-4909-BB05-6464960B8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7933637" y="2880955"/>
            <a:ext cx="2921225" cy="9736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 descr="A close up of a clock&#10;&#10;Description automatically generated">
            <a:extLst>
              <a:ext uri="{FF2B5EF4-FFF2-40B4-BE49-F238E27FC236}">
                <a16:creationId xmlns:a16="http://schemas.microsoft.com/office/drawing/2014/main" id="{5690290B-91AE-43C1-84FD-C9359A7A98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14" b="83728" l="13018" r="89053">
                        <a14:foregroundMark x1="50296" y1="28698" x2="50296" y2="28698"/>
                        <a14:foregroundMark x1="49704" y1="37870" x2="47041" y2="63905"/>
                        <a14:foregroundMark x1="47041" y1="63905" x2="35503" y2="45562"/>
                        <a14:foregroundMark x1="35503" y1="45562" x2="59172" y2="47929"/>
                        <a14:foregroundMark x1="59172" y1="47929" x2="63609" y2="50592"/>
                        <a14:foregroundMark x1="63609" y1="50592" x2="62130" y2="73669"/>
                        <a14:foregroundMark x1="62130" y1="73669" x2="57396" y2="78107"/>
                        <a14:foregroundMark x1="50888" y1="83728" x2="50888" y2="83728"/>
                        <a14:foregroundMark x1="46450" y1="70118" x2="31361" y2="52663"/>
                        <a14:foregroundMark x1="31361" y1="52663" x2="31361" y2="51183"/>
                        <a14:foregroundMark x1="53254" y1="74556" x2="35503" y2="64497"/>
                        <a14:foregroundMark x1="35503" y1="63905" x2="45266" y2="75148"/>
                        <a14:foregroundMark x1="45266" y1="73669" x2="60059" y2="70710"/>
                        <a14:foregroundMark x1="67160" y1="56805" x2="64793" y2="66568"/>
                        <a14:foregroundMark x1="66568" y1="56213" x2="64201" y2="62722"/>
                        <a14:foregroundMark x1="32544" y1="49408" x2="37870" y2="49408"/>
                        <a14:foregroundMark x1="49704" y1="27219" x2="49704" y2="27219"/>
                        <a14:foregroundMark x1="49704" y1="27219" x2="49704" y2="26627"/>
                        <a14:foregroundMark x1="63018" y1="20118" x2="63018" y2="20118"/>
                        <a14:foregroundMark x1="61834" y1="20118" x2="60651" y2="16864"/>
                        <a14:foregroundMark x1="60651" y1="16864" x2="38166" y2="14793"/>
                        <a14:foregroundMark x1="38166" y1="14793" x2="36686" y2="20118"/>
                        <a14:foregroundMark x1="38462" y1="13905" x2="41124" y2="15089"/>
                        <a14:foregroundMark x1="61834" y1="17456" x2="44675" y2="13314"/>
                        <a14:foregroundMark x1="49704" y1="24852" x2="52663" y2="34024"/>
                        <a14:foregroundMark x1="48817" y1="26036" x2="40533" y2="31657"/>
                        <a14:foregroundMark x1="81361" y1="28698" x2="81361" y2="37278"/>
                        <a14:foregroundMark x1="77811" y1="22485" x2="81953" y2="43195"/>
                        <a14:foregroundMark x1="82544" y1="39053" x2="89349" y2="43195"/>
                        <a14:foregroundMark x1="86982" y1="32249" x2="84911" y2="51183"/>
                        <a14:foregroundMark x1="19527" y1="23077" x2="20118" y2="40828"/>
                        <a14:foregroundMark x1="16568" y1="40828" x2="13018" y2="28107"/>
                        <a14:foregroundMark x1="29882" y1="83728" x2="29882" y2="83728"/>
                        <a14:foregroundMark x1="68639" y1="83728" x2="68639" y2="83728"/>
                        <a14:foregroundMark x1="67160" y1="81657" x2="65976" y2="7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102" r="7926" b="10997"/>
          <a:stretch/>
        </p:blipFill>
        <p:spPr>
          <a:xfrm>
            <a:off x="8480292" y="1211036"/>
            <a:ext cx="1837705" cy="17923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6DE60B1-4F90-479B-8517-83B809F23C6C}"/>
              </a:ext>
            </a:extLst>
          </p:cNvPr>
          <p:cNvSpPr txBox="1"/>
          <p:nvPr/>
        </p:nvSpPr>
        <p:spPr>
          <a:xfrm>
            <a:off x="3051479" y="2981099"/>
            <a:ext cx="456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3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9635D9-1A10-4993-BA33-704D7343BD4B}"/>
              </a:ext>
            </a:extLst>
          </p:cNvPr>
          <p:cNvSpPr txBox="1"/>
          <p:nvPr/>
        </p:nvSpPr>
        <p:spPr>
          <a:xfrm>
            <a:off x="8391447" y="3035432"/>
            <a:ext cx="157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الالتزام بالوقت المحدد للحصة</a:t>
            </a:r>
            <a:endParaRPr lang="en-US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B45F7-888C-4ABE-88F9-9D2DE50558D0}"/>
              </a:ext>
            </a:extLst>
          </p:cNvPr>
          <p:cNvSpPr txBox="1"/>
          <p:nvPr/>
        </p:nvSpPr>
        <p:spPr>
          <a:xfrm>
            <a:off x="6783318" y="2912802"/>
            <a:ext cx="34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2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8C5B6E-3A64-4F14-BAEB-D4448A2D8A65}"/>
              </a:ext>
            </a:extLst>
          </p:cNvPr>
          <p:cNvSpPr txBox="1"/>
          <p:nvPr/>
        </p:nvSpPr>
        <p:spPr>
          <a:xfrm>
            <a:off x="10166705" y="3024129"/>
            <a:ext cx="34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1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81F793-556C-4466-8B33-0E0021F35E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1216471" y="1509400"/>
            <a:ext cx="1703435" cy="15299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B483C00-A9BF-4A22-9A5D-D3851B1E744C}"/>
              </a:ext>
            </a:extLst>
          </p:cNvPr>
          <p:cNvSpPr txBox="1"/>
          <p:nvPr/>
        </p:nvSpPr>
        <p:spPr>
          <a:xfrm>
            <a:off x="937249" y="3146748"/>
            <a:ext cx="1863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عدم مقاطعة المعلمة واتباع التعليمات</a:t>
            </a:r>
            <a:r>
              <a:rPr lang="en-US" sz="20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7EF845-B35B-4450-B61A-15528391FDBB}"/>
              </a:ext>
            </a:extLst>
          </p:cNvPr>
          <p:cNvSpPr txBox="1"/>
          <p:nvPr/>
        </p:nvSpPr>
        <p:spPr>
          <a:xfrm>
            <a:off x="7275708" y="5597482"/>
            <a:ext cx="254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prstClr val="white"/>
                </a:solidFill>
                <a:latin typeface="Calibri Light" panose="020F0302020204030204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4B22E5-FC24-4CAF-9C07-0230EB64AA43}"/>
              </a:ext>
            </a:extLst>
          </p:cNvPr>
          <p:cNvSpPr txBox="1"/>
          <p:nvPr/>
        </p:nvSpPr>
        <p:spPr>
          <a:xfrm>
            <a:off x="2028740" y="5652050"/>
            <a:ext cx="213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أرفع يدي عند المشاركة</a:t>
            </a:r>
            <a:endParaRPr lang="en-US" sz="2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28" name="صورة 11">
            <a:extLst>
              <a:ext uri="{FF2B5EF4-FFF2-40B4-BE49-F238E27FC236}">
                <a16:creationId xmlns:a16="http://schemas.microsoft.com/office/drawing/2014/main" id="{AF50F585-6630-4F8B-97E4-17EE7BB4DD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39" b="6234"/>
          <a:stretch/>
        </p:blipFill>
        <p:spPr>
          <a:xfrm>
            <a:off x="5783460" y="4292143"/>
            <a:ext cx="1305027" cy="124173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6802AC3-E0F5-4A3C-B0D4-A0CD3D81AA3E}"/>
              </a:ext>
            </a:extLst>
          </p:cNvPr>
          <p:cNvSpPr/>
          <p:nvPr/>
        </p:nvSpPr>
        <p:spPr>
          <a:xfrm>
            <a:off x="8703235" y="4240492"/>
            <a:ext cx="2151264" cy="1319341"/>
          </a:xfrm>
          <a:prstGeom prst="rect">
            <a:avLst/>
          </a:prstGeom>
          <a:noFill/>
          <a:ln w="38100">
            <a:solidFill>
              <a:srgbClr val="6E6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30" name="Picture 29" descr="A close up of a clip&#10;&#10;Description automatically generated">
            <a:extLst>
              <a:ext uri="{FF2B5EF4-FFF2-40B4-BE49-F238E27FC236}">
                <a16:creationId xmlns:a16="http://schemas.microsoft.com/office/drawing/2014/main" id="{36CFB096-0BEA-4999-947A-676C8DB14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91447" y="5559833"/>
            <a:ext cx="3086540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289F428-5462-4AF2-A82D-7AD7DE3F5A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1"/>
          <a:stretch/>
        </p:blipFill>
        <p:spPr>
          <a:xfrm>
            <a:off x="9103341" y="4434706"/>
            <a:ext cx="1372982" cy="113326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AFC40D3-4B73-43FA-A5AB-05FAF2154D7E}"/>
              </a:ext>
            </a:extLst>
          </p:cNvPr>
          <p:cNvSpPr txBox="1"/>
          <p:nvPr/>
        </p:nvSpPr>
        <p:spPr>
          <a:xfrm>
            <a:off x="10720715" y="5559833"/>
            <a:ext cx="268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4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4F753D-28C1-4D0B-980A-639B89E2F495}"/>
              </a:ext>
            </a:extLst>
          </p:cNvPr>
          <p:cNvSpPr txBox="1"/>
          <p:nvPr/>
        </p:nvSpPr>
        <p:spPr>
          <a:xfrm>
            <a:off x="8872595" y="5712569"/>
            <a:ext cx="169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اجلس في مكان هادئ</a:t>
            </a:r>
            <a:endParaRPr lang="en-US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B879C-F747-4235-AC5E-CBFA774772E3}"/>
              </a:ext>
            </a:extLst>
          </p:cNvPr>
          <p:cNvSpPr txBox="1"/>
          <p:nvPr/>
        </p:nvSpPr>
        <p:spPr>
          <a:xfrm flipH="1">
            <a:off x="4015015" y="5536996"/>
            <a:ext cx="160238" cy="946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6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A815CC-2FBD-48D9-BCB7-A31EBD34B8B7}"/>
              </a:ext>
            </a:extLst>
          </p:cNvPr>
          <p:cNvSpPr/>
          <p:nvPr/>
        </p:nvSpPr>
        <p:spPr>
          <a:xfrm>
            <a:off x="4375305" y="293355"/>
            <a:ext cx="275588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00"/>
            <a:r>
              <a:rPr lang="ar-AE" sz="45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قواعد التعلم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F804A1-E167-4AA9-97D7-4F20747C8E58}"/>
              </a:ext>
            </a:extLst>
          </p:cNvPr>
          <p:cNvSpPr txBox="1"/>
          <p:nvPr/>
        </p:nvSpPr>
        <p:spPr>
          <a:xfrm>
            <a:off x="5165415" y="5822157"/>
            <a:ext cx="188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عم الازعاج </a:t>
            </a:r>
            <a:endParaRPr lang="en-US" sz="2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8" name="Picture 2" descr="Student girl learning computer hand up vector image on VectorStock | Kids  graphics, Kids background, Poster background design">
            <a:extLst>
              <a:ext uri="{FF2B5EF4-FFF2-40B4-BE49-F238E27FC236}">
                <a16:creationId xmlns:a16="http://schemas.microsoft.com/office/drawing/2014/main" id="{E67CDC12-43F1-4F43-A52D-1734055C0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C2B49A"/>
              </a:clrFrom>
              <a:clrTo>
                <a:srgbClr val="C2B49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7457" r="19762" b="11385"/>
          <a:stretch>
            <a:fillRect/>
          </a:stretch>
        </p:blipFill>
        <p:spPr bwMode="auto">
          <a:xfrm>
            <a:off x="2568097" y="4200560"/>
            <a:ext cx="1438668" cy="148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70B98E8-8D8F-49E5-890C-C4667E34B223}"/>
              </a:ext>
            </a:extLst>
          </p:cNvPr>
          <p:cNvSpPr txBox="1"/>
          <p:nvPr/>
        </p:nvSpPr>
        <p:spPr>
          <a:xfrm>
            <a:off x="5165581" y="3211043"/>
            <a:ext cx="157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التفاعل الإيجابي</a:t>
            </a:r>
            <a:endParaRPr lang="en-US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42" name="Picture 41" descr="A picture containing table&#10;&#10;Description automatically generated">
            <a:extLst>
              <a:ext uri="{FF2B5EF4-FFF2-40B4-BE49-F238E27FC236}">
                <a16:creationId xmlns:a16="http://schemas.microsoft.com/office/drawing/2014/main" id="{CD06994D-0AAD-42EE-B495-3D1DBE0D5B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9647" y="1600471"/>
            <a:ext cx="922250" cy="9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5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>
            <a:extLst>
              <a:ext uri="{FF2B5EF4-FFF2-40B4-BE49-F238E27FC236}">
                <a16:creationId xmlns:a16="http://schemas.microsoft.com/office/drawing/2014/main" id="{5617F498-27FD-416A-9C3A-F11A7D631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-58694"/>
            <a:ext cx="1239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5330742-A752-47A5-BDAF-BCD033E013CF}"/>
              </a:ext>
            </a:extLst>
          </p:cNvPr>
          <p:cNvSpPr txBox="1"/>
          <p:nvPr/>
        </p:nvSpPr>
        <p:spPr>
          <a:xfrm>
            <a:off x="466862" y="185392"/>
            <a:ext cx="8398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(AH) Manal Black" pitchFamily="2" charset="-78"/>
              </a:rPr>
              <a:t>كشف الحضور والغياب على المنهل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(AH) Manal Black" pitchFamily="2" charset="-78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9CAA45F-6368-4921-9E9D-A45655587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262" y="1420813"/>
            <a:ext cx="4689475" cy="13223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altLang="en-US" sz="4000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أتميز بحضوري الـمبكر                    و مشاركتي الفعالة فـي الحصة </a:t>
            </a:r>
            <a:endParaRPr lang="en-US" altLang="en-US" sz="4000" dirty="0">
              <a:solidFill>
                <a:schemeClr val="accent6">
                  <a:lumMod val="50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12294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72CB6371-DF9C-454C-B83B-32F0D2F9D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72" y="2965450"/>
            <a:ext cx="32702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1451F-DF04-4A5F-B63C-41525F591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" t="12024" r="55955" b="4531"/>
          <a:stretch/>
        </p:blipFill>
        <p:spPr>
          <a:xfrm>
            <a:off x="1305396" y="1260475"/>
            <a:ext cx="4350776" cy="524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229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F7B65C-B025-4276-B937-83D5A75A2F7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33" y="1057212"/>
            <a:ext cx="6076916" cy="4906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1F4479-6895-4872-92CC-7DFFDEA06AB1}"/>
              </a:ext>
            </a:extLst>
          </p:cNvPr>
          <p:cNvSpPr/>
          <p:nvPr/>
        </p:nvSpPr>
        <p:spPr>
          <a:xfrm>
            <a:off x="3186115" y="3213142"/>
            <a:ext cx="736323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defTabSz="457200" rtl="1"/>
            <a:r>
              <a:rPr lang="ar-AE" sz="4000" b="1" dirty="0">
                <a:ln/>
                <a:solidFill>
                  <a:srgbClr val="356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EG" sz="4000" b="1" dirty="0">
                <a:ln/>
                <a:solidFill>
                  <a:srgbClr val="356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الْكِتاب</a:t>
            </a:r>
            <a:r>
              <a:rPr lang="en-US" sz="4000" b="1" dirty="0">
                <a:ln/>
                <a:solidFill>
                  <a:srgbClr val="356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 dirty="0">
                <a:ln/>
                <a:solidFill>
                  <a:srgbClr val="356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المدرسي. </a:t>
            </a:r>
          </a:p>
          <a:p>
            <a:pPr algn="r" defTabSz="457200" rtl="1"/>
            <a:r>
              <a:rPr lang="ar-AE" sz="4000" b="1" dirty="0">
                <a:ln/>
                <a:solidFill>
                  <a:srgbClr val="356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برامج و منصات تعليمية.</a:t>
            </a:r>
            <a:endParaRPr lang="ar-EG" sz="4000" b="1" dirty="0">
              <a:ln/>
              <a:solidFill>
                <a:srgbClr val="356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457200" rtl="1"/>
            <a:endParaRPr lang="ar-AE" sz="4000" b="1" dirty="0">
              <a:ln/>
              <a:solidFill>
                <a:srgbClr val="356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 algn="r" defTabSz="457200" rtl="1">
              <a:buFont typeface="+mj-lt"/>
              <a:buAutoNum type="arabicPeriod"/>
            </a:pPr>
            <a:endParaRPr lang="ar-EG" sz="4000" b="1" dirty="0">
              <a:ln/>
              <a:solidFill>
                <a:srgbClr val="356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 algn="r" defTabSz="457200" rtl="1">
              <a:buFont typeface="+mj-lt"/>
              <a:buAutoNum type="arabicPeriod"/>
            </a:pPr>
            <a:endParaRPr lang="ar-EG" sz="4000" b="1" dirty="0">
              <a:ln/>
              <a:solidFill>
                <a:srgbClr val="356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67E99-A229-47C1-86A9-9D52970AAAF9}"/>
              </a:ext>
            </a:extLst>
          </p:cNvPr>
          <p:cNvSpPr txBox="1"/>
          <p:nvPr/>
        </p:nvSpPr>
        <p:spPr>
          <a:xfrm>
            <a:off x="5411608" y="2986560"/>
            <a:ext cx="383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002060"/>
                </a:solidFill>
                <a:cs typeface="(AH) Manal Black" pitchFamily="2" charset="-78"/>
              </a:rPr>
              <a:t>أدوات التعلم</a:t>
            </a:r>
            <a:endParaRPr lang="en-US" sz="3200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pic>
        <p:nvPicPr>
          <p:cNvPr id="9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83D163BA-14C3-431E-B458-838709257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4" y="3857706"/>
            <a:ext cx="2897535" cy="289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623EEE-6588-4690-868D-EA8F2D7BB6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52" t="12024" r="39516" b="6624"/>
          <a:stretch/>
        </p:blipFill>
        <p:spPr>
          <a:xfrm>
            <a:off x="2311770" y="699020"/>
            <a:ext cx="2294232" cy="2872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2172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>
            <a:extLst>
              <a:ext uri="{FF2B5EF4-FFF2-40B4-BE49-F238E27FC236}">
                <a16:creationId xmlns:a16="http://schemas.microsoft.com/office/drawing/2014/main" id="{F377691E-7435-479E-A106-009F700B0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3">
            <a:extLst>
              <a:ext uri="{FF2B5EF4-FFF2-40B4-BE49-F238E27FC236}">
                <a16:creationId xmlns:a16="http://schemas.microsoft.com/office/drawing/2014/main" id="{56856CF7-0FEC-46EE-B530-507145991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446213"/>
            <a:ext cx="6073775" cy="200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03C8D5-8C6E-4539-8D6D-BDCB5C606414}"/>
              </a:ext>
            </a:extLst>
          </p:cNvPr>
          <p:cNvSpPr txBox="1"/>
          <p:nvPr/>
        </p:nvSpPr>
        <p:spPr>
          <a:xfrm>
            <a:off x="2009210" y="194053"/>
            <a:ext cx="287450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9600" dirty="0">
                <a:solidFill>
                  <a:srgbClr val="C00000"/>
                </a:solidFill>
                <a:latin typeface="Arabic Typesetting" panose="03020402040406030203" pitchFamily="66" charset="-78"/>
                <a:cs typeface="(AH) Manal Black" pitchFamily="2" charset="-78"/>
              </a:rPr>
              <a:t>الروتين</a:t>
            </a:r>
            <a:endParaRPr lang="en-GB" sz="9600" dirty="0">
              <a:solidFill>
                <a:srgbClr val="C00000"/>
              </a:solidFill>
              <a:latin typeface="Arabic Typesetting" panose="03020402040406030203" pitchFamily="66" charset="-78"/>
              <a:cs typeface="(AH) Manal Black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F3B92F-21BE-4C76-B435-49E2158F8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2197100"/>
            <a:ext cx="3014662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CAA59A-71DF-4E86-AFAA-51A758F61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763713"/>
            <a:ext cx="30130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A1939F-56AE-48CD-866A-0D50449EDF1E}"/>
              </a:ext>
            </a:extLst>
          </p:cNvPr>
          <p:cNvSpPr txBox="1">
            <a:spLocks noChangeArrowheads="1"/>
          </p:cNvSpPr>
          <p:nvPr/>
        </p:nvSpPr>
        <p:spPr bwMode="auto">
          <a:xfrm rot="-1120151">
            <a:off x="4751388" y="3514725"/>
            <a:ext cx="13350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660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التلاوة</a:t>
            </a:r>
            <a:endParaRPr lang="en-GB" altLang="en-US" sz="660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706438-0CF4-4F5A-8E7D-EEBBB3DE6193}"/>
              </a:ext>
            </a:extLst>
          </p:cNvPr>
          <p:cNvSpPr txBox="1">
            <a:spLocks noChangeArrowheads="1"/>
          </p:cNvSpPr>
          <p:nvPr/>
        </p:nvSpPr>
        <p:spPr bwMode="auto">
          <a:xfrm rot="1036198">
            <a:off x="1035050" y="2684463"/>
            <a:ext cx="15398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600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جدار الكلمات</a:t>
            </a:r>
            <a:endParaRPr lang="en-GB" altLang="en-US" sz="600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64DAF9-CABE-45D6-A5E4-702D9C111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322263"/>
            <a:ext cx="49276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>
            <a:extLst>
              <a:ext uri="{FF2B5EF4-FFF2-40B4-BE49-F238E27FC236}">
                <a16:creationId xmlns:a16="http://schemas.microsoft.com/office/drawing/2014/main" id="{69CBA02A-EFF3-4DBF-836E-38C8766F0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>
            <a:extLst>
              <a:ext uri="{FF2B5EF4-FFF2-40B4-BE49-F238E27FC236}">
                <a16:creationId xmlns:a16="http://schemas.microsoft.com/office/drawing/2014/main" id="{A88FB729-55E5-4365-A8D3-7A27C37AB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3160713" y="-112713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D00BCE-55EC-40FF-BC94-418EAF7FA0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0" y="148496"/>
            <a:ext cx="3236761" cy="1719943"/>
          </a:xfrm>
          <a:prstGeom prst="rect">
            <a:avLst/>
          </a:prstGeom>
        </p:spPr>
      </p:pic>
      <p:pic>
        <p:nvPicPr>
          <p:cNvPr id="9" name="Picture 2" descr="Index of /images/i-147">
            <a:extLst>
              <a:ext uri="{FF2B5EF4-FFF2-40B4-BE49-F238E27FC236}">
                <a16:creationId xmlns:a16="http://schemas.microsoft.com/office/drawing/2014/main" id="{90B0D395-4FE7-4E3E-A6D5-F502E32B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0" y="1952188"/>
            <a:ext cx="2508068" cy="2953624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8E561E-797F-4422-8E0A-882952AD50F7}"/>
              </a:ext>
            </a:extLst>
          </p:cNvPr>
          <p:cNvSpPr txBox="1"/>
          <p:nvPr/>
        </p:nvSpPr>
        <p:spPr>
          <a:xfrm>
            <a:off x="2792037" y="2247419"/>
            <a:ext cx="4137662" cy="175432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5400" dirty="0">
                <a:solidFill>
                  <a:schemeClr val="accent4">
                    <a:lumMod val="50000"/>
                  </a:schemeClr>
                </a:solidFill>
                <a:cs typeface="(AH) Manal Black" pitchFamily="2" charset="-78"/>
              </a:rPr>
              <a:t>أتلو ما أحفظ من سورة الفيل </a:t>
            </a:r>
            <a:endParaRPr lang="en-US" sz="5400" dirty="0">
              <a:solidFill>
                <a:schemeClr val="accent4">
                  <a:lumMod val="50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0CB858-95FD-42F3-919A-459AEBDE2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7" y="566650"/>
            <a:ext cx="4602163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34D444-0908-4737-9E34-57092B3048E1}"/>
              </a:ext>
            </a:extLst>
          </p:cNvPr>
          <p:cNvSpPr txBox="1"/>
          <p:nvPr/>
        </p:nvSpPr>
        <p:spPr>
          <a:xfrm>
            <a:off x="434975" y="582613"/>
            <a:ext cx="250666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5400" dirty="0">
                <a:solidFill>
                  <a:schemeClr val="accent4">
                    <a:lumMod val="50000"/>
                  </a:schemeClr>
                </a:solidFill>
                <a:latin typeface="+mn-lt"/>
                <a:cs typeface="(AH) Manal Black" pitchFamily="2" charset="-78"/>
              </a:rPr>
              <a:t>التلاوة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FF16D6A-684E-4572-9C84-7C8BE2D7D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165945"/>
              </p:ext>
            </p:extLst>
          </p:nvPr>
        </p:nvGraphicFramePr>
        <p:xfrm>
          <a:off x="756556" y="5221829"/>
          <a:ext cx="8127999" cy="914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17112158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8978267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31871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أخطاء في الحفظ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حفظ مع أخطاء في الحركات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حفظ متمكن مع الحركات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30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400"/>
                        <a:t>الدرجة 1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 2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3 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1292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C50E5C7-9767-49B4-A1B4-3E391858D628}"/>
              </a:ext>
            </a:extLst>
          </p:cNvPr>
          <p:cNvSpPr txBox="1"/>
          <p:nvPr/>
        </p:nvSpPr>
        <p:spPr>
          <a:xfrm>
            <a:off x="3703198" y="4400511"/>
            <a:ext cx="3157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u="sng" dirty="0">
                <a:solidFill>
                  <a:srgbClr val="002060"/>
                </a:solidFill>
              </a:rPr>
              <a:t>تقييم الأقران</a:t>
            </a:r>
            <a:endParaRPr lang="en-US" sz="4000" b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3CDE8E01-9DDD-4BF8-A013-13495C3E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8F4546CD-8812-4684-910A-7EB3B1240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4546600"/>
            <a:ext cx="209073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876DBF96-CBF9-4446-8BDC-6753DD51979F}"/>
              </a:ext>
            </a:extLst>
          </p:cNvPr>
          <p:cNvSpPr/>
          <p:nvPr/>
        </p:nvSpPr>
        <p:spPr>
          <a:xfrm>
            <a:off x="8427310" y="2307496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AE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b="1" dirty="0">
                <a:solidFill>
                  <a:schemeClr val="accent4">
                    <a:lumMod val="50000"/>
                  </a:schemeClr>
                </a:solidFill>
              </a:rPr>
              <a:t>داخ</a:t>
            </a:r>
            <a:endParaRPr lang="en-US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BFBFED5-3B74-4A01-B131-2ECDB27687C9}"/>
              </a:ext>
            </a:extLst>
          </p:cNvPr>
          <p:cNvSpPr/>
          <p:nvPr/>
        </p:nvSpPr>
        <p:spPr>
          <a:xfrm>
            <a:off x="5780633" y="4059694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AE" sz="28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6000" b="1" dirty="0">
                <a:solidFill>
                  <a:schemeClr val="accent4">
                    <a:lumMod val="50000"/>
                  </a:schemeClr>
                </a:solidFill>
              </a:rPr>
              <a:t>سَهْمٌ</a:t>
            </a:r>
            <a:endParaRPr lang="en-US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EE2D3126-2D5B-4F6F-9587-E62CB333C05B}"/>
              </a:ext>
            </a:extLst>
          </p:cNvPr>
          <p:cNvSpPr/>
          <p:nvPr/>
        </p:nvSpPr>
        <p:spPr>
          <a:xfrm>
            <a:off x="2662478" y="2321038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AE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b="1" dirty="0">
                <a:solidFill>
                  <a:schemeClr val="accent4">
                    <a:lumMod val="50000"/>
                  </a:schemeClr>
                </a:solidFill>
              </a:rPr>
              <a:t>بَدَأَ</a:t>
            </a:r>
            <a:endParaRPr lang="en-US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6403" name="Picture 10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id="{B399B127-7629-4989-A933-1FFAEE2E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134610"/>
            <a:ext cx="3387726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D21E78-8821-4DF8-A500-804570C08CAB}"/>
              </a:ext>
            </a:extLst>
          </p:cNvPr>
          <p:cNvSpPr/>
          <p:nvPr/>
        </p:nvSpPr>
        <p:spPr>
          <a:xfrm>
            <a:off x="3236913" y="704850"/>
            <a:ext cx="5557837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جدار الكلمات نقرأ معا 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25BBFD16-AF7E-41D8-B199-0363507DB17E}"/>
              </a:ext>
            </a:extLst>
          </p:cNvPr>
          <p:cNvSpPr/>
          <p:nvPr/>
        </p:nvSpPr>
        <p:spPr>
          <a:xfrm>
            <a:off x="8428283" y="2266895"/>
            <a:ext cx="2203450" cy="1552575"/>
          </a:xfrm>
          <a:prstGeom prst="roundRect">
            <a:avLst/>
          </a:prstGeom>
          <a:solidFill>
            <a:srgbClr val="23838D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FCAB661D-F613-47B9-85FF-BAB596CB9EBE}"/>
              </a:ext>
            </a:extLst>
          </p:cNvPr>
          <p:cNvSpPr/>
          <p:nvPr/>
        </p:nvSpPr>
        <p:spPr>
          <a:xfrm>
            <a:off x="5788946" y="4019093"/>
            <a:ext cx="2205037" cy="1552575"/>
          </a:xfrm>
          <a:prstGeom prst="roundRect">
            <a:avLst/>
          </a:prstGeom>
          <a:solidFill>
            <a:srgbClr val="23838D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tx1"/>
                </a:solidFill>
              </a:rPr>
              <a:t>2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2B24BFDE-A450-4155-8918-124CF3D8628C}"/>
              </a:ext>
            </a:extLst>
          </p:cNvPr>
          <p:cNvSpPr/>
          <p:nvPr/>
        </p:nvSpPr>
        <p:spPr>
          <a:xfrm>
            <a:off x="2661199" y="2297213"/>
            <a:ext cx="2205037" cy="1554163"/>
          </a:xfrm>
          <a:prstGeom prst="roundRect">
            <a:avLst/>
          </a:prstGeom>
          <a:solidFill>
            <a:srgbClr val="23838D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tx1"/>
                </a:solidFill>
              </a:rPr>
              <a:t>3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18AE0-005C-43D7-B14A-8307F83948C5}"/>
              </a:ext>
            </a:extLst>
          </p:cNvPr>
          <p:cNvSpPr txBox="1"/>
          <p:nvPr/>
        </p:nvSpPr>
        <p:spPr>
          <a:xfrm>
            <a:off x="8743950" y="134610"/>
            <a:ext cx="3387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chemeClr val="bg1"/>
                </a:solidFill>
              </a:rPr>
              <a:t>الربط باللغة العربية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4F4B94-921C-4AB9-9BCF-1E29E3C7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7" y="3879608"/>
            <a:ext cx="2437680" cy="297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5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8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2070</TotalTime>
  <Words>259</Words>
  <Application>Microsoft Office PowerPoint</Application>
  <PresentationFormat>Widescreen</PresentationFormat>
  <Paragraphs>81</Paragraphs>
  <Slides>21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Arabic Typesetting</vt:lpstr>
      <vt:lpstr>Arial</vt:lpstr>
      <vt:lpstr>Calibri</vt:lpstr>
      <vt:lpstr>Calibri Light</vt:lpstr>
      <vt:lpstr>Gill Sans MT</vt:lpstr>
      <vt:lpstr>Sakkal Majalla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Shaikha Khamis Salem Abdullah Al Badi</dc:creator>
  <cp:lastModifiedBy>Shaikha Khamis Salem Abdullah Al Badi</cp:lastModifiedBy>
  <cp:revision>297</cp:revision>
  <dcterms:created xsi:type="dcterms:W3CDTF">2021-02-05T20:22:12Z</dcterms:created>
  <dcterms:modified xsi:type="dcterms:W3CDTF">2021-11-05T18:06:40Z</dcterms:modified>
</cp:coreProperties>
</file>