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8"/>
  </p:notesMasterIdLst>
  <p:sldIdLst>
    <p:sldId id="256" r:id="rId2"/>
    <p:sldId id="721" r:id="rId3"/>
    <p:sldId id="3486" r:id="rId4"/>
    <p:sldId id="724" r:id="rId5"/>
    <p:sldId id="3483" r:id="rId6"/>
    <p:sldId id="3484" r:id="rId7"/>
    <p:sldId id="734" r:id="rId8"/>
    <p:sldId id="830" r:id="rId9"/>
    <p:sldId id="824" r:id="rId10"/>
    <p:sldId id="825" r:id="rId11"/>
    <p:sldId id="817" r:id="rId12"/>
    <p:sldId id="804" r:id="rId13"/>
    <p:sldId id="808" r:id="rId14"/>
    <p:sldId id="806" r:id="rId15"/>
    <p:sldId id="3487" r:id="rId16"/>
    <p:sldId id="619" r:id="rId17"/>
    <p:sldId id="612" r:id="rId18"/>
    <p:sldId id="822" r:id="rId19"/>
    <p:sldId id="823" r:id="rId20"/>
    <p:sldId id="606" r:id="rId21"/>
    <p:sldId id="261" r:id="rId22"/>
    <p:sldId id="264" r:id="rId23"/>
    <p:sldId id="265" r:id="rId24"/>
    <p:sldId id="267" r:id="rId25"/>
    <p:sldId id="3480" r:id="rId26"/>
    <p:sldId id="3482" r:id="rId27"/>
    <p:sldId id="301" r:id="rId28"/>
    <p:sldId id="296" r:id="rId29"/>
    <p:sldId id="297" r:id="rId30"/>
    <p:sldId id="298" r:id="rId31"/>
    <p:sldId id="299" r:id="rId32"/>
    <p:sldId id="300" r:id="rId33"/>
    <p:sldId id="826" r:id="rId34"/>
    <p:sldId id="741" r:id="rId35"/>
    <p:sldId id="3467" r:id="rId36"/>
    <p:sldId id="3466" r:id="rId37"/>
    <p:sldId id="3473" r:id="rId38"/>
    <p:sldId id="3457" r:id="rId39"/>
    <p:sldId id="307" r:id="rId40"/>
    <p:sldId id="3462" r:id="rId41"/>
    <p:sldId id="303" r:id="rId42"/>
    <p:sldId id="287" r:id="rId43"/>
    <p:sldId id="3474" r:id="rId44"/>
    <p:sldId id="3475" r:id="rId45"/>
    <p:sldId id="305" r:id="rId46"/>
    <p:sldId id="274" r:id="rId4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5BAE6A25-4F01-47D6-A8AC-265BB705DD0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58466C6-629C-488B-AF21-62A7CE55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2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2B287-DBE4-4009-88F4-9F58731A22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9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828CC-B5FD-4A46-937C-FCA38FC641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828CC-B5FD-4A46-937C-FCA38FC641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78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828CC-B5FD-4A46-937C-FCA38FC641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42EB47-F767-4140-AD0A-8F7333306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231BC46-9A42-40F9-9603-BC6D56B55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58607D-2BEE-46C4-9A34-FA5158FF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681732-F188-47E9-854F-8734FFE1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56A4E8-C225-4325-864F-8CE41BEC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9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486812-DCE4-455F-9E05-3BDE8A2F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AE5FBBD-4192-471A-969B-7988E7E16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7CA475-5A85-4681-A4F2-7405C93E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0FAD80-6F8A-489B-A5AA-DEF26AF8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87B1D7-1BC3-4A75-BAEC-DD3F2F14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EAA40C7-A8A1-47FA-8EF3-5439A0C59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C54BE2E-6847-4AD2-A263-92ABCF7EE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6051B5A-06D3-4E66-80DF-102C8F7F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79E88C-026C-4883-9A30-49B2B63D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F6058B-169B-4446-84D0-C4732331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6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46B7C2-292A-4391-804D-C8B65816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7730E4-0B29-4855-B096-5ACFB739E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3D004CC-219F-4628-A74E-ED31855DC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1BDFBD-1E72-47DC-89D1-DE860555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EE53B7-8CE6-4BB0-90D6-F3450B46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8F5B03-917A-4887-9F41-53B9EDB4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265ED6F-3905-4241-92CB-6498D0F40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4FA789-6382-45A6-890C-8647C41D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EDD90-5E95-4D2B-8B04-93ECE803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0B5BC0-3406-442E-8FC1-FB67A911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0CCFB4-900B-489F-A0C7-F9D1AFED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565190-2F9D-4BBF-9F2E-50F4C4039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23B829B-B39A-49E5-971A-573B0D300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2EC52CB-D9B7-498E-8434-15F352C2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9C0D75A-B4E4-4C1A-84A7-B29751FC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1E341B-D073-4D12-91B4-72036DA5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8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68B1DE-CEB3-46D6-814F-D9B1A1EF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2343ED2-0517-42BB-BE2C-CAFF6463D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16B0F5-4315-4B8A-AB40-2B43C12C0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24EC737-A735-4499-8281-B72FE5DA9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830FF8-54A7-460F-A028-AF1AE0876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7475089-2FB8-4067-9E85-D69A5082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3CFF0FE-0D24-4E5F-B874-CD1F9A60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B25DF87-267F-47AB-922B-C50BE786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9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12A945-9717-4A93-A7F0-39B02276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F9E85C1-48E9-48A1-A784-8F2A1A40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F0CE2C1-E5D4-4147-8144-E3729C83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8F8127C-EE8C-4FE3-818C-9E6C98A4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6213ACE-1B28-4383-BB2A-7F488DFB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653F40B-57FE-4ED7-9F64-67F83D4B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1FCA7BD-ADF1-4796-A877-B8950508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8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773E2E-DC60-47F2-9B56-93DFD4CF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1F97F5-1BDC-4AD6-84B6-D79D31FEA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B103FB-DD6A-4F52-87E6-2819DD6F8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86C3DE2-4396-4987-937B-DCD024E1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CE67A44-4FC8-4CBF-8371-20D8DD33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665EC59-1310-4029-8FAE-610708B2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3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5E58A4-A4D4-4546-BDB0-83866624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2209AB3-76DC-4343-8E46-220C02EF3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97F95C5-E1F1-490A-84FE-AA788B58E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291984-79FE-4FED-ACD2-66131F9D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7E2856-F278-4B32-847B-A03F1995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108D46B-BD4E-4DA4-8265-9FBC1CA4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1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D4B349-AF49-4874-949E-31F3AE36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84788B6-7A92-4998-B1C6-C96CAF55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589BF3-6427-4F6C-8DF6-3EA15A81F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E856F-12DB-400E-B4A3-A8207EB79CB8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23D5FF-7BE7-4BEA-8C63-23832C48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8D853-2B4D-40C8-95D0-548167DF1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D981-18CC-40C6-8A34-067C0C30C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6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jpe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slide" Target="slide1.xml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google.ae/url?sa=i&amp;url=https://science.olympiadsuccess.com/science-daily-life-class-1-living-things-and-non--living-things&amp;psig=AOvVaw0THL_AIM8Fohzih8dBBdBx&amp;ust=1600108621692000&amp;source=images&amp;cd=vfe&amp;ved=0CAIQjRxqFwoTCPCo2qbj5usCFQAAAAAdAAAAABAD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1.gif"/><Relationship Id="rId7" Type="http://schemas.openxmlformats.org/officeDocument/2006/relationships/image" Target="../media/image75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4A5EAA-E395-4531-BA0D-97F0B93B1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049992"/>
            <a:ext cx="9144000" cy="2387600"/>
          </a:xfr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ar-SA" dirty="0"/>
              <a:t>علوم الصف الأول </a:t>
            </a:r>
            <a:br>
              <a:rPr lang="ar-SA" dirty="0"/>
            </a:br>
            <a:r>
              <a:rPr lang="ar-SA" dirty="0"/>
              <a:t>الفصل الدراسي الاول</a:t>
            </a:r>
            <a:endParaRPr lang="en-US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3708173-9CDC-46AB-894E-0FD0AE280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8554" y="4329112"/>
            <a:ext cx="8534400" cy="1972733"/>
          </a:xfrm>
          <a:solidFill>
            <a:schemeClr val="accent6"/>
          </a:solidFill>
          <a:scene3d>
            <a:camera prst="perspectiveAbove"/>
            <a:lightRig rig="threePt" dir="t"/>
          </a:scene3d>
          <a:sp3d>
            <a:bevelT prst="angle"/>
          </a:sp3d>
        </p:spPr>
        <p:txBody>
          <a:bodyPr>
            <a:normAutofit fontScale="92500" lnSpcReduction="10000"/>
          </a:bodyPr>
          <a:lstStyle/>
          <a:p>
            <a:r>
              <a:rPr lang="ar-SA" dirty="0"/>
              <a:t>حل دروس الوحدة الثانية </a:t>
            </a:r>
          </a:p>
          <a:p>
            <a:r>
              <a:rPr lang="ar-SA" dirty="0"/>
              <a:t>النباتات كائنات حية</a:t>
            </a:r>
          </a:p>
          <a:p>
            <a:r>
              <a:rPr lang="ar-SA" dirty="0"/>
              <a:t>مع تدريب على مهارات دروس الوحدة</a:t>
            </a:r>
          </a:p>
          <a:p>
            <a:r>
              <a:rPr lang="ar-SA" dirty="0"/>
              <a:t>معلمة المادة / رغد غالب</a:t>
            </a:r>
          </a:p>
          <a:p>
            <a:r>
              <a:rPr lang="ar-SA" dirty="0"/>
              <a:t>مدرسة السلف الصالح الخاصة</a:t>
            </a:r>
            <a:endParaRPr lang="en-US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C2A600F-42C8-45D2-B0B0-AA296719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0" y="185739"/>
            <a:ext cx="7839075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85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492248-D0C9-42F0-AE63-DE8BB1291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18299" r="32083" b="5534"/>
          <a:stretch/>
        </p:blipFill>
        <p:spPr>
          <a:xfrm>
            <a:off x="1282700" y="123825"/>
            <a:ext cx="8331200" cy="6324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0C53F-775F-4449-9357-6613FE30436B}"/>
              </a:ext>
            </a:extLst>
          </p:cNvPr>
          <p:cNvSpPr/>
          <p:nvPr/>
        </p:nvSpPr>
        <p:spPr>
          <a:xfrm>
            <a:off x="2552700" y="714376"/>
            <a:ext cx="7086600" cy="161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rgbClr val="C00000"/>
                </a:solidFill>
              </a:rPr>
              <a:t>تساعد النباتات على النمو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FA4B4E-A5CE-4B2E-9347-23E1D3ABCEBA}"/>
              </a:ext>
            </a:extLst>
          </p:cNvPr>
          <p:cNvSpPr/>
          <p:nvPr/>
        </p:nvSpPr>
        <p:spPr>
          <a:xfrm>
            <a:off x="1562100" y="3152775"/>
            <a:ext cx="8051800" cy="161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C00000"/>
                </a:solidFill>
              </a:rPr>
              <a:t>السيارة شيء غير حي لأنها لا تنمو ولا تتنفس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0ECBA-226D-479C-843E-237A520CA787}"/>
              </a:ext>
            </a:extLst>
          </p:cNvPr>
          <p:cNvSpPr/>
          <p:nvPr/>
        </p:nvSpPr>
        <p:spPr>
          <a:xfrm>
            <a:off x="1441450" y="4881489"/>
            <a:ext cx="9309100" cy="206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C00000"/>
                </a:solidFill>
              </a:rPr>
              <a:t>الكائنات الحية تنمو وتتنفس وتحتاج إلى الماء والغذاء والهواء ، أما الأشياء الغير حية لا تنمو ولا تتنفس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mask&#10;&#10;Description automatically generated">
            <a:extLst>
              <a:ext uri="{FF2B5EF4-FFF2-40B4-BE49-F238E27FC236}">
                <a16:creationId xmlns:a16="http://schemas.microsoft.com/office/drawing/2014/main" id="{C4A9E820-EBB1-4DB6-88D8-381780265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b="53898"/>
          <a:stretch/>
        </p:blipFill>
        <p:spPr>
          <a:xfrm>
            <a:off x="10364718" y="691820"/>
            <a:ext cx="2968134" cy="5474359"/>
          </a:xfrm>
          <a:prstGeom prst="rect">
            <a:avLst/>
          </a:prstGeom>
        </p:spPr>
      </p:pic>
      <p:pic>
        <p:nvPicPr>
          <p:cNvPr id="18" name="Picture 17" descr="A tree in a forest&#10;&#10;Description automatically generated">
            <a:extLst>
              <a:ext uri="{FF2B5EF4-FFF2-40B4-BE49-F238E27FC236}">
                <a16:creationId xmlns:a16="http://schemas.microsoft.com/office/drawing/2014/main" id="{0A308638-9642-4F35-B399-D1743F94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6" y="283361"/>
            <a:ext cx="5594076" cy="63815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4F41C25-22C0-42E0-AFE5-81E8743362B1}"/>
              </a:ext>
            </a:extLst>
          </p:cNvPr>
          <p:cNvGrpSpPr/>
          <p:nvPr/>
        </p:nvGrpSpPr>
        <p:grpSpPr>
          <a:xfrm>
            <a:off x="0" y="3523"/>
            <a:ext cx="1933901" cy="3866112"/>
            <a:chOff x="0" y="3523"/>
            <a:chExt cx="1933901" cy="38661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8C60EF-8CC9-43AD-A876-78D2B9E13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482"/>
            <a:stretch/>
          </p:blipFill>
          <p:spPr>
            <a:xfrm>
              <a:off x="0" y="1188285"/>
              <a:ext cx="1933901" cy="26813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7B5F7C-963A-4A1B-AAA6-A40A9934B9E3}"/>
                </a:ext>
              </a:extLst>
            </p:cNvPr>
            <p:cNvSpPr/>
            <p:nvPr/>
          </p:nvSpPr>
          <p:spPr>
            <a:xfrm>
              <a:off x="306858" y="1651797"/>
              <a:ext cx="133641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عنوان الدرس:</a:t>
              </a:r>
            </a:p>
            <a:p>
              <a:pPr algn="ctr" rtl="1"/>
              <a:r>
                <a:rPr lang="ar-AE" b="1" dirty="0"/>
                <a:t>أجزاء النباتات</a:t>
              </a:r>
            </a:p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نواتج التعلم:</a:t>
              </a:r>
            </a:p>
            <a:p>
              <a:pPr algn="ctr" rtl="1"/>
              <a:r>
                <a:rPr lang="ar-AE" b="1" dirty="0"/>
                <a:t>تحديد أجزاء النبتة ووظائفها</a:t>
              </a:r>
            </a:p>
            <a:p>
              <a:pPr algn="ctr" rtl="1"/>
              <a:endParaRPr lang="ar-AE" b="1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62F3FF-50D6-44EC-B3E3-550FE4B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6858" y="3523"/>
              <a:ext cx="1533128" cy="1779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08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mask&#10;&#10;Description automatically generated">
            <a:extLst>
              <a:ext uri="{FF2B5EF4-FFF2-40B4-BE49-F238E27FC236}">
                <a16:creationId xmlns:a16="http://schemas.microsoft.com/office/drawing/2014/main" id="{C4A9E820-EBB1-4DB6-88D8-381780265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b="53898"/>
          <a:stretch/>
        </p:blipFill>
        <p:spPr>
          <a:xfrm>
            <a:off x="10364718" y="691820"/>
            <a:ext cx="2968134" cy="5474359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175D872C-8171-4531-8944-8A155807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16237" r="83363" b="52098"/>
          <a:stretch>
            <a:fillRect/>
          </a:stretch>
        </p:blipFill>
        <p:spPr bwMode="auto">
          <a:xfrm rot="979912">
            <a:off x="6499226" y="423863"/>
            <a:ext cx="33940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C4644F0A-6BBA-492B-828D-5263ECE8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r="22501"/>
          <a:stretch>
            <a:fillRect/>
          </a:stretch>
        </p:blipFill>
        <p:spPr bwMode="auto">
          <a:xfrm>
            <a:off x="1547813" y="1066800"/>
            <a:ext cx="5029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ربع نص 7">
            <a:extLst>
              <a:ext uri="{FF2B5EF4-FFF2-40B4-BE49-F238E27FC236}">
                <a16:creationId xmlns:a16="http://schemas.microsoft.com/office/drawing/2014/main" id="{036EEC0B-34B0-4D11-8701-A214669C6D7E}"/>
              </a:ext>
            </a:extLst>
          </p:cNvPr>
          <p:cNvSpPr txBox="1"/>
          <p:nvPr/>
        </p:nvSpPr>
        <p:spPr>
          <a:xfrm>
            <a:off x="3581400" y="2133601"/>
            <a:ext cx="1106558" cy="5847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ar-AE" sz="3200" dirty="0">
                <a:solidFill>
                  <a:srgbClr val="C00000"/>
                </a:solidFill>
                <a:highlight>
                  <a:srgbClr val="CCECFF"/>
                </a:highlight>
              </a:rPr>
              <a:t>الجذور</a:t>
            </a:r>
            <a:endParaRPr lang="ar-AE" dirty="0">
              <a:solidFill>
                <a:srgbClr val="C00000"/>
              </a:solidFill>
              <a:highlight>
                <a:srgbClr val="CCECFF"/>
              </a:highlight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268C1310-C925-4344-A1DA-4679E575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-152400"/>
            <a:ext cx="182880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129A609-678B-44DA-9C17-A4F0E5D6F59A}"/>
              </a:ext>
            </a:extLst>
          </p:cNvPr>
          <p:cNvGrpSpPr/>
          <p:nvPr/>
        </p:nvGrpSpPr>
        <p:grpSpPr>
          <a:xfrm>
            <a:off x="0" y="3523"/>
            <a:ext cx="1933901" cy="3866112"/>
            <a:chOff x="0" y="3523"/>
            <a:chExt cx="1933901" cy="38661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D8AAEA-5791-4DDE-994F-4233D9210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5482"/>
            <a:stretch/>
          </p:blipFill>
          <p:spPr>
            <a:xfrm>
              <a:off x="0" y="1188285"/>
              <a:ext cx="1933901" cy="268135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886A2F-BA9B-444D-9675-83988195FC8A}"/>
                </a:ext>
              </a:extLst>
            </p:cNvPr>
            <p:cNvSpPr/>
            <p:nvPr/>
          </p:nvSpPr>
          <p:spPr>
            <a:xfrm>
              <a:off x="306858" y="1651797"/>
              <a:ext cx="133641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عنوان الدرس:</a:t>
              </a:r>
            </a:p>
            <a:p>
              <a:pPr algn="ctr" rtl="1"/>
              <a:r>
                <a:rPr lang="ar-AE" b="1" dirty="0"/>
                <a:t>أجزاء النباتات</a:t>
              </a:r>
            </a:p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نواتج التعلم:</a:t>
              </a:r>
            </a:p>
            <a:p>
              <a:pPr algn="ctr" rtl="1"/>
              <a:r>
                <a:rPr lang="ar-AE" b="1" dirty="0"/>
                <a:t>تحديد أجزاء النبتة ووظائفها</a:t>
              </a:r>
            </a:p>
            <a:p>
              <a:pPr algn="ctr" rtl="1"/>
              <a:endParaRPr lang="ar-AE" b="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244850-B1F4-4B0C-8E30-7A52BA7BA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6858" y="3523"/>
              <a:ext cx="1533128" cy="1779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178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mask&#10;&#10;Description automatically generated">
            <a:extLst>
              <a:ext uri="{FF2B5EF4-FFF2-40B4-BE49-F238E27FC236}">
                <a16:creationId xmlns:a16="http://schemas.microsoft.com/office/drawing/2014/main" id="{C4A9E820-EBB1-4DB6-88D8-381780265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b="53898"/>
          <a:stretch/>
        </p:blipFill>
        <p:spPr>
          <a:xfrm>
            <a:off x="10364718" y="691820"/>
            <a:ext cx="2968134" cy="5474359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75DCC164-DA8D-467D-B482-1BD540D78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099" y="4062132"/>
            <a:ext cx="20907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ar-AE" altLang="en-US" b="1">
                <a:solidFill>
                  <a:srgbClr val="006600"/>
                </a:solidFill>
              </a:rPr>
              <a:t>هيا أصدقائي من لديه نبتة ليستكشفها معنا</a:t>
            </a:r>
            <a:endParaRPr lang="en-US" altLang="en-US" b="1">
              <a:solidFill>
                <a:srgbClr val="006600"/>
              </a:solidFill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37A733A8-F699-4A94-BC2D-CEB63461F688}"/>
              </a:ext>
            </a:extLst>
          </p:cNvPr>
          <p:cNvGrpSpPr>
            <a:grpSpLocks/>
          </p:cNvGrpSpPr>
          <p:nvPr/>
        </p:nvGrpSpPr>
        <p:grpSpPr bwMode="auto">
          <a:xfrm>
            <a:off x="3558986" y="80682"/>
            <a:ext cx="6096000" cy="6607175"/>
            <a:chOff x="3854450" y="125413"/>
            <a:chExt cx="6721475" cy="660717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A57AAED-27A1-488B-8726-085E7150B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4450" y="125413"/>
              <a:ext cx="6721475" cy="6607175"/>
              <a:chOff x="3793435" y="228600"/>
              <a:chExt cx="5121965" cy="6359387"/>
            </a:xfrm>
          </p:grpSpPr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72EF8571-ADDA-4645-B550-DE98F466F5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01" r="21667" b="33704"/>
              <a:stretch>
                <a:fillRect/>
              </a:stretch>
            </p:blipFill>
            <p:spPr bwMode="auto">
              <a:xfrm>
                <a:off x="3810000" y="228600"/>
                <a:ext cx="5105400" cy="340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7C33458B-3048-4268-843B-A34F59321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01" r="21667" b="42593"/>
              <a:stretch>
                <a:fillRect/>
              </a:stretch>
            </p:blipFill>
            <p:spPr bwMode="auto">
              <a:xfrm>
                <a:off x="3793435" y="3635237"/>
                <a:ext cx="5105400" cy="295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BCB0A8B2-E3A6-455A-BB4C-A6583B865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3040" y="2741613"/>
              <a:ext cx="2928393" cy="9239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rtl="1">
                <a:defRPr/>
              </a:pPr>
              <a:r>
                <a:rPr lang="ar-AE" altLang="en-US" b="1" dirty="0">
                  <a:solidFill>
                    <a:srgbClr val="C00000"/>
                  </a:solidFill>
                </a:rPr>
                <a:t>أرى أوراق خضراء</a:t>
              </a:r>
            </a:p>
            <a:p>
              <a:pPr algn="r" rtl="1">
                <a:defRPr/>
              </a:pPr>
              <a:r>
                <a:rPr lang="ar-AE" altLang="en-US" b="1" dirty="0">
                  <a:solidFill>
                    <a:srgbClr val="C00000"/>
                  </a:solidFill>
                </a:rPr>
                <a:t>ساق</a:t>
              </a:r>
            </a:p>
            <a:p>
              <a:pPr algn="r" rtl="1">
                <a:defRPr/>
              </a:pPr>
              <a:r>
                <a:rPr lang="ar-AE" altLang="en-US" b="1" dirty="0">
                  <a:solidFill>
                    <a:srgbClr val="C00000"/>
                  </a:solidFill>
                </a:rPr>
                <a:t>جذور</a:t>
              </a:r>
              <a:endParaRPr lang="en-US" altLang="en-US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2B9FA7F4-EA92-42DA-B0EF-D3BB15B8B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36" y="4167317"/>
            <a:ext cx="24796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353B0-358F-45D1-B95E-9F7B8603214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319741" y="-490873"/>
            <a:ext cx="2565401" cy="1704976"/>
            <a:chOff x="6874063" y="-354655"/>
            <a:chExt cx="2148108" cy="2059139"/>
          </a:xfrm>
        </p:grpSpPr>
        <p:sp>
          <p:nvSpPr>
            <p:cNvPr id="12" name="مربع نص 17">
              <a:extLst>
                <a:ext uri="{FF2B5EF4-FFF2-40B4-BE49-F238E27FC236}">
                  <a16:creationId xmlns:a16="http://schemas.microsoft.com/office/drawing/2014/main" id="{ECC4EFCE-ACAB-4E0E-A864-C20ABFE7A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4063" y="885422"/>
              <a:ext cx="1623949" cy="7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AE" altLang="en-US" sz="3300" b="1" dirty="0">
                  <a:solidFill>
                    <a:srgbClr val="008000"/>
                  </a:solidFill>
                  <a:cs typeface="AL-Fares" pitchFamily="2" charset="0"/>
                </a:rPr>
                <a:t>الاستكشاف</a:t>
              </a:r>
            </a:p>
          </p:txBody>
        </p:sp>
        <p:pic>
          <p:nvPicPr>
            <p:cNvPr id="13" name="صورة 19" descr="صورة تحتوي على مصباح&#10;&#10;تم إنشاء الوصف تلقائياً">
              <a:extLst>
                <a:ext uri="{FF2B5EF4-FFF2-40B4-BE49-F238E27FC236}">
                  <a16:creationId xmlns:a16="http://schemas.microsoft.com/office/drawing/2014/main" id="{E12426FD-D9F4-407A-A610-B32A66DC4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10952">
              <a:off x="7687605" y="-354655"/>
              <a:ext cx="1334566" cy="205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3F8539-8E23-43EE-948B-3AD1D7BFB981}"/>
              </a:ext>
            </a:extLst>
          </p:cNvPr>
          <p:cNvGrpSpPr/>
          <p:nvPr/>
        </p:nvGrpSpPr>
        <p:grpSpPr>
          <a:xfrm>
            <a:off x="0" y="3523"/>
            <a:ext cx="1933901" cy="3866112"/>
            <a:chOff x="0" y="3523"/>
            <a:chExt cx="1933901" cy="38661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DDA704-ED5F-496C-812B-D24A0EFF7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5482"/>
            <a:stretch/>
          </p:blipFill>
          <p:spPr>
            <a:xfrm>
              <a:off x="0" y="1188285"/>
              <a:ext cx="1933901" cy="268135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C2EA3A-0C8F-45DC-A9B3-9CA9F24660F7}"/>
                </a:ext>
              </a:extLst>
            </p:cNvPr>
            <p:cNvSpPr/>
            <p:nvPr/>
          </p:nvSpPr>
          <p:spPr>
            <a:xfrm>
              <a:off x="306858" y="1651797"/>
              <a:ext cx="133641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عنوان الدرس:</a:t>
              </a:r>
            </a:p>
            <a:p>
              <a:pPr algn="ctr" rtl="1"/>
              <a:r>
                <a:rPr lang="ar-AE" b="1" dirty="0"/>
                <a:t>أجزاء النباتات</a:t>
              </a:r>
            </a:p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نواتج التعلم:</a:t>
              </a:r>
            </a:p>
            <a:p>
              <a:pPr algn="ctr" rtl="1"/>
              <a:r>
                <a:rPr lang="ar-AE" b="1" dirty="0"/>
                <a:t>تحديد أجزاء النبتة ووظائفها</a:t>
              </a:r>
            </a:p>
            <a:p>
              <a:pPr algn="ctr" rtl="1"/>
              <a:endParaRPr lang="ar-AE" b="1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2C8396-4970-40D1-957E-CEFD70E96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6858" y="3523"/>
              <a:ext cx="1533128" cy="1779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9022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">
            <a:extLst>
              <a:ext uri="{FF2B5EF4-FFF2-40B4-BE49-F238E27FC236}">
                <a16:creationId xmlns:a16="http://schemas.microsoft.com/office/drawing/2014/main" id="{EC9F0008-AAFC-4FAE-8FAC-8B6AD5ACE42C}"/>
              </a:ext>
            </a:extLst>
          </p:cNvPr>
          <p:cNvGrpSpPr>
            <a:grpSpLocks/>
          </p:cNvGrpSpPr>
          <p:nvPr/>
        </p:nvGrpSpPr>
        <p:grpSpPr bwMode="auto">
          <a:xfrm>
            <a:off x="3645408" y="-57912"/>
            <a:ext cx="6400800" cy="7010400"/>
            <a:chOff x="2895600" y="-76200"/>
            <a:chExt cx="6400800" cy="7010400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E885FE88-9076-4079-B408-7C1BA70A7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5600" y="-76200"/>
              <a:ext cx="6400800" cy="7010400"/>
              <a:chOff x="5849113" y="-123825"/>
              <a:chExt cx="5181600" cy="6762750"/>
            </a:xfrm>
          </p:grpSpPr>
          <p:pic>
            <p:nvPicPr>
              <p:cNvPr id="17" name="Picture 1">
                <a:extLst>
                  <a:ext uri="{FF2B5EF4-FFF2-40B4-BE49-F238E27FC236}">
                    <a16:creationId xmlns:a16="http://schemas.microsoft.com/office/drawing/2014/main" id="{AABD441E-95F2-4BDE-8352-014E23BC1D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67" r="21667" b="11481"/>
              <a:stretch>
                <a:fillRect/>
              </a:stretch>
            </p:blipFill>
            <p:spPr bwMode="auto">
              <a:xfrm>
                <a:off x="5849113" y="-123825"/>
                <a:ext cx="5181600" cy="455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52696D74-9F54-40A1-AEE0-1CA31A012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67" t="24815" r="21667" b="32222"/>
              <a:stretch>
                <a:fillRect/>
              </a:stretch>
            </p:blipFill>
            <p:spPr bwMode="auto">
              <a:xfrm>
                <a:off x="5849113" y="4429125"/>
                <a:ext cx="5181600" cy="220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0E16ECA9-23D4-4130-A6DF-C0BD0D0BE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4105275"/>
              <a:ext cx="4833938" cy="4619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rtl="1">
                <a:defRPr/>
              </a:pPr>
              <a:r>
                <a:rPr lang="ar-AE" altLang="en-US" sz="2400" b="1" dirty="0">
                  <a:solidFill>
                    <a:srgbClr val="C00000"/>
                  </a:solidFill>
                </a:rPr>
                <a:t>للحصول على الأشياء التي تحتاج إليها .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Rectangle 8">
            <a:extLst>
              <a:ext uri="{FF2B5EF4-FFF2-40B4-BE49-F238E27FC236}">
                <a16:creationId xmlns:a16="http://schemas.microsoft.com/office/drawing/2014/main" id="{EFFCE609-C68E-4FB6-A1E8-DF19E8504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71" y="4056888"/>
            <a:ext cx="28638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ar-AE" altLang="en-US" b="1">
                <a:solidFill>
                  <a:srgbClr val="006600"/>
                </a:solidFill>
              </a:rPr>
              <a:t>هيا أصدقائي من لديه نبتة ليستكشفها معنا</a:t>
            </a:r>
            <a:endParaRPr lang="en-US" altLang="en-US" b="1">
              <a:solidFill>
                <a:srgbClr val="006600"/>
              </a:solidFill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6006B8B8-CB01-464A-A117-DE8B42DC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4545460"/>
            <a:ext cx="24812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0">
            <a:extLst>
              <a:ext uri="{FF2B5EF4-FFF2-40B4-BE49-F238E27FC236}">
                <a16:creationId xmlns:a16="http://schemas.microsoft.com/office/drawing/2014/main" id="{DA5B9D09-EA89-4C17-9E79-994467744A3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469946" y="-484135"/>
            <a:ext cx="2743200" cy="1857375"/>
            <a:chOff x="6874063" y="-354655"/>
            <a:chExt cx="2148108" cy="2243195"/>
          </a:xfrm>
        </p:grpSpPr>
        <p:sp>
          <p:nvSpPr>
            <p:cNvPr id="22" name="مربع نص 17">
              <a:extLst>
                <a:ext uri="{FF2B5EF4-FFF2-40B4-BE49-F238E27FC236}">
                  <a16:creationId xmlns:a16="http://schemas.microsoft.com/office/drawing/2014/main" id="{F36E1B98-26B8-47A8-9842-D170155AC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4063" y="1163499"/>
              <a:ext cx="1623949" cy="7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AE" altLang="en-US" sz="3300" b="1">
                  <a:solidFill>
                    <a:srgbClr val="008000"/>
                  </a:solidFill>
                  <a:cs typeface="AL-Fares" pitchFamily="2" charset="0"/>
                </a:rPr>
                <a:t>الاستكشاف</a:t>
              </a:r>
            </a:p>
          </p:txBody>
        </p:sp>
        <p:pic>
          <p:nvPicPr>
            <p:cNvPr id="23" name="صورة 19" descr="صورة تحتوي على مصباح&#10;&#10;تم إنشاء الوصف تلقائياً">
              <a:extLst>
                <a:ext uri="{FF2B5EF4-FFF2-40B4-BE49-F238E27FC236}">
                  <a16:creationId xmlns:a16="http://schemas.microsoft.com/office/drawing/2014/main" id="{E974774F-16B2-4F6C-A4B8-CBA3C55E7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10952">
              <a:off x="7687605" y="-354655"/>
              <a:ext cx="1334566" cy="205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98AFB9-F938-4259-ACEB-846314F22E4F}"/>
              </a:ext>
            </a:extLst>
          </p:cNvPr>
          <p:cNvGrpSpPr/>
          <p:nvPr/>
        </p:nvGrpSpPr>
        <p:grpSpPr>
          <a:xfrm>
            <a:off x="0" y="3523"/>
            <a:ext cx="1933901" cy="3866112"/>
            <a:chOff x="0" y="3523"/>
            <a:chExt cx="1933901" cy="3866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62A74D7-92FD-432E-ACFC-1573518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5482"/>
            <a:stretch/>
          </p:blipFill>
          <p:spPr>
            <a:xfrm>
              <a:off x="0" y="1188285"/>
              <a:ext cx="1933901" cy="26813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E35C3BC-E3AD-47BC-8E84-ACBED5A44982}"/>
                </a:ext>
              </a:extLst>
            </p:cNvPr>
            <p:cNvSpPr/>
            <p:nvPr/>
          </p:nvSpPr>
          <p:spPr>
            <a:xfrm>
              <a:off x="306858" y="1651797"/>
              <a:ext cx="133641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عنوان الدرس:</a:t>
              </a:r>
            </a:p>
            <a:p>
              <a:pPr algn="ctr" rtl="1"/>
              <a:r>
                <a:rPr lang="ar-AE" b="1" dirty="0"/>
                <a:t>أجزاء النباتات</a:t>
              </a:r>
            </a:p>
            <a:p>
              <a:pPr algn="ctr" rtl="1"/>
              <a:r>
                <a:rPr lang="ar-AE" b="1" dirty="0">
                  <a:solidFill>
                    <a:srgbClr val="FF0000"/>
                  </a:solidFill>
                </a:rPr>
                <a:t>نواتج التعلم:</a:t>
              </a:r>
            </a:p>
            <a:p>
              <a:pPr algn="ctr" rtl="1"/>
              <a:r>
                <a:rPr lang="ar-AE" b="1" dirty="0"/>
                <a:t>تحديد أجزاء النبتة ووظائفها</a:t>
              </a:r>
            </a:p>
            <a:p>
              <a:pPr algn="ctr" rtl="1"/>
              <a:endParaRPr lang="ar-AE" b="1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F3C4728-5691-4304-8D28-F91134380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6858" y="3523"/>
              <a:ext cx="1533128" cy="1779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557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B4156CC4-8596-48A6-AFF0-83FCC6AEDB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99"/>
            </a:avLst>
          </a:prstGeom>
          <a:solidFill>
            <a:srgbClr val="E8D1BA"/>
          </a:solidFill>
          <a:ln w="38100">
            <a:solidFill>
              <a:srgbClr val="C0804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C8C0424D-FA3B-44AB-BC65-0E66604E84FA}"/>
              </a:ext>
            </a:extLst>
          </p:cNvPr>
          <p:cNvSpPr/>
          <p:nvPr/>
        </p:nvSpPr>
        <p:spPr>
          <a:xfrm rot="5400000" flipV="1">
            <a:off x="10542315" y="230510"/>
            <a:ext cx="1477406" cy="1400084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3E7845-B8B0-4052-98A3-F476D265C43B}"/>
              </a:ext>
            </a:extLst>
          </p:cNvPr>
          <p:cNvSpPr/>
          <p:nvPr/>
        </p:nvSpPr>
        <p:spPr>
          <a:xfrm rot="2862804">
            <a:off x="11088436" y="433139"/>
            <a:ext cx="7530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اجب</a:t>
            </a:r>
            <a:endParaRPr kumimoji="0" lang="en-US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box">
            <a:extLst>
              <a:ext uri="{FF2B5EF4-FFF2-40B4-BE49-F238E27FC236}">
                <a16:creationId xmlns:a16="http://schemas.microsoft.com/office/drawing/2014/main" id="{2CC92BBE-604D-476D-BC54-CC39561A219C}"/>
              </a:ext>
            </a:extLst>
          </p:cNvPr>
          <p:cNvSpPr/>
          <p:nvPr/>
        </p:nvSpPr>
        <p:spPr>
          <a:xfrm>
            <a:off x="3013913" y="1455550"/>
            <a:ext cx="7705435" cy="756810"/>
          </a:xfrm>
          <a:prstGeom prst="roundRect">
            <a:avLst/>
          </a:pr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ما الجزء النبات الموجود في التربة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E_answer">
            <a:extLst>
              <a:ext uri="{FF2B5EF4-FFF2-40B4-BE49-F238E27FC236}">
                <a16:creationId xmlns:a16="http://schemas.microsoft.com/office/drawing/2014/main" id="{0605FAE5-DE2F-4D6F-BC22-120B6C4162CC}"/>
              </a:ext>
            </a:extLst>
          </p:cNvPr>
          <p:cNvSpPr/>
          <p:nvPr/>
        </p:nvSpPr>
        <p:spPr>
          <a:xfrm>
            <a:off x="1923637" y="4911799"/>
            <a:ext cx="2582081" cy="90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E">
            <a:extLst>
              <a:ext uri="{FF2B5EF4-FFF2-40B4-BE49-F238E27FC236}">
                <a16:creationId xmlns:a16="http://schemas.microsoft.com/office/drawing/2014/main" id="{6469A6FA-EFAD-40D4-BDE4-097A62F351D6}"/>
              </a:ext>
            </a:extLst>
          </p:cNvPr>
          <p:cNvSpPr/>
          <p:nvPr/>
        </p:nvSpPr>
        <p:spPr>
          <a:xfrm>
            <a:off x="905013" y="2979000"/>
            <a:ext cx="1157800" cy="90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F">
            <a:extLst>
              <a:ext uri="{FF2B5EF4-FFF2-40B4-BE49-F238E27FC236}">
                <a16:creationId xmlns:a16="http://schemas.microsoft.com/office/drawing/2014/main" id="{F3C30760-857A-4C7F-84AB-EE6E826569D1}"/>
              </a:ext>
            </a:extLst>
          </p:cNvPr>
          <p:cNvSpPr/>
          <p:nvPr/>
        </p:nvSpPr>
        <p:spPr>
          <a:xfrm>
            <a:off x="7256284" y="2944448"/>
            <a:ext cx="1157800" cy="90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F_answer">
            <a:extLst>
              <a:ext uri="{FF2B5EF4-FFF2-40B4-BE49-F238E27FC236}">
                <a16:creationId xmlns:a16="http://schemas.microsoft.com/office/drawing/2014/main" id="{8C582E4A-7E15-4AAB-BF8C-984FA20C0A12}"/>
              </a:ext>
            </a:extLst>
          </p:cNvPr>
          <p:cNvSpPr/>
          <p:nvPr/>
        </p:nvSpPr>
        <p:spPr>
          <a:xfrm>
            <a:off x="8383997" y="2944448"/>
            <a:ext cx="2912810" cy="90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G_answer">
            <a:extLst>
              <a:ext uri="{FF2B5EF4-FFF2-40B4-BE49-F238E27FC236}">
                <a16:creationId xmlns:a16="http://schemas.microsoft.com/office/drawing/2014/main" id="{80612966-9679-4780-B8A4-C4BFA34396D2}"/>
              </a:ext>
            </a:extLst>
          </p:cNvPr>
          <p:cNvSpPr/>
          <p:nvPr/>
        </p:nvSpPr>
        <p:spPr>
          <a:xfrm>
            <a:off x="2054087" y="2992401"/>
            <a:ext cx="2712532" cy="90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G">
            <a:extLst>
              <a:ext uri="{FF2B5EF4-FFF2-40B4-BE49-F238E27FC236}">
                <a16:creationId xmlns:a16="http://schemas.microsoft.com/office/drawing/2014/main" id="{55358F06-E67E-40FB-BD96-98AD41D9A82F}"/>
              </a:ext>
            </a:extLst>
          </p:cNvPr>
          <p:cNvSpPr/>
          <p:nvPr/>
        </p:nvSpPr>
        <p:spPr>
          <a:xfrm>
            <a:off x="765837" y="4919119"/>
            <a:ext cx="1157800" cy="90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H">
            <a:extLst>
              <a:ext uri="{FF2B5EF4-FFF2-40B4-BE49-F238E27FC236}">
                <a16:creationId xmlns:a16="http://schemas.microsoft.com/office/drawing/2014/main" id="{CCBB7F67-3F78-40AE-A9E2-2BA65C2FD3D9}"/>
              </a:ext>
            </a:extLst>
          </p:cNvPr>
          <p:cNvSpPr/>
          <p:nvPr/>
        </p:nvSpPr>
        <p:spPr>
          <a:xfrm>
            <a:off x="7256284" y="4917881"/>
            <a:ext cx="1157800" cy="90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H_answer">
            <a:extLst>
              <a:ext uri="{FF2B5EF4-FFF2-40B4-BE49-F238E27FC236}">
                <a16:creationId xmlns:a16="http://schemas.microsoft.com/office/drawing/2014/main" id="{25563641-F2F7-47DA-A5AC-E410E8992314}"/>
              </a:ext>
            </a:extLst>
          </p:cNvPr>
          <p:cNvSpPr/>
          <p:nvPr/>
        </p:nvSpPr>
        <p:spPr>
          <a:xfrm>
            <a:off x="8414084" y="4917881"/>
            <a:ext cx="2847474" cy="90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5" name="Picture 2" descr="علامة صح صباح الخير">
            <a:extLst>
              <a:ext uri="{FF2B5EF4-FFF2-40B4-BE49-F238E27FC236}">
                <a16:creationId xmlns:a16="http://schemas.microsoft.com/office/drawing/2014/main" id="{A08485EC-7932-469A-970F-395E809F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2676">
            <a:off x="974144" y="2719049"/>
            <a:ext cx="1296764" cy="135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704FFC-E227-4216-88B2-ACC6B70A35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48629" b="72730"/>
          <a:stretch/>
        </p:blipFill>
        <p:spPr>
          <a:xfrm>
            <a:off x="9080367" y="4881309"/>
            <a:ext cx="1305109" cy="900000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40B7A7-66B2-49BC-9E33-E31B2A5C3C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t="74518" r="48651"/>
          <a:stretch/>
        </p:blipFill>
        <p:spPr>
          <a:xfrm>
            <a:off x="2707167" y="2932514"/>
            <a:ext cx="1200957" cy="991019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7D52FD-9115-42E0-9CB4-4EB88FA17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7" t="49454" r="54043" b="23382"/>
          <a:stretch/>
        </p:blipFill>
        <p:spPr>
          <a:xfrm>
            <a:off x="9090697" y="2871714"/>
            <a:ext cx="788271" cy="99102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5DE574-1265-45BA-9809-45A2FF32D5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25233" r="48629" b="49867"/>
          <a:stretch/>
        </p:blipFill>
        <p:spPr>
          <a:xfrm>
            <a:off x="2258904" y="4612555"/>
            <a:ext cx="1392708" cy="118085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24D2D65-79E4-49BE-93B9-C8A8E386C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99" y="0"/>
            <a:ext cx="57611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3CE6C2B-FE44-4F61-98C2-FD8D1508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6" y="-2"/>
            <a:ext cx="5761121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BD48FCD-A30C-4578-82D9-9DB1B49571C6}"/>
              </a:ext>
            </a:extLst>
          </p:cNvPr>
          <p:cNvSpPr/>
          <p:nvPr/>
        </p:nvSpPr>
        <p:spPr>
          <a:xfrm>
            <a:off x="6210298" y="-1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34</a:t>
            </a:r>
            <a:r>
              <a:rPr kumimoji="0" lang="ar-AE" sz="5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CDA138-C668-4ACF-B263-F7A8425C4E25}"/>
              </a:ext>
            </a:extLst>
          </p:cNvPr>
          <p:cNvSpPr/>
          <p:nvPr/>
        </p:nvSpPr>
        <p:spPr>
          <a:xfrm>
            <a:off x="6995056" y="5100243"/>
            <a:ext cx="1901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الجذور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DC711E-B56C-436E-BD85-EE10191753F0}"/>
              </a:ext>
            </a:extLst>
          </p:cNvPr>
          <p:cNvSpPr/>
          <p:nvPr/>
        </p:nvSpPr>
        <p:spPr>
          <a:xfrm>
            <a:off x="682488" y="4638578"/>
            <a:ext cx="1901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الجذور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5E869D-E8AC-43A8-B9B9-6C429493E778}"/>
              </a:ext>
            </a:extLst>
          </p:cNvPr>
          <p:cNvSpPr/>
          <p:nvPr/>
        </p:nvSpPr>
        <p:spPr>
          <a:xfrm>
            <a:off x="3329736" y="1240969"/>
            <a:ext cx="1887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الأوراق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6B0F88-A8C3-44BE-8FC6-34A3A92DAE2C}"/>
              </a:ext>
            </a:extLst>
          </p:cNvPr>
          <p:cNvSpPr/>
          <p:nvPr/>
        </p:nvSpPr>
        <p:spPr>
          <a:xfrm>
            <a:off x="1094206" y="2038609"/>
            <a:ext cx="1590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الساق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96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1CF21F0-01D1-42D9-B584-B0DCBF83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601799-5DB8-46B8-A9A7-BE01BB9A4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78" y="-44918"/>
            <a:ext cx="9685676" cy="2477076"/>
          </a:xfrm>
          <a:prstGeom prst="rect">
            <a:avLst/>
          </a:prstGeom>
        </p:spPr>
      </p:pic>
      <p:pic>
        <p:nvPicPr>
          <p:cNvPr id="6" name="Picture 5" descr="A close up of a stuffed toy&#10;&#10;Description automatically generated">
            <a:extLst>
              <a:ext uri="{FF2B5EF4-FFF2-40B4-BE49-F238E27FC236}">
                <a16:creationId xmlns:a16="http://schemas.microsoft.com/office/drawing/2014/main" id="{4EC06D7D-4DA5-442A-9922-8C5BF06F00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4833" l="10000" r="90000">
                        <a14:foregroundMark x1="38750" y1="92667" x2="72250" y2="89667"/>
                        <a14:foregroundMark x1="60250" y1="94333" x2="60250" y2="94333"/>
                        <a14:foregroundMark x1="14500" y1="63667" x2="22750" y2="47833"/>
                        <a14:foregroundMark x1="22750" y1="47833" x2="24750" y2="45333"/>
                        <a14:foregroundMark x1="85750" y1="24000" x2="82750" y2="20000"/>
                        <a14:foregroundMark x1="79500" y1="24000" x2="79500" y2="24000"/>
                        <a14:foregroundMark x1="78250" y1="21667" x2="78250" y2="21667"/>
                        <a14:foregroundMark x1="47500" y1="10667" x2="47500" y2="10667"/>
                        <a14:foregroundMark x1="54750" y1="9333" x2="54750" y2="9333"/>
                        <a14:foregroundMark x1="45434" y1="38449" x2="41000" y2="35000"/>
                        <a14:foregroundMark x1="47000" y1="39667" x2="45989" y2="38880"/>
                        <a14:foregroundMark x1="41000" y1="35000" x2="30919" y2="35351"/>
                        <a14:foregroundMark x1="16742" y1="50283" x2="22423" y2="42147"/>
                        <a14:foregroundMark x1="42172" y1="34151" x2="45224" y2="36084"/>
                        <a14:foregroundMark x1="39284" y1="32943" x2="37632" y2="32818"/>
                        <a14:foregroundMark x1="22002" y1="42484" x2="19512" y2="45423"/>
                        <a14:foregroundMark x1="19583" y1="45323" x2="20000" y2="45000"/>
                        <a14:foregroundMark x1="20000" y1="45000" x2="20000" y2="45000"/>
                        <a14:foregroundMark x1="28500" y1="38000" x2="28500" y2="38000"/>
                        <a14:foregroundMark x1="26375" y1="38667" x2="25875" y2="39333"/>
                        <a14:foregroundMark x1="25125" y1="40000" x2="30000" y2="34167"/>
                        <a14:foregroundMark x1="30000" y1="34167" x2="36875" y2="32833"/>
                        <a14:foregroundMark x1="36875" y1="32833" x2="43750" y2="34667"/>
                        <a14:foregroundMark x1="43750" y1="34667" x2="47625" y2="40000"/>
                        <a14:foregroundMark x1="47625" y1="40000" x2="42625" y2="33833"/>
                        <a14:foregroundMark x1="42625" y1="33833" x2="36375" y2="33833"/>
                        <a14:foregroundMark x1="36375" y1="33833" x2="29875" y2="36167"/>
                        <a14:foregroundMark x1="29875" y1="36167" x2="24500" y2="40833"/>
                        <a14:foregroundMark x1="24500" y1="40833" x2="29750" y2="34500"/>
                        <a14:foregroundMark x1="29750" y1="34500" x2="31500" y2="33833"/>
                        <a14:foregroundMark x1="31500" y1="33833" x2="25625" y2="37167"/>
                        <a14:foregroundMark x1="25625" y1="37167" x2="22625" y2="41833"/>
                        <a14:foregroundMark x1="45000" y1="94667" x2="40500" y2="94833"/>
                        <a14:foregroundMark x1="44125" y1="34833" x2="37500" y2="33000"/>
                        <a14:foregroundMark x1="37500" y1="33000" x2="30750" y2="34000"/>
                        <a14:foregroundMark x1="30750" y1="34000" x2="24250" y2="38333"/>
                        <a14:foregroundMark x1="24250" y1="38333" x2="14000" y2="50667"/>
                        <a14:foregroundMark x1="14000" y1="50667" x2="15500" y2="50333"/>
                        <a14:backgroundMark x1="44618" y1="33776" x2="44410" y2="33458"/>
                        <a14:backgroundMark x1="37977" y1="30314" x2="37625" y2="30167"/>
                        <a14:backgroundMark x1="40673" y1="31442" x2="38081" y2="30358"/>
                        <a14:backgroundMark x1="44000" y1="32833" x2="43126" y2="32467"/>
                        <a14:backgroundMark x1="37625" y1="30167" x2="36451" y2="30515"/>
                        <a14:backgroundMark x1="13975" y1="52893" x2="11500" y2="64500"/>
                        <a14:backgroundMark x1="11500" y1="64500" x2="15000" y2="80167"/>
                        <a14:backgroundMark x1="52500" y1="47167" x2="52500" y2="47167"/>
                        <a14:backgroundMark x1="52375" y1="46833" x2="52375" y2="46833"/>
                        <a14:backgroundMark x1="51625" y1="45167" x2="51625" y2="45167"/>
                        <a14:backgroundMark x1="42000" y1="29167" x2="41875" y2="3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5051" r="8021"/>
          <a:stretch/>
        </p:blipFill>
        <p:spPr>
          <a:xfrm flipH="1">
            <a:off x="6540500" y="2034350"/>
            <a:ext cx="5753100" cy="50736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C13E18C-BD66-4481-A867-3ADC0B716F74}"/>
              </a:ext>
            </a:extLst>
          </p:cNvPr>
          <p:cNvGrpSpPr/>
          <p:nvPr/>
        </p:nvGrpSpPr>
        <p:grpSpPr>
          <a:xfrm>
            <a:off x="9160404" y="1458814"/>
            <a:ext cx="3520475" cy="2111788"/>
            <a:chOff x="3802044" y="1478976"/>
            <a:chExt cx="4316788" cy="2759296"/>
          </a:xfrm>
        </p:grpSpPr>
        <p:pic>
          <p:nvPicPr>
            <p:cNvPr id="14" name="Picture 4" descr="Speech Bubble Vector - Nube De Mensaje Png, Transparent Png ...">
              <a:extLst>
                <a:ext uri="{FF2B5EF4-FFF2-40B4-BE49-F238E27FC236}">
                  <a16:creationId xmlns:a16="http://schemas.microsoft.com/office/drawing/2014/main" id="{EA472D6A-CDAF-4DA0-BCCD-36EAE151C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1071" y1="80000" x2="49167" y2="71628"/>
                          <a14:foregroundMark x1="49167" y1="71628" x2="50952" y2="61395"/>
                          <a14:foregroundMark x1="50952" y1="61395" x2="67976" y2="46202"/>
                          <a14:foregroundMark x1="67976" y1="46202" x2="71548" y2="38295"/>
                          <a14:foregroundMark x1="71548" y1="38295" x2="68571" y2="29922"/>
                          <a14:foregroundMark x1="68571" y1="29922" x2="54762" y2="23721"/>
                          <a14:foregroundMark x1="54762" y1="23721" x2="47381" y2="23721"/>
                          <a14:foregroundMark x1="47381" y1="23721" x2="23095" y2="12403"/>
                          <a14:foregroundMark x1="23095" y1="12403" x2="23214" y2="21240"/>
                          <a14:foregroundMark x1="23214" y1="21240" x2="28690" y2="39070"/>
                          <a14:foregroundMark x1="28690" y1="39070" x2="24881" y2="57054"/>
                          <a14:foregroundMark x1="24881" y1="57054" x2="26310" y2="64806"/>
                          <a14:foregroundMark x1="26310" y1="64806" x2="32262" y2="64651"/>
                          <a14:foregroundMark x1="32262" y1="64651" x2="38095" y2="61550"/>
                          <a14:foregroundMark x1="38095" y1="61550" x2="58929" y2="38295"/>
                          <a14:foregroundMark x1="58929" y1="38295" x2="55476" y2="27132"/>
                          <a14:foregroundMark x1="55476" y1="27132" x2="50476" y2="33953"/>
                          <a14:foregroundMark x1="50476" y1="33953" x2="43690" y2="36899"/>
                          <a14:foregroundMark x1="43690" y1="36899" x2="38690" y2="31628"/>
                          <a14:foregroundMark x1="38690" y1="31628" x2="39881" y2="23876"/>
                          <a14:foregroundMark x1="39881" y1="23876" x2="48810" y2="18140"/>
                          <a14:foregroundMark x1="48810" y1="18140" x2="55952" y2="18140"/>
                          <a14:foregroundMark x1="55952" y1="18140" x2="59405" y2="26822"/>
                          <a14:foregroundMark x1="59405" y1="26822" x2="59048" y2="3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044" y="1478976"/>
              <a:ext cx="4316788" cy="2759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A05932-FC15-4379-8AB3-2A9011055878}"/>
                </a:ext>
              </a:extLst>
            </p:cNvPr>
            <p:cNvSpPr txBox="1"/>
            <p:nvPr/>
          </p:nvSpPr>
          <p:spPr>
            <a:xfrm>
              <a:off x="4441050" y="2227971"/>
              <a:ext cx="2966676" cy="522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إنكم عباقرة وصلنا للأخير 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4" descr="Padlock Gold Clip Art">
            <a:extLst>
              <a:ext uri="{FF2B5EF4-FFF2-40B4-BE49-F238E27FC236}">
                <a16:creationId xmlns:a16="http://schemas.microsoft.com/office/drawing/2014/main" id="{B4C7540F-83A4-4942-BB63-AAC450BD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730" y="5562819"/>
            <a:ext cx="417928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0A5B8-6CEC-486E-B92D-85BDFA3C6AD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014904">
            <a:off x="7266302" y="6110204"/>
            <a:ext cx="1066800" cy="8191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F0F7F1C-29BE-4095-9B0B-8764C7CC6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5033" r="6614"/>
          <a:stretch/>
        </p:blipFill>
        <p:spPr bwMode="auto">
          <a:xfrm>
            <a:off x="395785" y="6948"/>
            <a:ext cx="6316591" cy="651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4270D3-3D5B-42F2-9645-835C31A868F3}"/>
              </a:ext>
            </a:extLst>
          </p:cNvPr>
          <p:cNvSpPr/>
          <p:nvPr/>
        </p:nvSpPr>
        <p:spPr>
          <a:xfrm>
            <a:off x="1599863" y="4639489"/>
            <a:ext cx="34243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تثبت النبات في التربة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D3FDED-1369-4743-8DFA-C6799C5B010F}"/>
              </a:ext>
            </a:extLst>
          </p:cNvPr>
          <p:cNvSpPr/>
          <p:nvPr/>
        </p:nvSpPr>
        <p:spPr>
          <a:xfrm>
            <a:off x="878337" y="5256468"/>
            <a:ext cx="51796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تمتص الماء و المواد المغذية من التربة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1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838A64A-F6AD-4AC6-BD53-156C4BCC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919" y="0"/>
            <a:ext cx="2188654" cy="3938357"/>
          </a:xfrm>
          <a:prstGeom prst="rect">
            <a:avLst/>
          </a:prstGeom>
        </p:spPr>
      </p:pic>
      <p:pic>
        <p:nvPicPr>
          <p:cNvPr id="17" name="Picture 4" descr="Nintendo Mario Sticker for iOS &amp; Android | GIPHY">
            <a:hlinkClick r:id="" action="ppaction://noaction"/>
            <a:extLst>
              <a:ext uri="{FF2B5EF4-FFF2-40B4-BE49-F238E27FC236}">
                <a16:creationId xmlns:a16="http://schemas.microsoft.com/office/drawing/2014/main" id="{508F4792-9F20-4304-A8A8-59CDF363C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9950" y="4386017"/>
            <a:ext cx="1422591" cy="20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5E4DB-54BA-4FA8-A383-A2640BC54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59" y="-141990"/>
            <a:ext cx="8071550" cy="71419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8960D5-9CA3-4107-8FCD-9718577B8A15}"/>
              </a:ext>
            </a:extLst>
          </p:cNvPr>
          <p:cNvSpPr/>
          <p:nvPr/>
        </p:nvSpPr>
        <p:spPr>
          <a:xfrm>
            <a:off x="2678412" y="1478847"/>
            <a:ext cx="2980266" cy="614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solidFill>
                  <a:schemeClr val="tx1"/>
                </a:solidFill>
              </a:rPr>
              <a:t>ماء</a:t>
            </a:r>
            <a:r>
              <a:rPr lang="ar-AE" sz="3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هواء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ضوء الشمس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المواد الغذائية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0CDAC6-0894-4320-BDCF-F08FEC0CE500}"/>
              </a:ext>
            </a:extLst>
          </p:cNvPr>
          <p:cNvSpPr/>
          <p:nvPr/>
        </p:nvSpPr>
        <p:spPr>
          <a:xfrm>
            <a:off x="2678412" y="4323692"/>
            <a:ext cx="2980266" cy="614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الجذور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الساق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الأوراق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الزهرة </a:t>
            </a:r>
            <a:endParaRPr lang="ar-JO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7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74E89-D693-4D55-B229-A961F11AB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10" y="57150"/>
            <a:ext cx="9064486" cy="6800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CE6FE8-6E87-4AFC-94F6-3F5ECE61CEB2}"/>
              </a:ext>
            </a:extLst>
          </p:cNvPr>
          <p:cNvSpPr/>
          <p:nvPr/>
        </p:nvSpPr>
        <p:spPr>
          <a:xfrm>
            <a:off x="2902226" y="1345657"/>
            <a:ext cx="6089067" cy="614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جزء من النبات تنمو داخل التربة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E9706-0185-4614-8D40-12508A1CDBC4}"/>
              </a:ext>
            </a:extLst>
          </p:cNvPr>
          <p:cNvSpPr/>
          <p:nvPr/>
        </p:nvSpPr>
        <p:spPr>
          <a:xfrm>
            <a:off x="2154645" y="2941594"/>
            <a:ext cx="2980266" cy="614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أجزاء النبات 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D07E3-6798-4374-8E45-9427188D57FB}"/>
              </a:ext>
            </a:extLst>
          </p:cNvPr>
          <p:cNvSpPr/>
          <p:nvPr/>
        </p:nvSpPr>
        <p:spPr>
          <a:xfrm>
            <a:off x="5566958" y="2199278"/>
            <a:ext cx="2980266" cy="614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الجذور تثبت النبات </a:t>
            </a:r>
            <a:endParaRPr lang="ar-JO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7A60B-A812-4F5F-9D30-D43116F59272}"/>
              </a:ext>
            </a:extLst>
          </p:cNvPr>
          <p:cNvSpPr/>
          <p:nvPr/>
        </p:nvSpPr>
        <p:spPr>
          <a:xfrm>
            <a:off x="5566958" y="2814139"/>
            <a:ext cx="2980266" cy="614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الساق تحمل النبات </a:t>
            </a:r>
            <a:endParaRPr lang="ar-JO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2C3605-FC11-4937-9EFE-7EEBD315AB3F}"/>
              </a:ext>
            </a:extLst>
          </p:cNvPr>
          <p:cNvSpPr/>
          <p:nvPr/>
        </p:nvSpPr>
        <p:spPr>
          <a:xfrm>
            <a:off x="5282157" y="3592777"/>
            <a:ext cx="3464277" cy="614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الأوراق تصنع الغذاء  </a:t>
            </a:r>
            <a:endParaRPr lang="ar-JO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2AC95D-D8BB-422C-AABE-5D0D326C7CAE}"/>
              </a:ext>
            </a:extLst>
          </p:cNvPr>
          <p:cNvSpPr/>
          <p:nvPr/>
        </p:nvSpPr>
        <p:spPr>
          <a:xfrm>
            <a:off x="1421881" y="5061259"/>
            <a:ext cx="8765144" cy="1109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الجذور تمتص الماء والعناصر الغذائية - الساق تنقل الماء والغذاء الأوراق تصنع الغذاء للنبات</a:t>
            </a:r>
            <a:endParaRPr lang="ar-JO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78505BC-B7C6-43B8-ABF0-C29004BE21AA}"/>
              </a:ext>
            </a:extLst>
          </p:cNvPr>
          <p:cNvSpPr txBox="1"/>
          <p:nvPr/>
        </p:nvSpPr>
        <p:spPr>
          <a:xfrm>
            <a:off x="6942698" y="1571839"/>
            <a:ext cx="5041738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نبات يحتاج إلى الكثير من الماء </a:t>
            </a:r>
            <a:endParaRPr lang="en-US" sz="40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2056" name="Picture 8" descr="الصبار... نبات دهني يستخدم في طب الأعشاب - المؤسسة الخضراء | The Green  Establishment">
            <a:extLst>
              <a:ext uri="{FF2B5EF4-FFF2-40B4-BE49-F238E27FC236}">
                <a16:creationId xmlns:a16="http://schemas.microsoft.com/office/drawing/2014/main" id="{547E46DA-B737-4A34-866B-C31D9B9A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43" y="453369"/>
            <a:ext cx="3893574" cy="22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27BA3-3DFE-4476-89BD-25149F78C9F8}"/>
              </a:ext>
            </a:extLst>
          </p:cNvPr>
          <p:cNvSpPr txBox="1"/>
          <p:nvPr/>
        </p:nvSpPr>
        <p:spPr>
          <a:xfrm>
            <a:off x="6749847" y="4359519"/>
            <a:ext cx="5041738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نبات  لا يحتاج إلى ماء </a:t>
            </a:r>
            <a:endParaRPr lang="en-US" sz="40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9E293-6DFA-430E-A902-7ADC4A2FFB2C}"/>
              </a:ext>
            </a:extLst>
          </p:cNvPr>
          <p:cNvSpPr txBox="1"/>
          <p:nvPr/>
        </p:nvSpPr>
        <p:spPr>
          <a:xfrm>
            <a:off x="6576646" y="193387"/>
            <a:ext cx="540779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صل بين الصورة و الكلمة المناسبة </a:t>
            </a:r>
            <a:endParaRPr lang="en-US" sz="36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11" name="Picture 6" descr="الأرز">
            <a:extLst>
              <a:ext uri="{FF2B5EF4-FFF2-40B4-BE49-F238E27FC236}">
                <a16:creationId xmlns:a16="http://schemas.microsoft.com/office/drawing/2014/main" id="{C8176223-20BA-4CC5-A1FB-93E5D166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45" y="3850916"/>
            <a:ext cx="4176969" cy="209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118E32-17CA-4858-8112-DC09079617E8}"/>
              </a:ext>
            </a:extLst>
          </p:cNvPr>
          <p:cNvCxnSpPr/>
          <p:nvPr/>
        </p:nvCxnSpPr>
        <p:spPr>
          <a:xfrm flipH="1">
            <a:off x="5613009" y="2233558"/>
            <a:ext cx="1885071" cy="18601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97A4C4-1099-45B4-9DC0-C4770179B030}"/>
              </a:ext>
            </a:extLst>
          </p:cNvPr>
          <p:cNvCxnSpPr>
            <a:cxnSpLocks/>
          </p:cNvCxnSpPr>
          <p:nvPr/>
        </p:nvCxnSpPr>
        <p:spPr>
          <a:xfrm flipH="1" flipV="1">
            <a:off x="5364783" y="2076500"/>
            <a:ext cx="1994671" cy="26369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6E82274-0034-404E-B7C4-BA793283DE83}"/>
              </a:ext>
            </a:extLst>
          </p:cNvPr>
          <p:cNvSpPr/>
          <p:nvPr/>
        </p:nvSpPr>
        <p:spPr>
          <a:xfrm rot="16200000">
            <a:off x="-1950545" y="3072443"/>
            <a:ext cx="53918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AE" sz="28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لماذا تعد النباتات من الكائنات الحية </a:t>
            </a:r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28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427B87-61C3-48E8-9D30-32BD3970495D}"/>
              </a:ext>
            </a:extLst>
          </p:cNvPr>
          <p:cNvSpPr/>
          <p:nvPr/>
        </p:nvSpPr>
        <p:spPr>
          <a:xfrm rot="16200000">
            <a:off x="-1850143" y="3315100"/>
            <a:ext cx="42985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9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نواتج التعلم</a:t>
            </a:r>
          </a:p>
          <a:p>
            <a:pPr algn="ctr" rtl="1"/>
            <a:r>
              <a:rPr lang="ar-AE" sz="900" b="1" dirty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التعرف على الكائنات الحية وصفاتها.</a:t>
            </a:r>
            <a:endParaRPr lang="en-US" sz="9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69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327D3-4116-483B-9AAE-87A666398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6" t="13315" r="21957" b="13026"/>
          <a:stretch/>
        </p:blipFill>
        <p:spPr>
          <a:xfrm>
            <a:off x="3326296" y="310452"/>
            <a:ext cx="8070574" cy="62370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FE137C-FA53-4D87-8118-0BF2F507F236}"/>
              </a:ext>
            </a:extLst>
          </p:cNvPr>
          <p:cNvSpPr/>
          <p:nvPr/>
        </p:nvSpPr>
        <p:spPr>
          <a:xfrm>
            <a:off x="7222127" y="3099857"/>
            <a:ext cx="257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كائنات حية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919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سلم, الكرتون, تحميل صورة بابوا نيو غينيا">
            <a:extLst>
              <a:ext uri="{FF2B5EF4-FFF2-40B4-BE49-F238E27FC236}">
                <a16:creationId xmlns:a16="http://schemas.microsoft.com/office/drawing/2014/main" id="{9D039043-C709-401B-B959-7D2B2D4B2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7" b="95000" l="10000" r="90000">
                        <a14:foregroundMark x1="60333" y1="19556" x2="60333" y2="19556"/>
                        <a14:foregroundMark x1="59667" y1="92111" x2="59667" y2="92111"/>
                        <a14:foregroundMark x1="38444" y1="95111" x2="38444" y2="95111"/>
                        <a14:foregroundMark x1="36667" y1="73889" x2="36667" y2="73889"/>
                        <a14:foregroundMark x1="36667" y1="60444" x2="36667" y2="60444"/>
                        <a14:foregroundMark x1="39889" y1="35778" x2="39889" y2="35778"/>
                        <a14:foregroundMark x1="39333" y1="24000" x2="39333" y2="24000"/>
                        <a14:foregroundMark x1="38111" y1="5667" x2="38111" y2="5667"/>
                        <a14:foregroundMark x1="60111" y1="6222" x2="60111" y2="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34" y="-193963"/>
            <a:ext cx="4475536" cy="72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242BCC-A503-4CAB-9143-67790A1E3A92}"/>
              </a:ext>
            </a:extLst>
          </p:cNvPr>
          <p:cNvSpPr/>
          <p:nvPr/>
        </p:nvSpPr>
        <p:spPr>
          <a:xfrm>
            <a:off x="5666504" y="124690"/>
            <a:ext cx="4809235" cy="11222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/>
              <a:t>أختر </a:t>
            </a:r>
            <a:r>
              <a:rPr lang="ar-JO" sz="2400" dirty="0"/>
              <a:t>الإجابة المناسبة </a:t>
            </a:r>
            <a:r>
              <a:rPr lang="ar-SA" sz="2400" dirty="0"/>
              <a:t>لتصعد لأعلى السلم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ABB4CC-2940-4408-8C75-EEFE91C02CD5}"/>
              </a:ext>
            </a:extLst>
          </p:cNvPr>
          <p:cNvSpPr/>
          <p:nvPr/>
        </p:nvSpPr>
        <p:spPr>
          <a:xfrm>
            <a:off x="8220574" y="1812397"/>
            <a:ext cx="3692241" cy="581892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dirty="0"/>
              <a:t>الجزء الذي ي</a:t>
            </a:r>
            <a:r>
              <a:rPr lang="ar-AE" sz="2400" dirty="0"/>
              <a:t>ح</a:t>
            </a:r>
            <a:r>
              <a:rPr lang="ar-JO" sz="2400" dirty="0"/>
              <a:t>مل النبات</a:t>
            </a:r>
            <a:endParaRPr lang="ar-SA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25068E-E080-464F-A060-60E4FC4F38A3}"/>
              </a:ext>
            </a:extLst>
          </p:cNvPr>
          <p:cNvSpPr/>
          <p:nvPr/>
        </p:nvSpPr>
        <p:spPr>
          <a:xfrm>
            <a:off x="8220574" y="3440957"/>
            <a:ext cx="3812715" cy="581892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dirty="0"/>
              <a:t>الجزء الي يصنع الغذاء في النبتة</a:t>
            </a:r>
            <a:endParaRPr lang="ar-SA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62B9F1-12A9-4EDA-8701-8A51DC8DFAE3}"/>
              </a:ext>
            </a:extLst>
          </p:cNvPr>
          <p:cNvSpPr/>
          <p:nvPr/>
        </p:nvSpPr>
        <p:spPr>
          <a:xfrm>
            <a:off x="8100100" y="5701061"/>
            <a:ext cx="3812715" cy="581892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dirty="0"/>
              <a:t>الجزء الذي يثبت النبات في التربة</a:t>
            </a:r>
            <a:endParaRPr lang="ar-SA" sz="2400" dirty="0"/>
          </a:p>
        </p:txBody>
      </p:sp>
      <p:pic>
        <p:nvPicPr>
          <p:cNvPr id="1032" name="Picture 8" descr="Lovepik- صورة PSD-610537970 id الرسومات بحث - صور ومن ناحية رسم ...">
            <a:extLst>
              <a:ext uri="{FF2B5EF4-FFF2-40B4-BE49-F238E27FC236}">
                <a16:creationId xmlns:a16="http://schemas.microsoft.com/office/drawing/2014/main" id="{AB675C78-A10D-43B6-8D57-48194AC6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3140" l="10000" r="90000">
                        <a14:foregroundMark x1="58488" y1="8837" x2="58488" y2="8837"/>
                        <a14:foregroundMark x1="25349" y1="93140" x2="25349" y2="93140"/>
                        <a14:foregroundMark x1="46395" y1="5000" x2="46395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19" y="4607664"/>
            <a:ext cx="1834702" cy="183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Lovepik- صورة PSD-610537970 id الرسومات بحث - صور ومن ناحية رسم ...">
            <a:extLst>
              <a:ext uri="{FF2B5EF4-FFF2-40B4-BE49-F238E27FC236}">
                <a16:creationId xmlns:a16="http://schemas.microsoft.com/office/drawing/2014/main" id="{EEF0A54F-A363-4DAA-876D-C3EF1BFB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3140" l="10000" r="90000">
                        <a14:foregroundMark x1="58488" y1="8837" x2="58488" y2="8837"/>
                        <a14:foregroundMark x1="25349" y1="93140" x2="25349" y2="93140"/>
                        <a14:foregroundMark x1="46395" y1="5000" x2="46395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83" y="3043711"/>
            <a:ext cx="1834702" cy="183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Lovepik- صورة PSD-610537970 id الرسومات بحث - صور ومن ناحية رسم ...">
            <a:extLst>
              <a:ext uri="{FF2B5EF4-FFF2-40B4-BE49-F238E27FC236}">
                <a16:creationId xmlns:a16="http://schemas.microsoft.com/office/drawing/2014/main" id="{A2F08144-7011-42A9-BA6A-D5000E59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3140" l="10000" r="90000">
                        <a14:foregroundMark x1="58488" y1="8837" x2="58488" y2="8837"/>
                        <a14:foregroundMark x1="25349" y1="93140" x2="25349" y2="93140"/>
                        <a14:foregroundMark x1="46395" y1="5000" x2="46395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802" y="1476537"/>
            <a:ext cx="1834702" cy="183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Lovepik- صورة PSD-610537970 id الرسومات بحث - صور ومن ناحية رسم ...">
            <a:extLst>
              <a:ext uri="{FF2B5EF4-FFF2-40B4-BE49-F238E27FC236}">
                <a16:creationId xmlns:a16="http://schemas.microsoft.com/office/drawing/2014/main" id="{4200A1DF-F5F0-43B8-BE86-695DDADB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3140" l="10000" r="90000">
                        <a14:foregroundMark x1="58488" y1="8837" x2="58488" y2="8837"/>
                        <a14:foregroundMark x1="25349" y1="93140" x2="25349" y2="93140"/>
                        <a14:foregroundMark x1="46395" y1="5000" x2="46395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05" y="-57858"/>
            <a:ext cx="1834702" cy="183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olden Reception Bell Icon, Cartoon Style Stock Illustration ...">
            <a:extLst>
              <a:ext uri="{FF2B5EF4-FFF2-40B4-BE49-F238E27FC236}">
                <a16:creationId xmlns:a16="http://schemas.microsoft.com/office/drawing/2014/main" id="{377A2477-283F-415D-82F6-38942AB4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28" y="795604"/>
            <a:ext cx="550524" cy="550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cycle bell sound effect">
            <a:hlinkClick r:id="" action="ppaction://media"/>
            <a:extLst>
              <a:ext uri="{FF2B5EF4-FFF2-40B4-BE49-F238E27FC236}">
                <a16:creationId xmlns:a16="http://schemas.microsoft.com/office/drawing/2014/main" id="{86998149-33FA-4032-8424-604757E91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45315" y="1376607"/>
            <a:ext cx="400237" cy="40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CDB62-D02E-4466-8AF4-B2B38729C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55" y="70987"/>
            <a:ext cx="2188654" cy="3938357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6E6CAEE-2665-4B8B-97D3-CCEE10D11A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5002" y="5296062"/>
            <a:ext cx="1506188" cy="1043743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AE1DCC6D-E091-4E60-AB91-AB39A55664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5002" y="1561938"/>
            <a:ext cx="1395795" cy="911112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7D40571E-9FE2-46D1-8349-86C979265A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7959" y="3187063"/>
            <a:ext cx="1449879" cy="1127493"/>
          </a:xfrm>
          <a:prstGeom prst="rect">
            <a:avLst/>
          </a:prstGeom>
        </p:spPr>
      </p:pic>
      <p:pic>
        <p:nvPicPr>
          <p:cNvPr id="1035" name="Picture 4" descr="Nintendo Mario Sticker for iOS &amp; Android | GIPHY">
            <a:hlinkClick r:id="" action="ppaction://noaction"/>
            <a:extLst>
              <a:ext uri="{FF2B5EF4-FFF2-40B4-BE49-F238E27FC236}">
                <a16:creationId xmlns:a16="http://schemas.microsoft.com/office/drawing/2014/main" id="{E2BF3214-0CE5-4C66-8E96-320C3AD8D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300" y="3043711"/>
            <a:ext cx="1422591" cy="20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4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490687" y="5396977"/>
            <a:ext cx="2495910" cy="1578550"/>
          </a:xfrm>
          <a:custGeom>
            <a:avLst/>
            <a:gdLst>
              <a:gd name="connsiteX0" fmla="*/ 0 w 2495910"/>
              <a:gd name="connsiteY0" fmla="*/ 789275 h 1578550"/>
              <a:gd name="connsiteX1" fmla="*/ 1247955 w 2495910"/>
              <a:gd name="connsiteY1" fmla="*/ 0 h 1578550"/>
              <a:gd name="connsiteX2" fmla="*/ 2495910 w 2495910"/>
              <a:gd name="connsiteY2" fmla="*/ 789275 h 1578550"/>
              <a:gd name="connsiteX3" fmla="*/ 1247955 w 2495910"/>
              <a:gd name="connsiteY3" fmla="*/ 1578550 h 1578550"/>
              <a:gd name="connsiteX4" fmla="*/ 0 w 2495910"/>
              <a:gd name="connsiteY4" fmla="*/ 789275 h 15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1578550" fill="none" extrusionOk="0">
                <a:moveTo>
                  <a:pt x="0" y="789275"/>
                </a:moveTo>
                <a:cubicBezTo>
                  <a:pt x="116622" y="450831"/>
                  <a:pt x="530942" y="-34845"/>
                  <a:pt x="1247955" y="0"/>
                </a:cubicBezTo>
                <a:cubicBezTo>
                  <a:pt x="1875686" y="3861"/>
                  <a:pt x="2481641" y="411032"/>
                  <a:pt x="2495910" y="789275"/>
                </a:cubicBezTo>
                <a:cubicBezTo>
                  <a:pt x="2496093" y="1170747"/>
                  <a:pt x="1788504" y="1629431"/>
                  <a:pt x="1247955" y="1578550"/>
                </a:cubicBezTo>
                <a:cubicBezTo>
                  <a:pt x="551401" y="1569070"/>
                  <a:pt x="89701" y="1174870"/>
                  <a:pt x="0" y="789275"/>
                </a:cubicBezTo>
                <a:close/>
              </a:path>
              <a:path w="2495910" h="1578550" stroke="0" extrusionOk="0">
                <a:moveTo>
                  <a:pt x="0" y="789275"/>
                </a:moveTo>
                <a:cubicBezTo>
                  <a:pt x="-29260" y="299414"/>
                  <a:pt x="676941" y="-52717"/>
                  <a:pt x="1247955" y="0"/>
                </a:cubicBezTo>
                <a:cubicBezTo>
                  <a:pt x="1941573" y="9310"/>
                  <a:pt x="2424964" y="386448"/>
                  <a:pt x="2495910" y="789275"/>
                </a:cubicBezTo>
                <a:cubicBezTo>
                  <a:pt x="2373299" y="1118782"/>
                  <a:pt x="2023463" y="1546483"/>
                  <a:pt x="1247955" y="1578550"/>
                </a:cubicBezTo>
                <a:cubicBezTo>
                  <a:pt x="494914" y="1512040"/>
                  <a:pt x="18360" y="1239092"/>
                  <a:pt x="0" y="78927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5A733346-92DF-4C0E-BBEA-F9E90660B2E9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4" name="Picture 2" descr="نتيجة بحث الصور عن ‪plant parts worksheet‬‏">
            <a:extLst>
              <a:ext uri="{FF2B5EF4-FFF2-40B4-BE49-F238E27FC236}">
                <a16:creationId xmlns:a16="http://schemas.microsoft.com/office/drawing/2014/main" id="{5B3CD170-0EAB-4618-ABB2-17D48F8A6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1791"/>
          <a:stretch/>
        </p:blipFill>
        <p:spPr bwMode="auto">
          <a:xfrm>
            <a:off x="732447" y="792251"/>
            <a:ext cx="5493470" cy="48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86888BA-EBD0-4C3B-9EBA-D26CBB576D9D}"/>
              </a:ext>
            </a:extLst>
          </p:cNvPr>
          <p:cNvGrpSpPr/>
          <p:nvPr/>
        </p:nvGrpSpPr>
        <p:grpSpPr>
          <a:xfrm>
            <a:off x="4299487" y="1122915"/>
            <a:ext cx="298578" cy="435045"/>
            <a:chOff x="2897473" y="3474045"/>
            <a:chExt cx="2111849" cy="70788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13ADCEE-A588-4F0D-BC57-3B0C200C5023}"/>
                </a:ext>
              </a:extLst>
            </p:cNvPr>
            <p:cNvSpPr/>
            <p:nvPr/>
          </p:nvSpPr>
          <p:spPr>
            <a:xfrm>
              <a:off x="2897473" y="3504912"/>
              <a:ext cx="2111849" cy="663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6E0BAA3-D449-406C-9499-1BFD1B0A56D2}"/>
                </a:ext>
              </a:extLst>
            </p:cNvPr>
            <p:cNvSpPr/>
            <p:nvPr/>
          </p:nvSpPr>
          <p:spPr>
            <a:xfrm>
              <a:off x="3324018" y="3474045"/>
              <a:ext cx="111921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>
                    <a:solidFill>
                      <a:schemeClr val="tx1"/>
                    </a:solidFill>
                  </a:ln>
                  <a:latin typeface="Calibri Light" panose="020F0302020204030204" pitchFamily="34" charset="0"/>
                  <a:cs typeface="Calibri Light" panose="020F0302020204030204" pitchFamily="34" charset="0"/>
                </a:rPr>
                <a:t>الزهرة</a:t>
              </a:r>
              <a:endParaRPr lang="en-US" sz="4000" b="1" dirty="0">
                <a:ln>
                  <a:solidFill>
                    <a:schemeClr val="tx1"/>
                  </a:solidFill>
                </a:ln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B81FC13-DA4B-4C04-A46A-E48D7A987770}"/>
              </a:ext>
            </a:extLst>
          </p:cNvPr>
          <p:cNvGrpSpPr/>
          <p:nvPr/>
        </p:nvGrpSpPr>
        <p:grpSpPr>
          <a:xfrm>
            <a:off x="4576921" y="2424025"/>
            <a:ext cx="1002058" cy="1039870"/>
            <a:chOff x="2897473" y="275361"/>
            <a:chExt cx="2111849" cy="389303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703CB98-98A6-4F2B-98CF-AAC3B4A172EE}"/>
                </a:ext>
              </a:extLst>
            </p:cNvPr>
            <p:cNvSpPr/>
            <p:nvPr/>
          </p:nvSpPr>
          <p:spPr>
            <a:xfrm>
              <a:off x="2897473" y="3504912"/>
              <a:ext cx="2111849" cy="663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6135953-1CD6-400F-A515-1694BC1ABDAA}"/>
                </a:ext>
              </a:extLst>
            </p:cNvPr>
            <p:cNvSpPr/>
            <p:nvPr/>
          </p:nvSpPr>
          <p:spPr>
            <a:xfrm>
              <a:off x="3092496" y="275361"/>
              <a:ext cx="12682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>
                    <a:solidFill>
                      <a:schemeClr val="tx1"/>
                    </a:solidFill>
                  </a:ln>
                  <a:latin typeface="Calibri Light" panose="020F0302020204030204" pitchFamily="34" charset="0"/>
                  <a:cs typeface="Calibri Light" panose="020F0302020204030204" pitchFamily="34" charset="0"/>
                </a:rPr>
                <a:t>الأوراق</a:t>
              </a:r>
              <a:endParaRPr lang="en-US" sz="4000" b="1" dirty="0">
                <a:ln>
                  <a:solidFill>
                    <a:schemeClr val="tx1"/>
                  </a:solidFill>
                </a:ln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B20EE6F-D898-41B5-909B-6EB157A7EA91}"/>
              </a:ext>
            </a:extLst>
          </p:cNvPr>
          <p:cNvSpPr/>
          <p:nvPr/>
        </p:nvSpPr>
        <p:spPr>
          <a:xfrm>
            <a:off x="4527197" y="4566455"/>
            <a:ext cx="13436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>
                  <a:solidFill>
                    <a:schemeClr val="tx1"/>
                  </a:solidFill>
                </a:ln>
                <a:latin typeface="Calibri Light" panose="020F0302020204030204" pitchFamily="34" charset="0"/>
                <a:cs typeface="Calibri Light" panose="020F0302020204030204" pitchFamily="34" charset="0"/>
              </a:rPr>
              <a:t>الجذور</a:t>
            </a:r>
            <a:endParaRPr lang="en-US" sz="4000" b="1" dirty="0">
              <a:ln>
                <a:solidFill>
                  <a:schemeClr val="tx1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A3A427-6E0F-42D1-B73F-3320261D0FC2}"/>
              </a:ext>
            </a:extLst>
          </p:cNvPr>
          <p:cNvGrpSpPr/>
          <p:nvPr/>
        </p:nvGrpSpPr>
        <p:grpSpPr>
          <a:xfrm>
            <a:off x="1310048" y="3040941"/>
            <a:ext cx="1002057" cy="663480"/>
            <a:chOff x="2897473" y="3474045"/>
            <a:chExt cx="2111849" cy="70788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AC51D9-E63A-49F4-A851-3E08F62EB57D}"/>
                </a:ext>
              </a:extLst>
            </p:cNvPr>
            <p:cNvSpPr/>
            <p:nvPr/>
          </p:nvSpPr>
          <p:spPr>
            <a:xfrm>
              <a:off x="2897473" y="3504912"/>
              <a:ext cx="2111849" cy="663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5544E82-EFE8-4560-96EF-D2EB573DD8C4}"/>
                </a:ext>
              </a:extLst>
            </p:cNvPr>
            <p:cNvSpPr/>
            <p:nvPr/>
          </p:nvSpPr>
          <p:spPr>
            <a:xfrm>
              <a:off x="3310390" y="3474045"/>
              <a:ext cx="114646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000" b="1" dirty="0">
                  <a:ln>
                    <a:solidFill>
                      <a:schemeClr val="tx1"/>
                    </a:solidFill>
                  </a:ln>
                  <a:latin typeface="Calibri Light" panose="020F0302020204030204" pitchFamily="34" charset="0"/>
                  <a:cs typeface="Calibri Light" panose="020F0302020204030204" pitchFamily="34" charset="0"/>
                </a:rPr>
                <a:t>الساق</a:t>
              </a:r>
              <a:endParaRPr lang="en-US" sz="4000" b="1" dirty="0">
                <a:ln>
                  <a:solidFill>
                    <a:schemeClr val="tx1"/>
                  </a:solidFill>
                </a:ln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3724C2-7BCF-4291-A70C-56CFD94F7544}"/>
              </a:ext>
            </a:extLst>
          </p:cNvPr>
          <p:cNvSpPr txBox="1"/>
          <p:nvPr/>
        </p:nvSpPr>
        <p:spPr>
          <a:xfrm>
            <a:off x="2245891" y="3009296"/>
            <a:ext cx="750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dirty="0">
                <a:highlight>
                  <a:srgbClr val="FFFF00"/>
                </a:highlight>
                <a:cs typeface="(AH) Manal Black" pitchFamily="2" charset="-78"/>
              </a:rPr>
              <a:t>ما هي أجزاء النبات ؟ </a:t>
            </a:r>
          </a:p>
        </p:txBody>
      </p:sp>
    </p:spTree>
    <p:extLst>
      <p:ext uri="{BB962C8B-B14F-4D97-AF65-F5344CB8AC3E}">
        <p14:creationId xmlns:p14="http://schemas.microsoft.com/office/powerpoint/2010/main" val="5743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214528" y="4757810"/>
            <a:ext cx="2495910" cy="2459048"/>
          </a:xfrm>
          <a:custGeom>
            <a:avLst/>
            <a:gdLst>
              <a:gd name="connsiteX0" fmla="*/ 0 w 2495910"/>
              <a:gd name="connsiteY0" fmla="*/ 1229524 h 2459048"/>
              <a:gd name="connsiteX1" fmla="*/ 1247955 w 2495910"/>
              <a:gd name="connsiteY1" fmla="*/ 0 h 2459048"/>
              <a:gd name="connsiteX2" fmla="*/ 2495910 w 2495910"/>
              <a:gd name="connsiteY2" fmla="*/ 1229524 h 2459048"/>
              <a:gd name="connsiteX3" fmla="*/ 1247955 w 2495910"/>
              <a:gd name="connsiteY3" fmla="*/ 2459048 h 2459048"/>
              <a:gd name="connsiteX4" fmla="*/ 0 w 2495910"/>
              <a:gd name="connsiteY4" fmla="*/ 1229524 h 245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2459048" fill="none" extrusionOk="0">
                <a:moveTo>
                  <a:pt x="0" y="1229524"/>
                </a:moveTo>
                <a:cubicBezTo>
                  <a:pt x="14964" y="562983"/>
                  <a:pt x="515316" y="-54440"/>
                  <a:pt x="1247955" y="0"/>
                </a:cubicBezTo>
                <a:cubicBezTo>
                  <a:pt x="1905253" y="2005"/>
                  <a:pt x="2463098" y="683075"/>
                  <a:pt x="2495910" y="1229524"/>
                </a:cubicBezTo>
                <a:cubicBezTo>
                  <a:pt x="2496358" y="1775221"/>
                  <a:pt x="1799370" y="2506210"/>
                  <a:pt x="1247955" y="2459048"/>
                </a:cubicBezTo>
                <a:cubicBezTo>
                  <a:pt x="484310" y="2362760"/>
                  <a:pt x="81080" y="1863096"/>
                  <a:pt x="0" y="1229524"/>
                </a:cubicBezTo>
                <a:close/>
              </a:path>
              <a:path w="2495910" h="2459048" stroke="0" extrusionOk="0">
                <a:moveTo>
                  <a:pt x="0" y="1229524"/>
                </a:moveTo>
                <a:cubicBezTo>
                  <a:pt x="-63910" y="432625"/>
                  <a:pt x="643889" y="-37978"/>
                  <a:pt x="1247955" y="0"/>
                </a:cubicBezTo>
                <a:cubicBezTo>
                  <a:pt x="1982239" y="95517"/>
                  <a:pt x="2405125" y="592804"/>
                  <a:pt x="2495910" y="1229524"/>
                </a:cubicBezTo>
                <a:cubicBezTo>
                  <a:pt x="2375875" y="1804408"/>
                  <a:pt x="2071310" y="2409198"/>
                  <a:pt x="1247955" y="2459048"/>
                </a:cubicBezTo>
                <a:cubicBezTo>
                  <a:pt x="481587" y="2378647"/>
                  <a:pt x="16409" y="1921005"/>
                  <a:pt x="0" y="1229524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493553C9-938A-46AC-8BA6-F749FB5D035D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C3C2A3-5A3E-4BB6-B2DD-EAE959FB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79220" y="168293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r-AE" sz="4400" b="1" dirty="0">
                <a:highlight>
                  <a:srgbClr val="FFFF00"/>
                </a:highlight>
              </a:rPr>
              <a:t>جزء من أجزاء النبته يثبت النبته </a:t>
            </a:r>
            <a:br>
              <a:rPr lang="ar-AE" sz="4400" b="1" dirty="0">
                <a:highlight>
                  <a:srgbClr val="FFFF00"/>
                </a:highlight>
              </a:rPr>
            </a:br>
            <a:r>
              <a:rPr lang="ar-AE" sz="4400" b="1" dirty="0">
                <a:highlight>
                  <a:srgbClr val="FFFF00"/>
                </a:highlight>
              </a:rPr>
              <a:t>في التربة ويمتص الماء ؟</a:t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15" name="Picture 14" descr="A close up of a tree&#10;&#10;Description automatically generated">
            <a:extLst>
              <a:ext uri="{FF2B5EF4-FFF2-40B4-BE49-F238E27FC236}">
                <a16:creationId xmlns:a16="http://schemas.microsoft.com/office/drawing/2014/main" id="{EBDF95BE-EF19-46CB-B9AE-A321F3FE68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17" y="2921672"/>
            <a:ext cx="1828848" cy="1673830"/>
          </a:xfrm>
          <a:prstGeom prst="rect">
            <a:avLst/>
          </a:prstGeom>
        </p:spPr>
      </p:pic>
      <p:pic>
        <p:nvPicPr>
          <p:cNvPr id="16" name="Picture 15" descr="A close up of a flower&#10;&#10;Description automatically generated">
            <a:extLst>
              <a:ext uri="{FF2B5EF4-FFF2-40B4-BE49-F238E27FC236}">
                <a16:creationId xmlns:a16="http://schemas.microsoft.com/office/drawing/2014/main" id="{A455F51A-BEF0-4330-82E2-A5E517E31E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89" y="2891024"/>
            <a:ext cx="2739596" cy="1948818"/>
          </a:xfrm>
          <a:prstGeom prst="rect">
            <a:avLst/>
          </a:prstGeom>
        </p:spPr>
      </p:pic>
      <p:pic>
        <p:nvPicPr>
          <p:cNvPr id="17" name="Picture 16" descr="A close up of a green leaf&#10;&#10;Description automatically generated">
            <a:extLst>
              <a:ext uri="{FF2B5EF4-FFF2-40B4-BE49-F238E27FC236}">
                <a16:creationId xmlns:a16="http://schemas.microsoft.com/office/drawing/2014/main" id="{3D45C74B-EA16-44B4-AF83-73DFBC26100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7" y="2820664"/>
            <a:ext cx="2019178" cy="20191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6668FB-F513-4EE5-B1BC-A906D4A1E42C}"/>
              </a:ext>
            </a:extLst>
          </p:cNvPr>
          <p:cNvSpPr txBox="1"/>
          <p:nvPr/>
        </p:nvSpPr>
        <p:spPr>
          <a:xfrm>
            <a:off x="6066100" y="3830253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0" name="Action Button: Blank 19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8C385413-0655-4397-98BA-80C1D29409E8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734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164426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328034" y="5075782"/>
            <a:ext cx="2495910" cy="1945460"/>
          </a:xfrm>
          <a:custGeom>
            <a:avLst/>
            <a:gdLst>
              <a:gd name="connsiteX0" fmla="*/ 0 w 2495910"/>
              <a:gd name="connsiteY0" fmla="*/ 972730 h 1945460"/>
              <a:gd name="connsiteX1" fmla="*/ 1247955 w 2495910"/>
              <a:gd name="connsiteY1" fmla="*/ 0 h 1945460"/>
              <a:gd name="connsiteX2" fmla="*/ 2495910 w 2495910"/>
              <a:gd name="connsiteY2" fmla="*/ 972730 h 1945460"/>
              <a:gd name="connsiteX3" fmla="*/ 1247955 w 2495910"/>
              <a:gd name="connsiteY3" fmla="*/ 1945460 h 1945460"/>
              <a:gd name="connsiteX4" fmla="*/ 0 w 2495910"/>
              <a:gd name="connsiteY4" fmla="*/ 972730 h 194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1945460" fill="none" extrusionOk="0">
                <a:moveTo>
                  <a:pt x="0" y="972730"/>
                </a:moveTo>
                <a:cubicBezTo>
                  <a:pt x="14964" y="448012"/>
                  <a:pt x="515316" y="-54440"/>
                  <a:pt x="1247955" y="0"/>
                </a:cubicBezTo>
                <a:cubicBezTo>
                  <a:pt x="1872690" y="4049"/>
                  <a:pt x="2490995" y="455367"/>
                  <a:pt x="2495910" y="972730"/>
                </a:cubicBezTo>
                <a:cubicBezTo>
                  <a:pt x="2496358" y="1376604"/>
                  <a:pt x="1799370" y="1992622"/>
                  <a:pt x="1247955" y="1945460"/>
                </a:cubicBezTo>
                <a:cubicBezTo>
                  <a:pt x="506318" y="1877648"/>
                  <a:pt x="80934" y="1464561"/>
                  <a:pt x="0" y="972730"/>
                </a:cubicBezTo>
                <a:close/>
              </a:path>
              <a:path w="2495910" h="1945460" stroke="0" extrusionOk="0">
                <a:moveTo>
                  <a:pt x="0" y="972730"/>
                </a:moveTo>
                <a:cubicBezTo>
                  <a:pt x="-63910" y="317654"/>
                  <a:pt x="643889" y="-37978"/>
                  <a:pt x="1247955" y="0"/>
                </a:cubicBezTo>
                <a:cubicBezTo>
                  <a:pt x="1957580" y="43243"/>
                  <a:pt x="2448933" y="457408"/>
                  <a:pt x="2495910" y="972730"/>
                </a:cubicBezTo>
                <a:cubicBezTo>
                  <a:pt x="2375875" y="1405791"/>
                  <a:pt x="2071310" y="1895610"/>
                  <a:pt x="1247955" y="1945460"/>
                </a:cubicBezTo>
                <a:cubicBezTo>
                  <a:pt x="495691" y="1879759"/>
                  <a:pt x="17858" y="1523486"/>
                  <a:pt x="0" y="97273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81C3EEFD-E849-41F7-8C58-638734681202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2D9D4D-F4C0-4E10-A238-847A7DC19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4652" y="1323893"/>
            <a:ext cx="10515600" cy="1325563"/>
          </a:xfrm>
        </p:spPr>
        <p:txBody>
          <a:bodyPr/>
          <a:lstStyle/>
          <a:p>
            <a:pPr algn="ctr"/>
            <a:r>
              <a:rPr lang="ar-AE" sz="4400" b="1" dirty="0">
                <a:highlight>
                  <a:srgbClr val="FFFF00"/>
                </a:highlight>
              </a:rPr>
              <a:t>جزء من أجزاء النبته يصنع الغذاء ؟</a:t>
            </a:r>
            <a:endParaRPr lang="en-US" sz="4400" b="1" dirty="0">
              <a:highlight>
                <a:srgbClr val="FFFF00"/>
              </a:highlight>
            </a:endParaRPr>
          </a:p>
        </p:txBody>
      </p:sp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95DCCA1B-66B0-4E7F-8E78-08B417FBA77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28" y="2530167"/>
            <a:ext cx="2096635" cy="1918918"/>
          </a:xfrm>
          <a:prstGeom prst="rect">
            <a:avLst/>
          </a:prstGeom>
        </p:spPr>
      </p:pic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8C8782B2-47F2-4B20-82F8-56D298240B0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28" y="2530168"/>
            <a:ext cx="2823100" cy="2008219"/>
          </a:xfrm>
          <a:prstGeom prst="rect">
            <a:avLst/>
          </a:prstGeom>
        </p:spPr>
      </p:pic>
      <p:pic>
        <p:nvPicPr>
          <p:cNvPr id="5" name="Picture 4" descr="A close up of a green leaf&#10;&#10;Description automatically generated">
            <a:extLst>
              <a:ext uri="{FF2B5EF4-FFF2-40B4-BE49-F238E27FC236}">
                <a16:creationId xmlns:a16="http://schemas.microsoft.com/office/drawing/2014/main" id="{E1121417-ECC0-465C-AA32-F07A797DC64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93" y="2386997"/>
            <a:ext cx="2121057" cy="21210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D1CDE0-805A-4483-B776-27BB0B0AB40B}"/>
              </a:ext>
            </a:extLst>
          </p:cNvPr>
          <p:cNvSpPr txBox="1"/>
          <p:nvPr/>
        </p:nvSpPr>
        <p:spPr>
          <a:xfrm>
            <a:off x="1684225" y="3634751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6" name="Action Button: Blank 15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21E927FD-2DE7-42BB-8A31-552971F16A8D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229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367764" y="5121732"/>
            <a:ext cx="2495910" cy="2075893"/>
          </a:xfrm>
          <a:custGeom>
            <a:avLst/>
            <a:gdLst>
              <a:gd name="connsiteX0" fmla="*/ 0 w 2495910"/>
              <a:gd name="connsiteY0" fmla="*/ 1037947 h 2075893"/>
              <a:gd name="connsiteX1" fmla="*/ 1247955 w 2495910"/>
              <a:gd name="connsiteY1" fmla="*/ 0 h 2075893"/>
              <a:gd name="connsiteX2" fmla="*/ 2495910 w 2495910"/>
              <a:gd name="connsiteY2" fmla="*/ 1037947 h 2075893"/>
              <a:gd name="connsiteX3" fmla="*/ 1247955 w 2495910"/>
              <a:gd name="connsiteY3" fmla="*/ 2075894 h 2075893"/>
              <a:gd name="connsiteX4" fmla="*/ 0 w 2495910"/>
              <a:gd name="connsiteY4" fmla="*/ 1037947 h 207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2075893" fill="none" extrusionOk="0">
                <a:moveTo>
                  <a:pt x="0" y="1037947"/>
                </a:moveTo>
                <a:cubicBezTo>
                  <a:pt x="14964" y="477211"/>
                  <a:pt x="515316" y="-54440"/>
                  <a:pt x="1247955" y="0"/>
                </a:cubicBezTo>
                <a:cubicBezTo>
                  <a:pt x="1900625" y="2295"/>
                  <a:pt x="2474921" y="549522"/>
                  <a:pt x="2495910" y="1037947"/>
                </a:cubicBezTo>
                <a:cubicBezTo>
                  <a:pt x="2496358" y="1477839"/>
                  <a:pt x="1799370" y="2123056"/>
                  <a:pt x="1247955" y="2075894"/>
                </a:cubicBezTo>
                <a:cubicBezTo>
                  <a:pt x="508785" y="2011273"/>
                  <a:pt x="35403" y="1591333"/>
                  <a:pt x="0" y="1037947"/>
                </a:cubicBezTo>
                <a:close/>
              </a:path>
              <a:path w="2495910" h="2075893" stroke="0" extrusionOk="0">
                <a:moveTo>
                  <a:pt x="0" y="1037947"/>
                </a:moveTo>
                <a:cubicBezTo>
                  <a:pt x="-63910" y="346853"/>
                  <a:pt x="643889" y="-37978"/>
                  <a:pt x="1247955" y="0"/>
                </a:cubicBezTo>
                <a:cubicBezTo>
                  <a:pt x="1957908" y="43939"/>
                  <a:pt x="2473106" y="475337"/>
                  <a:pt x="2495910" y="1037947"/>
                </a:cubicBezTo>
                <a:cubicBezTo>
                  <a:pt x="2375875" y="1507026"/>
                  <a:pt x="2071310" y="2026044"/>
                  <a:pt x="1247955" y="2075894"/>
                </a:cubicBezTo>
                <a:cubicBezTo>
                  <a:pt x="524198" y="2039905"/>
                  <a:pt x="14587" y="1622242"/>
                  <a:pt x="0" y="103794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6AB4EBF6-9953-41A9-8F0A-E9AE3BD1B05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E812156-0475-4813-9F07-F1B0B7BED662}"/>
              </a:ext>
            </a:extLst>
          </p:cNvPr>
          <p:cNvSpPr txBox="1">
            <a:spLocks/>
          </p:cNvSpPr>
          <p:nvPr/>
        </p:nvSpPr>
        <p:spPr>
          <a:xfrm>
            <a:off x="-1436558" y="11577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b="1" dirty="0">
                <a:highlight>
                  <a:srgbClr val="FFFF00"/>
                </a:highlight>
              </a:rPr>
              <a:t> أنا جزء من النبات </a:t>
            </a:r>
          </a:p>
          <a:p>
            <a:pPr algn="ctr"/>
            <a:r>
              <a:rPr lang="ar-AE" b="1" dirty="0">
                <a:highlight>
                  <a:srgbClr val="FFFF00"/>
                </a:highlight>
              </a:rPr>
              <a:t>أحمل النبته وأنقل الماء يا ترى من أنا ؟  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32" name="Picture 31" descr="A close up of a tree&#10;&#10;Description automatically generated">
            <a:extLst>
              <a:ext uri="{FF2B5EF4-FFF2-40B4-BE49-F238E27FC236}">
                <a16:creationId xmlns:a16="http://schemas.microsoft.com/office/drawing/2014/main" id="{6BEA4BC3-A84F-4A59-87EC-AE9F502F20D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30" y="3066430"/>
            <a:ext cx="2187232" cy="2001836"/>
          </a:xfrm>
          <a:prstGeom prst="rect">
            <a:avLst/>
          </a:prstGeom>
        </p:spPr>
      </p:pic>
      <p:pic>
        <p:nvPicPr>
          <p:cNvPr id="33" name="Picture 32" descr="A close up of a green leaf&#10;&#10;Description automatically generated">
            <a:extLst>
              <a:ext uri="{FF2B5EF4-FFF2-40B4-BE49-F238E27FC236}">
                <a16:creationId xmlns:a16="http://schemas.microsoft.com/office/drawing/2014/main" id="{2AF70CB7-295D-4F61-A945-C0B3A767DEC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8" y="2986620"/>
            <a:ext cx="2081646" cy="2081646"/>
          </a:xfrm>
          <a:prstGeom prst="rect">
            <a:avLst/>
          </a:prstGeom>
        </p:spPr>
      </p:pic>
      <p:pic>
        <p:nvPicPr>
          <p:cNvPr id="34" name="Picture 33" descr="A picture containing fruit&#10;&#10;Description automatically generated">
            <a:extLst>
              <a:ext uri="{FF2B5EF4-FFF2-40B4-BE49-F238E27FC236}">
                <a16:creationId xmlns:a16="http://schemas.microsoft.com/office/drawing/2014/main" id="{33C8D3B1-9D31-4AA7-B31C-12D38E31B32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94" y="2700720"/>
            <a:ext cx="1143000" cy="3124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F3C2C7-C24A-4D25-8D3A-919357BFE799}"/>
              </a:ext>
            </a:extLst>
          </p:cNvPr>
          <p:cNvSpPr txBox="1"/>
          <p:nvPr/>
        </p:nvSpPr>
        <p:spPr>
          <a:xfrm>
            <a:off x="3836225" y="4630809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5" name="Action Button: Blank 14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F0871176-C3D0-4A4C-9789-CCD90D71AF1F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486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367764" y="5121732"/>
            <a:ext cx="2495910" cy="2075893"/>
          </a:xfrm>
          <a:custGeom>
            <a:avLst/>
            <a:gdLst>
              <a:gd name="connsiteX0" fmla="*/ 0 w 2495910"/>
              <a:gd name="connsiteY0" fmla="*/ 1037947 h 2075893"/>
              <a:gd name="connsiteX1" fmla="*/ 1247955 w 2495910"/>
              <a:gd name="connsiteY1" fmla="*/ 0 h 2075893"/>
              <a:gd name="connsiteX2" fmla="*/ 2495910 w 2495910"/>
              <a:gd name="connsiteY2" fmla="*/ 1037947 h 2075893"/>
              <a:gd name="connsiteX3" fmla="*/ 1247955 w 2495910"/>
              <a:gd name="connsiteY3" fmla="*/ 2075894 h 2075893"/>
              <a:gd name="connsiteX4" fmla="*/ 0 w 2495910"/>
              <a:gd name="connsiteY4" fmla="*/ 1037947 h 207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2075893" fill="none" extrusionOk="0">
                <a:moveTo>
                  <a:pt x="0" y="1037947"/>
                </a:moveTo>
                <a:cubicBezTo>
                  <a:pt x="14964" y="477211"/>
                  <a:pt x="515316" y="-54440"/>
                  <a:pt x="1247955" y="0"/>
                </a:cubicBezTo>
                <a:cubicBezTo>
                  <a:pt x="1900625" y="2295"/>
                  <a:pt x="2474921" y="549522"/>
                  <a:pt x="2495910" y="1037947"/>
                </a:cubicBezTo>
                <a:cubicBezTo>
                  <a:pt x="2496358" y="1477839"/>
                  <a:pt x="1799370" y="2123056"/>
                  <a:pt x="1247955" y="2075894"/>
                </a:cubicBezTo>
                <a:cubicBezTo>
                  <a:pt x="508785" y="2011273"/>
                  <a:pt x="35403" y="1591333"/>
                  <a:pt x="0" y="1037947"/>
                </a:cubicBezTo>
                <a:close/>
              </a:path>
              <a:path w="2495910" h="2075893" stroke="0" extrusionOk="0">
                <a:moveTo>
                  <a:pt x="0" y="1037947"/>
                </a:moveTo>
                <a:cubicBezTo>
                  <a:pt x="-63910" y="346853"/>
                  <a:pt x="643889" y="-37978"/>
                  <a:pt x="1247955" y="0"/>
                </a:cubicBezTo>
                <a:cubicBezTo>
                  <a:pt x="1957908" y="43939"/>
                  <a:pt x="2473106" y="475337"/>
                  <a:pt x="2495910" y="1037947"/>
                </a:cubicBezTo>
                <a:cubicBezTo>
                  <a:pt x="2375875" y="1507026"/>
                  <a:pt x="2071310" y="2026044"/>
                  <a:pt x="1247955" y="2075894"/>
                </a:cubicBezTo>
                <a:cubicBezTo>
                  <a:pt x="524198" y="2039905"/>
                  <a:pt x="14587" y="1622242"/>
                  <a:pt x="0" y="103794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6AB4EBF6-9953-41A9-8F0A-E9AE3BD1B05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E812156-0475-4813-9F07-F1B0B7BED662}"/>
              </a:ext>
            </a:extLst>
          </p:cNvPr>
          <p:cNvSpPr txBox="1">
            <a:spLocks/>
          </p:cNvSpPr>
          <p:nvPr/>
        </p:nvSpPr>
        <p:spPr>
          <a:xfrm>
            <a:off x="-1436558" y="14052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b="1" dirty="0">
                <a:highlight>
                  <a:srgbClr val="FFFF00"/>
                </a:highlight>
              </a:rPr>
              <a:t> بماذا تختلف أوراق  النباتات ؟  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F3C2C7-C24A-4D25-8D3A-919357BFE799}"/>
              </a:ext>
            </a:extLst>
          </p:cNvPr>
          <p:cNvSpPr txBox="1"/>
          <p:nvPr/>
        </p:nvSpPr>
        <p:spPr>
          <a:xfrm>
            <a:off x="700295" y="2647697"/>
            <a:ext cx="7311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7200" dirty="0">
                <a:solidFill>
                  <a:srgbClr val="FF0000"/>
                </a:solidFill>
                <a:sym typeface="Wingdings" panose="05000000000000000000" pitchFamily="2" charset="2"/>
              </a:rPr>
              <a:t> تختلف على حسب الشكل واللون والحجم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3" name="Action Button: Blank 12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BE42CCD2-1A3C-427E-9926-034DAB2DD48D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325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367764" y="5121732"/>
            <a:ext cx="2495910" cy="2075893"/>
          </a:xfrm>
          <a:custGeom>
            <a:avLst/>
            <a:gdLst>
              <a:gd name="connsiteX0" fmla="*/ 0 w 2495910"/>
              <a:gd name="connsiteY0" fmla="*/ 1037947 h 2075893"/>
              <a:gd name="connsiteX1" fmla="*/ 1247955 w 2495910"/>
              <a:gd name="connsiteY1" fmla="*/ 0 h 2075893"/>
              <a:gd name="connsiteX2" fmla="*/ 2495910 w 2495910"/>
              <a:gd name="connsiteY2" fmla="*/ 1037947 h 2075893"/>
              <a:gd name="connsiteX3" fmla="*/ 1247955 w 2495910"/>
              <a:gd name="connsiteY3" fmla="*/ 2075894 h 2075893"/>
              <a:gd name="connsiteX4" fmla="*/ 0 w 2495910"/>
              <a:gd name="connsiteY4" fmla="*/ 1037947 h 207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2075893" fill="none" extrusionOk="0">
                <a:moveTo>
                  <a:pt x="0" y="1037947"/>
                </a:moveTo>
                <a:cubicBezTo>
                  <a:pt x="14964" y="477211"/>
                  <a:pt x="515316" y="-54440"/>
                  <a:pt x="1247955" y="0"/>
                </a:cubicBezTo>
                <a:cubicBezTo>
                  <a:pt x="1900625" y="2295"/>
                  <a:pt x="2474921" y="549522"/>
                  <a:pt x="2495910" y="1037947"/>
                </a:cubicBezTo>
                <a:cubicBezTo>
                  <a:pt x="2496358" y="1477839"/>
                  <a:pt x="1799370" y="2123056"/>
                  <a:pt x="1247955" y="2075894"/>
                </a:cubicBezTo>
                <a:cubicBezTo>
                  <a:pt x="508785" y="2011273"/>
                  <a:pt x="35403" y="1591333"/>
                  <a:pt x="0" y="1037947"/>
                </a:cubicBezTo>
                <a:close/>
              </a:path>
              <a:path w="2495910" h="2075893" stroke="0" extrusionOk="0">
                <a:moveTo>
                  <a:pt x="0" y="1037947"/>
                </a:moveTo>
                <a:cubicBezTo>
                  <a:pt x="-63910" y="346853"/>
                  <a:pt x="643889" y="-37978"/>
                  <a:pt x="1247955" y="0"/>
                </a:cubicBezTo>
                <a:cubicBezTo>
                  <a:pt x="1957908" y="43939"/>
                  <a:pt x="2473106" y="475337"/>
                  <a:pt x="2495910" y="1037947"/>
                </a:cubicBezTo>
                <a:cubicBezTo>
                  <a:pt x="2375875" y="1507026"/>
                  <a:pt x="2071310" y="2026044"/>
                  <a:pt x="1247955" y="2075894"/>
                </a:cubicBezTo>
                <a:cubicBezTo>
                  <a:pt x="524198" y="2039905"/>
                  <a:pt x="14587" y="1622242"/>
                  <a:pt x="0" y="103794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6AB4EBF6-9953-41A9-8F0A-E9AE3BD1B05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E812156-0475-4813-9F07-F1B0B7BED662}"/>
              </a:ext>
            </a:extLst>
          </p:cNvPr>
          <p:cNvSpPr txBox="1">
            <a:spLocks/>
          </p:cNvSpPr>
          <p:nvPr/>
        </p:nvSpPr>
        <p:spPr>
          <a:xfrm>
            <a:off x="-53231" y="4406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b="1" dirty="0">
                <a:highlight>
                  <a:srgbClr val="FFFF00"/>
                </a:highlight>
              </a:rPr>
              <a:t> ماذا نسمي ساق الشجرة الغليظ؟  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F3C2C7-C24A-4D25-8D3A-919357BFE799}"/>
              </a:ext>
            </a:extLst>
          </p:cNvPr>
          <p:cNvSpPr txBox="1"/>
          <p:nvPr/>
        </p:nvSpPr>
        <p:spPr>
          <a:xfrm>
            <a:off x="3600497" y="2587234"/>
            <a:ext cx="731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7200" dirty="0">
                <a:solidFill>
                  <a:srgbClr val="FF0000"/>
                </a:solidFill>
                <a:sym typeface="Wingdings" panose="05000000000000000000" pitchFamily="2" charset="2"/>
              </a:rPr>
              <a:t> جذع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AE78A87-3BA4-4A26-96A7-87095452C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76" y="1801709"/>
            <a:ext cx="3104903" cy="414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ction Button: Blank 12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8F7BAB64-FADE-4B2F-A4D0-EDD953CF9B30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61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327437" y="5028230"/>
            <a:ext cx="2495910" cy="1915717"/>
          </a:xfrm>
          <a:custGeom>
            <a:avLst/>
            <a:gdLst>
              <a:gd name="connsiteX0" fmla="*/ 0 w 2495910"/>
              <a:gd name="connsiteY0" fmla="*/ 957859 h 1915717"/>
              <a:gd name="connsiteX1" fmla="*/ 1247955 w 2495910"/>
              <a:gd name="connsiteY1" fmla="*/ 0 h 1915717"/>
              <a:gd name="connsiteX2" fmla="*/ 2495910 w 2495910"/>
              <a:gd name="connsiteY2" fmla="*/ 957859 h 1915717"/>
              <a:gd name="connsiteX3" fmla="*/ 1247955 w 2495910"/>
              <a:gd name="connsiteY3" fmla="*/ 1915718 h 1915717"/>
              <a:gd name="connsiteX4" fmla="*/ 0 w 2495910"/>
              <a:gd name="connsiteY4" fmla="*/ 957859 h 191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1915717" fill="none" extrusionOk="0">
                <a:moveTo>
                  <a:pt x="0" y="957859"/>
                </a:moveTo>
                <a:cubicBezTo>
                  <a:pt x="14964" y="441354"/>
                  <a:pt x="515316" y="-54440"/>
                  <a:pt x="1247955" y="0"/>
                </a:cubicBezTo>
                <a:cubicBezTo>
                  <a:pt x="1920895" y="1023"/>
                  <a:pt x="2477263" y="504204"/>
                  <a:pt x="2495910" y="957859"/>
                </a:cubicBezTo>
                <a:cubicBezTo>
                  <a:pt x="2496358" y="1353520"/>
                  <a:pt x="1799370" y="1962880"/>
                  <a:pt x="1247955" y="1915718"/>
                </a:cubicBezTo>
                <a:cubicBezTo>
                  <a:pt x="494213" y="1832242"/>
                  <a:pt x="35800" y="1466791"/>
                  <a:pt x="0" y="957859"/>
                </a:cubicBezTo>
                <a:close/>
              </a:path>
              <a:path w="2495910" h="1915717" stroke="0" extrusionOk="0">
                <a:moveTo>
                  <a:pt x="0" y="957859"/>
                </a:moveTo>
                <a:cubicBezTo>
                  <a:pt x="-63910" y="310996"/>
                  <a:pt x="643889" y="-37978"/>
                  <a:pt x="1247955" y="0"/>
                </a:cubicBezTo>
                <a:cubicBezTo>
                  <a:pt x="1981527" y="94008"/>
                  <a:pt x="2477523" y="437421"/>
                  <a:pt x="2495910" y="957859"/>
                </a:cubicBezTo>
                <a:cubicBezTo>
                  <a:pt x="2375875" y="1382707"/>
                  <a:pt x="2071310" y="1865868"/>
                  <a:pt x="1247955" y="1915718"/>
                </a:cubicBezTo>
                <a:cubicBezTo>
                  <a:pt x="537547" y="1893642"/>
                  <a:pt x="81344" y="1548509"/>
                  <a:pt x="0" y="957859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6AB4EBF6-9953-41A9-8F0A-E9AE3BD1B05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9DE42D4-2837-4D1A-8EB8-31C90A47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7449" y="1477582"/>
            <a:ext cx="10515600" cy="1325563"/>
          </a:xfrm>
        </p:spPr>
        <p:txBody>
          <a:bodyPr/>
          <a:lstStyle/>
          <a:p>
            <a:pPr algn="ctr"/>
            <a:r>
              <a:rPr lang="ar-AE" sz="4400" b="1" dirty="0">
                <a:highlight>
                  <a:srgbClr val="FFFF00"/>
                </a:highlight>
              </a:rPr>
              <a:t>نبات نأكل بذوره ؟ </a:t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27" name="Picture 26" descr="A close up of a green plant&#10;&#10;Description automatically generated">
            <a:extLst>
              <a:ext uri="{FF2B5EF4-FFF2-40B4-BE49-F238E27FC236}">
                <a16:creationId xmlns:a16="http://schemas.microsoft.com/office/drawing/2014/main" id="{764F7614-C743-4152-9A2F-5326A85AA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28" y="2200322"/>
            <a:ext cx="2632857" cy="2488343"/>
          </a:xfrm>
          <a:prstGeom prst="rect">
            <a:avLst/>
          </a:prstGeom>
        </p:spPr>
      </p:pic>
      <p:pic>
        <p:nvPicPr>
          <p:cNvPr id="28" name="Picture 27" descr="A picture containing sitting, food, holding, dark&#10;&#10;Description automatically generated">
            <a:extLst>
              <a:ext uri="{FF2B5EF4-FFF2-40B4-BE49-F238E27FC236}">
                <a16:creationId xmlns:a16="http://schemas.microsoft.com/office/drawing/2014/main" id="{37BCEE15-E13B-4A90-96FD-12AFCB291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7680">
            <a:off x="486145" y="1580437"/>
            <a:ext cx="2781877" cy="3098674"/>
          </a:xfrm>
          <a:prstGeom prst="rect">
            <a:avLst/>
          </a:prstGeom>
        </p:spPr>
      </p:pic>
      <p:pic>
        <p:nvPicPr>
          <p:cNvPr id="29" name="Picture 28" descr="A picture containing small, sitting, cup, food&#10;&#10;Description automatically generated">
            <a:extLst>
              <a:ext uri="{FF2B5EF4-FFF2-40B4-BE49-F238E27FC236}">
                <a16:creationId xmlns:a16="http://schemas.microsoft.com/office/drawing/2014/main" id="{5D3BDCF4-125F-4B2F-8101-CBC6625237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2067146"/>
            <a:ext cx="2308526" cy="20712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3E8B8E-AF85-48B0-AEA0-A493A660D15C}"/>
              </a:ext>
            </a:extLst>
          </p:cNvPr>
          <p:cNvSpPr txBox="1"/>
          <p:nvPr/>
        </p:nvSpPr>
        <p:spPr>
          <a:xfrm>
            <a:off x="6156585" y="3301852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5" name="Action Button: Blank 14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3E4308E0-CD28-48ED-966B-FA2738B1C830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63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80CBF4E0-7758-44D9-BB58-FB4B72E7AC6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7D02A17-81E5-4844-B65E-F27B8AD2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2368" y="1280917"/>
            <a:ext cx="10759785" cy="1325563"/>
          </a:xfrm>
        </p:spPr>
        <p:txBody>
          <a:bodyPr/>
          <a:lstStyle/>
          <a:p>
            <a:pPr algn="ctr" rtl="1"/>
            <a:r>
              <a:rPr lang="ar-AE" sz="4400" b="1" dirty="0">
                <a:highlight>
                  <a:srgbClr val="FFFF00"/>
                </a:highlight>
              </a:rPr>
              <a:t>نبات نأكل أوراقه ؟ </a:t>
            </a:r>
            <a:endParaRPr lang="en-US" sz="4400" b="1" dirty="0">
              <a:highlight>
                <a:srgbClr val="FFFF00"/>
              </a:highlight>
            </a:endParaRPr>
          </a:p>
        </p:txBody>
      </p:sp>
      <p:pic>
        <p:nvPicPr>
          <p:cNvPr id="25" name="Picture 24" descr="A close up of a green plant&#10;&#10;Description automatically generated">
            <a:extLst>
              <a:ext uri="{FF2B5EF4-FFF2-40B4-BE49-F238E27FC236}">
                <a16:creationId xmlns:a16="http://schemas.microsoft.com/office/drawing/2014/main" id="{6CB60057-22A4-45E8-8667-2F1DF1BA8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28" y="3396901"/>
            <a:ext cx="1928109" cy="1822278"/>
          </a:xfrm>
          <a:prstGeom prst="rect">
            <a:avLst/>
          </a:prstGeom>
        </p:spPr>
      </p:pic>
      <p:pic>
        <p:nvPicPr>
          <p:cNvPr id="26" name="Picture 25" descr="A picture containing sitting, food, holding, dark&#10;&#10;Description automatically generated">
            <a:extLst>
              <a:ext uri="{FF2B5EF4-FFF2-40B4-BE49-F238E27FC236}">
                <a16:creationId xmlns:a16="http://schemas.microsoft.com/office/drawing/2014/main" id="{1D237A34-E2B1-4A9C-8A82-0161FB1F4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7680">
            <a:off x="390392" y="3075459"/>
            <a:ext cx="2119112" cy="2360434"/>
          </a:xfrm>
          <a:prstGeom prst="rect">
            <a:avLst/>
          </a:prstGeom>
        </p:spPr>
      </p:pic>
      <p:pic>
        <p:nvPicPr>
          <p:cNvPr id="27" name="Picture 26" descr="A picture containing small, sitting, cup, food&#10;&#10;Description automatically generated">
            <a:extLst>
              <a:ext uri="{FF2B5EF4-FFF2-40B4-BE49-F238E27FC236}">
                <a16:creationId xmlns:a16="http://schemas.microsoft.com/office/drawing/2014/main" id="{93EA735A-F9D1-4BA7-8273-2EB3ACBAD6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816" y="3456368"/>
            <a:ext cx="1781792" cy="1598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64F54E-2A1A-4128-8EF7-2C12383129C1}"/>
              </a:ext>
            </a:extLst>
          </p:cNvPr>
          <p:cNvSpPr txBox="1"/>
          <p:nvPr/>
        </p:nvSpPr>
        <p:spPr>
          <a:xfrm>
            <a:off x="4228397" y="4167273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5" name="Action Button: Blank 14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CF7FE42F-7CFA-4B73-930A-1AE82B1896C6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705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152889" y="4825777"/>
            <a:ext cx="2495910" cy="2226140"/>
          </a:xfrm>
          <a:custGeom>
            <a:avLst/>
            <a:gdLst>
              <a:gd name="connsiteX0" fmla="*/ 0 w 2495910"/>
              <a:gd name="connsiteY0" fmla="*/ 1113070 h 2226140"/>
              <a:gd name="connsiteX1" fmla="*/ 1247955 w 2495910"/>
              <a:gd name="connsiteY1" fmla="*/ 0 h 2226140"/>
              <a:gd name="connsiteX2" fmla="*/ 2495910 w 2495910"/>
              <a:gd name="connsiteY2" fmla="*/ 1113070 h 2226140"/>
              <a:gd name="connsiteX3" fmla="*/ 1247955 w 2495910"/>
              <a:gd name="connsiteY3" fmla="*/ 2226140 h 2226140"/>
              <a:gd name="connsiteX4" fmla="*/ 0 w 2495910"/>
              <a:gd name="connsiteY4" fmla="*/ 1113070 h 222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2226140" fill="none" extrusionOk="0">
                <a:moveTo>
                  <a:pt x="0" y="1113070"/>
                </a:moveTo>
                <a:cubicBezTo>
                  <a:pt x="14964" y="510844"/>
                  <a:pt x="515316" y="-54440"/>
                  <a:pt x="1247955" y="0"/>
                </a:cubicBezTo>
                <a:cubicBezTo>
                  <a:pt x="1864509" y="4563"/>
                  <a:pt x="2489215" y="525393"/>
                  <a:pt x="2495910" y="1113070"/>
                </a:cubicBezTo>
                <a:cubicBezTo>
                  <a:pt x="2496358" y="1594452"/>
                  <a:pt x="1799370" y="2273302"/>
                  <a:pt x="1247955" y="2226140"/>
                </a:cubicBezTo>
                <a:cubicBezTo>
                  <a:pt x="547938" y="2212178"/>
                  <a:pt x="19238" y="1717012"/>
                  <a:pt x="0" y="1113070"/>
                </a:cubicBezTo>
                <a:close/>
              </a:path>
              <a:path w="2495910" h="2226140" stroke="0" extrusionOk="0">
                <a:moveTo>
                  <a:pt x="0" y="1113070"/>
                </a:moveTo>
                <a:cubicBezTo>
                  <a:pt x="-63910" y="380486"/>
                  <a:pt x="643889" y="-37978"/>
                  <a:pt x="1247955" y="0"/>
                </a:cubicBezTo>
                <a:cubicBezTo>
                  <a:pt x="1960295" y="48998"/>
                  <a:pt x="2449000" y="520209"/>
                  <a:pt x="2495910" y="1113070"/>
                </a:cubicBezTo>
                <a:cubicBezTo>
                  <a:pt x="2375875" y="1623639"/>
                  <a:pt x="2071310" y="2176290"/>
                  <a:pt x="1247955" y="2226140"/>
                </a:cubicBezTo>
                <a:cubicBezTo>
                  <a:pt x="480082" y="2144170"/>
                  <a:pt x="62265" y="1774983"/>
                  <a:pt x="0" y="111307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80CBF4E0-7758-44D9-BB58-FB4B72E7AC6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E9B9E657-8DD5-4C01-B23B-E83DFE1FC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3087" y="1389056"/>
            <a:ext cx="10515600" cy="1325563"/>
          </a:xfrm>
        </p:spPr>
        <p:txBody>
          <a:bodyPr/>
          <a:lstStyle/>
          <a:p>
            <a:pPr algn="ctr" rtl="1"/>
            <a:r>
              <a:rPr lang="ar-AE" sz="4400" b="1" dirty="0">
                <a:highlight>
                  <a:srgbClr val="FFFF00"/>
                </a:highlight>
              </a:rPr>
              <a:t>نبات نأكل جذوره ؟</a:t>
            </a:r>
            <a:endParaRPr lang="en-US" sz="4400" b="1" dirty="0">
              <a:highlight>
                <a:srgbClr val="FFFF00"/>
              </a:highlight>
            </a:endParaRPr>
          </a:p>
        </p:txBody>
      </p:sp>
      <p:pic>
        <p:nvPicPr>
          <p:cNvPr id="38" name="Picture 37" descr="A close up of a green plant&#10;&#10;Description automatically generated">
            <a:extLst>
              <a:ext uri="{FF2B5EF4-FFF2-40B4-BE49-F238E27FC236}">
                <a16:creationId xmlns:a16="http://schemas.microsoft.com/office/drawing/2014/main" id="{D6040CCA-7404-482D-B2E8-8FCB628F4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01" y="2899595"/>
            <a:ext cx="1928109" cy="1822278"/>
          </a:xfrm>
          <a:prstGeom prst="rect">
            <a:avLst/>
          </a:prstGeom>
        </p:spPr>
      </p:pic>
      <p:pic>
        <p:nvPicPr>
          <p:cNvPr id="39" name="Picture 38" descr="A picture containing sitting, food, holding, dark&#10;&#10;Description automatically generated">
            <a:extLst>
              <a:ext uri="{FF2B5EF4-FFF2-40B4-BE49-F238E27FC236}">
                <a16:creationId xmlns:a16="http://schemas.microsoft.com/office/drawing/2014/main" id="{F3F64F2B-8EA2-4717-BA5B-3BA5A8ED41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7680">
            <a:off x="657438" y="2630516"/>
            <a:ext cx="2119112" cy="2360434"/>
          </a:xfrm>
          <a:prstGeom prst="rect">
            <a:avLst/>
          </a:prstGeom>
        </p:spPr>
      </p:pic>
      <p:pic>
        <p:nvPicPr>
          <p:cNvPr id="40" name="Picture 39" descr="A picture containing small, sitting, cup, food&#10;&#10;Description automatically generated">
            <a:extLst>
              <a:ext uri="{FF2B5EF4-FFF2-40B4-BE49-F238E27FC236}">
                <a16:creationId xmlns:a16="http://schemas.microsoft.com/office/drawing/2014/main" id="{40A98462-0F14-4399-BA92-57C079D41C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35" y="3278428"/>
            <a:ext cx="1781792" cy="15986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47548AA-3D81-4DFA-A7A8-6F6CF2AE0671}"/>
              </a:ext>
            </a:extLst>
          </p:cNvPr>
          <p:cNvSpPr txBox="1"/>
          <p:nvPr/>
        </p:nvSpPr>
        <p:spPr>
          <a:xfrm>
            <a:off x="68083" y="3437622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5" name="Action Button: Blank 14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155DA145-43A6-4789-9385-2816963694B3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81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18BD665-0616-4E45-B5B0-8F7958A66714}"/>
              </a:ext>
            </a:extLst>
          </p:cNvPr>
          <p:cNvGrpSpPr/>
          <p:nvPr/>
        </p:nvGrpSpPr>
        <p:grpSpPr>
          <a:xfrm>
            <a:off x="8178800" y="195159"/>
            <a:ext cx="3882777" cy="1055022"/>
            <a:chOff x="-755296" y="0"/>
            <a:chExt cx="3278659" cy="1055022"/>
          </a:xfrm>
        </p:grpSpPr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F076DFD-78B1-4BAC-A064-5B3ED94CA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0" t="30320" r="1430" b="-525"/>
            <a:stretch/>
          </p:blipFill>
          <p:spPr>
            <a:xfrm>
              <a:off x="-755296" y="0"/>
              <a:ext cx="3278659" cy="10550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B8E2D3-CA51-40E6-8A4A-57B2F6FBE371}"/>
                </a:ext>
              </a:extLst>
            </p:cNvPr>
            <p:cNvSpPr txBox="1"/>
            <p:nvPr/>
          </p:nvSpPr>
          <p:spPr>
            <a:xfrm>
              <a:off x="-365122" y="192617"/>
              <a:ext cx="2370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6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اسم الوحدة النباتات كائنات حية </a:t>
              </a:r>
              <a:endParaRPr lang="en-US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31A37442-4B60-46B7-ADEC-2D8DAD278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59" y="1261324"/>
            <a:ext cx="5281587" cy="5208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AA0E45-FFE1-4DD1-AB2A-E3EBD8F6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29" y="3429000"/>
            <a:ext cx="6460697" cy="27551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B688D5-FF3E-4A70-8A83-8DB3C7DFD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212" y="1992438"/>
            <a:ext cx="2527162" cy="36771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9AFAF8-0799-484C-944F-B073F4EB4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073" y="2793037"/>
            <a:ext cx="1724025" cy="27669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20959B-2210-4541-B7EB-B3A6D44AD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95159"/>
            <a:ext cx="7156013" cy="32338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FC03F7-AC5C-4DE9-94F3-C02486623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28" y="6059786"/>
            <a:ext cx="6460697" cy="7429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489EBB9-4A80-4ED7-AF10-20FED232D2EB}"/>
              </a:ext>
            </a:extLst>
          </p:cNvPr>
          <p:cNvSpPr/>
          <p:nvPr/>
        </p:nvSpPr>
        <p:spPr>
          <a:xfrm>
            <a:off x="7156013" y="1656297"/>
            <a:ext cx="1819729" cy="646331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الاستكشاف</a:t>
            </a:r>
            <a:endParaRPr lang="en-US" sz="4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41D807-D60C-493A-B0CA-B64409150EE8}"/>
              </a:ext>
            </a:extLst>
          </p:cNvPr>
          <p:cNvSpPr/>
          <p:nvPr/>
        </p:nvSpPr>
        <p:spPr>
          <a:xfrm>
            <a:off x="4734197" y="2311235"/>
            <a:ext cx="13740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مادة صلبة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C683C7-A30E-428B-A172-E109DB754FA2}"/>
              </a:ext>
            </a:extLst>
          </p:cNvPr>
          <p:cNvSpPr/>
          <p:nvPr/>
        </p:nvSpPr>
        <p:spPr>
          <a:xfrm>
            <a:off x="397447" y="2135635"/>
            <a:ext cx="32715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النبات ينمو</a:t>
            </a:r>
          </a:p>
          <a:p>
            <a:pPr algn="ctr"/>
            <a:r>
              <a:rPr lang="ar-AE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الصخرة لا ينمو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0B63C6-726F-48E2-A1DF-8ADFADA692A7}"/>
              </a:ext>
            </a:extLst>
          </p:cNvPr>
          <p:cNvSpPr txBox="1"/>
          <p:nvPr/>
        </p:nvSpPr>
        <p:spPr>
          <a:xfrm>
            <a:off x="8640867" y="818978"/>
            <a:ext cx="298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عنوان الدرس :التعرف على الكائنات الحية</a:t>
            </a:r>
            <a:endParaRPr lang="en-US" sz="10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813B84-D2CE-4828-8F28-B11AA325936B}"/>
              </a:ext>
            </a:extLst>
          </p:cNvPr>
          <p:cNvSpPr/>
          <p:nvPr/>
        </p:nvSpPr>
        <p:spPr>
          <a:xfrm>
            <a:off x="10118416" y="6138902"/>
            <a:ext cx="19431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0000"/>
                </a:highlight>
              </a:rPr>
              <a:t>صفحة 23</a:t>
            </a:r>
          </a:p>
        </p:txBody>
      </p:sp>
    </p:spTree>
    <p:extLst>
      <p:ext uri="{BB962C8B-B14F-4D97-AF65-F5344CB8AC3E}">
        <p14:creationId xmlns:p14="http://schemas.microsoft.com/office/powerpoint/2010/main" val="31298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80CBF4E0-7758-44D9-BB58-FB4B72E7AC6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FBA79088-1B8B-4930-B80C-A7BEE6E4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2368" y="1480717"/>
            <a:ext cx="10515600" cy="1325563"/>
          </a:xfrm>
        </p:spPr>
        <p:txBody>
          <a:bodyPr/>
          <a:lstStyle/>
          <a:p>
            <a:pPr algn="ctr" rtl="1"/>
            <a:r>
              <a:rPr lang="ar-AE" sz="4400" b="1" dirty="0">
                <a:highlight>
                  <a:srgbClr val="FFFF00"/>
                </a:highlight>
              </a:rPr>
              <a:t>نبات نأكل ساقه؟</a:t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45" name="Content Placeholder 10" descr="A picture containing food, sitting, photo, bear&#10;&#10;Description automatically generated">
            <a:extLst>
              <a:ext uri="{FF2B5EF4-FFF2-40B4-BE49-F238E27FC236}">
                <a16:creationId xmlns:a16="http://schemas.microsoft.com/office/drawing/2014/main" id="{3C75565B-6533-4208-80A9-28116D884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9" y="2513074"/>
            <a:ext cx="2866178" cy="2859987"/>
          </a:xfrm>
        </p:spPr>
      </p:pic>
      <p:pic>
        <p:nvPicPr>
          <p:cNvPr id="46" name="Picture 45" descr="A close up of a green plant&#10;&#10;Description automatically generated">
            <a:extLst>
              <a:ext uri="{FF2B5EF4-FFF2-40B4-BE49-F238E27FC236}">
                <a16:creationId xmlns:a16="http://schemas.microsoft.com/office/drawing/2014/main" id="{D60917D0-EBAE-4133-B966-D881359D55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73" y="3264296"/>
            <a:ext cx="1928109" cy="1822278"/>
          </a:xfrm>
          <a:prstGeom prst="rect">
            <a:avLst/>
          </a:prstGeom>
        </p:spPr>
      </p:pic>
      <p:pic>
        <p:nvPicPr>
          <p:cNvPr id="47" name="Picture 46" descr="A picture containing small, sitting, cup, food&#10;&#10;Description automatically generated">
            <a:extLst>
              <a:ext uri="{FF2B5EF4-FFF2-40B4-BE49-F238E27FC236}">
                <a16:creationId xmlns:a16="http://schemas.microsoft.com/office/drawing/2014/main" id="{51A706DE-3C56-46E8-8C9E-69D3E742C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10" y="3095023"/>
            <a:ext cx="1781792" cy="159861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864CEC5-DAEA-4031-93BC-42650E0C20EE}"/>
              </a:ext>
            </a:extLst>
          </p:cNvPr>
          <p:cNvSpPr txBox="1"/>
          <p:nvPr/>
        </p:nvSpPr>
        <p:spPr>
          <a:xfrm>
            <a:off x="1485578" y="4286997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A9862A-4AB2-4F06-B92C-E379E4A39568}"/>
              </a:ext>
            </a:extLst>
          </p:cNvPr>
          <p:cNvSpPr/>
          <p:nvPr/>
        </p:nvSpPr>
        <p:spPr>
          <a:xfrm rot="3512586">
            <a:off x="-363317" y="5430132"/>
            <a:ext cx="2130936" cy="1543896"/>
          </a:xfrm>
          <a:custGeom>
            <a:avLst/>
            <a:gdLst>
              <a:gd name="connsiteX0" fmla="*/ 0 w 2130936"/>
              <a:gd name="connsiteY0" fmla="*/ 771948 h 1543896"/>
              <a:gd name="connsiteX1" fmla="*/ 1065468 w 2130936"/>
              <a:gd name="connsiteY1" fmla="*/ 0 h 1543896"/>
              <a:gd name="connsiteX2" fmla="*/ 2130936 w 2130936"/>
              <a:gd name="connsiteY2" fmla="*/ 771948 h 1543896"/>
              <a:gd name="connsiteX3" fmla="*/ 1065468 w 2130936"/>
              <a:gd name="connsiteY3" fmla="*/ 1543896 h 1543896"/>
              <a:gd name="connsiteX4" fmla="*/ 0 w 2130936"/>
              <a:gd name="connsiteY4" fmla="*/ 771948 h 154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0936" h="1543896" fill="none" extrusionOk="0">
                <a:moveTo>
                  <a:pt x="0" y="771948"/>
                </a:moveTo>
                <a:cubicBezTo>
                  <a:pt x="95795" y="425669"/>
                  <a:pt x="409354" y="-84864"/>
                  <a:pt x="1065468" y="0"/>
                </a:cubicBezTo>
                <a:cubicBezTo>
                  <a:pt x="1632363" y="1353"/>
                  <a:pt x="2107984" y="438364"/>
                  <a:pt x="2130936" y="771948"/>
                </a:cubicBezTo>
                <a:cubicBezTo>
                  <a:pt x="2131037" y="1168273"/>
                  <a:pt x="1598076" y="1563004"/>
                  <a:pt x="1065468" y="1543896"/>
                </a:cubicBezTo>
                <a:cubicBezTo>
                  <a:pt x="461556" y="1523879"/>
                  <a:pt x="66809" y="1160812"/>
                  <a:pt x="0" y="771948"/>
                </a:cubicBezTo>
                <a:close/>
              </a:path>
              <a:path w="2130936" h="1543896" stroke="0" extrusionOk="0">
                <a:moveTo>
                  <a:pt x="0" y="771948"/>
                </a:moveTo>
                <a:cubicBezTo>
                  <a:pt x="-9261" y="328535"/>
                  <a:pt x="593720" y="-52040"/>
                  <a:pt x="1065468" y="0"/>
                </a:cubicBezTo>
                <a:cubicBezTo>
                  <a:pt x="1691012" y="78654"/>
                  <a:pt x="2102094" y="359060"/>
                  <a:pt x="2130936" y="771948"/>
                </a:cubicBezTo>
                <a:cubicBezTo>
                  <a:pt x="2068992" y="1144530"/>
                  <a:pt x="1730664" y="1515370"/>
                  <a:pt x="1065468" y="1543896"/>
                </a:cubicBezTo>
                <a:cubicBezTo>
                  <a:pt x="407663" y="1471602"/>
                  <a:pt x="66259" y="1248491"/>
                  <a:pt x="0" y="771948"/>
                </a:cubicBez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Action Button: Blank 15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04AB4F93-9C42-4028-A1A5-AEBEEA69DC9C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443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1" y="-69403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167293" y="4634520"/>
            <a:ext cx="2495910" cy="2350986"/>
          </a:xfrm>
          <a:custGeom>
            <a:avLst/>
            <a:gdLst>
              <a:gd name="connsiteX0" fmla="*/ 0 w 2495910"/>
              <a:gd name="connsiteY0" fmla="*/ 1175493 h 2350986"/>
              <a:gd name="connsiteX1" fmla="*/ 1247955 w 2495910"/>
              <a:gd name="connsiteY1" fmla="*/ 0 h 2350986"/>
              <a:gd name="connsiteX2" fmla="*/ 2495910 w 2495910"/>
              <a:gd name="connsiteY2" fmla="*/ 1175493 h 2350986"/>
              <a:gd name="connsiteX3" fmla="*/ 1247955 w 2495910"/>
              <a:gd name="connsiteY3" fmla="*/ 2350986 h 2350986"/>
              <a:gd name="connsiteX4" fmla="*/ 0 w 2495910"/>
              <a:gd name="connsiteY4" fmla="*/ 1175493 h 235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2350986" fill="none" extrusionOk="0">
                <a:moveTo>
                  <a:pt x="0" y="1175493"/>
                </a:moveTo>
                <a:cubicBezTo>
                  <a:pt x="14964" y="538792"/>
                  <a:pt x="515316" y="-54440"/>
                  <a:pt x="1247955" y="0"/>
                </a:cubicBezTo>
                <a:cubicBezTo>
                  <a:pt x="1775235" y="10169"/>
                  <a:pt x="2462343" y="661935"/>
                  <a:pt x="2495910" y="1175493"/>
                </a:cubicBezTo>
                <a:cubicBezTo>
                  <a:pt x="2496358" y="1691350"/>
                  <a:pt x="1799370" y="2398148"/>
                  <a:pt x="1247955" y="2350986"/>
                </a:cubicBezTo>
                <a:cubicBezTo>
                  <a:pt x="472008" y="2238780"/>
                  <a:pt x="62489" y="1789652"/>
                  <a:pt x="0" y="1175493"/>
                </a:cubicBezTo>
                <a:close/>
              </a:path>
              <a:path w="2495910" h="2350986" stroke="0" extrusionOk="0">
                <a:moveTo>
                  <a:pt x="0" y="1175493"/>
                </a:moveTo>
                <a:cubicBezTo>
                  <a:pt x="-63910" y="408434"/>
                  <a:pt x="643889" y="-37978"/>
                  <a:pt x="1247955" y="0"/>
                </a:cubicBezTo>
                <a:cubicBezTo>
                  <a:pt x="1984531" y="100376"/>
                  <a:pt x="2419520" y="561902"/>
                  <a:pt x="2495910" y="1175493"/>
                </a:cubicBezTo>
                <a:cubicBezTo>
                  <a:pt x="2375875" y="1720537"/>
                  <a:pt x="2071310" y="2301136"/>
                  <a:pt x="1247955" y="2350986"/>
                </a:cubicBezTo>
                <a:cubicBezTo>
                  <a:pt x="460102" y="2248192"/>
                  <a:pt x="20619" y="1840324"/>
                  <a:pt x="0" y="1175493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80CBF4E0-7758-44D9-BB58-FB4B72E7AC6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4512D9-247C-4267-A7C2-A4CED031EC43}"/>
              </a:ext>
            </a:extLst>
          </p:cNvPr>
          <p:cNvSpPr txBox="1"/>
          <p:nvPr/>
        </p:nvSpPr>
        <p:spPr>
          <a:xfrm>
            <a:off x="314793" y="1936796"/>
            <a:ext cx="7134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4000" dirty="0">
                <a:highlight>
                  <a:srgbClr val="FFFF00"/>
                </a:highlight>
                <a:cs typeface="(AH) Manal Black" pitchFamily="2" charset="-78"/>
              </a:rPr>
              <a:t>تحتاج النباتات ضوء الشمس في صنع غذائها ؟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B522BB-4F97-4640-9BE6-2153CCCFB2E9}"/>
              </a:ext>
            </a:extLst>
          </p:cNvPr>
          <p:cNvSpPr txBox="1"/>
          <p:nvPr/>
        </p:nvSpPr>
        <p:spPr>
          <a:xfrm>
            <a:off x="1389506" y="3432018"/>
            <a:ext cx="6188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dirty="0">
                <a:cs typeface="(AH) Manal Black" pitchFamily="2" charset="-78"/>
              </a:rPr>
              <a:t>صواب – خطـأ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3B9671-7357-4818-B504-19EFB4B3A98D}"/>
              </a:ext>
            </a:extLst>
          </p:cNvPr>
          <p:cNvSpPr txBox="1"/>
          <p:nvPr/>
        </p:nvSpPr>
        <p:spPr>
          <a:xfrm>
            <a:off x="4483888" y="3955434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3" name="Action Button: Blank 12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81FDD7ED-EC68-46A1-BFD7-844F6CECAE13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02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-381119" y="5163676"/>
            <a:ext cx="2495910" cy="1706735"/>
          </a:xfrm>
          <a:custGeom>
            <a:avLst/>
            <a:gdLst>
              <a:gd name="connsiteX0" fmla="*/ 0 w 2495910"/>
              <a:gd name="connsiteY0" fmla="*/ 853368 h 1706735"/>
              <a:gd name="connsiteX1" fmla="*/ 1247955 w 2495910"/>
              <a:gd name="connsiteY1" fmla="*/ 0 h 1706735"/>
              <a:gd name="connsiteX2" fmla="*/ 2495910 w 2495910"/>
              <a:gd name="connsiteY2" fmla="*/ 853368 h 1706735"/>
              <a:gd name="connsiteX3" fmla="*/ 1247955 w 2495910"/>
              <a:gd name="connsiteY3" fmla="*/ 1706736 h 1706735"/>
              <a:gd name="connsiteX4" fmla="*/ 0 w 2495910"/>
              <a:gd name="connsiteY4" fmla="*/ 853368 h 170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1706735" fill="none" extrusionOk="0">
                <a:moveTo>
                  <a:pt x="0" y="853368"/>
                </a:moveTo>
                <a:cubicBezTo>
                  <a:pt x="107352" y="471780"/>
                  <a:pt x="523647" y="-43993"/>
                  <a:pt x="1247955" y="0"/>
                </a:cubicBezTo>
                <a:cubicBezTo>
                  <a:pt x="1837342" y="6269"/>
                  <a:pt x="2471436" y="480968"/>
                  <a:pt x="2495910" y="853368"/>
                </a:cubicBezTo>
                <a:cubicBezTo>
                  <a:pt x="2496471" y="1157415"/>
                  <a:pt x="1795171" y="1755335"/>
                  <a:pt x="1247955" y="1706736"/>
                </a:cubicBezTo>
                <a:cubicBezTo>
                  <a:pt x="498408" y="1628689"/>
                  <a:pt x="36211" y="1304360"/>
                  <a:pt x="0" y="853368"/>
                </a:cubicBezTo>
                <a:close/>
              </a:path>
              <a:path w="2495910" h="1706735" stroke="0" extrusionOk="0">
                <a:moveTo>
                  <a:pt x="0" y="853368"/>
                </a:moveTo>
                <a:cubicBezTo>
                  <a:pt x="-10501" y="362701"/>
                  <a:pt x="623214" y="-28758"/>
                  <a:pt x="1247955" y="0"/>
                </a:cubicBezTo>
                <a:cubicBezTo>
                  <a:pt x="1985272" y="101948"/>
                  <a:pt x="2460355" y="398643"/>
                  <a:pt x="2495910" y="853368"/>
                </a:cubicBezTo>
                <a:cubicBezTo>
                  <a:pt x="2385401" y="1228773"/>
                  <a:pt x="2018079" y="1676670"/>
                  <a:pt x="1247955" y="1706736"/>
                </a:cubicBezTo>
                <a:cubicBezTo>
                  <a:pt x="500648" y="1646202"/>
                  <a:pt x="36383" y="1352240"/>
                  <a:pt x="0" y="85336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80CBF4E0-7758-44D9-BB58-FB4B72E7AC6E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283E08-DC29-4558-8340-BE4F2E05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1226" y="1332706"/>
            <a:ext cx="10515600" cy="1325563"/>
          </a:xfrm>
        </p:spPr>
        <p:txBody>
          <a:bodyPr/>
          <a:lstStyle/>
          <a:p>
            <a:pPr algn="ctr"/>
            <a:r>
              <a:rPr lang="ar-AE" sz="4400" b="1" dirty="0">
                <a:highlight>
                  <a:srgbClr val="FFFF00"/>
                </a:highlight>
              </a:rPr>
              <a:t>نبات نأكل ثماره</a:t>
            </a:r>
            <a:r>
              <a:rPr lang="ar-AE" b="1" dirty="0">
                <a:highlight>
                  <a:srgbClr val="FFFF00"/>
                </a:highlight>
              </a:rPr>
              <a:t>؟</a:t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29" name="Picture 28" descr="A close up of a green plant&#10;&#10;Description automatically generated">
            <a:extLst>
              <a:ext uri="{FF2B5EF4-FFF2-40B4-BE49-F238E27FC236}">
                <a16:creationId xmlns:a16="http://schemas.microsoft.com/office/drawing/2014/main" id="{88EF9B6B-069C-4729-9758-361AFD23B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03" y="2531113"/>
            <a:ext cx="1928109" cy="1822278"/>
          </a:xfrm>
          <a:prstGeom prst="rect">
            <a:avLst/>
          </a:prstGeom>
        </p:spPr>
      </p:pic>
      <p:pic>
        <p:nvPicPr>
          <p:cNvPr id="30" name="Picture 29" descr="A picture containing sitting, food, holding, dark&#10;&#10;Description automatically generated">
            <a:extLst>
              <a:ext uri="{FF2B5EF4-FFF2-40B4-BE49-F238E27FC236}">
                <a16:creationId xmlns:a16="http://schemas.microsoft.com/office/drawing/2014/main" id="{F90C141A-9543-43BB-8C50-11F63FB1A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7680">
            <a:off x="566187" y="2248781"/>
            <a:ext cx="2119112" cy="2360434"/>
          </a:xfrm>
          <a:prstGeom prst="rect">
            <a:avLst/>
          </a:prstGeom>
        </p:spPr>
      </p:pic>
      <p:pic>
        <p:nvPicPr>
          <p:cNvPr id="31" name="Picture 2" descr="Red Apple Clipart - Apple For Kids, HD Png Download , Transparent Png Image  - PNGitem">
            <a:extLst>
              <a:ext uri="{FF2B5EF4-FFF2-40B4-BE49-F238E27FC236}">
                <a16:creationId xmlns:a16="http://schemas.microsoft.com/office/drawing/2014/main" id="{9741E37B-7FB7-4038-952A-F90E8035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80" y="2423003"/>
            <a:ext cx="3169801" cy="1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9F5723-AC07-480C-8D19-4FABD427F79A}"/>
              </a:ext>
            </a:extLst>
          </p:cNvPr>
          <p:cNvSpPr txBox="1"/>
          <p:nvPr/>
        </p:nvSpPr>
        <p:spPr>
          <a:xfrm>
            <a:off x="6057054" y="3971245"/>
            <a:ext cx="17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5" name="Action Button: Blank 14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53EB7234-A3A6-48B0-A5B6-F6747151BCDD}"/>
              </a:ext>
            </a:extLst>
          </p:cNvPr>
          <p:cNvSpPr/>
          <p:nvPr/>
        </p:nvSpPr>
        <p:spPr>
          <a:xfrm>
            <a:off x="547771" y="411070"/>
            <a:ext cx="1001672" cy="982299"/>
          </a:xfrm>
          <a:custGeom>
            <a:avLst/>
            <a:gdLst>
              <a:gd name="connsiteX0" fmla="*/ 0 w 1001672"/>
              <a:gd name="connsiteY0" fmla="*/ 0 h 982299"/>
              <a:gd name="connsiteX1" fmla="*/ 480803 w 1001672"/>
              <a:gd name="connsiteY1" fmla="*/ 0 h 982299"/>
              <a:gd name="connsiteX2" fmla="*/ 1001672 w 1001672"/>
              <a:gd name="connsiteY2" fmla="*/ 0 h 982299"/>
              <a:gd name="connsiteX3" fmla="*/ 1001672 w 1001672"/>
              <a:gd name="connsiteY3" fmla="*/ 471504 h 982299"/>
              <a:gd name="connsiteX4" fmla="*/ 1001672 w 1001672"/>
              <a:gd name="connsiteY4" fmla="*/ 982299 h 982299"/>
              <a:gd name="connsiteX5" fmla="*/ 520869 w 1001672"/>
              <a:gd name="connsiteY5" fmla="*/ 982299 h 982299"/>
              <a:gd name="connsiteX6" fmla="*/ 0 w 1001672"/>
              <a:gd name="connsiteY6" fmla="*/ 982299 h 982299"/>
              <a:gd name="connsiteX7" fmla="*/ 0 w 1001672"/>
              <a:gd name="connsiteY7" fmla="*/ 471504 h 982299"/>
              <a:gd name="connsiteX8" fmla="*/ 0 w 1001672"/>
              <a:gd name="connsiteY8" fmla="*/ 0 h 9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672" h="982299" fill="none" extrusionOk="0">
                <a:moveTo>
                  <a:pt x="0" y="0"/>
                </a:moveTo>
                <a:cubicBezTo>
                  <a:pt x="183412" y="-27302"/>
                  <a:pt x="247362" y="6133"/>
                  <a:pt x="480803" y="0"/>
                </a:cubicBezTo>
                <a:cubicBezTo>
                  <a:pt x="714244" y="-6133"/>
                  <a:pt x="896124" y="9225"/>
                  <a:pt x="1001672" y="0"/>
                </a:cubicBezTo>
                <a:cubicBezTo>
                  <a:pt x="1003887" y="101836"/>
                  <a:pt x="962336" y="348454"/>
                  <a:pt x="1001672" y="471504"/>
                </a:cubicBezTo>
                <a:cubicBezTo>
                  <a:pt x="1041008" y="594554"/>
                  <a:pt x="951391" y="811295"/>
                  <a:pt x="1001672" y="982299"/>
                </a:cubicBezTo>
                <a:cubicBezTo>
                  <a:pt x="876848" y="1008031"/>
                  <a:pt x="685265" y="956895"/>
                  <a:pt x="520869" y="982299"/>
                </a:cubicBezTo>
                <a:cubicBezTo>
                  <a:pt x="356473" y="1007703"/>
                  <a:pt x="230871" y="967128"/>
                  <a:pt x="0" y="982299"/>
                </a:cubicBezTo>
                <a:cubicBezTo>
                  <a:pt x="-58189" y="762519"/>
                  <a:pt x="51517" y="598551"/>
                  <a:pt x="0" y="471504"/>
                </a:cubicBezTo>
                <a:cubicBezTo>
                  <a:pt x="-51517" y="344458"/>
                  <a:pt x="5548" y="112576"/>
                  <a:pt x="0" y="0"/>
                </a:cubicBezTo>
                <a:close/>
              </a:path>
              <a:path w="1001672" h="982299" stroke="0" extrusionOk="0">
                <a:moveTo>
                  <a:pt x="0" y="0"/>
                </a:moveTo>
                <a:cubicBezTo>
                  <a:pt x="239925" y="-59880"/>
                  <a:pt x="320746" y="24387"/>
                  <a:pt x="500836" y="0"/>
                </a:cubicBezTo>
                <a:cubicBezTo>
                  <a:pt x="680926" y="-24387"/>
                  <a:pt x="776986" y="27805"/>
                  <a:pt x="1001672" y="0"/>
                </a:cubicBezTo>
                <a:cubicBezTo>
                  <a:pt x="1035194" y="169272"/>
                  <a:pt x="949332" y="243533"/>
                  <a:pt x="1001672" y="481327"/>
                </a:cubicBezTo>
                <a:cubicBezTo>
                  <a:pt x="1054012" y="719121"/>
                  <a:pt x="956892" y="761107"/>
                  <a:pt x="1001672" y="982299"/>
                </a:cubicBezTo>
                <a:cubicBezTo>
                  <a:pt x="769280" y="999429"/>
                  <a:pt x="666040" y="958197"/>
                  <a:pt x="490819" y="982299"/>
                </a:cubicBezTo>
                <a:cubicBezTo>
                  <a:pt x="315598" y="1006401"/>
                  <a:pt x="173710" y="970807"/>
                  <a:pt x="0" y="982299"/>
                </a:cubicBezTo>
                <a:cubicBezTo>
                  <a:pt x="-32347" y="764129"/>
                  <a:pt x="5065" y="635555"/>
                  <a:pt x="0" y="510795"/>
                </a:cubicBezTo>
                <a:cubicBezTo>
                  <a:pt x="-5065" y="386035"/>
                  <a:pt x="626" y="22280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92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692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268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ample of Living things &amp; non- living things in daily life">
            <a:hlinkClick r:id="rId2"/>
            <a:extLst>
              <a:ext uri="{FF2B5EF4-FFF2-40B4-BE49-F238E27FC236}">
                <a16:creationId xmlns:a16="http://schemas.microsoft.com/office/drawing/2014/main" id="{82D981E3-2D68-4873-A354-A1D1B7FE5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13111" r="4800" b="6068"/>
          <a:stretch/>
        </p:blipFill>
        <p:spPr bwMode="auto">
          <a:xfrm>
            <a:off x="1003493" y="1927723"/>
            <a:ext cx="10381957" cy="47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0BEA3-C2C6-459D-9793-BFA1C73E0DB5}"/>
              </a:ext>
            </a:extLst>
          </p:cNvPr>
          <p:cNvSpPr txBox="1"/>
          <p:nvPr/>
        </p:nvSpPr>
        <p:spPr>
          <a:xfrm>
            <a:off x="679936" y="1004394"/>
            <a:ext cx="10494499" cy="76944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اي من هذه الاشياء كائنات حية وايها أشياء غير حية؟ </a:t>
            </a:r>
            <a:endParaRPr lang="ar-AE" sz="4400" b="1" dirty="0">
              <a:solidFill>
                <a:srgbClr val="99009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E7BB54-F85E-45A3-B9DD-DEB904667E23}"/>
              </a:ext>
            </a:extLst>
          </p:cNvPr>
          <p:cNvSpPr/>
          <p:nvPr/>
        </p:nvSpPr>
        <p:spPr>
          <a:xfrm>
            <a:off x="5927186" y="1538570"/>
            <a:ext cx="534572" cy="4932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82274-0034-404E-B7C4-BA793283DE83}"/>
              </a:ext>
            </a:extLst>
          </p:cNvPr>
          <p:cNvSpPr/>
          <p:nvPr/>
        </p:nvSpPr>
        <p:spPr>
          <a:xfrm>
            <a:off x="-272962" y="71310"/>
            <a:ext cx="53918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AE" sz="28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لماذا تعد النباتات من الكائنات الحية </a:t>
            </a:r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28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27B87-61C3-48E8-9D30-32BD3970495D}"/>
              </a:ext>
            </a:extLst>
          </p:cNvPr>
          <p:cNvSpPr/>
          <p:nvPr/>
        </p:nvSpPr>
        <p:spPr>
          <a:xfrm>
            <a:off x="145278" y="481174"/>
            <a:ext cx="42985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9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نواتج التعلم</a:t>
            </a:r>
          </a:p>
          <a:p>
            <a:pPr algn="ctr" rtl="1"/>
            <a:r>
              <a:rPr lang="ar-AE" sz="900" b="1" dirty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التعرف على الكائنات الحية وصفاتها.</a:t>
            </a:r>
            <a:endParaRPr lang="en-US" sz="9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16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8"/>
          <p:cNvSpPr/>
          <p:nvPr/>
        </p:nvSpPr>
        <p:spPr>
          <a:xfrm>
            <a:off x="1919915" y="3325010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endParaRPr lang="ar-AE" sz="28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16" name="مستطيل 8"/>
          <p:cNvSpPr/>
          <p:nvPr/>
        </p:nvSpPr>
        <p:spPr>
          <a:xfrm>
            <a:off x="5294586" y="3157127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 </a:t>
            </a:r>
            <a:endParaRPr lang="ar-AE" sz="28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sp>
        <p:nvSpPr>
          <p:cNvPr id="18" name="مستطيل 8"/>
          <p:cNvSpPr/>
          <p:nvPr/>
        </p:nvSpPr>
        <p:spPr>
          <a:xfrm>
            <a:off x="8800423" y="2937745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endParaRPr lang="ar-AE" sz="28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21" name="مستطيل 8"/>
          <p:cNvSpPr/>
          <p:nvPr/>
        </p:nvSpPr>
        <p:spPr>
          <a:xfrm>
            <a:off x="1919915" y="5679260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</a:t>
            </a:r>
            <a:endParaRPr lang="ar-AE" sz="28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16" y="3841589"/>
            <a:ext cx="2290355" cy="159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مستطيل 8"/>
          <p:cNvSpPr/>
          <p:nvPr/>
        </p:nvSpPr>
        <p:spPr>
          <a:xfrm>
            <a:off x="5551255" y="5572622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endParaRPr lang="ar-AE" sz="28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29" name="مستطيل 8"/>
          <p:cNvSpPr/>
          <p:nvPr/>
        </p:nvSpPr>
        <p:spPr>
          <a:xfrm>
            <a:off x="8844103" y="5432206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 </a:t>
            </a:r>
            <a:endParaRPr lang="ar-AE" sz="28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6802" y="381000"/>
            <a:ext cx="757975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أي من التالي </a:t>
            </a:r>
            <a:r>
              <a:rPr lang="ar-AE" sz="44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r>
              <a:rPr lang="ar-AE" sz="4400" b="1" dirty="0">
                <a:solidFill>
                  <a:srgbClr val="FF0000"/>
                </a:solidFill>
              </a:rPr>
              <a:t>أو </a:t>
            </a:r>
            <a:r>
              <a:rPr lang="ar-AE" sz="44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 </a:t>
            </a:r>
          </a:p>
        </p:txBody>
      </p:sp>
      <p:sp>
        <p:nvSpPr>
          <p:cNvPr id="19" name="Explosion 2 18"/>
          <p:cNvSpPr/>
          <p:nvPr/>
        </p:nvSpPr>
        <p:spPr>
          <a:xfrm>
            <a:off x="903935" y="-68665"/>
            <a:ext cx="3096068" cy="2262833"/>
          </a:xfrm>
          <a:prstGeom prst="irregularSeal2">
            <a:avLst/>
          </a:prstGeom>
          <a:solidFill>
            <a:srgbClr val="FFF4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TextBox 2"/>
          <p:cNvSpPr txBox="1"/>
          <p:nvPr/>
        </p:nvSpPr>
        <p:spPr>
          <a:xfrm>
            <a:off x="956990" y="554921"/>
            <a:ext cx="192584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000" b="1" dirty="0">
                <a:solidFill>
                  <a:srgbClr val="FF0000"/>
                </a:solidFill>
              </a:rPr>
              <a:t>تقويم نهائي</a:t>
            </a:r>
          </a:p>
          <a:p>
            <a:r>
              <a:rPr lang="ar-AE" sz="2000" b="1" dirty="0">
                <a:solidFill>
                  <a:srgbClr val="FF0000"/>
                </a:solidFill>
              </a:rPr>
              <a:t>استراتيجية </a:t>
            </a:r>
          </a:p>
          <a:p>
            <a:r>
              <a:rPr lang="ar-AE" sz="2000" b="1" dirty="0">
                <a:solidFill>
                  <a:srgbClr val="FF0000"/>
                </a:solidFill>
              </a:rPr>
              <a:t>التعلم بالصور</a:t>
            </a:r>
          </a:p>
        </p:txBody>
      </p:sp>
      <p:pic>
        <p:nvPicPr>
          <p:cNvPr id="5" name="Picture 4" descr="A picture containing green, sitting, table, cat&#10;&#10;Description automatically generated">
            <a:extLst>
              <a:ext uri="{FF2B5EF4-FFF2-40B4-BE49-F238E27FC236}">
                <a16:creationId xmlns:a16="http://schemas.microsoft.com/office/drawing/2014/main" id="{5C1FBD9D-9A7F-47CA-9B00-1053F8513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41" y="1773018"/>
            <a:ext cx="1454386" cy="159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insect on the ground&#10;&#10;Description automatically generated">
            <a:extLst>
              <a:ext uri="{FF2B5EF4-FFF2-40B4-BE49-F238E27FC236}">
                <a16:creationId xmlns:a16="http://schemas.microsoft.com/office/drawing/2014/main" id="{48C55931-3721-4376-9C08-62EBA8D39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65" y="992763"/>
            <a:ext cx="1417336" cy="188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car&#10;&#10;Description automatically generated">
            <a:extLst>
              <a:ext uri="{FF2B5EF4-FFF2-40B4-BE49-F238E27FC236}">
                <a16:creationId xmlns:a16="http://schemas.microsoft.com/office/drawing/2014/main" id="{188862A3-21E3-4671-BF09-24E19A0A5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6" y="3915216"/>
            <a:ext cx="2672118" cy="1764044"/>
          </a:xfrm>
          <a:prstGeom prst="rect">
            <a:avLst/>
          </a:prstGeom>
        </p:spPr>
      </p:pic>
      <p:pic>
        <p:nvPicPr>
          <p:cNvPr id="11" name="Picture 10" descr="A close up of a wheel&#10;&#10;Description automatically generated">
            <a:extLst>
              <a:ext uri="{FF2B5EF4-FFF2-40B4-BE49-F238E27FC236}">
                <a16:creationId xmlns:a16="http://schemas.microsoft.com/office/drawing/2014/main" id="{7E6484A3-8429-45CF-B4DE-22AC95796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83" y="3988810"/>
            <a:ext cx="2095500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icture containing cake, dark, building, large&#10;&#10;Description automatically generated">
            <a:extLst>
              <a:ext uri="{FF2B5EF4-FFF2-40B4-BE49-F238E27FC236}">
                <a16:creationId xmlns:a16="http://schemas.microsoft.com/office/drawing/2014/main" id="{BADD4F69-E8BD-43DF-8045-1A36A9DA4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16" y="882516"/>
            <a:ext cx="1905000" cy="23812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18BD665-0616-4E45-B5B0-8F7958A66714}"/>
              </a:ext>
            </a:extLst>
          </p:cNvPr>
          <p:cNvGrpSpPr/>
          <p:nvPr/>
        </p:nvGrpSpPr>
        <p:grpSpPr>
          <a:xfrm>
            <a:off x="9255094" y="160976"/>
            <a:ext cx="2894263" cy="1103802"/>
            <a:chOff x="-755296" y="0"/>
            <a:chExt cx="3278659" cy="1055022"/>
          </a:xfrm>
        </p:grpSpPr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F076DFD-78B1-4BAC-A064-5B3ED94CA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0" t="30320" r="1430" b="-525"/>
            <a:stretch/>
          </p:blipFill>
          <p:spPr>
            <a:xfrm>
              <a:off x="-755296" y="0"/>
              <a:ext cx="3278659" cy="10550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B8E2D3-CA51-40E6-8A4A-57B2F6FBE371}"/>
                </a:ext>
              </a:extLst>
            </p:cNvPr>
            <p:cNvSpPr txBox="1"/>
            <p:nvPr/>
          </p:nvSpPr>
          <p:spPr>
            <a:xfrm>
              <a:off x="-365122" y="192617"/>
              <a:ext cx="2370840" cy="23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0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اسم الوحدة النباتات كائنات حية </a:t>
              </a:r>
              <a:endParaRPr lang="en-US" sz="1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80B63C6-726F-48E2-A1DF-8ADFADA692A7}"/>
              </a:ext>
            </a:extLst>
          </p:cNvPr>
          <p:cNvSpPr txBox="1"/>
          <p:nvPr/>
        </p:nvSpPr>
        <p:spPr>
          <a:xfrm>
            <a:off x="9487636" y="784795"/>
            <a:ext cx="2222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عنوان الدرس :التعرف على الكائنات الحية</a:t>
            </a:r>
            <a:endParaRPr lang="en-US" sz="5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85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7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FFDAEE-CEE5-411D-B1F2-591C4543E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6" t="17164" r="39230" b="4850"/>
          <a:stretch/>
        </p:blipFill>
        <p:spPr>
          <a:xfrm>
            <a:off x="6096001" y="-1"/>
            <a:ext cx="6096000" cy="6799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CC044-98F1-4A0B-9888-ADED3417D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8" t="18836" r="39744" b="7130"/>
          <a:stretch/>
        </p:blipFill>
        <p:spPr>
          <a:xfrm>
            <a:off x="-1" y="0"/>
            <a:ext cx="6095999" cy="67991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74D966-AD48-4C0D-9EE1-976E3C47582B}"/>
              </a:ext>
            </a:extLst>
          </p:cNvPr>
          <p:cNvSpPr/>
          <p:nvPr/>
        </p:nvSpPr>
        <p:spPr>
          <a:xfrm>
            <a:off x="556590" y="172278"/>
            <a:ext cx="4598504" cy="365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F7875-D9FC-4972-8101-BC88E369D28B}"/>
              </a:ext>
            </a:extLst>
          </p:cNvPr>
          <p:cNvSpPr txBox="1"/>
          <p:nvPr/>
        </p:nvSpPr>
        <p:spPr>
          <a:xfrm>
            <a:off x="5393635" y="172278"/>
            <a:ext cx="4081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chemeClr val="bg1"/>
                </a:solidFill>
              </a:rPr>
              <a:t>ما الاختلاف بين الأشجار والنباتات ؟ </a:t>
            </a:r>
          </a:p>
          <a:p>
            <a:pPr algn="r"/>
            <a:r>
              <a:rPr lang="ar-AE" b="1" dirty="0">
                <a:solidFill>
                  <a:schemeClr val="bg1"/>
                </a:solidFill>
              </a:rPr>
              <a:t>ما الألوان التي تراها في الصورة ؟</a:t>
            </a:r>
          </a:p>
          <a:p>
            <a:pPr algn="r"/>
            <a:r>
              <a:rPr lang="ar-AE" b="1" dirty="0">
                <a:solidFill>
                  <a:schemeClr val="bg1"/>
                </a:solidFill>
              </a:rPr>
              <a:t>ما أجزاء النبات التي نراها ؟</a:t>
            </a:r>
          </a:p>
          <a:p>
            <a:pPr algn="r"/>
            <a:r>
              <a:rPr lang="ar-AE" b="1" dirty="0">
                <a:solidFill>
                  <a:schemeClr val="bg1"/>
                </a:solidFill>
              </a:rPr>
              <a:t>كيف يمكن أن تختلف نباتات الصحراء عن هذه النباتات ؟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F3FDE-A095-43CE-9FB4-9FE1EF0E60B4}"/>
              </a:ext>
            </a:extLst>
          </p:cNvPr>
          <p:cNvSpPr/>
          <p:nvPr/>
        </p:nvSpPr>
        <p:spPr>
          <a:xfrm>
            <a:off x="879569" y="726276"/>
            <a:ext cx="412484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توجد نباتات مختلفة في الصورة التي تراها . اذكرها .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2796E2-8CD0-4E9C-AFB9-8E1E12496382}"/>
              </a:ext>
            </a:extLst>
          </p:cNvPr>
          <p:cNvSpPr/>
          <p:nvPr/>
        </p:nvSpPr>
        <p:spPr>
          <a:xfrm>
            <a:off x="2576806" y="1267886"/>
            <a:ext cx="19495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خضراء </a:t>
            </a:r>
          </a:p>
          <a:p>
            <a:pPr algn="ctr"/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وزهور صفراء ووردية 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05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9EE28F-D59A-4C6D-94FF-6FC5A47EE05C}"/>
              </a:ext>
            </a:extLst>
          </p:cNvPr>
          <p:cNvSpPr/>
          <p:nvPr/>
        </p:nvSpPr>
        <p:spPr>
          <a:xfrm>
            <a:off x="1318846" y="7508631"/>
            <a:ext cx="2373923" cy="650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74F5B9-D20A-4520-9994-E5DFACA01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1" t="17163" r="39488" b="5306"/>
          <a:stretch/>
        </p:blipFill>
        <p:spPr>
          <a:xfrm>
            <a:off x="2201699" y="-30098"/>
            <a:ext cx="9990301" cy="687381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CA2F350-50EC-42D2-A05C-E913F3100365}"/>
              </a:ext>
            </a:extLst>
          </p:cNvPr>
          <p:cNvSpPr txBox="1"/>
          <p:nvPr/>
        </p:nvSpPr>
        <p:spPr>
          <a:xfrm rot="16200000">
            <a:off x="-1784555" y="3438954"/>
            <a:ext cx="58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هيا بنا نصف ما نشاهده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B275C01A-8281-4C51-8A47-828FC806FF5F}"/>
              </a:ext>
            </a:extLst>
          </p:cNvPr>
          <p:cNvSpPr/>
          <p:nvPr/>
        </p:nvSpPr>
        <p:spPr>
          <a:xfrm>
            <a:off x="478519" y="2599227"/>
            <a:ext cx="1343712" cy="113211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C0B2BB7-EF9C-4508-A40B-EEEF862127A5}"/>
              </a:ext>
            </a:extLst>
          </p:cNvPr>
          <p:cNvSpPr/>
          <p:nvPr/>
        </p:nvSpPr>
        <p:spPr>
          <a:xfrm>
            <a:off x="2902853" y="391885"/>
            <a:ext cx="2801257" cy="22073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52B813B-0E2E-4DCB-BDFC-D893A8BD7892}"/>
              </a:ext>
            </a:extLst>
          </p:cNvPr>
          <p:cNvSpPr/>
          <p:nvPr/>
        </p:nvSpPr>
        <p:spPr>
          <a:xfrm>
            <a:off x="8135253" y="4281714"/>
            <a:ext cx="2801257" cy="18517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4A7E155E-F3A8-4322-AAD8-E5B196F3AE91}"/>
              </a:ext>
            </a:extLst>
          </p:cNvPr>
          <p:cNvSpPr/>
          <p:nvPr/>
        </p:nvSpPr>
        <p:spPr>
          <a:xfrm>
            <a:off x="3294743" y="3155104"/>
            <a:ext cx="2902857" cy="29783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E79E2B-08BF-4B83-8CF9-A7433A5925AD}"/>
              </a:ext>
            </a:extLst>
          </p:cNvPr>
          <p:cNvSpPr/>
          <p:nvPr/>
        </p:nvSpPr>
        <p:spPr>
          <a:xfrm flipV="1">
            <a:off x="6347791" y="3012318"/>
            <a:ext cx="4588719" cy="1239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047F78-5AC4-4C86-AD46-F41820FE88B6}"/>
              </a:ext>
            </a:extLst>
          </p:cNvPr>
          <p:cNvCxnSpPr>
            <a:cxnSpLocks/>
          </p:cNvCxnSpPr>
          <p:nvPr/>
        </p:nvCxnSpPr>
        <p:spPr>
          <a:xfrm>
            <a:off x="7059319" y="3155104"/>
            <a:ext cx="3513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6F6A4D-1498-4B83-AD2E-E627786164EE}"/>
              </a:ext>
            </a:extLst>
          </p:cNvPr>
          <p:cNvCxnSpPr>
            <a:cxnSpLocks/>
          </p:cNvCxnSpPr>
          <p:nvPr/>
        </p:nvCxnSpPr>
        <p:spPr>
          <a:xfrm>
            <a:off x="7059316" y="3518524"/>
            <a:ext cx="35134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E66405-4497-4B33-A0DD-A7D45C54FC6D}"/>
              </a:ext>
            </a:extLst>
          </p:cNvPr>
          <p:cNvCxnSpPr>
            <a:cxnSpLocks/>
          </p:cNvCxnSpPr>
          <p:nvPr/>
        </p:nvCxnSpPr>
        <p:spPr>
          <a:xfrm>
            <a:off x="7059319" y="3922966"/>
            <a:ext cx="3513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">
            <a:extLst>
              <a:ext uri="{FF2B5EF4-FFF2-40B4-BE49-F238E27FC236}">
                <a16:creationId xmlns:a16="http://schemas.microsoft.com/office/drawing/2014/main" id="{BE0A7458-73A8-49C5-858A-BF57C1D9B717}"/>
              </a:ext>
            </a:extLst>
          </p:cNvPr>
          <p:cNvSpPr txBox="1"/>
          <p:nvPr/>
        </p:nvSpPr>
        <p:spPr>
          <a:xfrm>
            <a:off x="7290643" y="3012318"/>
            <a:ext cx="4422837" cy="108345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FFFF00"/>
                </a:solidFill>
              </a:rPr>
              <a:t>تتشابه بوجود الأوراق والأزهار</a:t>
            </a:r>
          </a:p>
          <a:p>
            <a:pPr algn="r"/>
            <a:r>
              <a:rPr lang="ar-AE" sz="3200" b="1" dirty="0">
                <a:solidFill>
                  <a:srgbClr val="FFFF00"/>
                </a:solidFill>
              </a:rPr>
              <a:t>وتختلف بالشكل والحجم واللون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F2F2BF3-2341-43D6-AE2C-98B64CE70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10101">
                  <a:alpha val="1961"/>
                </a:srgbClr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25369" r="3951" b="25860"/>
          <a:stretch/>
        </p:blipFill>
        <p:spPr>
          <a:xfrm>
            <a:off x="1524002" y="1371602"/>
            <a:ext cx="9143999" cy="3753465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C129903-467B-4A82-B771-DF0EF5BF0BDD}"/>
              </a:ext>
            </a:extLst>
          </p:cNvPr>
          <p:cNvSpPr/>
          <p:nvPr/>
        </p:nvSpPr>
        <p:spPr>
          <a:xfrm>
            <a:off x="8052041" y="3810000"/>
            <a:ext cx="2506757" cy="2590800"/>
          </a:xfrm>
          <a:prstGeom prst="roundRect">
            <a:avLst/>
          </a:prstGeom>
          <a:solidFill>
            <a:srgbClr val="4A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FFDD9A7-1BF0-440E-8886-2657FB56F014}"/>
              </a:ext>
            </a:extLst>
          </p:cNvPr>
          <p:cNvSpPr/>
          <p:nvPr/>
        </p:nvSpPr>
        <p:spPr>
          <a:xfrm>
            <a:off x="4604859" y="3886200"/>
            <a:ext cx="2904644" cy="2514600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B30677F-1AAA-4119-9B39-8E8BDB0B753F}"/>
              </a:ext>
            </a:extLst>
          </p:cNvPr>
          <p:cNvSpPr/>
          <p:nvPr/>
        </p:nvSpPr>
        <p:spPr>
          <a:xfrm>
            <a:off x="1588699" y="3810000"/>
            <a:ext cx="2518999" cy="2590800"/>
          </a:xfrm>
          <a:prstGeom prst="roundRect">
            <a:avLst/>
          </a:prstGeom>
          <a:solidFill>
            <a:srgbClr val="A15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99107" y="4515464"/>
            <a:ext cx="3173951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AE" sz="7200" b="1" dirty="0">
                <a:solidFill>
                  <a:schemeClr val="tx1"/>
                </a:solidFill>
              </a:rPr>
              <a:t>الشكل</a:t>
            </a:r>
            <a:endParaRPr lang="en-GB" sz="72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0191" y="0"/>
            <a:ext cx="5571618" cy="1219200"/>
          </a:xfrm>
          <a:solidFill>
            <a:srgbClr val="FFFF00"/>
          </a:solidFill>
        </p:spPr>
        <p:txBody>
          <a:bodyPr anchor="ctr">
            <a:noAutofit/>
          </a:bodyPr>
          <a:lstStyle/>
          <a:p>
            <a:pPr rtl="1"/>
            <a:r>
              <a:rPr lang="ar-AE" sz="8000" b="1" dirty="0">
                <a:solidFill>
                  <a:srgbClr val="C00000"/>
                </a:solidFill>
              </a:rPr>
              <a:t>تختلف النباتات</a:t>
            </a:r>
            <a:endParaRPr lang="en-GB" sz="80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5038" y="4495800"/>
            <a:ext cx="2531603" cy="1295400"/>
          </a:xfrm>
        </p:spPr>
        <p:txBody>
          <a:bodyPr anchor="ctr">
            <a:noAutofit/>
          </a:bodyPr>
          <a:lstStyle/>
          <a:p>
            <a:pPr rtl="1"/>
            <a:r>
              <a:rPr lang="ar-AE" sz="7200" b="1" dirty="0"/>
              <a:t>الحجم</a:t>
            </a:r>
            <a:endParaRPr lang="en-GB" sz="72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15375" y="4572000"/>
            <a:ext cx="268274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AE" sz="6600" b="1" dirty="0">
                <a:solidFill>
                  <a:schemeClr val="tx1"/>
                </a:solidFill>
              </a:rPr>
              <a:t>اللون</a:t>
            </a:r>
            <a:endParaRPr lang="en-GB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EE007-93CB-482E-A1B0-476C755B3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4" t="16251" r="38463" b="3482"/>
          <a:stretch/>
        </p:blipFill>
        <p:spPr>
          <a:xfrm>
            <a:off x="131756" y="0"/>
            <a:ext cx="12060244" cy="67257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B1DBF0-2A02-493F-AB58-9437F73E51BE}"/>
              </a:ext>
            </a:extLst>
          </p:cNvPr>
          <p:cNvSpPr/>
          <p:nvPr/>
        </p:nvSpPr>
        <p:spPr>
          <a:xfrm flipV="1">
            <a:off x="6096000" y="3332917"/>
            <a:ext cx="3666265" cy="1199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24F665-308F-4A83-A010-65CFB2D9BDE6}"/>
              </a:ext>
            </a:extLst>
          </p:cNvPr>
          <p:cNvCxnSpPr>
            <a:cxnSpLocks/>
          </p:cNvCxnSpPr>
          <p:nvPr/>
        </p:nvCxnSpPr>
        <p:spPr>
          <a:xfrm>
            <a:off x="6096000" y="3545207"/>
            <a:ext cx="3666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92E1FA-6F07-40EB-BAFC-706062D08C71}"/>
              </a:ext>
            </a:extLst>
          </p:cNvPr>
          <p:cNvCxnSpPr>
            <a:cxnSpLocks/>
          </p:cNvCxnSpPr>
          <p:nvPr/>
        </p:nvCxnSpPr>
        <p:spPr>
          <a:xfrm>
            <a:off x="6096000" y="3908627"/>
            <a:ext cx="3666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DD0577-5E4A-40B1-A5B1-54DDBB860456}"/>
              </a:ext>
            </a:extLst>
          </p:cNvPr>
          <p:cNvCxnSpPr>
            <a:cxnSpLocks/>
          </p:cNvCxnSpPr>
          <p:nvPr/>
        </p:nvCxnSpPr>
        <p:spPr>
          <a:xfrm>
            <a:off x="6096000" y="4313069"/>
            <a:ext cx="3666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B82313-7DBB-4C3E-87E2-6296AE377F4B}"/>
              </a:ext>
            </a:extLst>
          </p:cNvPr>
          <p:cNvSpPr txBox="1"/>
          <p:nvPr/>
        </p:nvSpPr>
        <p:spPr>
          <a:xfrm>
            <a:off x="10429461" y="252486"/>
            <a:ext cx="1762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bg1">
                    <a:lumMod val="65000"/>
                  </a:schemeClr>
                </a:solidFill>
              </a:rPr>
              <a:t>كيف تختلف الأشجار عن النباتات؟</a:t>
            </a:r>
          </a:p>
          <a:p>
            <a:r>
              <a:rPr lang="ar-AE" dirty="0">
                <a:solidFill>
                  <a:schemeClr val="bg1">
                    <a:lumMod val="65000"/>
                  </a:schemeClr>
                </a:solidFill>
              </a:rPr>
              <a:t>أي النباتات مرتفعة ؟ أي النباتات قصيره ؟ </a:t>
            </a:r>
          </a:p>
          <a:p>
            <a:endParaRPr lang="ar-AE" dirty="0">
              <a:solidFill>
                <a:schemeClr val="bg1">
                  <a:lumMod val="65000"/>
                </a:schemeClr>
              </a:solidFill>
            </a:endParaRPr>
          </a:p>
          <a:p>
            <a:endParaRPr lang="ar-AE" dirty="0">
              <a:solidFill>
                <a:schemeClr val="bg1">
                  <a:lumMod val="65000"/>
                </a:schemeClr>
              </a:solidFill>
            </a:endParaRPr>
          </a:p>
          <a:p>
            <a:endParaRPr lang="ar-AE" dirty="0">
              <a:solidFill>
                <a:schemeClr val="bg1">
                  <a:lumMod val="65000"/>
                </a:schemeClr>
              </a:solidFill>
            </a:endParaRPr>
          </a:p>
          <a:p>
            <a:endParaRPr lang="ar-A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0679A4F-5CE4-4D73-A34D-5E4BBC1585F3}"/>
              </a:ext>
            </a:extLst>
          </p:cNvPr>
          <p:cNvSpPr txBox="1"/>
          <p:nvPr/>
        </p:nvSpPr>
        <p:spPr>
          <a:xfrm>
            <a:off x="6400800" y="3428999"/>
            <a:ext cx="324283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الأشجار مرتفعة أما الأعشاب قريبة من سطح الأرض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556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575"/>
            <a:ext cx="12192000" cy="6858000"/>
          </a:xfrm>
          <a:prstGeom prst="rect">
            <a:avLst/>
          </a:prstGeom>
          <a:pattFill prst="openDmnd">
            <a:fgClr>
              <a:srgbClr val="EDD8A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 r="27529"/>
          <a:stretch/>
        </p:blipFill>
        <p:spPr>
          <a:xfrm rot="5400000" flipH="1">
            <a:off x="7925800" y="2591800"/>
            <a:ext cx="6858000" cy="1674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 r="27529"/>
          <a:stretch/>
        </p:blipFill>
        <p:spPr>
          <a:xfrm rot="16200000">
            <a:off x="-2580200" y="2591800"/>
            <a:ext cx="6858000" cy="1674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889" y="53925"/>
            <a:ext cx="12079738" cy="6734151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4F17F-A1A8-4F9B-A212-617F805D0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97" t="26838" r="37637" b="16701"/>
          <a:stretch/>
        </p:blipFill>
        <p:spPr>
          <a:xfrm>
            <a:off x="3407079" y="0"/>
            <a:ext cx="5436133" cy="6911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34F17F-A1A8-4F9B-A212-617F805D0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79" t="74678" r="45488" b="21054"/>
          <a:stretch/>
        </p:blipFill>
        <p:spPr>
          <a:xfrm>
            <a:off x="3717918" y="6265561"/>
            <a:ext cx="508000" cy="522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7724" y="6291819"/>
            <a:ext cx="69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49</a:t>
            </a:r>
            <a:endParaRPr lang="en-US" sz="2800" b="1" u="sng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4587" y="842482"/>
            <a:ext cx="3484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تختلف في ألوانها و أشكالها </a:t>
            </a:r>
            <a:endParaRPr lang="en-US" sz="24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1E02F0F-9D64-405B-B067-0D403467079F}"/>
              </a:ext>
            </a:extLst>
          </p:cNvPr>
          <p:cNvSpPr txBox="1"/>
          <p:nvPr/>
        </p:nvSpPr>
        <p:spPr>
          <a:xfrm>
            <a:off x="8259271" y="2902777"/>
            <a:ext cx="373808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تختلف في ألوانها و أشكالها</a:t>
            </a:r>
          </a:p>
          <a:p>
            <a:pPr algn="r" rtl="1"/>
            <a:r>
              <a:rPr lang="ar-AE" sz="24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الخس أوراق والجزر جذور </a:t>
            </a:r>
            <a:endParaRPr lang="en-US" sz="24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29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DBEC9-09DE-4232-8E03-3E9BEEEE6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7" t="11152" r="23278" b="32424"/>
          <a:stretch/>
        </p:blipFill>
        <p:spPr>
          <a:xfrm>
            <a:off x="2209799" y="542213"/>
            <a:ext cx="8755571" cy="51033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F4AD96-F809-4630-BA36-165187DCC114}"/>
              </a:ext>
            </a:extLst>
          </p:cNvPr>
          <p:cNvSpPr/>
          <p:nvPr/>
        </p:nvSpPr>
        <p:spPr>
          <a:xfrm>
            <a:off x="7407850" y="1705754"/>
            <a:ext cx="27366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النبته تنمو</a:t>
            </a:r>
          </a:p>
          <a:p>
            <a:pPr algn="ctr"/>
            <a:r>
              <a:rPr lang="ar-AE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الصخرة لا تنمو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0A7FEB-0F88-4DB9-8D24-EA9205FFD315}"/>
              </a:ext>
            </a:extLst>
          </p:cNvPr>
          <p:cNvSpPr/>
          <p:nvPr/>
        </p:nvSpPr>
        <p:spPr>
          <a:xfrm>
            <a:off x="6830769" y="4663137"/>
            <a:ext cx="33137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الكائنات الحية تنمو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F3B0E-6A83-45C1-A78D-A23021B666A5}"/>
              </a:ext>
            </a:extLst>
          </p:cNvPr>
          <p:cNvSpPr/>
          <p:nvPr/>
        </p:nvSpPr>
        <p:spPr>
          <a:xfrm>
            <a:off x="266638" y="5997430"/>
            <a:ext cx="19431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0000"/>
                </a:highlight>
              </a:rPr>
              <a:t>صفحة 23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8BD665-0616-4E45-B5B0-8F7958A66714}"/>
              </a:ext>
            </a:extLst>
          </p:cNvPr>
          <p:cNvGrpSpPr/>
          <p:nvPr/>
        </p:nvGrpSpPr>
        <p:grpSpPr>
          <a:xfrm>
            <a:off x="-127712" y="341586"/>
            <a:ext cx="3882777" cy="1055022"/>
            <a:chOff x="-755296" y="0"/>
            <a:chExt cx="3278659" cy="1055022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F076DFD-78B1-4BAC-A064-5B3ED94CA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0" t="30320" r="1430" b="-525"/>
            <a:stretch/>
          </p:blipFill>
          <p:spPr>
            <a:xfrm>
              <a:off x="-755296" y="0"/>
              <a:ext cx="3278659" cy="105502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B8E2D3-CA51-40E6-8A4A-57B2F6FBE371}"/>
                </a:ext>
              </a:extLst>
            </p:cNvPr>
            <p:cNvSpPr txBox="1"/>
            <p:nvPr/>
          </p:nvSpPr>
          <p:spPr>
            <a:xfrm>
              <a:off x="-365122" y="192617"/>
              <a:ext cx="2370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6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اسم الوحدة النباتات كائنات حية </a:t>
              </a:r>
              <a:endParaRPr lang="en-US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0B63C6-726F-48E2-A1DF-8ADFADA692A7}"/>
              </a:ext>
            </a:extLst>
          </p:cNvPr>
          <p:cNvSpPr txBox="1"/>
          <p:nvPr/>
        </p:nvSpPr>
        <p:spPr>
          <a:xfrm>
            <a:off x="334355" y="965405"/>
            <a:ext cx="298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عنوان الدرس :التعرف على الكائنات الحية</a:t>
            </a:r>
            <a:endParaRPr lang="en-US" sz="10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27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D8A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 r="27529"/>
          <a:stretch/>
        </p:blipFill>
        <p:spPr>
          <a:xfrm rot="5400000" flipH="1">
            <a:off x="7925800" y="2591800"/>
            <a:ext cx="6858000" cy="1674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 r="27529"/>
          <a:stretch/>
        </p:blipFill>
        <p:spPr>
          <a:xfrm rot="16200000">
            <a:off x="-2580200" y="2591800"/>
            <a:ext cx="6858000" cy="1674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889" y="53925"/>
            <a:ext cx="12079738" cy="6734151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B587F4-DC07-452C-8FFA-8A37EF0B1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05" t="25957" r="37684" b="21700"/>
          <a:stretch/>
        </p:blipFill>
        <p:spPr>
          <a:xfrm>
            <a:off x="3165286" y="-1"/>
            <a:ext cx="5898305" cy="6858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45182" y="6299818"/>
            <a:ext cx="6981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50</a:t>
            </a:r>
            <a:endParaRPr lang="en-US" sz="28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71308" y="1475732"/>
            <a:ext cx="2630184" cy="17550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80200" y="4066351"/>
            <a:ext cx="2630184" cy="17550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69926" y="1467705"/>
            <a:ext cx="26301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9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إن أوراق النبات تبدو مختلفة . بعض النباتات لها زهور ملونة و بعضها بدون زهور و تكون خضراء بالكامل و تختلف الأحجام بين النباتات</a:t>
            </a:r>
            <a:endParaRPr lang="en-US" sz="19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9113" y="3912020"/>
            <a:ext cx="275209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9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بعض النباتات و أجزاءها صالحة للأكل . فنستطيع أكل الجذور و الأوراق و البذور و أجزاء من الجذع . فنستطيع أن نأكل القرفة فهو جزء من الجذع و الخس جزء من الأوراق</a:t>
            </a:r>
            <a:endParaRPr lang="en-US" sz="19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893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EDD8A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 r="27529"/>
          <a:stretch/>
        </p:blipFill>
        <p:spPr>
          <a:xfrm rot="5400000" flipH="1">
            <a:off x="7925800" y="2591800"/>
            <a:ext cx="6858000" cy="1674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 r="27529"/>
          <a:stretch/>
        </p:blipFill>
        <p:spPr>
          <a:xfrm rot="16200000">
            <a:off x="-2580200" y="2591800"/>
            <a:ext cx="6858000" cy="1674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889" y="53925"/>
            <a:ext cx="12079738" cy="6734151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1AA06D-1BED-4F39-BF0B-B739B01F4C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05" t="24222" r="38973" b="21264"/>
          <a:stretch/>
        </p:blipFill>
        <p:spPr>
          <a:xfrm>
            <a:off x="3436392" y="-1"/>
            <a:ext cx="5316731" cy="69870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460458" y="6299818"/>
            <a:ext cx="6981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51</a:t>
            </a:r>
            <a:endParaRPr lang="en-US" sz="28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8233" y="1443143"/>
            <a:ext cx="436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يسمى الجزء السميك من الشجرة بالجذع</a:t>
            </a:r>
            <a:endParaRPr lang="en-US" sz="20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5132" y="2449716"/>
            <a:ext cx="4366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بعض الأشجار مرتفع . الأشجار الأشجار لها ساق سميكة تسمى الجذع </a:t>
            </a:r>
            <a:endParaRPr lang="en-US" sz="2000" b="1" u="sng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8507" y="3790327"/>
            <a:ext cx="436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الاختلاف يكون في الشكل و الحجم  و اللون و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04660" y="4530344"/>
            <a:ext cx="436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على البقاء على قيد الحياة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12741" y="4167952"/>
            <a:ext cx="436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أجزاء النبات تقوم بوظائف متعددة لتساعدها</a:t>
            </a:r>
          </a:p>
        </p:txBody>
      </p:sp>
    </p:spTree>
    <p:extLst>
      <p:ext uri="{BB962C8B-B14F-4D97-AF65-F5344CB8AC3E}">
        <p14:creationId xmlns:p14="http://schemas.microsoft.com/office/powerpoint/2010/main" val="30224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12192000" cy="6858000"/>
          </a:xfrm>
          <a:prstGeom prst="rect">
            <a:avLst/>
          </a:prstGeom>
          <a:solidFill>
            <a:srgbClr val="EDD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12191999" cy="3483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562600" cy="647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1295400"/>
            <a:ext cx="1371600" cy="425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90610" y="3271239"/>
            <a:ext cx="1371600" cy="425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4572000"/>
            <a:ext cx="1371600" cy="425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1" y="5715000"/>
            <a:ext cx="2094875" cy="425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0" y="1280150"/>
            <a:ext cx="165766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أوراق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3160729"/>
            <a:ext cx="15090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ساقان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46658" y="4461490"/>
            <a:ext cx="128790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جذور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13675" y="5604490"/>
            <a:ext cx="238312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المواد الغذائية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0920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12192000" cy="6858000"/>
          </a:xfrm>
          <a:prstGeom prst="rect">
            <a:avLst/>
          </a:prstGeom>
          <a:solidFill>
            <a:srgbClr val="EDD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12191999" cy="348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1000"/>
            <a:ext cx="55626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1600201"/>
            <a:ext cx="4267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ينمو ويكبر ,يحتاج الماء و الهواء و الغذاء , يتكاثر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2743201"/>
            <a:ext cx="41910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لا ينمو ويكبر , لا يحتاج الماء و الهواء و الغذاء , لا يتكاثر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42479" y="3810001"/>
            <a:ext cx="449580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تساعد أجزاء النبات في حصول النبات على احتياجاته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995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12192000" cy="6858000"/>
          </a:xfrm>
          <a:prstGeom prst="rect">
            <a:avLst/>
          </a:prstGeom>
          <a:solidFill>
            <a:srgbClr val="EDD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12191999" cy="348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52400"/>
            <a:ext cx="7086599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930224"/>
            <a:ext cx="65532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الجذور : تمتص الماء والمواد الغذائية وتثبت النبات في التربة</a:t>
            </a:r>
          </a:p>
          <a:p>
            <a:pPr algn="r"/>
            <a:r>
              <a:rPr lang="ar-AE" sz="2400" b="1" dirty="0"/>
              <a:t>الساق : يحمل أجزاء النبات وينقل الماء و الغذاء</a:t>
            </a:r>
          </a:p>
          <a:p>
            <a:pPr algn="r"/>
            <a:r>
              <a:rPr lang="ar-AE" sz="2400" b="1" dirty="0"/>
              <a:t>الأوراق : تصنع الغذاء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4648201"/>
            <a:ext cx="65532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النبات كائن حي ..لديه أجزاء مختلفة كالجذور والساق و الأوراق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71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12192000" cy="6858000"/>
          </a:xfrm>
          <a:prstGeom prst="rect">
            <a:avLst/>
          </a:prstGeom>
          <a:solidFill>
            <a:srgbClr val="EDD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12191999" cy="348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75" y="193876"/>
            <a:ext cx="6248400" cy="6476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2057401"/>
            <a:ext cx="21336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 </a:t>
            </a:r>
            <a:r>
              <a:rPr lang="ar-AE" sz="3200" b="1" dirty="0"/>
              <a:t>الشاحنة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4191001"/>
            <a:ext cx="1447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 </a:t>
            </a:r>
            <a:r>
              <a:rPr lang="ar-AE" sz="3200" b="1" dirty="0"/>
              <a:t>الساق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592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703512" y="1397001"/>
          <a:ext cx="8856985" cy="491140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1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1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3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1880"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ysClr val="windowText" lastClr="000000"/>
                          </a:solidFill>
                        </a:rPr>
                        <a:t>الثمار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ysClr val="windowText" lastClr="000000"/>
                          </a:solidFill>
                        </a:rPr>
                        <a:t>البذور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ysClr val="windowText" lastClr="000000"/>
                          </a:solidFill>
                        </a:rPr>
                        <a:t>الأوراق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ysClr val="windowText" lastClr="000000"/>
                          </a:solidFill>
                        </a:rPr>
                        <a:t>الساق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dirty="0">
                          <a:solidFill>
                            <a:sysClr val="windowText" lastClr="000000"/>
                          </a:solidFill>
                        </a:rPr>
                        <a:t>الجذور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9527">
                <a:tc>
                  <a:txBody>
                    <a:bodyPr/>
                    <a:lstStyle/>
                    <a:p>
                      <a:pPr rtl="1"/>
                      <a:endParaRPr lang="ar-A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1"/>
          <a:stretch/>
        </p:blipFill>
        <p:spPr bwMode="auto">
          <a:xfrm>
            <a:off x="9957296" y="1673834"/>
            <a:ext cx="461963" cy="6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1784501"/>
            <a:ext cx="904961" cy="52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707542"/>
            <a:ext cx="597448" cy="562597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1" r="40717"/>
          <a:stretch/>
        </p:blipFill>
        <p:spPr bwMode="auto">
          <a:xfrm>
            <a:off x="4600949" y="1447708"/>
            <a:ext cx="504056" cy="119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823650"/>
            <a:ext cx="940796" cy="73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57" y="2718153"/>
            <a:ext cx="1276944" cy="12944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243" y="4725144"/>
            <a:ext cx="1316044" cy="11206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87" y="2718154"/>
            <a:ext cx="1333555" cy="99887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55" y="4705554"/>
            <a:ext cx="1522339" cy="11402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2818246"/>
            <a:ext cx="1296151" cy="10942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utoShape 12" descr="نتيجة بحث الصور عن جوز الهند كليب ارت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7" name="AutoShape 14" descr="نتيجة بحث الصور عن جوز الهند كليب ارت"/>
          <p:cNvSpPr>
            <a:spLocks noChangeAspect="1" noChangeArrowheads="1"/>
          </p:cNvSpPr>
          <p:nvPr/>
        </p:nvSpPr>
        <p:spPr bwMode="auto">
          <a:xfrm>
            <a:off x="10599738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3"/>
          <a:stretch/>
        </p:blipFill>
        <p:spPr>
          <a:xfrm>
            <a:off x="7251937" y="4615108"/>
            <a:ext cx="1405208" cy="15429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22" y="2791690"/>
            <a:ext cx="1382266" cy="13822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3"/>
          <a:stretch/>
        </p:blipFill>
        <p:spPr>
          <a:xfrm>
            <a:off x="3721105" y="4693419"/>
            <a:ext cx="1383901" cy="1386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98" y="2638125"/>
            <a:ext cx="1520190" cy="13745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32" y="4883472"/>
            <a:ext cx="1475656" cy="9217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1694804" y="355304"/>
            <a:ext cx="88024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صنف النباتات على حسب الجزء الذي تأكل منه 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8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7206F-BCBD-488A-A96A-7C6C2B3A2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5" t="10442" r="28691" b="6851"/>
          <a:stretch/>
        </p:blipFill>
        <p:spPr>
          <a:xfrm>
            <a:off x="3127716" y="230752"/>
            <a:ext cx="8070167" cy="66272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20F65F-2471-4469-955D-E3E6C38D76D2}"/>
              </a:ext>
            </a:extLst>
          </p:cNvPr>
          <p:cNvSpPr txBox="1">
            <a:spLocks/>
          </p:cNvSpPr>
          <p:nvPr/>
        </p:nvSpPr>
        <p:spPr>
          <a:xfrm>
            <a:off x="214729" y="6259955"/>
            <a:ext cx="2662237" cy="47087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400" dirty="0">
                <a:latin typeface="Andalus" panose="02020603050405020304" pitchFamily="18" charset="-78"/>
                <a:cs typeface="(AH) Manal Black" pitchFamily="2" charset="-78"/>
              </a:rPr>
              <a:t>صفحة 24</a:t>
            </a:r>
            <a:endParaRPr lang="en-US" sz="2400" dirty="0">
              <a:latin typeface="Andalus" panose="02020603050405020304" pitchFamily="18" charset="-78"/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4B046-E8A7-4B0F-9E85-19666AF00ACA}"/>
              </a:ext>
            </a:extLst>
          </p:cNvPr>
          <p:cNvSpPr txBox="1"/>
          <p:nvPr/>
        </p:nvSpPr>
        <p:spPr>
          <a:xfrm>
            <a:off x="4515729" y="815926"/>
            <a:ext cx="1842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الماء</a:t>
            </a:r>
          </a:p>
          <a:p>
            <a:r>
              <a:rPr lang="ar-AE" sz="4000" b="1" dirty="0">
                <a:solidFill>
                  <a:srgbClr val="FF0000"/>
                </a:solidFill>
              </a:rPr>
              <a:t>الهواء</a:t>
            </a:r>
          </a:p>
          <a:p>
            <a:r>
              <a:rPr lang="ar-AE" sz="4000" b="1" dirty="0">
                <a:solidFill>
                  <a:srgbClr val="FF0000"/>
                </a:solidFill>
              </a:rPr>
              <a:t>الغذاء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82274-0034-404E-B7C4-BA793283DE83}"/>
              </a:ext>
            </a:extLst>
          </p:cNvPr>
          <p:cNvSpPr/>
          <p:nvPr/>
        </p:nvSpPr>
        <p:spPr>
          <a:xfrm>
            <a:off x="85458" y="71310"/>
            <a:ext cx="4033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0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AE" sz="20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لماذا تعد النباتات من الكائنات الحية </a:t>
            </a:r>
            <a:r>
              <a:rPr lang="ar-AE" sz="20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20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27B87-61C3-48E8-9D30-32BD3970495D}"/>
              </a:ext>
            </a:extLst>
          </p:cNvPr>
          <p:cNvSpPr/>
          <p:nvPr/>
        </p:nvSpPr>
        <p:spPr>
          <a:xfrm>
            <a:off x="431018" y="481174"/>
            <a:ext cx="321568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7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نواتج التعلم</a:t>
            </a:r>
          </a:p>
          <a:p>
            <a:pPr algn="ctr" rtl="1"/>
            <a:r>
              <a:rPr lang="ar-AE" sz="700" b="1" dirty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التعرف على الكائنات الحية وصفاتها.</a:t>
            </a:r>
            <a:endParaRPr lang="en-US" sz="7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678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3D7F02-F279-4E38-B63C-9A3D9C68A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6" t="18241" r="35961" b="15471"/>
          <a:stretch/>
        </p:blipFill>
        <p:spPr>
          <a:xfrm>
            <a:off x="1350499" y="-295769"/>
            <a:ext cx="9566030" cy="7153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FD7CC-F202-4BB1-9B57-E6069DA77254}"/>
              </a:ext>
            </a:extLst>
          </p:cNvPr>
          <p:cNvSpPr txBox="1"/>
          <p:nvPr/>
        </p:nvSpPr>
        <p:spPr>
          <a:xfrm>
            <a:off x="8342141" y="2011680"/>
            <a:ext cx="18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النخلة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CF1EE-4446-4506-8787-45CDC5A938DB}"/>
              </a:ext>
            </a:extLst>
          </p:cNvPr>
          <p:cNvSpPr txBox="1"/>
          <p:nvPr/>
        </p:nvSpPr>
        <p:spPr>
          <a:xfrm>
            <a:off x="5540326" y="2011680"/>
            <a:ext cx="18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الرمل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82274-0034-404E-B7C4-BA793283DE83}"/>
              </a:ext>
            </a:extLst>
          </p:cNvPr>
          <p:cNvSpPr/>
          <p:nvPr/>
        </p:nvSpPr>
        <p:spPr>
          <a:xfrm>
            <a:off x="-418240" y="813741"/>
            <a:ext cx="53918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AE" sz="28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لماذا تعد النباتات من الكائنات الحية </a:t>
            </a:r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28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427B87-61C3-48E8-9D30-32BD3970495D}"/>
              </a:ext>
            </a:extLst>
          </p:cNvPr>
          <p:cNvSpPr/>
          <p:nvPr/>
        </p:nvSpPr>
        <p:spPr>
          <a:xfrm>
            <a:off x="0" y="1223605"/>
            <a:ext cx="42985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9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نواتج التعلم</a:t>
            </a:r>
          </a:p>
          <a:p>
            <a:pPr algn="ctr" rtl="1"/>
            <a:r>
              <a:rPr lang="ar-AE" sz="900" b="1" dirty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التعرف على الكائنات الحية وصفاتها.</a:t>
            </a:r>
            <a:endParaRPr lang="en-US" sz="9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432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A30D4-2787-439C-9DF8-6350E4444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1" t="29323" r="48538" b="20191"/>
          <a:stretch/>
        </p:blipFill>
        <p:spPr>
          <a:xfrm>
            <a:off x="1392702" y="105507"/>
            <a:ext cx="10128738" cy="66469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26ED67-826B-4FDB-83D6-CD612E1DC8CB}"/>
              </a:ext>
            </a:extLst>
          </p:cNvPr>
          <p:cNvSpPr/>
          <p:nvPr/>
        </p:nvSpPr>
        <p:spPr>
          <a:xfrm>
            <a:off x="6457071" y="105507"/>
            <a:ext cx="5376203" cy="1244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0339B-F8E2-4DEB-932C-21552DA74965}"/>
              </a:ext>
            </a:extLst>
          </p:cNvPr>
          <p:cNvSpPr txBox="1"/>
          <p:nvPr/>
        </p:nvSpPr>
        <p:spPr>
          <a:xfrm>
            <a:off x="6749847" y="5506780"/>
            <a:ext cx="4923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highlight>
                  <a:srgbClr val="FFFF00"/>
                </a:highlight>
              </a:rPr>
              <a:t>النباتات تصنع غذائها بنفسها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82274-0034-404E-B7C4-BA793283DE83}"/>
              </a:ext>
            </a:extLst>
          </p:cNvPr>
          <p:cNvSpPr/>
          <p:nvPr/>
        </p:nvSpPr>
        <p:spPr>
          <a:xfrm rot="16200000">
            <a:off x="-1950545" y="3072443"/>
            <a:ext cx="53918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AE" sz="28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لماذا تعد النباتات من الكائنات الحية </a:t>
            </a:r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28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27B87-61C3-48E8-9D30-32BD3970495D}"/>
              </a:ext>
            </a:extLst>
          </p:cNvPr>
          <p:cNvSpPr/>
          <p:nvPr/>
        </p:nvSpPr>
        <p:spPr>
          <a:xfrm rot="16200000">
            <a:off x="-1850143" y="3315100"/>
            <a:ext cx="42985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9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نواتج التعلم</a:t>
            </a:r>
          </a:p>
          <a:p>
            <a:pPr algn="ctr" rtl="1"/>
            <a:r>
              <a:rPr lang="ar-AE" sz="900" b="1" dirty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التعرف على الكائنات الحية وصفاتها.</a:t>
            </a:r>
            <a:endParaRPr lang="en-US" sz="9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89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1B449-D29A-4127-86FE-4AC9E5156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2" t="15682" r="29731" b="5505"/>
          <a:stretch/>
        </p:blipFill>
        <p:spPr>
          <a:xfrm>
            <a:off x="1397391" y="-28136"/>
            <a:ext cx="9397218" cy="6752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BEC54B-9620-489B-8622-D042620B6E62}"/>
              </a:ext>
            </a:extLst>
          </p:cNvPr>
          <p:cNvSpPr txBox="1"/>
          <p:nvPr/>
        </p:nvSpPr>
        <p:spPr>
          <a:xfrm>
            <a:off x="5300874" y="1567826"/>
            <a:ext cx="492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highlight>
                  <a:srgbClr val="FFFF00"/>
                </a:highlight>
              </a:rPr>
              <a:t>تساعدها في النمو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A237B-C23E-464B-A80A-73B404182FDB}"/>
              </a:ext>
            </a:extLst>
          </p:cNvPr>
          <p:cNvSpPr txBox="1"/>
          <p:nvPr/>
        </p:nvSpPr>
        <p:spPr>
          <a:xfrm>
            <a:off x="5300874" y="3763647"/>
            <a:ext cx="492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highlight>
                  <a:srgbClr val="FFFF00"/>
                </a:highlight>
              </a:rPr>
              <a:t>غير حي</a:t>
            </a:r>
          </a:p>
          <a:p>
            <a:pPr algn="ctr"/>
            <a:r>
              <a:rPr lang="ar-AE" sz="3600" b="1" dirty="0">
                <a:highlight>
                  <a:srgbClr val="FFFF00"/>
                </a:highlight>
              </a:rPr>
              <a:t>لانها لا تنمو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BF96C-084A-4494-80C3-62A088ED733B}"/>
              </a:ext>
            </a:extLst>
          </p:cNvPr>
          <p:cNvSpPr txBox="1"/>
          <p:nvPr/>
        </p:nvSpPr>
        <p:spPr>
          <a:xfrm>
            <a:off x="5117994" y="6041353"/>
            <a:ext cx="4923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highlight>
                  <a:srgbClr val="FFFF00"/>
                </a:highlight>
              </a:rPr>
              <a:t>الكائنات الحية تنمو والغير حية لا تنمو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82274-0034-404E-B7C4-BA793283DE83}"/>
              </a:ext>
            </a:extLst>
          </p:cNvPr>
          <p:cNvSpPr/>
          <p:nvPr/>
        </p:nvSpPr>
        <p:spPr>
          <a:xfrm rot="16200000">
            <a:off x="-1950545" y="3072443"/>
            <a:ext cx="53918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AE" sz="28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لماذا تعد النباتات من الكائنات الحية </a:t>
            </a:r>
            <a:r>
              <a:rPr lang="ar-AE" sz="28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28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427B87-61C3-48E8-9D30-32BD3970495D}"/>
              </a:ext>
            </a:extLst>
          </p:cNvPr>
          <p:cNvSpPr/>
          <p:nvPr/>
        </p:nvSpPr>
        <p:spPr>
          <a:xfrm rot="16200000">
            <a:off x="-1850143" y="3315100"/>
            <a:ext cx="42985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9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نواتج التعلم</a:t>
            </a:r>
          </a:p>
          <a:p>
            <a:pPr algn="ctr" rtl="1"/>
            <a:r>
              <a:rPr lang="ar-AE" sz="900" b="1" dirty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التعرف على الكائنات الحية وصفاتها.</a:t>
            </a:r>
            <a:endParaRPr lang="en-US" sz="9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194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DF22F-CAA9-4882-A34B-15E7F0BBE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13501" r="26250" b="9239"/>
          <a:stretch/>
        </p:blipFill>
        <p:spPr>
          <a:xfrm>
            <a:off x="1104900" y="101600"/>
            <a:ext cx="9639300" cy="647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2499F3-DA39-4E69-B0E2-30312F89CF85}"/>
              </a:ext>
            </a:extLst>
          </p:cNvPr>
          <p:cNvSpPr/>
          <p:nvPr/>
        </p:nvSpPr>
        <p:spPr>
          <a:xfrm>
            <a:off x="1549400" y="1397000"/>
            <a:ext cx="4737100" cy="161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>
                <a:solidFill>
                  <a:srgbClr val="C00000"/>
                </a:solidFill>
              </a:rPr>
              <a:t>تنمو الكائنات الحية وتحتاج للماء والهواء والغذاء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8A315-EA40-4547-AB04-E42690E3C488}"/>
              </a:ext>
            </a:extLst>
          </p:cNvPr>
          <p:cNvSpPr/>
          <p:nvPr/>
        </p:nvSpPr>
        <p:spPr>
          <a:xfrm>
            <a:off x="1549400" y="4127500"/>
            <a:ext cx="4737100" cy="161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>
                <a:solidFill>
                  <a:srgbClr val="C00000"/>
                </a:solidFill>
              </a:rPr>
              <a:t>تحتاج النباتات للماء والهواء والمواد الغذائية وضوء الشمس ومكان للعيش فيه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998</Words>
  <Application>Microsoft Office PowerPoint</Application>
  <PresentationFormat>شاشة عريضة</PresentationFormat>
  <Paragraphs>246</Paragraphs>
  <Slides>46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55" baseType="lpstr">
      <vt:lpstr>Adobe Arabic</vt:lpstr>
      <vt:lpstr>Aharoni</vt:lpstr>
      <vt:lpstr>Andalus</vt:lpstr>
      <vt:lpstr>Arial</vt:lpstr>
      <vt:lpstr>Calibri</vt:lpstr>
      <vt:lpstr>Calibri Light</vt:lpstr>
      <vt:lpstr>Courier New</vt:lpstr>
      <vt:lpstr>Dubai</vt:lpstr>
      <vt:lpstr>نسق Office</vt:lpstr>
      <vt:lpstr>علوم الصف الأول  الفصل الدراسي الاول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جزء من أجزاء النبته يثبت النبته  في التربة ويمتص الماء ؟ </vt:lpstr>
      <vt:lpstr>جزء من أجزاء النبته يصنع الغذاء ؟</vt:lpstr>
      <vt:lpstr>عرض تقديمي في PowerPoint</vt:lpstr>
      <vt:lpstr>عرض تقديمي في PowerPoint</vt:lpstr>
      <vt:lpstr>عرض تقديمي في PowerPoint</vt:lpstr>
      <vt:lpstr>نبات نأكل بذوره ؟  </vt:lpstr>
      <vt:lpstr>نبات نأكل أوراقه ؟ </vt:lpstr>
      <vt:lpstr>نبات نأكل جذوره ؟</vt:lpstr>
      <vt:lpstr>نبات نأكل ساقه؟ </vt:lpstr>
      <vt:lpstr>عرض تقديمي في PowerPoint</vt:lpstr>
      <vt:lpstr>نبات نأكل ثماره؟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تختلف النباتات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New Login</dc:creator>
  <cp:lastModifiedBy>New Login</cp:lastModifiedBy>
  <cp:revision>5</cp:revision>
  <dcterms:created xsi:type="dcterms:W3CDTF">2021-10-07T19:09:07Z</dcterms:created>
  <dcterms:modified xsi:type="dcterms:W3CDTF">2021-10-08T04:36:45Z</dcterms:modified>
</cp:coreProperties>
</file>