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62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60" d="100"/>
          <a:sy n="60" d="100"/>
        </p:scale>
        <p:origin x="24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A0CBA4F7-2AD0-4267-BE34-8526C28C27FD}" type="datetimeFigureOut">
              <a:rPr lang="ar-AE" smtClean="0"/>
              <a:t>06/03/1442</a:t>
            </a:fld>
            <a:endParaRPr lang="ar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8B1A8257-5E94-4EA7-BF04-7B6EDBC1DEBD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951242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A9228-D174-44FC-A965-0360062BDDC7}" type="slidenum">
              <a:rPr lang="ar-AE" smtClean="0"/>
              <a:t>1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355288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D200-8BC3-44F3-B736-A39289062EA4}" type="datetimeFigureOut">
              <a:rPr lang="ar-AE" smtClean="0"/>
              <a:t>06/03/1442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A003-BE14-451A-95B7-AAD46C5046C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2760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D200-8BC3-44F3-B736-A39289062EA4}" type="datetimeFigureOut">
              <a:rPr lang="ar-AE" smtClean="0"/>
              <a:t>06/03/1442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A003-BE14-451A-95B7-AAD46C5046C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30021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D200-8BC3-44F3-B736-A39289062EA4}" type="datetimeFigureOut">
              <a:rPr lang="ar-AE" smtClean="0"/>
              <a:t>06/03/1442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A003-BE14-451A-95B7-AAD46C5046C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20091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D200-8BC3-44F3-B736-A39289062EA4}" type="datetimeFigureOut">
              <a:rPr lang="ar-AE" smtClean="0"/>
              <a:t>06/03/1442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A003-BE14-451A-95B7-AAD46C5046C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240901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D200-8BC3-44F3-B736-A39289062EA4}" type="datetimeFigureOut">
              <a:rPr lang="ar-AE" smtClean="0"/>
              <a:t>06/03/1442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A003-BE14-451A-95B7-AAD46C5046C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313436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D200-8BC3-44F3-B736-A39289062EA4}" type="datetimeFigureOut">
              <a:rPr lang="ar-AE" smtClean="0"/>
              <a:t>06/03/1442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A003-BE14-451A-95B7-AAD46C5046C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92382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D200-8BC3-44F3-B736-A39289062EA4}" type="datetimeFigureOut">
              <a:rPr lang="ar-AE" smtClean="0"/>
              <a:t>06/03/1442</a:t>
            </a:fld>
            <a:endParaRPr lang="ar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A003-BE14-451A-95B7-AAD46C5046C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098343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D200-8BC3-44F3-B736-A39289062EA4}" type="datetimeFigureOut">
              <a:rPr lang="ar-AE" smtClean="0"/>
              <a:t>06/03/1442</a:t>
            </a:fld>
            <a:endParaRPr lang="ar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A003-BE14-451A-95B7-AAD46C5046C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870283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D200-8BC3-44F3-B736-A39289062EA4}" type="datetimeFigureOut">
              <a:rPr lang="ar-AE" smtClean="0"/>
              <a:t>06/03/1442</a:t>
            </a:fld>
            <a:endParaRPr lang="ar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A003-BE14-451A-95B7-AAD46C5046C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082370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D200-8BC3-44F3-B736-A39289062EA4}" type="datetimeFigureOut">
              <a:rPr lang="ar-AE" smtClean="0"/>
              <a:t>06/03/1442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A003-BE14-451A-95B7-AAD46C5046C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123129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D200-8BC3-44F3-B736-A39289062EA4}" type="datetimeFigureOut">
              <a:rPr lang="ar-AE" smtClean="0"/>
              <a:t>06/03/1442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A003-BE14-451A-95B7-AAD46C5046C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714553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3D200-8BC3-44F3-B736-A39289062EA4}" type="datetimeFigureOut">
              <a:rPr lang="ar-AE" smtClean="0"/>
              <a:t>06/03/1442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9A003-BE14-451A-95B7-AAD46C5046C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6202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A1CAD2EC-4248-4FC2-A099-C059445BE555}"/>
              </a:ext>
            </a:extLst>
          </p:cNvPr>
          <p:cNvSpPr txBox="1">
            <a:spLocks/>
          </p:cNvSpPr>
          <p:nvPr/>
        </p:nvSpPr>
        <p:spPr>
          <a:xfrm>
            <a:off x="1752600" y="103882"/>
            <a:ext cx="3523595" cy="427912"/>
          </a:xfrm>
          <a:prstGeom prst="rect">
            <a:avLst/>
          </a:prstGeom>
          <a:noFill/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AE" sz="1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عنوان الدرس : </a:t>
            </a:r>
            <a:r>
              <a:rPr lang="ar-AE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>  </a:t>
            </a:r>
            <a:r>
              <a:rPr lang="ar-AE" sz="1800" b="1" dirty="0">
                <a:latin typeface="+mn-lt"/>
                <a:ea typeface="+mn-ea"/>
                <a:cs typeface="+mn-cs"/>
              </a:rPr>
              <a:t>التوبة فرصة العمر (</a:t>
            </a:r>
            <a:r>
              <a:rPr lang="en-US" sz="1800" b="1" dirty="0">
                <a:latin typeface="+mn-lt"/>
                <a:ea typeface="+mn-ea"/>
                <a:cs typeface="+mn-cs"/>
              </a:rPr>
              <a:t>1</a:t>
            </a:r>
            <a:r>
              <a:rPr lang="ar-AE" sz="1800" b="1" dirty="0">
                <a:latin typeface="+mn-lt"/>
                <a:ea typeface="+mn-ea"/>
                <a:cs typeface="+mn-cs"/>
              </a:rPr>
              <a:t>)</a:t>
            </a:r>
            <a:r>
              <a:rPr lang="ar-AE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>.</a:t>
            </a:r>
            <a:r>
              <a:rPr lang="ar-AE" sz="1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0B8EAF9-0BC9-46C6-A723-3C380276EE33}"/>
              </a:ext>
            </a:extLst>
          </p:cNvPr>
          <p:cNvSpPr/>
          <p:nvPr/>
        </p:nvSpPr>
        <p:spPr>
          <a:xfrm>
            <a:off x="185822" y="632892"/>
            <a:ext cx="6555546" cy="146614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AE" sz="1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أهداف الدّرس : </a:t>
            </a:r>
          </a:p>
          <a:p>
            <a:pPr lvl="0" algn="r"/>
            <a:r>
              <a:rPr lang="ar-AE" sz="1400" b="1" dirty="0">
                <a:solidFill>
                  <a:schemeClr val="tx1"/>
                </a:solidFill>
              </a:rPr>
              <a:t>1- </a:t>
            </a:r>
            <a:r>
              <a:rPr lang="ar-SA" sz="1400" dirty="0">
                <a:solidFill>
                  <a:schemeClr val="tx1"/>
                </a:solidFill>
              </a:rPr>
              <a:t>.أن يحفظ  الطالب   الحديث الشريف مُراعيةً  قواعد القراءة السليمة المعبرة.</a:t>
            </a:r>
            <a:endParaRPr lang="ar-AE" sz="1400" dirty="0">
              <a:solidFill>
                <a:schemeClr val="tx1"/>
              </a:solidFill>
            </a:endParaRPr>
          </a:p>
          <a:p>
            <a:pPr lvl="0" algn="r"/>
            <a:r>
              <a:rPr lang="ar-AE" sz="1400" dirty="0">
                <a:solidFill>
                  <a:schemeClr val="tx1"/>
                </a:solidFill>
              </a:rPr>
              <a:t>2- أن يشرح الطالبة معاني كلمات الحديث</a:t>
            </a:r>
            <a:endParaRPr lang="en-US" sz="1400" dirty="0">
              <a:solidFill>
                <a:schemeClr val="tx1"/>
              </a:solidFill>
            </a:endParaRPr>
          </a:p>
          <a:p>
            <a:pPr lvl="0" algn="r"/>
            <a:r>
              <a:rPr lang="ar-AE" sz="1400" dirty="0">
                <a:solidFill>
                  <a:schemeClr val="tx1"/>
                </a:solidFill>
              </a:rPr>
              <a:t>3- </a:t>
            </a:r>
            <a:r>
              <a:rPr lang="ar-SA" sz="1400" dirty="0">
                <a:solidFill>
                  <a:schemeClr val="tx1"/>
                </a:solidFill>
              </a:rPr>
              <a:t>أن </a:t>
            </a:r>
            <a:r>
              <a:rPr lang="ar-AE" sz="1400" dirty="0">
                <a:solidFill>
                  <a:schemeClr val="tx1"/>
                </a:solidFill>
              </a:rPr>
              <a:t> يستنتج شروط التوبة النصوح</a:t>
            </a:r>
          </a:p>
          <a:p>
            <a:pPr lvl="0" algn="r"/>
            <a:r>
              <a:rPr lang="ar-AE" sz="1400" dirty="0">
                <a:solidFill>
                  <a:schemeClr val="tx1"/>
                </a:solidFill>
              </a:rPr>
              <a:t>4- </a:t>
            </a:r>
            <a:r>
              <a:rPr lang="ar-SA" sz="1400" dirty="0">
                <a:solidFill>
                  <a:schemeClr val="tx1"/>
                </a:solidFill>
              </a:rPr>
              <a:t>أن </a:t>
            </a:r>
            <a:r>
              <a:rPr lang="ar-AE" sz="1400" dirty="0">
                <a:solidFill>
                  <a:schemeClr val="tx1"/>
                </a:solidFill>
              </a:rPr>
              <a:t>يوضح الأمور التي تعين على التوبة </a:t>
            </a:r>
          </a:p>
          <a:p>
            <a:pPr lvl="0" algn="r"/>
            <a:r>
              <a:rPr lang="ar-AE" sz="1400" dirty="0">
                <a:solidFill>
                  <a:schemeClr val="tx1"/>
                </a:solidFill>
              </a:rPr>
              <a:t>5- أن ينتقد الممارسة الخطأ في باب التوبة .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0C8E62E1-5329-4BB5-97FC-25A3D064D87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625" t="4330" r="6251" b="9246"/>
          <a:stretch/>
        </p:blipFill>
        <p:spPr>
          <a:xfrm>
            <a:off x="413956" y="751903"/>
            <a:ext cx="752046" cy="1282901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3F2E394A-2D05-476B-A6A2-9F9A86C2BB91}"/>
              </a:ext>
            </a:extLst>
          </p:cNvPr>
          <p:cNvSpPr txBox="1"/>
          <p:nvPr/>
        </p:nvSpPr>
        <p:spPr>
          <a:xfrm>
            <a:off x="521560" y="2993926"/>
            <a:ext cx="6129284" cy="338554"/>
          </a:xfrm>
          <a:prstGeom prst="rect">
            <a:avLst/>
          </a:prstGeom>
          <a:noFill/>
          <a:ln w="9525">
            <a:noFill/>
          </a:ln>
        </p:spPr>
        <p:txBody>
          <a:bodyPr wrap="square" rtlCol="1">
            <a:spAutoFit/>
          </a:bodyPr>
          <a:lstStyle/>
          <a:p>
            <a:pPr algn="r"/>
            <a:r>
              <a:rPr lang="ar-AE" sz="1600" b="1" dirty="0">
                <a:solidFill>
                  <a:srgbClr val="C00000"/>
                </a:solidFill>
              </a:rPr>
              <a:t>1 – اختر الإجابة الصحيحة فيما يأتي :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14D451B-C651-4736-A765-D4DBC35969DA}"/>
              </a:ext>
            </a:extLst>
          </p:cNvPr>
          <p:cNvSpPr txBox="1"/>
          <p:nvPr/>
        </p:nvSpPr>
        <p:spPr>
          <a:xfrm>
            <a:off x="1983850" y="5696211"/>
            <a:ext cx="487415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AE" sz="1600" b="1" dirty="0">
                <a:solidFill>
                  <a:srgbClr val="C00000"/>
                </a:solidFill>
              </a:rPr>
              <a:t>2-  استنتج فضائل التوبة من خلال وضعها أمام الآيات المناسبه لها   :</a:t>
            </a:r>
          </a:p>
        </p:txBody>
      </p:sp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4C2F44C6-351F-47BB-B431-806715D7F2ED}"/>
              </a:ext>
            </a:extLst>
          </p:cNvPr>
          <p:cNvGraphicFramePr>
            <a:graphicFrameLocks noGrp="1"/>
          </p:cNvGraphicFramePr>
          <p:nvPr/>
        </p:nvGraphicFramePr>
        <p:xfrm>
          <a:off x="185822" y="6584310"/>
          <a:ext cx="6483538" cy="13716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4356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7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571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dirty="0">
                          <a:solidFill>
                            <a:srgbClr val="C00000"/>
                          </a:solidFill>
                        </a:rPr>
                        <a:t>قال تعالى : </a:t>
                      </a:r>
                      <a:r>
                        <a:rPr lang="ar-AE" sz="1200" b="0" dirty="0"/>
                        <a:t>" إِنَّ اللَّهَ يُحِبُّ التَّوَّابِينَ وَيُحِبُّ الْمُتَطَهِّرِينَ " 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800" dirty="0"/>
                    </a:p>
                    <a:p>
                      <a:pPr algn="ctr" rtl="1"/>
                      <a:r>
                        <a:rPr lang="ar-AE" sz="800" dirty="0"/>
                        <a:t>.....................................................................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dirty="0">
                          <a:solidFill>
                            <a:srgbClr val="C00000"/>
                          </a:solidFill>
                        </a:rPr>
                        <a:t>قال تعالى </a:t>
                      </a:r>
                      <a:r>
                        <a:rPr lang="ar-AE" sz="1200" b="0" dirty="0"/>
                        <a:t>: ( إِلَّا مَن تَابَ وَآمَنَ وَعَمِلَ عَمَلًا صَالِحًا فَأُولَٰئِكَ يُبَدِّلُ اللَّهُ سَيِّئَاتِهِمْ حَسَنَاتٍ ۗ وَكَانَ اللَّهُ غَفُورًا رَّحِيمًا  ).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800" dirty="0"/>
                    </a:p>
                    <a:p>
                      <a:pPr algn="ctr" rtl="1"/>
                      <a:r>
                        <a:rPr lang="ar-AE" sz="800" dirty="0"/>
                        <a:t>..................................................................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dirty="0">
                          <a:solidFill>
                            <a:srgbClr val="C00000"/>
                          </a:solidFill>
                        </a:rPr>
                        <a:t>قال تعالى </a:t>
                      </a:r>
                      <a:r>
                        <a:rPr lang="ar-AE" sz="1200" b="0" dirty="0"/>
                        <a:t>: ( فَخَلَفَ مِن بَعْدِهِمْ خَلْفٌ أَضَاعُوا الصَّلَاةَ وَاتَّبَعُوا الشَّهَوَاتِ ۖ فَسَوْفَ يَلْقَوْنَ غَيًّا . إِلَّا مَن تَابَ وَآمَنَ وَعَمِلَ صَالِحًا فَأُولَٰئِكَ يَدْخُلُونَ الْجَنَّةَ وَلَا يُظْلَمُونَ شَيْئًا ) 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800" dirty="0"/>
                    </a:p>
                    <a:p>
                      <a:pPr algn="ctr" rtl="1"/>
                      <a:r>
                        <a:rPr lang="ar-AE" sz="800" dirty="0"/>
                        <a:t>...................................................................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3" name="مستطيل مستدير الزوايا 1">
            <a:extLst>
              <a:ext uri="{FF2B5EF4-FFF2-40B4-BE49-F238E27FC236}">
                <a16:creationId xmlns:a16="http://schemas.microsoft.com/office/drawing/2014/main" id="{24652B51-C951-4878-A5BD-02F86282EB71}"/>
              </a:ext>
            </a:extLst>
          </p:cNvPr>
          <p:cNvSpPr/>
          <p:nvPr/>
        </p:nvSpPr>
        <p:spPr>
          <a:xfrm>
            <a:off x="3617843" y="8337202"/>
            <a:ext cx="2031456" cy="100237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1400" b="1" dirty="0">
                <a:solidFill>
                  <a:srgbClr val="C00000"/>
                </a:solidFill>
              </a:rPr>
              <a:t>3- </a:t>
            </a:r>
            <a:r>
              <a:rPr lang="ar-SA" sz="1400" b="1" dirty="0">
                <a:solidFill>
                  <a:srgbClr val="C00000"/>
                </a:solidFill>
              </a:rPr>
              <a:t>لا يقبل الله توبة الإنسان</a:t>
            </a:r>
          </a:p>
          <a:p>
            <a:pPr algn="ctr"/>
            <a:r>
              <a:rPr lang="ar-SA" sz="1400" b="1" dirty="0">
                <a:solidFill>
                  <a:srgbClr val="C00000"/>
                </a:solidFill>
              </a:rPr>
              <a:t> في حالتين </a:t>
            </a:r>
            <a:r>
              <a:rPr lang="ar-AE" sz="1400" b="1" dirty="0">
                <a:solidFill>
                  <a:srgbClr val="C00000"/>
                </a:solidFill>
              </a:rPr>
              <a:t>ما هما ؟</a:t>
            </a:r>
            <a:endParaRPr lang="ar-SA" sz="1400" dirty="0"/>
          </a:p>
        </p:txBody>
      </p:sp>
      <p:pic>
        <p:nvPicPr>
          <p:cNvPr id="66" name="Picture 5">
            <a:extLst>
              <a:ext uri="{FF2B5EF4-FFF2-40B4-BE49-F238E27FC236}">
                <a16:creationId xmlns:a16="http://schemas.microsoft.com/office/drawing/2014/main" id="{04EE0468-9785-452D-8ADA-D8A47DAF5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529" y="9403316"/>
            <a:ext cx="390791" cy="390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BE278C8-388C-47FA-AAB1-2DDC93E9B4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7456" y="9289088"/>
            <a:ext cx="472066" cy="472066"/>
          </a:xfrm>
          <a:prstGeom prst="rect">
            <a:avLst/>
          </a:prstGeom>
        </p:spPr>
      </p:pic>
      <p:pic>
        <p:nvPicPr>
          <p:cNvPr id="68" name="Picture 13">
            <a:extLst>
              <a:ext uri="{FF2B5EF4-FFF2-40B4-BE49-F238E27FC236}">
                <a16:creationId xmlns:a16="http://schemas.microsoft.com/office/drawing/2014/main" id="{1FBD6A83-F40E-48CA-AA06-4F41320FB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2411" y="8075727"/>
            <a:ext cx="991858" cy="63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8236740-A5C3-46BD-B4BB-DD392E4768B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42643" y="8739971"/>
            <a:ext cx="508201" cy="1143453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0BE9CFA-E053-4B9D-9E3F-BC5DAFE67970}"/>
              </a:ext>
            </a:extLst>
          </p:cNvPr>
          <p:cNvSpPr/>
          <p:nvPr/>
        </p:nvSpPr>
        <p:spPr>
          <a:xfrm>
            <a:off x="4896237" y="3442126"/>
            <a:ext cx="916174" cy="40004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1600" b="1" dirty="0">
                <a:solidFill>
                  <a:srgbClr val="C00000"/>
                </a:solidFill>
              </a:rPr>
              <a:t>يبسط</a:t>
            </a:r>
            <a:endParaRPr lang="ar-AE" sz="1600" dirty="0">
              <a:solidFill>
                <a:srgbClr val="C00000"/>
              </a:solidFill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B6880873-B2F6-459A-BA9C-4C1AD44777FA}"/>
              </a:ext>
            </a:extLst>
          </p:cNvPr>
          <p:cNvSpPr/>
          <p:nvPr/>
        </p:nvSpPr>
        <p:spPr>
          <a:xfrm>
            <a:off x="4896237" y="4734015"/>
            <a:ext cx="916174" cy="40004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1600" b="1" dirty="0">
                <a:solidFill>
                  <a:srgbClr val="C00000"/>
                </a:solidFill>
              </a:rPr>
              <a:t>يتوب</a:t>
            </a:r>
            <a:endParaRPr lang="ar-AE" sz="1600" dirty="0">
              <a:solidFill>
                <a:srgbClr val="C00000"/>
              </a:solidFill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7342EC2-A269-4986-A0C1-252999E73BBC}"/>
              </a:ext>
            </a:extLst>
          </p:cNvPr>
          <p:cNvSpPr/>
          <p:nvPr/>
        </p:nvSpPr>
        <p:spPr>
          <a:xfrm>
            <a:off x="620689" y="4749789"/>
            <a:ext cx="2457688" cy="6073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AE" sz="1600" dirty="0">
                <a:solidFill>
                  <a:schemeClr val="tx1"/>
                </a:solidFill>
              </a:rPr>
              <a:t>يرجع عن الذنب لتكراره</a:t>
            </a:r>
          </a:p>
          <a:p>
            <a:pPr algn="r" rtl="1"/>
            <a:r>
              <a:rPr lang="ar-AE" sz="1600" dirty="0">
                <a:solidFill>
                  <a:schemeClr val="tx1"/>
                </a:solidFill>
              </a:rPr>
              <a:t>يرجع عن الذنب  لقبحه </a:t>
            </a:r>
          </a:p>
          <a:p>
            <a:pPr algn="r" rtl="1"/>
            <a:r>
              <a:rPr lang="ar-AE" sz="1600" dirty="0">
                <a:solidFill>
                  <a:schemeClr val="tx1"/>
                </a:solidFill>
              </a:rPr>
              <a:t>يرجع عن الذنب لصغره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E210F365-29BD-4DAE-854E-6CBAF270FD86}"/>
              </a:ext>
            </a:extLst>
          </p:cNvPr>
          <p:cNvSpPr/>
          <p:nvPr/>
        </p:nvSpPr>
        <p:spPr>
          <a:xfrm>
            <a:off x="208459" y="8789495"/>
            <a:ext cx="2904414" cy="96004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A" sz="1600" dirty="0">
                <a:solidFill>
                  <a:schemeClr val="tx1"/>
                </a:solidFill>
              </a:rPr>
              <a:t>حال التمكن</a:t>
            </a:r>
            <a:endParaRPr lang="ar-AE" sz="1600" dirty="0">
              <a:solidFill>
                <a:schemeClr val="tx1"/>
              </a:solidFill>
            </a:endParaRPr>
          </a:p>
          <a:p>
            <a:pPr algn="r" rtl="1"/>
            <a:r>
              <a:rPr lang="ar-SA" sz="1600" dirty="0">
                <a:solidFill>
                  <a:schemeClr val="tx1"/>
                </a:solidFill>
              </a:rPr>
              <a:t>عند</a:t>
            </a:r>
            <a:r>
              <a:rPr lang="ar-AE" sz="1600" dirty="0">
                <a:solidFill>
                  <a:schemeClr val="tx1"/>
                </a:solidFill>
              </a:rPr>
              <a:t> </a:t>
            </a:r>
            <a:r>
              <a:rPr lang="ar-SA" sz="1600" dirty="0">
                <a:solidFill>
                  <a:schemeClr val="tx1"/>
                </a:solidFill>
              </a:rPr>
              <a:t>شروق الشمس من جهة الغرب</a:t>
            </a:r>
            <a:endParaRPr lang="ar-AE" sz="1600" dirty="0">
              <a:solidFill>
                <a:schemeClr val="tx1"/>
              </a:solidFill>
            </a:endParaRPr>
          </a:p>
          <a:p>
            <a:pPr algn="r"/>
            <a:r>
              <a:rPr lang="ar-SA" sz="1600" dirty="0">
                <a:solidFill>
                  <a:schemeClr val="tx1"/>
                </a:solidFill>
              </a:rPr>
              <a:t>عند غرغرة الروح </a:t>
            </a:r>
            <a:endParaRPr lang="ar-AE" sz="1600" dirty="0">
              <a:solidFill>
                <a:schemeClr val="tx1"/>
              </a:solidFill>
            </a:endParaRPr>
          </a:p>
          <a:p>
            <a:pPr algn="r" rtl="1"/>
            <a:r>
              <a:rPr lang="ar-AE" sz="1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037C99-7787-494C-A50D-FF315A5179E7}"/>
              </a:ext>
            </a:extLst>
          </p:cNvPr>
          <p:cNvSpPr/>
          <p:nvPr/>
        </p:nvSpPr>
        <p:spPr>
          <a:xfrm>
            <a:off x="317500" y="2212522"/>
            <a:ext cx="638902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1400" dirty="0">
                <a:solidFill>
                  <a:srgbClr val="C00000"/>
                </a:solidFill>
              </a:rPr>
              <a:t>عن أبي موسى الأشعري رضي الله عنه قال : قال رسول الله صلى الله عليه وسلم </a:t>
            </a:r>
            <a:r>
              <a:rPr lang="ar-AE" sz="1400" b="1" dirty="0">
                <a:solidFill>
                  <a:srgbClr val="C00000"/>
                </a:solidFill>
              </a:rPr>
              <a:t> : </a:t>
            </a:r>
          </a:p>
          <a:p>
            <a:pPr algn="ctr"/>
            <a:r>
              <a:rPr lang="ar-AE" sz="1400" dirty="0"/>
              <a:t>" إِنَّ اللَّهَ يَبْسُطُ يَدَهُ بِاللَّيْلِ لِيَتُوبَ مُسِيءُ النَّهَارِ ، وَيَبْسُطُ يَدَهُ بِالنَّهَارِ لِيَتُوبَ مُسِيءُ اللَّيْلِ ،</a:t>
            </a:r>
          </a:p>
          <a:p>
            <a:pPr algn="ctr"/>
            <a:r>
              <a:rPr lang="ar-AE" sz="1400" dirty="0"/>
              <a:t> حَتَّى تَطْلُعَ الشَّمْسُ مِنْ مَغْرِبِهَا "  </a:t>
            </a:r>
            <a:r>
              <a:rPr lang="ar-AE" sz="1050" dirty="0"/>
              <a:t>رواه مسلم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6D1B9B1-284C-4CCB-B258-7CB57A099CF2}"/>
              </a:ext>
            </a:extLst>
          </p:cNvPr>
          <p:cNvSpPr/>
          <p:nvPr/>
        </p:nvSpPr>
        <p:spPr>
          <a:xfrm>
            <a:off x="3108652" y="8797707"/>
            <a:ext cx="181816" cy="194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200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ADAC6A6E-CF77-41FE-9638-BACD8B204A14}"/>
              </a:ext>
            </a:extLst>
          </p:cNvPr>
          <p:cNvSpPr/>
          <p:nvPr/>
        </p:nvSpPr>
        <p:spPr>
          <a:xfrm>
            <a:off x="3112096" y="9055987"/>
            <a:ext cx="181816" cy="194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200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4721B84C-0B3E-4FBA-9A97-C562C52A5DC2}"/>
              </a:ext>
            </a:extLst>
          </p:cNvPr>
          <p:cNvSpPr/>
          <p:nvPr/>
        </p:nvSpPr>
        <p:spPr>
          <a:xfrm>
            <a:off x="3112096" y="9298544"/>
            <a:ext cx="181816" cy="194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2000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51FC03B3-22D6-4E9F-BE5D-0EDC4CE4A3B6}"/>
              </a:ext>
            </a:extLst>
          </p:cNvPr>
          <p:cNvSpPr/>
          <p:nvPr/>
        </p:nvSpPr>
        <p:spPr>
          <a:xfrm>
            <a:off x="3102725" y="4733940"/>
            <a:ext cx="181816" cy="194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1600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2039EF02-5EDC-4EA8-B0E4-D1AE5EA90558}"/>
              </a:ext>
            </a:extLst>
          </p:cNvPr>
          <p:cNvSpPr/>
          <p:nvPr/>
        </p:nvSpPr>
        <p:spPr>
          <a:xfrm>
            <a:off x="3101365" y="4976635"/>
            <a:ext cx="181816" cy="194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1600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329C16A1-145F-4426-A2BB-CED6E0A7DD3C}"/>
              </a:ext>
            </a:extLst>
          </p:cNvPr>
          <p:cNvSpPr/>
          <p:nvPr/>
        </p:nvSpPr>
        <p:spPr>
          <a:xfrm>
            <a:off x="3101365" y="5216385"/>
            <a:ext cx="181816" cy="194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16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FA0C24-E7DD-47FD-83C0-00312D094253}"/>
              </a:ext>
            </a:extLst>
          </p:cNvPr>
          <p:cNvSpPr/>
          <p:nvPr/>
        </p:nvSpPr>
        <p:spPr>
          <a:xfrm>
            <a:off x="1166002" y="6076572"/>
            <a:ext cx="1245129" cy="382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1400">
                <a:solidFill>
                  <a:schemeClr val="tx1"/>
                </a:solidFill>
              </a:rPr>
              <a:t>تكفير السيئات</a:t>
            </a:r>
            <a:endParaRPr lang="ar-AE" sz="1400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6019076-23BF-471D-A320-9FE054C31FE9}"/>
              </a:ext>
            </a:extLst>
          </p:cNvPr>
          <p:cNvSpPr/>
          <p:nvPr/>
        </p:nvSpPr>
        <p:spPr>
          <a:xfrm>
            <a:off x="2793463" y="6076572"/>
            <a:ext cx="1245129" cy="382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1400">
                <a:solidFill>
                  <a:schemeClr val="tx1"/>
                </a:solidFill>
              </a:rPr>
              <a:t>محبة الله</a:t>
            </a:r>
            <a:endParaRPr lang="ar-AE" sz="140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81BF053-D75D-45A6-B91B-D23417F1A61B}"/>
              </a:ext>
            </a:extLst>
          </p:cNvPr>
          <p:cNvSpPr/>
          <p:nvPr/>
        </p:nvSpPr>
        <p:spPr>
          <a:xfrm>
            <a:off x="4420925" y="6076685"/>
            <a:ext cx="1245129" cy="382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1400" dirty="0">
                <a:solidFill>
                  <a:schemeClr val="tx1"/>
                </a:solidFill>
              </a:rPr>
              <a:t>دخول الجنة 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51536677-0788-42CC-A3BF-971D4F5D87EA}"/>
              </a:ext>
            </a:extLst>
          </p:cNvPr>
          <p:cNvSpPr/>
          <p:nvPr/>
        </p:nvSpPr>
        <p:spPr>
          <a:xfrm>
            <a:off x="622017" y="3463002"/>
            <a:ext cx="2457688" cy="6073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AE" sz="1600" dirty="0">
                <a:solidFill>
                  <a:schemeClr val="tx1"/>
                </a:solidFill>
              </a:rPr>
              <a:t>يمد يده ويتكرم على عباده بالنصر </a:t>
            </a:r>
          </a:p>
          <a:p>
            <a:pPr algn="r" rtl="1"/>
            <a:r>
              <a:rPr lang="ar-AE" sz="1600" dirty="0">
                <a:solidFill>
                  <a:schemeClr val="tx1"/>
                </a:solidFill>
              </a:rPr>
              <a:t>يمد يده ويتكرم على عباده بالرزق</a:t>
            </a:r>
          </a:p>
          <a:p>
            <a:pPr algn="r" rtl="1"/>
            <a:r>
              <a:rPr lang="ar-AE" sz="1600" dirty="0">
                <a:solidFill>
                  <a:schemeClr val="tx1"/>
                </a:solidFill>
              </a:rPr>
              <a:t>يمد يده ويتكرم على عباده بالتوبة  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EDC25853-943B-4CAA-AF73-CD60C779E29B}"/>
              </a:ext>
            </a:extLst>
          </p:cNvPr>
          <p:cNvSpPr/>
          <p:nvPr/>
        </p:nvSpPr>
        <p:spPr>
          <a:xfrm>
            <a:off x="3104053" y="3447153"/>
            <a:ext cx="181816" cy="194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1600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8F79BB1D-416B-4731-81BC-DADF98DBAB02}"/>
              </a:ext>
            </a:extLst>
          </p:cNvPr>
          <p:cNvSpPr/>
          <p:nvPr/>
        </p:nvSpPr>
        <p:spPr>
          <a:xfrm>
            <a:off x="3102693" y="3689848"/>
            <a:ext cx="181816" cy="194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1600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7792F18F-1CC8-4003-AE0F-EB4531B1F205}"/>
              </a:ext>
            </a:extLst>
          </p:cNvPr>
          <p:cNvSpPr/>
          <p:nvPr/>
        </p:nvSpPr>
        <p:spPr>
          <a:xfrm>
            <a:off x="3102693" y="3929598"/>
            <a:ext cx="181816" cy="194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1600"/>
          </a:p>
        </p:txBody>
      </p:sp>
    </p:spTree>
    <p:extLst>
      <p:ext uri="{BB962C8B-B14F-4D97-AF65-F5344CB8AC3E}">
        <p14:creationId xmlns:p14="http://schemas.microsoft.com/office/powerpoint/2010/main" val="3641066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249</Words>
  <Application>Microsoft Office PowerPoint</Application>
  <PresentationFormat>A4 Paper (210x297 mm)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ليلى صالح</dc:creator>
  <cp:lastModifiedBy>ليلى صالح</cp:lastModifiedBy>
  <cp:revision>2</cp:revision>
  <dcterms:created xsi:type="dcterms:W3CDTF">2020-10-22T17:18:35Z</dcterms:created>
  <dcterms:modified xsi:type="dcterms:W3CDTF">2020-10-22T17:36:30Z</dcterms:modified>
</cp:coreProperties>
</file>