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58"/>
  </p:notesMasterIdLst>
  <p:sldIdLst>
    <p:sldId id="389" r:id="rId2"/>
    <p:sldId id="390" r:id="rId3"/>
    <p:sldId id="269" r:id="rId4"/>
    <p:sldId id="350" r:id="rId5"/>
    <p:sldId id="270" r:id="rId6"/>
    <p:sldId id="278" r:id="rId7"/>
    <p:sldId id="362" r:id="rId8"/>
    <p:sldId id="337" r:id="rId9"/>
    <p:sldId id="338" r:id="rId10"/>
    <p:sldId id="271" r:id="rId11"/>
    <p:sldId id="281" r:id="rId12"/>
    <p:sldId id="354" r:id="rId13"/>
    <p:sldId id="316" r:id="rId14"/>
    <p:sldId id="353" r:id="rId15"/>
    <p:sldId id="364" r:id="rId16"/>
    <p:sldId id="275" r:id="rId17"/>
    <p:sldId id="365" r:id="rId18"/>
    <p:sldId id="366" r:id="rId19"/>
    <p:sldId id="367" r:id="rId20"/>
    <p:sldId id="368" r:id="rId21"/>
    <p:sldId id="279" r:id="rId22"/>
    <p:sldId id="370" r:id="rId23"/>
    <p:sldId id="327" r:id="rId24"/>
    <p:sldId id="329" r:id="rId25"/>
    <p:sldId id="293" r:id="rId26"/>
    <p:sldId id="326" r:id="rId27"/>
    <p:sldId id="296" r:id="rId28"/>
    <p:sldId id="330" r:id="rId29"/>
    <p:sldId id="374" r:id="rId30"/>
    <p:sldId id="371" r:id="rId31"/>
    <p:sldId id="372" r:id="rId32"/>
    <p:sldId id="299" r:id="rId33"/>
    <p:sldId id="304" r:id="rId34"/>
    <p:sldId id="297" r:id="rId35"/>
    <p:sldId id="298" r:id="rId36"/>
    <p:sldId id="347" r:id="rId37"/>
    <p:sldId id="340" r:id="rId38"/>
    <p:sldId id="288" r:id="rId39"/>
    <p:sldId id="375" r:id="rId40"/>
    <p:sldId id="355" r:id="rId41"/>
    <p:sldId id="376" r:id="rId42"/>
    <p:sldId id="345" r:id="rId43"/>
    <p:sldId id="379" r:id="rId44"/>
    <p:sldId id="357" r:id="rId45"/>
    <p:sldId id="380" r:id="rId46"/>
    <p:sldId id="377" r:id="rId47"/>
    <p:sldId id="342" r:id="rId48"/>
    <p:sldId id="387" r:id="rId49"/>
    <p:sldId id="332" r:id="rId50"/>
    <p:sldId id="301" r:id="rId51"/>
    <p:sldId id="309" r:id="rId52"/>
    <p:sldId id="334" r:id="rId53"/>
    <p:sldId id="381" r:id="rId54"/>
    <p:sldId id="384" r:id="rId55"/>
    <p:sldId id="314" r:id="rId56"/>
    <p:sldId id="318" r:id="rId57"/>
  </p:sldIdLst>
  <p:sldSz cx="9144000" cy="6858000" type="screen4x3"/>
  <p:notesSz cx="6858000" cy="9144000"/>
  <p:photoAlbum layout="1pic"/>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880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23" autoAdjust="0"/>
    <p:restoredTop sz="94660"/>
  </p:normalViewPr>
  <p:slideViewPr>
    <p:cSldViewPr snapToGrid="0" showGuides="1">
      <p:cViewPr varScale="1">
        <p:scale>
          <a:sx n="88" d="100"/>
          <a:sy n="88" d="100"/>
        </p:scale>
        <p:origin x="91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7" Type="http://schemas.openxmlformats.org/officeDocument/2006/relationships/slide" Target="slides/slide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tableStyles" Target="tableStyle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notesMaster" Target="notesMasters/notesMaster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 Id="rId61" Type="http://schemas.openxmlformats.org/officeDocument/2006/relationships/theme" Target="theme/theme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8" Type="http://schemas.openxmlformats.org/officeDocument/2006/relationships/slide" Target="slides/slide7.xml" /><Relationship Id="rId51" Type="http://schemas.openxmlformats.org/officeDocument/2006/relationships/slide" Target="slides/slide50.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presProps" Target="presProps.xml" /></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9-27T10:21:07.584"/>
    </inkml:context>
    <inkml:brush xml:id="br0">
      <inkml:brushProperty name="width" value="0.05" units="cm"/>
      <inkml:brushProperty name="height" value="0.05" units="cm"/>
      <inkml:brushProperty name="ignorePressure" value="1"/>
    </inkml:brush>
  </inkml:definitions>
  <inkml:trace contextRef="#ctx0" brushRef="#br0">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9-27T10:21:08.367"/>
    </inkml:context>
    <inkml:brush xml:id="br0">
      <inkml:brushProperty name="width" value="0.05" units="cm"/>
      <inkml:brushProperty name="height" value="0.05" units="cm"/>
      <inkml:brushProperty name="ignorePressure" value="1"/>
    </inkml:brush>
  </inkml:definitions>
  <inkml:trace contextRef="#ctx0" brushRef="#br0">0 1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9-27T10:21:18.709"/>
    </inkml:context>
    <inkml:brush xml:id="br0">
      <inkml:brushProperty name="width" value="0.05" units="cm"/>
      <inkml:brushProperty name="height" value="0.05" units="cm"/>
      <inkml:brushProperty name="ignorePressure" value="1"/>
    </inkml:brush>
  </inkml:definitions>
  <inkml:trace contextRef="#ctx0" brushRef="#br0">1 1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DE784A-6740-4038-AC0C-90A78FBCD88D}" type="datetimeFigureOut">
              <a:rPr lang="en-US" smtClean="0"/>
              <a:t>10/5/2021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806664-F9D7-41DC-8768-471DBF047910}" type="slidenum">
              <a:rPr lang="en-US" smtClean="0"/>
              <a:t>‹#›</a:t>
            </a:fld>
            <a:endParaRPr lang="en-US"/>
          </a:p>
        </p:txBody>
      </p:sp>
    </p:spTree>
    <p:extLst>
      <p:ext uri="{BB962C8B-B14F-4D97-AF65-F5344CB8AC3E}">
        <p14:creationId xmlns:p14="http://schemas.microsoft.com/office/powerpoint/2010/main" val="1523995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a:t>
            </a:fld>
            <a:endParaRPr dirty="0"/>
          </a:p>
        </p:txBody>
      </p:sp>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3800066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806664-F9D7-41DC-8768-471DBF047910}" type="slidenum">
              <a:rPr lang="en-US" smtClean="0"/>
              <a:t>35</a:t>
            </a:fld>
            <a:endParaRPr lang="en-US"/>
          </a:p>
        </p:txBody>
      </p:sp>
    </p:spTree>
    <p:extLst>
      <p:ext uri="{BB962C8B-B14F-4D97-AF65-F5344CB8AC3E}">
        <p14:creationId xmlns:p14="http://schemas.microsoft.com/office/powerpoint/2010/main" val="959760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530D55A1-2F55-400C-A0CE-7022B67F5449}" type="datetimeFigureOut">
              <a:rPr lang="ar-AE" smtClean="0"/>
              <a:t>28/02/1443</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2568517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30D55A1-2F55-400C-A0CE-7022B67F5449}" type="datetimeFigureOut">
              <a:rPr lang="ar-AE" smtClean="0"/>
              <a:t>28/02/1443</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2142001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تحرير أنماط النص الرئيسي</a:t>
            </a:r>
          </a:p>
        </p:txBody>
      </p:sp>
      <p:sp>
        <p:nvSpPr>
          <p:cNvPr id="4" name="Date Placeholder 3"/>
          <p:cNvSpPr>
            <a:spLocks noGrp="1"/>
          </p:cNvSpPr>
          <p:nvPr>
            <p:ph type="dt" sz="half" idx="10"/>
          </p:nvPr>
        </p:nvSpPr>
        <p:spPr/>
        <p:txBody>
          <a:bodyPr/>
          <a:lstStyle/>
          <a:p>
            <a:fld id="{530D55A1-2F55-400C-A0CE-7022B67F5449}" type="datetimeFigureOut">
              <a:rPr lang="ar-AE" smtClean="0"/>
              <a:t>28/02/1443</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2358786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530D55A1-2F55-400C-A0CE-7022B67F5449}" type="datetimeFigureOut">
              <a:rPr lang="ar-AE" smtClean="0"/>
              <a:t>28/02/1443</a:t>
            </a:fld>
            <a:endParaRPr lang="ar-AE"/>
          </a:p>
        </p:txBody>
      </p:sp>
      <p:sp>
        <p:nvSpPr>
          <p:cNvPr id="6" name="Footer Placeholder 5"/>
          <p:cNvSpPr>
            <a:spLocks noGrp="1"/>
          </p:cNvSpPr>
          <p:nvPr>
            <p:ph type="ftr" sz="quarter" idx="11"/>
          </p:nvPr>
        </p:nvSpPr>
        <p:spPr/>
        <p:txBody>
          <a:bodyPr/>
          <a:lstStyle/>
          <a:p>
            <a:endParaRPr lang="ar-AE"/>
          </a:p>
        </p:txBody>
      </p:sp>
      <p:sp>
        <p:nvSpPr>
          <p:cNvPr id="7" name="Slide Number Placeholder 6"/>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196315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4" name="Content Placeholder 3"/>
          <p:cNvSpPr>
            <a:spLocks noGrp="1"/>
          </p:cNvSpPr>
          <p:nvPr>
            <p:ph sz="half" idx="2"/>
          </p:nvPr>
        </p:nvSpPr>
        <p:spPr>
          <a:xfrm>
            <a:off x="629842" y="2505075"/>
            <a:ext cx="3868340"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تحرير أنماط النص الرئيسي</a:t>
            </a:r>
          </a:p>
        </p:txBody>
      </p:sp>
      <p:sp>
        <p:nvSpPr>
          <p:cNvPr id="6" name="Content Placeholder 5"/>
          <p:cNvSpPr>
            <a:spLocks noGrp="1"/>
          </p:cNvSpPr>
          <p:nvPr>
            <p:ph sz="quarter" idx="4"/>
          </p:nvPr>
        </p:nvSpPr>
        <p:spPr>
          <a:xfrm>
            <a:off x="4629150" y="2505075"/>
            <a:ext cx="3887391" cy="3684588"/>
          </a:xfrm>
        </p:spPr>
        <p:txBody>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530D55A1-2F55-400C-A0CE-7022B67F5449}" type="datetimeFigureOut">
              <a:rPr lang="ar-AE" smtClean="0"/>
              <a:t>28/02/1443</a:t>
            </a:fld>
            <a:endParaRPr lang="ar-AE"/>
          </a:p>
        </p:txBody>
      </p:sp>
      <p:sp>
        <p:nvSpPr>
          <p:cNvPr id="8" name="Footer Placeholder 7"/>
          <p:cNvSpPr>
            <a:spLocks noGrp="1"/>
          </p:cNvSpPr>
          <p:nvPr>
            <p:ph type="ftr" sz="quarter" idx="11"/>
          </p:nvPr>
        </p:nvSpPr>
        <p:spPr/>
        <p:txBody>
          <a:bodyPr/>
          <a:lstStyle/>
          <a:p>
            <a:endParaRPr lang="ar-AE"/>
          </a:p>
        </p:txBody>
      </p:sp>
      <p:sp>
        <p:nvSpPr>
          <p:cNvPr id="9" name="Slide Number Placeholder 8"/>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1102603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530D55A1-2F55-400C-A0CE-7022B67F5449}" type="datetimeFigureOut">
              <a:rPr lang="ar-AE" smtClean="0"/>
              <a:t>28/02/1443</a:t>
            </a:fld>
            <a:endParaRPr lang="ar-AE"/>
          </a:p>
        </p:txBody>
      </p:sp>
      <p:sp>
        <p:nvSpPr>
          <p:cNvPr id="4" name="Footer Placeholder 3"/>
          <p:cNvSpPr>
            <a:spLocks noGrp="1"/>
          </p:cNvSpPr>
          <p:nvPr>
            <p:ph type="ftr" sz="quarter" idx="11"/>
          </p:nvPr>
        </p:nvSpPr>
        <p:spPr/>
        <p:txBody>
          <a:bodyPr/>
          <a:lstStyle/>
          <a:p>
            <a:endParaRPr lang="ar-AE"/>
          </a:p>
        </p:txBody>
      </p:sp>
      <p:sp>
        <p:nvSpPr>
          <p:cNvPr id="5" name="Slide Number Placeholder 4"/>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3994023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D55A1-2F55-400C-A0CE-7022B67F5449}" type="datetimeFigureOut">
              <a:rPr lang="ar-AE" smtClean="0"/>
              <a:t>28/02/1443</a:t>
            </a:fld>
            <a:endParaRPr lang="ar-AE"/>
          </a:p>
        </p:txBody>
      </p:sp>
      <p:sp>
        <p:nvSpPr>
          <p:cNvPr id="3" name="Footer Placeholder 2"/>
          <p:cNvSpPr>
            <a:spLocks noGrp="1"/>
          </p:cNvSpPr>
          <p:nvPr>
            <p:ph type="ftr" sz="quarter" idx="11"/>
          </p:nvPr>
        </p:nvSpPr>
        <p:spPr/>
        <p:txBody>
          <a:bodyPr/>
          <a:lstStyle/>
          <a:p>
            <a:endParaRPr lang="ar-AE"/>
          </a:p>
        </p:txBody>
      </p:sp>
      <p:sp>
        <p:nvSpPr>
          <p:cNvPr id="4" name="Slide Number Placeholder 3"/>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3468540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ar-SA"/>
              <a:t>انقر لتحرير نمط العنوان الرئيسي</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530D55A1-2F55-400C-A0CE-7022B67F5449}" type="datetimeFigureOut">
              <a:rPr lang="ar-AE" smtClean="0"/>
              <a:t>28/02/1443</a:t>
            </a:fld>
            <a:endParaRPr lang="ar-AE"/>
          </a:p>
        </p:txBody>
      </p:sp>
      <p:sp>
        <p:nvSpPr>
          <p:cNvPr id="6" name="Footer Placeholder 5"/>
          <p:cNvSpPr>
            <a:spLocks noGrp="1"/>
          </p:cNvSpPr>
          <p:nvPr>
            <p:ph type="ftr" sz="quarter" idx="11"/>
          </p:nvPr>
        </p:nvSpPr>
        <p:spPr/>
        <p:txBody>
          <a:bodyPr/>
          <a:lstStyle/>
          <a:p>
            <a:endParaRPr lang="ar-AE"/>
          </a:p>
        </p:txBody>
      </p:sp>
      <p:sp>
        <p:nvSpPr>
          <p:cNvPr id="7" name="Slide Number Placeholder 6"/>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1018494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تحرير أنماط النص الرئيسي</a:t>
            </a:r>
          </a:p>
        </p:txBody>
      </p:sp>
      <p:sp>
        <p:nvSpPr>
          <p:cNvPr id="5" name="Date Placeholder 4"/>
          <p:cNvSpPr>
            <a:spLocks noGrp="1"/>
          </p:cNvSpPr>
          <p:nvPr>
            <p:ph type="dt" sz="half" idx="10"/>
          </p:nvPr>
        </p:nvSpPr>
        <p:spPr/>
        <p:txBody>
          <a:bodyPr/>
          <a:lstStyle/>
          <a:p>
            <a:fld id="{530D55A1-2F55-400C-A0CE-7022B67F5449}" type="datetimeFigureOut">
              <a:rPr lang="ar-AE" smtClean="0"/>
              <a:t>28/02/1443</a:t>
            </a:fld>
            <a:endParaRPr lang="ar-AE"/>
          </a:p>
        </p:txBody>
      </p:sp>
      <p:sp>
        <p:nvSpPr>
          <p:cNvPr id="6" name="Footer Placeholder 5"/>
          <p:cNvSpPr>
            <a:spLocks noGrp="1"/>
          </p:cNvSpPr>
          <p:nvPr>
            <p:ph type="ftr" sz="quarter" idx="11"/>
          </p:nvPr>
        </p:nvSpPr>
        <p:spPr/>
        <p:txBody>
          <a:bodyPr/>
          <a:lstStyle/>
          <a:p>
            <a:endParaRPr lang="ar-AE"/>
          </a:p>
        </p:txBody>
      </p:sp>
      <p:sp>
        <p:nvSpPr>
          <p:cNvPr id="7" name="Slide Number Placeholder 6"/>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2712502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30D55A1-2F55-400C-A0CE-7022B67F5449}" type="datetimeFigureOut">
              <a:rPr lang="ar-AE" smtClean="0"/>
              <a:t>28/02/1443</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3657126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530D55A1-2F55-400C-A0CE-7022B67F5449}" type="datetimeFigureOut">
              <a:rPr lang="ar-AE" smtClean="0"/>
              <a:t>28/02/1443</a:t>
            </a:fld>
            <a:endParaRPr lang="ar-AE"/>
          </a:p>
        </p:txBody>
      </p:sp>
      <p:sp>
        <p:nvSpPr>
          <p:cNvPr id="5" name="Footer Placeholder 4"/>
          <p:cNvSpPr>
            <a:spLocks noGrp="1"/>
          </p:cNvSpPr>
          <p:nvPr>
            <p:ph type="ftr" sz="quarter" idx="11"/>
          </p:nvPr>
        </p:nvSpPr>
        <p:spPr/>
        <p:txBody>
          <a:bodyPr/>
          <a:lstStyle/>
          <a:p>
            <a:endParaRPr lang="ar-AE"/>
          </a:p>
        </p:txBody>
      </p:sp>
      <p:sp>
        <p:nvSpPr>
          <p:cNvPr id="6" name="Slide Number Placeholder 5"/>
          <p:cNvSpPr>
            <a:spLocks noGrp="1"/>
          </p:cNvSpPr>
          <p:nvPr>
            <p:ph type="sldNum" sz="quarter" idx="12"/>
          </p:nvPr>
        </p:nvSpPr>
        <p:spPr/>
        <p:txBody>
          <a:bodyPr/>
          <a:lstStyle/>
          <a:p>
            <a:fld id="{7E378FC0-6331-4704-BF28-12B664D9976E}" type="slidenum">
              <a:rPr lang="ar-AE" smtClean="0"/>
              <a:t>‹#›</a:t>
            </a:fld>
            <a:endParaRPr lang="ar-AE"/>
          </a:p>
        </p:txBody>
      </p:sp>
    </p:spTree>
    <p:extLst>
      <p:ext uri="{BB962C8B-B14F-4D97-AF65-F5344CB8AC3E}">
        <p14:creationId xmlns:p14="http://schemas.microsoft.com/office/powerpoint/2010/main" val="749279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ar-SA"/>
              <a:t>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D55A1-2F55-400C-A0CE-7022B67F5449}" type="datetimeFigureOut">
              <a:rPr lang="ar-AE" smtClean="0"/>
              <a:t>28/02/1443</a:t>
            </a:fld>
            <a:endParaRPr lang="ar-AE"/>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AE"/>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78FC0-6331-4704-BF28-12B664D9976E}" type="slidenum">
              <a:rPr lang="ar-AE" smtClean="0"/>
              <a:t>‹#›</a:t>
            </a:fld>
            <a:endParaRPr lang="ar-AE"/>
          </a:p>
        </p:txBody>
      </p:sp>
    </p:spTree>
    <p:extLst>
      <p:ext uri="{BB962C8B-B14F-4D97-AF65-F5344CB8AC3E}">
        <p14:creationId xmlns:p14="http://schemas.microsoft.com/office/powerpoint/2010/main" val="32124565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 /><Relationship Id="rId2" Type="http://schemas.openxmlformats.org/officeDocument/2006/relationships/notesSlide" Target="../notesSlides/notesSlide1.xml"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6.emf" /><Relationship Id="rId2" Type="http://schemas.openxmlformats.org/officeDocument/2006/relationships/customXml" Target="../ink/ink1.xml" /><Relationship Id="rId1" Type="http://schemas.openxmlformats.org/officeDocument/2006/relationships/slideLayout" Target="../slideLayouts/slideLayout2.xml" /><Relationship Id="rId6" Type="http://schemas.openxmlformats.org/officeDocument/2006/relationships/image" Target="../media/image2.png" /><Relationship Id="rId5" Type="http://schemas.openxmlformats.org/officeDocument/2006/relationships/customXml" Target="../ink/ink3.xml" /><Relationship Id="rId4" Type="http://schemas.openxmlformats.org/officeDocument/2006/relationships/customXml" Target="../ink/ink2.xml" /></Relationships>
</file>

<file path=ppt/slides/_rels/slide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9.jpg" /><Relationship Id="rId2" Type="http://schemas.openxmlformats.org/officeDocument/2006/relationships/image" Target="../media/image8.png" /><Relationship Id="rId1" Type="http://schemas.openxmlformats.org/officeDocument/2006/relationships/slideLayout" Target="../slideLayouts/slideLayout7.xml" /><Relationship Id="rId4" Type="http://schemas.openxmlformats.org/officeDocument/2006/relationships/image" Target="../media/image10.png" /></Relationships>
</file>

<file path=ppt/slides/_rels/slide8.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2.png" /><Relationship Id="rId1" Type="http://schemas.openxmlformats.org/officeDocument/2006/relationships/slideLayout" Target="../slideLayouts/slideLayout7.xml" /><Relationship Id="rId5" Type="http://schemas.openxmlformats.org/officeDocument/2006/relationships/image" Target="../media/image15.jpeg" /><Relationship Id="rId4" Type="http://schemas.openxmlformats.org/officeDocument/2006/relationships/image" Target="../media/image14.jpe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pn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 /><Relationship Id="rId2" Type="http://schemas.openxmlformats.org/officeDocument/2006/relationships/video" Target="../media/media1.mp4" /><Relationship Id="rId1" Type="http://schemas.microsoft.com/office/2007/relationships/media" Target="../media/media1.mp4" /><Relationship Id="rId5" Type="http://schemas.openxmlformats.org/officeDocument/2006/relationships/image" Target="../media/image19.png" /><Relationship Id="rId4" Type="http://schemas.openxmlformats.org/officeDocument/2006/relationships/hyperlink" Target="https://www.youtube.com/watch?v=XcLlNn9oTKE" TargetMode="External" /></Relationships>
</file>

<file path=ppt/slides/_rels/slide14.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7.xml" /></Relationships>
</file>

<file path=ppt/slides/_rels/slide16.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2" Type="http://schemas.openxmlformats.org/officeDocument/2006/relationships/image" Target="../media/image24.png" /><Relationship Id="rId1" Type="http://schemas.openxmlformats.org/officeDocument/2006/relationships/slideLayout" Target="../slideLayouts/slideLayout7.xml" /></Relationships>
</file>

<file path=ppt/slides/_rels/slide20.xml.rels><?xml version="1.0" encoding="UTF-8" standalone="yes"?>
<Relationships xmlns="http://schemas.openxmlformats.org/package/2006/relationships"><Relationship Id="rId2" Type="http://schemas.openxmlformats.org/officeDocument/2006/relationships/image" Target="../media/image25.png" /><Relationship Id="rId1" Type="http://schemas.openxmlformats.org/officeDocument/2006/relationships/slideLayout" Target="../slideLayouts/slideLayout7.xml" /></Relationships>
</file>

<file path=ppt/slides/_rels/slide21.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7.xml" /></Relationships>
</file>

<file path=ppt/slides/_rels/slide22.xml.rels><?xml version="1.0" encoding="UTF-8" standalone="yes"?>
<Relationships xmlns="http://schemas.openxmlformats.org/package/2006/relationships"><Relationship Id="rId2" Type="http://schemas.openxmlformats.org/officeDocument/2006/relationships/image" Target="../media/image26.png" /><Relationship Id="rId1" Type="http://schemas.openxmlformats.org/officeDocument/2006/relationships/slideLayout" Target="../slideLayouts/slideLayout7.xml" /></Relationships>
</file>

<file path=ppt/slides/_rels/slide23.xml.rels><?xml version="1.0" encoding="UTF-8" standalone="yes"?>
<Relationships xmlns="http://schemas.openxmlformats.org/package/2006/relationships"><Relationship Id="rId2" Type="http://schemas.openxmlformats.org/officeDocument/2006/relationships/image" Target="../media/image27.png" /><Relationship Id="rId1" Type="http://schemas.openxmlformats.org/officeDocument/2006/relationships/slideLayout" Target="../slideLayouts/slideLayout7.xml" /></Relationships>
</file>

<file path=ppt/slides/_rels/slide24.xml.rels><?xml version="1.0" encoding="UTF-8" standalone="yes"?>
<Relationships xmlns="http://schemas.openxmlformats.org/package/2006/relationships"><Relationship Id="rId2" Type="http://schemas.openxmlformats.org/officeDocument/2006/relationships/image" Target="../media/image28.png" /><Relationship Id="rId1" Type="http://schemas.openxmlformats.org/officeDocument/2006/relationships/slideLayout" Target="../slideLayouts/slideLayout7.xml" /></Relationships>
</file>

<file path=ppt/slides/_rels/slide25.xml.rels><?xml version="1.0" encoding="UTF-8" standalone="yes"?>
<Relationships xmlns="http://schemas.openxmlformats.org/package/2006/relationships"><Relationship Id="rId2" Type="http://schemas.openxmlformats.org/officeDocument/2006/relationships/image" Target="../media/image29.jpeg" /><Relationship Id="rId1" Type="http://schemas.openxmlformats.org/officeDocument/2006/relationships/slideLayout" Target="../slideLayouts/slideLayout7.xml" /></Relationships>
</file>

<file path=ppt/slides/_rels/slide26.xml.rels><?xml version="1.0" encoding="UTF-8" standalone="yes"?>
<Relationships xmlns="http://schemas.openxmlformats.org/package/2006/relationships"><Relationship Id="rId2" Type="http://schemas.openxmlformats.org/officeDocument/2006/relationships/image" Target="../media/image30.png" /><Relationship Id="rId1" Type="http://schemas.openxmlformats.org/officeDocument/2006/relationships/slideLayout" Target="../slideLayouts/slideLayout7.xml" /></Relationships>
</file>

<file path=ppt/slides/_rels/slide27.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7.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29.xml.rels><?xml version="1.0" encoding="UTF-8" standalone="yes"?>
<Relationships xmlns="http://schemas.openxmlformats.org/package/2006/relationships"><Relationship Id="rId2" Type="http://schemas.openxmlformats.org/officeDocument/2006/relationships/image" Target="../media/image32.png" /><Relationship Id="rId1" Type="http://schemas.openxmlformats.org/officeDocument/2006/relationships/slideLayout" Target="../slideLayouts/slideLayout7.xml" /></Relationships>
</file>

<file path=ppt/slides/_rels/slide30.xml.rels><?xml version="1.0" encoding="UTF-8" standalone="yes"?>
<Relationships xmlns="http://schemas.openxmlformats.org/package/2006/relationships"><Relationship Id="rId2" Type="http://schemas.openxmlformats.org/officeDocument/2006/relationships/image" Target="../media/image33.png" /><Relationship Id="rId1" Type="http://schemas.openxmlformats.org/officeDocument/2006/relationships/slideLayout" Target="../slideLayouts/slideLayout7.xml" /></Relationships>
</file>

<file path=ppt/slides/_rels/slide31.xml.rels><?xml version="1.0" encoding="UTF-8" standalone="yes"?>
<Relationships xmlns="http://schemas.openxmlformats.org/package/2006/relationships"><Relationship Id="rId2" Type="http://schemas.openxmlformats.org/officeDocument/2006/relationships/image" Target="../media/image34.png" /><Relationship Id="rId1" Type="http://schemas.openxmlformats.org/officeDocument/2006/relationships/slideLayout" Target="../slideLayouts/slideLayout7.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3.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34.xml.rels><?xml version="1.0" encoding="UTF-8" standalone="yes"?>
<Relationships xmlns="http://schemas.openxmlformats.org/package/2006/relationships"><Relationship Id="rId3" Type="http://schemas.openxmlformats.org/officeDocument/2006/relationships/image" Target="../media/image35.png" /><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35.xml.rels><?xml version="1.0" encoding="UTF-8" standalone="yes"?>
<Relationships xmlns="http://schemas.openxmlformats.org/package/2006/relationships"><Relationship Id="rId3" Type="http://schemas.openxmlformats.org/officeDocument/2006/relationships/image" Target="../media/image9.jpg" /><Relationship Id="rId2" Type="http://schemas.openxmlformats.org/officeDocument/2006/relationships/notesSlide" Target="../notesSlides/notesSlide2.xml" /><Relationship Id="rId1" Type="http://schemas.openxmlformats.org/officeDocument/2006/relationships/slideLayout" Target="../slideLayouts/slideLayout7.xml" /></Relationships>
</file>

<file path=ppt/slides/_rels/slide36.xml.rels><?xml version="1.0" encoding="UTF-8" standalone="yes"?>
<Relationships xmlns="http://schemas.openxmlformats.org/package/2006/relationships"><Relationship Id="rId2" Type="http://schemas.openxmlformats.org/officeDocument/2006/relationships/image" Target="../media/image36.png" /><Relationship Id="rId1" Type="http://schemas.openxmlformats.org/officeDocument/2006/relationships/slideLayout" Target="../slideLayouts/slideLayout7.xml" /></Relationships>
</file>

<file path=ppt/slides/_rels/slide37.xml.rels><?xml version="1.0" encoding="UTF-8" standalone="yes"?>
<Relationships xmlns="http://schemas.openxmlformats.org/package/2006/relationships"><Relationship Id="rId3" Type="http://schemas.openxmlformats.org/officeDocument/2006/relationships/image" Target="../media/image13.png" /><Relationship Id="rId2" Type="http://schemas.openxmlformats.org/officeDocument/2006/relationships/image" Target="../media/image12.png" /><Relationship Id="rId1" Type="http://schemas.openxmlformats.org/officeDocument/2006/relationships/slideLayout" Target="../slideLayouts/slideLayout7.xml" /><Relationship Id="rId6" Type="http://schemas.openxmlformats.org/officeDocument/2006/relationships/image" Target="../media/image15.jpeg" /><Relationship Id="rId5" Type="http://schemas.openxmlformats.org/officeDocument/2006/relationships/image" Target="../media/image14.jpeg" /><Relationship Id="rId4" Type="http://schemas.openxmlformats.org/officeDocument/2006/relationships/image" Target="../media/image37.png" /></Relationships>
</file>

<file path=ppt/slides/_rels/slide38.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7.xml" /></Relationships>
</file>

<file path=ppt/slides/_rels/slide39.xml.rels><?xml version="1.0" encoding="UTF-8" standalone="yes"?>
<Relationships xmlns="http://schemas.openxmlformats.org/package/2006/relationships"><Relationship Id="rId2" Type="http://schemas.openxmlformats.org/officeDocument/2006/relationships/image" Target="../media/image38.png" /><Relationship Id="rId1" Type="http://schemas.openxmlformats.org/officeDocument/2006/relationships/slideLayout" Target="../slideLayouts/slideLayout7.xml" /></Relationships>
</file>

<file path=ppt/slides/_rels/slide40.xml.rels><?xml version="1.0" encoding="UTF-8" standalone="yes"?>
<Relationships xmlns="http://schemas.openxmlformats.org/package/2006/relationships"><Relationship Id="rId3" Type="http://schemas.openxmlformats.org/officeDocument/2006/relationships/image" Target="../media/image18.png" /><Relationship Id="rId2" Type="http://schemas.openxmlformats.org/officeDocument/2006/relationships/image" Target="../media/image17.png" /><Relationship Id="rId1" Type="http://schemas.openxmlformats.org/officeDocument/2006/relationships/slideLayout" Target="../slideLayouts/slideLayout7.xml" /></Relationships>
</file>

<file path=ppt/slides/_rels/slide41.xml.rels><?xml version="1.0" encoding="UTF-8" standalone="yes"?>
<Relationships xmlns="http://schemas.openxmlformats.org/package/2006/relationships"><Relationship Id="rId2" Type="http://schemas.openxmlformats.org/officeDocument/2006/relationships/image" Target="../media/image39.png" /><Relationship Id="rId1" Type="http://schemas.openxmlformats.org/officeDocument/2006/relationships/slideLayout" Target="../slideLayouts/slideLayout7.xml" /></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 /><Relationship Id="rId2" Type="http://schemas.openxmlformats.org/officeDocument/2006/relationships/video" Target="../media/media1.mp4" /><Relationship Id="rId1" Type="http://schemas.microsoft.com/office/2007/relationships/media" Target="../media/media1.mp4" /><Relationship Id="rId4" Type="http://schemas.openxmlformats.org/officeDocument/2006/relationships/image" Target="../media/image19.png" /></Relationships>
</file>

<file path=ppt/slides/_rels/slide43.xml.rels><?xml version="1.0" encoding="UTF-8" standalone="yes"?>
<Relationships xmlns="http://schemas.openxmlformats.org/package/2006/relationships"><Relationship Id="rId3" Type="http://schemas.openxmlformats.org/officeDocument/2006/relationships/image" Target="../media/image41.png" /><Relationship Id="rId2" Type="http://schemas.openxmlformats.org/officeDocument/2006/relationships/image" Target="../media/image40.png" /><Relationship Id="rId1" Type="http://schemas.openxmlformats.org/officeDocument/2006/relationships/slideLayout" Target="../slideLayouts/slideLayout7.xml" /></Relationships>
</file>

<file path=ppt/slides/_rels/slide44.xml.rels><?xml version="1.0" encoding="UTF-8" standalone="yes"?>
<Relationships xmlns="http://schemas.openxmlformats.org/package/2006/relationships"><Relationship Id="rId3" Type="http://schemas.openxmlformats.org/officeDocument/2006/relationships/image" Target="../media/image27.png" /><Relationship Id="rId2" Type="http://schemas.openxmlformats.org/officeDocument/2006/relationships/image" Target="../media/image42.png" /><Relationship Id="rId1" Type="http://schemas.openxmlformats.org/officeDocument/2006/relationships/slideLayout" Target="../slideLayouts/slideLayout7.xml" /></Relationships>
</file>

<file path=ppt/slides/_rels/slide45.xml.rels><?xml version="1.0" encoding="UTF-8" standalone="yes"?>
<Relationships xmlns="http://schemas.openxmlformats.org/package/2006/relationships"><Relationship Id="rId2" Type="http://schemas.openxmlformats.org/officeDocument/2006/relationships/image" Target="../media/image43.png" /><Relationship Id="rId1" Type="http://schemas.openxmlformats.org/officeDocument/2006/relationships/slideLayout" Target="../slideLayouts/slideLayout7.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47.xml.rels><?xml version="1.0" encoding="UTF-8" standalone="yes"?>
<Relationships xmlns="http://schemas.openxmlformats.org/package/2006/relationships"><Relationship Id="rId8" Type="http://schemas.openxmlformats.org/officeDocument/2006/relationships/image" Target="../media/image50.png" /><Relationship Id="rId3" Type="http://schemas.openxmlformats.org/officeDocument/2006/relationships/image" Target="../media/image45.jpeg" /><Relationship Id="rId7" Type="http://schemas.openxmlformats.org/officeDocument/2006/relationships/image" Target="../media/image49.png" /><Relationship Id="rId2" Type="http://schemas.openxmlformats.org/officeDocument/2006/relationships/image" Target="../media/image44.png" /><Relationship Id="rId1" Type="http://schemas.openxmlformats.org/officeDocument/2006/relationships/slideLayout" Target="../slideLayouts/slideLayout7.xml" /><Relationship Id="rId6" Type="http://schemas.openxmlformats.org/officeDocument/2006/relationships/image" Target="../media/image48.png" /><Relationship Id="rId5" Type="http://schemas.openxmlformats.org/officeDocument/2006/relationships/image" Target="../media/image47.png" /><Relationship Id="rId4" Type="http://schemas.openxmlformats.org/officeDocument/2006/relationships/image" Target="../media/image46.png" /></Relationships>
</file>

<file path=ppt/slides/_rels/slide48.xml.rels><?xml version="1.0" encoding="UTF-8" standalone="yes"?>
<Relationships xmlns="http://schemas.openxmlformats.org/package/2006/relationships"><Relationship Id="rId3" Type="http://schemas.openxmlformats.org/officeDocument/2006/relationships/hyperlink" Target="http://www.google.ae/url?url=http://www.traidnt.net/vb/traidnt2007274/&amp;rct=j&amp;frm=1&amp;q=&amp;esrc=s&amp;sa=U&amp;ved=0ahUKEwjKo6aIkoLPAhVpIcAKHTkzCc4QwW4IFTAA&amp;usg=AFQjCNFMmdi8tQk9O2UhZx41N7hqKFujVg" TargetMode="External" /><Relationship Id="rId2" Type="http://schemas.openxmlformats.org/officeDocument/2006/relationships/image" Target="../media/image49.png" /><Relationship Id="rId1" Type="http://schemas.openxmlformats.org/officeDocument/2006/relationships/slideLayout" Target="../slideLayouts/slideLayout7.xml" /><Relationship Id="rId5" Type="http://schemas.openxmlformats.org/officeDocument/2006/relationships/image" Target="../media/image50.png" /><Relationship Id="rId4" Type="http://schemas.openxmlformats.org/officeDocument/2006/relationships/image" Target="../media/image51.jpeg" /></Relationships>
</file>

<file path=ppt/slides/_rels/slide49.xml.rels><?xml version="1.0" encoding="UTF-8" standalone="yes"?>
<Relationships xmlns="http://schemas.openxmlformats.org/package/2006/relationships"><Relationship Id="rId2" Type="http://schemas.openxmlformats.org/officeDocument/2006/relationships/image" Target="../media/image28.png" /><Relationship Id="rId1" Type="http://schemas.openxmlformats.org/officeDocument/2006/relationships/slideLayout" Target="../slideLayouts/slideLayout7.xml" /></Relationships>
</file>

<file path=ppt/slides/_rels/slide50.xml.rels><?xml version="1.0" encoding="UTF-8" standalone="yes"?>
<Relationships xmlns="http://schemas.openxmlformats.org/package/2006/relationships"><Relationship Id="rId2" Type="http://schemas.openxmlformats.org/officeDocument/2006/relationships/image" Target="../media/image29.jpeg" /><Relationship Id="rId1" Type="http://schemas.openxmlformats.org/officeDocument/2006/relationships/slideLayout" Target="../slideLayouts/slideLayout7.xml" /></Relationships>
</file>

<file path=ppt/slides/_rels/slide51.xml.rels><?xml version="1.0" encoding="UTF-8" standalone="yes"?>
<Relationships xmlns="http://schemas.openxmlformats.org/package/2006/relationships"><Relationship Id="rId2" Type="http://schemas.openxmlformats.org/officeDocument/2006/relationships/image" Target="../media/image30.png" /><Relationship Id="rId1" Type="http://schemas.openxmlformats.org/officeDocument/2006/relationships/slideLayout" Target="../slideLayouts/slideLayout7.xml" /></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3.xml.rels><?xml version="1.0" encoding="UTF-8" standalone="yes"?>
<Relationships xmlns="http://schemas.openxmlformats.org/package/2006/relationships"><Relationship Id="rId2" Type="http://schemas.openxmlformats.org/officeDocument/2006/relationships/image" Target="../media/image52.png" /><Relationship Id="rId1" Type="http://schemas.openxmlformats.org/officeDocument/2006/relationships/slideLayout" Target="../slideLayouts/slideLayout7.xml" /></Relationships>
</file>

<file path=ppt/slides/_rels/slide54.xml.rels><?xml version="1.0" encoding="UTF-8" standalone="yes"?>
<Relationships xmlns="http://schemas.openxmlformats.org/package/2006/relationships"><Relationship Id="rId2" Type="http://schemas.openxmlformats.org/officeDocument/2006/relationships/image" Target="../media/image50.png" /><Relationship Id="rId1" Type="http://schemas.openxmlformats.org/officeDocument/2006/relationships/slideLayout" Target="../slideLayouts/slideLayout7.xml" /></Relationships>
</file>

<file path=ppt/slides/_rels/slide55.xml.rels><?xml version="1.0" encoding="UTF-8" standalone="yes"?>
<Relationships xmlns="http://schemas.openxmlformats.org/package/2006/relationships"><Relationship Id="rId2" Type="http://schemas.openxmlformats.org/officeDocument/2006/relationships/image" Target="../media/image31.png" /><Relationship Id="rId1" Type="http://schemas.openxmlformats.org/officeDocument/2006/relationships/slideLayout" Target="../slideLayouts/slideLayout7.xml" /></Relationships>
</file>

<file path=ppt/slides/_rels/slide56.xml.rels><?xml version="1.0" encoding="UTF-8" standalone="yes"?>
<Relationships xmlns="http://schemas.openxmlformats.org/package/2006/relationships"><Relationship Id="rId2" Type="http://schemas.openxmlformats.org/officeDocument/2006/relationships/image" Target="../media/image53.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p:nvPr/>
        </p:nvSpPr>
        <p:spPr>
          <a:xfrm>
            <a:off x="1975476" y="2339320"/>
            <a:ext cx="5403273" cy="2492960"/>
          </a:xfrm>
          <a:prstGeom prst="rect">
            <a:avLst/>
          </a:prstGeom>
          <a:noFill/>
          <a:ln>
            <a:noFill/>
          </a:ln>
        </p:spPr>
        <p:txBody>
          <a:bodyPr spcFirstLastPara="1" wrap="square" lIns="68569" tIns="34275" rIns="68569" bIns="34275" anchor="t" anchorCtr="0">
            <a:spAutoFit/>
          </a:bodyPr>
          <a:lstStyle/>
          <a:p>
            <a:pPr lvl="0" algn="r">
              <a:lnSpc>
                <a:spcPct val="150000"/>
              </a:lnSpc>
              <a:buClr>
                <a:schemeClr val="dk1"/>
              </a:buClr>
              <a:buSzPts val="2400"/>
            </a:pPr>
            <a:r>
              <a:rPr lang="ar-AE" sz="2100" b="1" dirty="0">
                <a:solidFill>
                  <a:schemeClr val="dk1"/>
                </a:solidFill>
                <a:latin typeface="Verdana"/>
                <a:ea typeface="Verdana"/>
                <a:cs typeface="Verdana"/>
                <a:sym typeface="Verdana"/>
              </a:rPr>
              <a:t>الصف/ الثاني عشر </a:t>
            </a:r>
          </a:p>
          <a:p>
            <a:pPr lvl="0" algn="r">
              <a:lnSpc>
                <a:spcPct val="150000"/>
              </a:lnSpc>
              <a:buClr>
                <a:schemeClr val="dk1"/>
              </a:buClr>
              <a:buSzPts val="2400"/>
            </a:pPr>
            <a:r>
              <a:rPr lang="ar-AE" sz="2100" b="1" dirty="0">
                <a:solidFill>
                  <a:schemeClr val="dk1"/>
                </a:solidFill>
                <a:latin typeface="Verdana"/>
                <a:ea typeface="Verdana"/>
                <a:cs typeface="Verdana"/>
                <a:sym typeface="Verdana"/>
              </a:rPr>
              <a:t> المادة : التربية الإسلامية 
التاريخ: 27/9/2021                     
</a:t>
            </a:r>
            <a:endParaRPr sz="2100" b="1" dirty="0">
              <a:solidFill>
                <a:schemeClr val="dk1"/>
              </a:solidFill>
              <a:latin typeface="Verdana"/>
              <a:ea typeface="Verdana"/>
              <a:cs typeface="Verdana"/>
              <a:sym typeface="Verdana"/>
            </a:endParaRPr>
          </a:p>
        </p:txBody>
      </p:sp>
      <p:pic>
        <p:nvPicPr>
          <p:cNvPr id="3" name="Picture 2"/>
          <p:cNvPicPr>
            <a:picLocks noChangeAspect="1"/>
          </p:cNvPicPr>
          <p:nvPr/>
        </p:nvPicPr>
        <p:blipFill>
          <a:blip r:embed="rId3"/>
          <a:stretch>
            <a:fillRect/>
          </a:stretch>
        </p:blipFill>
        <p:spPr>
          <a:xfrm>
            <a:off x="200393" y="4541625"/>
            <a:ext cx="8943607" cy="1975275"/>
          </a:xfrm>
          <a:prstGeom prst="rect">
            <a:avLst/>
          </a:prstGeom>
        </p:spPr>
      </p:pic>
    </p:spTree>
    <p:extLst>
      <p:ext uri="{BB962C8B-B14F-4D97-AF65-F5344CB8AC3E}">
        <p14:creationId xmlns:p14="http://schemas.microsoft.com/office/powerpoint/2010/main" val="1418998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14231" y="1348328"/>
            <a:ext cx="8859738" cy="1477328"/>
          </a:xfrm>
          <a:prstGeom prst="rect">
            <a:avLst/>
          </a:prstGeom>
          <a:noFill/>
        </p:spPr>
        <p:txBody>
          <a:bodyPr wrap="square" rtlCol="0">
            <a:spAutoFit/>
          </a:bodyPr>
          <a:lstStyle/>
          <a:p>
            <a:pPr algn="ctr"/>
            <a:br>
              <a:rPr lang="ar-SA" sz="3000" b="1" dirty="0">
                <a:latin typeface="Arial" panose="020B0604020202020204" pitchFamily="34" charset="0"/>
                <a:cs typeface="Arial" panose="020B0604020202020204" pitchFamily="34" charset="0"/>
              </a:rPr>
            </a:br>
            <a:r>
              <a:rPr lang="ar-SA" sz="3000" b="1" dirty="0">
                <a:latin typeface="Arial" panose="020B0604020202020204" pitchFamily="34" charset="0"/>
                <a:cs typeface="Arial" panose="020B0604020202020204" pitchFamily="34" charset="0"/>
              </a:rPr>
              <a:t> إلهام العقول و صنع القادة</a:t>
            </a:r>
            <a:br>
              <a:rPr lang="ar-SA" sz="3000" b="1" dirty="0">
                <a:latin typeface="Arial" panose="020B0604020202020204" pitchFamily="34" charset="0"/>
                <a:cs typeface="Arial" panose="020B0604020202020204" pitchFamily="34" charset="0"/>
              </a:rPr>
            </a:br>
            <a:endParaRPr lang="en-US" sz="3000" b="1" dirty="0">
              <a:latin typeface="Arial" panose="020B0604020202020204" pitchFamily="34" charset="0"/>
              <a:cs typeface="Arial" panose="020B0604020202020204" pitchFamily="34" charset="0"/>
            </a:endParaRPr>
          </a:p>
        </p:txBody>
      </p:sp>
      <p:sp>
        <p:nvSpPr>
          <p:cNvPr id="22" name="TextBox 21"/>
          <p:cNvSpPr txBox="1"/>
          <p:nvPr/>
        </p:nvSpPr>
        <p:spPr>
          <a:xfrm>
            <a:off x="202623" y="3226374"/>
            <a:ext cx="8738754" cy="1384995"/>
          </a:xfrm>
          <a:prstGeom prst="rect">
            <a:avLst/>
          </a:prstGeom>
          <a:noFill/>
        </p:spPr>
        <p:txBody>
          <a:bodyPr wrap="square" rtlCol="0">
            <a:spAutoFit/>
          </a:bodyPr>
          <a:lstStyle/>
          <a:p>
            <a:pPr algn="ctr" rtl="1"/>
            <a:r>
              <a:rPr lang="ar-SA" sz="2100" b="1" dirty="0">
                <a:solidFill>
                  <a:schemeClr val="tx1">
                    <a:lumMod val="95000"/>
                    <a:lumOff val="5000"/>
                  </a:schemeClr>
                </a:solidFill>
                <a:latin typeface="Arial" panose="020B0604020202020204" pitchFamily="34" charset="0"/>
                <a:ea typeface="STXingkai" panose="02010800040101010101" pitchFamily="2" charset="-122"/>
                <a:cs typeface="Arial" panose="020B0604020202020204" pitchFamily="34" charset="0"/>
              </a:rPr>
              <a:t>التعليم الرائد و التأكد من حصول كل طالب على تجربة تعلم ممتعة ، </a:t>
            </a:r>
            <a:r>
              <a:rPr lang="ar-SA" sz="2100" b="1" spc="-23" dirty="0">
                <a:solidFill>
                  <a:schemeClr val="tx1">
                    <a:lumMod val="95000"/>
                    <a:lumOff val="5000"/>
                  </a:schemeClr>
                </a:solidFill>
                <a:latin typeface="Arial" panose="020B0604020202020204" pitchFamily="34" charset="0"/>
                <a:ea typeface="STXingkai" panose="02010800040101010101" pitchFamily="2" charset="-122"/>
                <a:cs typeface="Arial" panose="020B0604020202020204" pitchFamily="34" charset="0"/>
              </a:rPr>
              <a:t> من خلال مشاركة الطلاب في أنشطة التدريب العملي والتفكير النقدي وحل المشكلات فإننا بذلك نبني استقلاليتهم وثقتهم ونمكنهم من أن يصبحوا متعلمين يمتلكون المرونة في التعلم مدى الحياة. نحن نرى طلابنا ينمون  ليصبحوا شبابًا قابلين للتكيف وقادرين على قبول تحديات المستقبل وعلى قيادة الآخرين والتأثير فيهم بشكل ايجابي.</a:t>
            </a:r>
            <a:endParaRPr lang="ar-SA" sz="2100" b="1" dirty="0">
              <a:solidFill>
                <a:schemeClr val="tx1">
                  <a:lumMod val="95000"/>
                  <a:lumOff val="5000"/>
                </a:schemeClr>
              </a:solidFill>
              <a:latin typeface="Arial" panose="020B0604020202020204" pitchFamily="34" charset="0"/>
              <a:ea typeface="STXingkai" panose="02010800040101010101" pitchFamily="2" charset="-122"/>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5FEA6318-6F83-4C39-920E-2DD7839F9F25}"/>
                  </a:ext>
                </a:extLst>
              </p14:cNvPr>
              <p14:cNvContentPartPr/>
              <p14:nvPr/>
            </p14:nvContentPartPr>
            <p14:xfrm>
              <a:off x="6194354" y="1385582"/>
              <a:ext cx="270" cy="270"/>
            </p14:xfrm>
          </p:contentPart>
        </mc:Choice>
        <mc:Fallback xmlns="">
          <p:pic>
            <p:nvPicPr>
              <p:cNvPr id="2" name="Ink 1">
                <a:extLst>
                  <a:ext uri="{FF2B5EF4-FFF2-40B4-BE49-F238E27FC236}">
                    <a16:creationId xmlns:a16="http://schemas.microsoft.com/office/drawing/2014/main" xmlns:p14="http://schemas.microsoft.com/office/powerpoint/2010/main" xmlns="" id="{5FEA6318-6F83-4C39-920E-2DD7839F9F25}"/>
                  </a:ext>
                </a:extLst>
              </p:cNvPr>
              <p:cNvPicPr/>
              <p:nvPr/>
            </p:nvPicPr>
            <p:blipFill>
              <a:blip r:embed="rId3"/>
              <a:stretch>
                <a:fillRect/>
              </a:stretch>
            </p:blipFill>
            <p:spPr>
              <a:xfrm>
                <a:off x="6187604" y="1378832"/>
                <a:ext cx="13770" cy="1377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3FE645AB-6028-405A-B585-C8B9FC231001}"/>
                  </a:ext>
                </a:extLst>
              </p14:cNvPr>
              <p14:cNvContentPartPr/>
              <p14:nvPr/>
            </p14:nvContentPartPr>
            <p14:xfrm>
              <a:off x="5891144" y="1936112"/>
              <a:ext cx="270" cy="270"/>
            </p14:xfrm>
          </p:contentPart>
        </mc:Choice>
        <mc:Fallback xmlns="">
          <p:pic>
            <p:nvPicPr>
              <p:cNvPr id="3" name="Ink 2">
                <a:extLst>
                  <a:ext uri="{FF2B5EF4-FFF2-40B4-BE49-F238E27FC236}">
                    <a16:creationId xmlns:a16="http://schemas.microsoft.com/office/drawing/2014/main" xmlns:p14="http://schemas.microsoft.com/office/powerpoint/2010/main" xmlns="" id="{3FE645AB-6028-405A-B585-C8B9FC231001}"/>
                  </a:ext>
                </a:extLst>
              </p:cNvPr>
              <p:cNvPicPr/>
              <p:nvPr/>
            </p:nvPicPr>
            <p:blipFill>
              <a:blip r:embed="rId3"/>
              <a:stretch>
                <a:fillRect/>
              </a:stretch>
            </p:blipFill>
            <p:spPr>
              <a:xfrm>
                <a:off x="5884394" y="1929362"/>
                <a:ext cx="13770" cy="1377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3940B455-39CD-4341-B364-22B6AD50A6D4}"/>
                  </a:ext>
                </a:extLst>
              </p14:cNvPr>
              <p14:cNvContentPartPr/>
              <p14:nvPr/>
            </p14:nvContentPartPr>
            <p14:xfrm>
              <a:off x="6576404" y="1576202"/>
              <a:ext cx="270" cy="270"/>
            </p14:xfrm>
          </p:contentPart>
        </mc:Choice>
        <mc:Fallback xmlns="">
          <p:pic>
            <p:nvPicPr>
              <p:cNvPr id="7" name="Ink 6">
                <a:extLst>
                  <a:ext uri="{FF2B5EF4-FFF2-40B4-BE49-F238E27FC236}">
                    <a16:creationId xmlns:a16="http://schemas.microsoft.com/office/drawing/2014/main" xmlns:p14="http://schemas.microsoft.com/office/powerpoint/2010/main" xmlns="" id="{3940B455-39CD-4341-B364-22B6AD50A6D4}"/>
                  </a:ext>
                </a:extLst>
              </p:cNvPr>
              <p:cNvPicPr/>
              <p:nvPr/>
            </p:nvPicPr>
            <p:blipFill>
              <a:blip r:embed="rId3"/>
              <a:stretch>
                <a:fillRect/>
              </a:stretch>
            </p:blipFill>
            <p:spPr>
              <a:xfrm>
                <a:off x="6569654" y="1569452"/>
                <a:ext cx="13770" cy="13770"/>
              </a:xfrm>
              <a:prstGeom prst="rect">
                <a:avLst/>
              </a:prstGeom>
            </p:spPr>
          </p:pic>
        </mc:Fallback>
      </mc:AlternateContent>
      <p:sp>
        <p:nvSpPr>
          <p:cNvPr id="10" name="TextBox 9">
            <a:extLst>
              <a:ext uri="{FF2B5EF4-FFF2-40B4-BE49-F238E27FC236}">
                <a16:creationId xmlns:a16="http://schemas.microsoft.com/office/drawing/2014/main" id="{E61D3615-269E-452D-8039-1C6FB4600D3C}"/>
              </a:ext>
            </a:extLst>
          </p:cNvPr>
          <p:cNvSpPr txBox="1"/>
          <p:nvPr/>
        </p:nvSpPr>
        <p:spPr>
          <a:xfrm>
            <a:off x="3780031" y="630277"/>
            <a:ext cx="2421082" cy="1107996"/>
          </a:xfrm>
          <a:prstGeom prst="rect">
            <a:avLst/>
          </a:prstGeom>
          <a:noFill/>
          <a:effectLst>
            <a:outerShdw blurRad="50800" dist="38100" dir="2700000" algn="tl" rotWithShape="0">
              <a:schemeClr val="accent1">
                <a:lumMod val="50000"/>
                <a:alpha val="40000"/>
              </a:schemeClr>
            </a:outerShdw>
          </a:effectLst>
        </p:spPr>
        <p:txBody>
          <a:bodyPr wrap="square" rtlCol="1">
            <a:spAutoFit/>
          </a:bodyPr>
          <a:lstStyle/>
          <a:p>
            <a:r>
              <a:rPr lang="ar-SA" sz="6600" b="1" dirty="0">
                <a:solidFill>
                  <a:srgbClr val="FFFF00"/>
                </a:solidFill>
                <a:effectLst>
                  <a:innerShdw blurRad="114300">
                    <a:prstClr val="black"/>
                  </a:innerShdw>
                </a:effectLst>
                <a:latin typeface="Aldhabi" panose="01000000000000000000" pitchFamily="2" charset="-78"/>
                <a:cs typeface="Aldhabi" panose="01000000000000000000" pitchFamily="2" charset="-78"/>
              </a:rPr>
              <a:t>الرؤية</a:t>
            </a:r>
            <a:endParaRPr lang="ar-AE" sz="6600" b="1" dirty="0">
              <a:solidFill>
                <a:srgbClr val="FFFF00"/>
              </a:solidFill>
              <a:effectLst>
                <a:innerShdw blurRad="114300">
                  <a:prstClr val="black"/>
                </a:innerShdw>
              </a:effectLst>
              <a:latin typeface="Aldhabi" panose="01000000000000000000" pitchFamily="2" charset="-78"/>
              <a:cs typeface="Aldhabi" panose="01000000000000000000" pitchFamily="2" charset="-78"/>
            </a:endParaRPr>
          </a:p>
        </p:txBody>
      </p:sp>
      <p:sp>
        <p:nvSpPr>
          <p:cNvPr id="17" name="TextBox 16">
            <a:extLst>
              <a:ext uri="{FF2B5EF4-FFF2-40B4-BE49-F238E27FC236}">
                <a16:creationId xmlns:a16="http://schemas.microsoft.com/office/drawing/2014/main" id="{72908280-523A-4501-BE06-64536F6719BA}"/>
              </a:ext>
            </a:extLst>
          </p:cNvPr>
          <p:cNvSpPr txBox="1"/>
          <p:nvPr/>
        </p:nvSpPr>
        <p:spPr>
          <a:xfrm>
            <a:off x="3780031" y="2214516"/>
            <a:ext cx="2421082" cy="1107996"/>
          </a:xfrm>
          <a:prstGeom prst="rect">
            <a:avLst/>
          </a:prstGeom>
          <a:noFill/>
          <a:effectLst>
            <a:outerShdw blurRad="50800" dist="38100" dir="2700000" algn="tl" rotWithShape="0">
              <a:schemeClr val="accent1">
                <a:lumMod val="50000"/>
                <a:alpha val="40000"/>
              </a:schemeClr>
            </a:outerShdw>
          </a:effectLst>
        </p:spPr>
        <p:txBody>
          <a:bodyPr wrap="square" rtlCol="1">
            <a:spAutoFit/>
          </a:bodyPr>
          <a:lstStyle/>
          <a:p>
            <a:r>
              <a:rPr lang="ar-SA" sz="6600" b="1" dirty="0">
                <a:solidFill>
                  <a:srgbClr val="FF3300"/>
                </a:solidFill>
                <a:effectLst>
                  <a:innerShdw blurRad="114300">
                    <a:prstClr val="black"/>
                  </a:innerShdw>
                </a:effectLst>
                <a:latin typeface="Aldhabi" panose="01000000000000000000" pitchFamily="2" charset="-78"/>
                <a:cs typeface="Aldhabi" panose="01000000000000000000" pitchFamily="2" charset="-78"/>
              </a:rPr>
              <a:t>الرسالة</a:t>
            </a:r>
            <a:endParaRPr lang="ar-AE" sz="6600" b="1" dirty="0">
              <a:solidFill>
                <a:srgbClr val="FF3300"/>
              </a:solidFill>
              <a:effectLst>
                <a:innerShdw blurRad="114300">
                  <a:prstClr val="black"/>
                </a:innerShdw>
              </a:effectLst>
              <a:latin typeface="Aldhabi" panose="01000000000000000000" pitchFamily="2" charset="-78"/>
              <a:cs typeface="Aldhabi" panose="01000000000000000000" pitchFamily="2" charset="-78"/>
            </a:endParaRPr>
          </a:p>
        </p:txBody>
      </p:sp>
      <p:sp>
        <p:nvSpPr>
          <p:cNvPr id="8" name="AutoShape 2" descr="عسك"/>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rotWithShape="1">
          <a:blip r:embed="rId6"/>
          <a:srcRect b="22103"/>
          <a:stretch/>
        </p:blipFill>
        <p:spPr>
          <a:xfrm>
            <a:off x="202623" y="4611368"/>
            <a:ext cx="8941377" cy="1975169"/>
          </a:xfrm>
          <a:prstGeom prst="rect">
            <a:avLst/>
          </a:prstGeom>
        </p:spPr>
      </p:pic>
    </p:spTree>
    <p:extLst>
      <p:ext uri="{BB962C8B-B14F-4D97-AF65-F5344CB8AC3E}">
        <p14:creationId xmlns:p14="http://schemas.microsoft.com/office/powerpoint/2010/main" val="372728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144000" cy="6857999"/>
          </a:xfrm>
          <a:prstGeom prst="rect">
            <a:avLst/>
          </a:prstGeom>
        </p:spPr>
      </p:pic>
      <p:sp>
        <p:nvSpPr>
          <p:cNvPr id="3" name="TextBox 2"/>
          <p:cNvSpPr txBox="1"/>
          <p:nvPr/>
        </p:nvSpPr>
        <p:spPr>
          <a:xfrm>
            <a:off x="400052" y="2123617"/>
            <a:ext cx="8058149" cy="646331"/>
          </a:xfrm>
          <a:prstGeom prst="rect">
            <a:avLst/>
          </a:prstGeom>
          <a:noFill/>
        </p:spPr>
        <p:txBody>
          <a:bodyPr wrap="square" rtlCol="0">
            <a:spAutoFit/>
          </a:bodyPr>
          <a:lstStyle/>
          <a:p>
            <a:pPr algn="r"/>
            <a:r>
              <a:rPr lang="ar-AE" sz="3600" b="1" dirty="0"/>
              <a:t>أهلا بكم في درس جديد من دروس التربية الإسلامية </a:t>
            </a:r>
            <a:endParaRPr lang="en-US" sz="3600" b="1" dirty="0"/>
          </a:p>
        </p:txBody>
      </p:sp>
      <p:pic>
        <p:nvPicPr>
          <p:cNvPr id="5" name="Picture 4"/>
          <p:cNvPicPr>
            <a:picLocks noChangeAspect="1"/>
          </p:cNvPicPr>
          <p:nvPr/>
        </p:nvPicPr>
        <p:blipFill>
          <a:blip r:embed="rId3"/>
          <a:stretch>
            <a:fillRect/>
          </a:stretch>
        </p:blipFill>
        <p:spPr>
          <a:xfrm>
            <a:off x="4572001" y="3752164"/>
            <a:ext cx="3895682" cy="3048264"/>
          </a:xfrm>
          <a:prstGeom prst="rect">
            <a:avLst/>
          </a:prstGeom>
        </p:spPr>
      </p:pic>
      <p:sp>
        <p:nvSpPr>
          <p:cNvPr id="7" name="TextBox 6"/>
          <p:cNvSpPr txBox="1"/>
          <p:nvPr/>
        </p:nvSpPr>
        <p:spPr>
          <a:xfrm>
            <a:off x="657226" y="4981916"/>
            <a:ext cx="4246788" cy="646331"/>
          </a:xfrm>
          <a:prstGeom prst="rect">
            <a:avLst/>
          </a:prstGeom>
          <a:solidFill>
            <a:schemeClr val="accent4">
              <a:lumMod val="40000"/>
              <a:lumOff val="60000"/>
            </a:schemeClr>
          </a:solidFill>
        </p:spPr>
        <p:txBody>
          <a:bodyPr wrap="square" rtlCol="0">
            <a:spAutoFit/>
          </a:bodyPr>
          <a:lstStyle/>
          <a:p>
            <a:pPr algn="r"/>
            <a:r>
              <a:rPr lang="ar-AE" sz="3600" b="1" dirty="0">
                <a:solidFill>
                  <a:srgbClr val="00B050"/>
                </a:solidFill>
              </a:rPr>
              <a:t>الدكتورة : سميرة بن عنتر </a:t>
            </a:r>
            <a:endParaRPr lang="en-US" sz="3600" b="1" dirty="0">
              <a:solidFill>
                <a:srgbClr val="00B050"/>
              </a:solidFill>
            </a:endParaRPr>
          </a:p>
        </p:txBody>
      </p:sp>
    </p:spTree>
    <p:extLst>
      <p:ext uri="{BB962C8B-B14F-4D97-AF65-F5344CB8AC3E}">
        <p14:creationId xmlns:p14="http://schemas.microsoft.com/office/powerpoint/2010/main" val="4035750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1916833"/>
            <a:ext cx="8447315" cy="3780419"/>
          </a:xfrm>
          <a:prstGeom prst="rect">
            <a:avLst/>
          </a:prstGeom>
        </p:spPr>
      </p:pic>
      <p:sp>
        <p:nvSpPr>
          <p:cNvPr id="3" name="Oval 2"/>
          <p:cNvSpPr/>
          <p:nvPr/>
        </p:nvSpPr>
        <p:spPr>
          <a:xfrm>
            <a:off x="3167844" y="1160748"/>
            <a:ext cx="2700300" cy="594066"/>
          </a:xfrm>
          <a:prstGeom prst="ellipse">
            <a:avLst/>
          </a:prstGeom>
          <a:gradFill>
            <a:gsLst>
              <a:gs pos="0">
                <a:schemeClr val="accent2">
                  <a:lumMod val="40000"/>
                  <a:lumOff val="60000"/>
                </a:schemeClr>
              </a:gs>
              <a:gs pos="35000">
                <a:schemeClr val="accent4">
                  <a:tint val="37000"/>
                  <a:satMod val="300000"/>
                </a:schemeClr>
              </a:gs>
              <a:gs pos="100000">
                <a:schemeClr val="accent4">
                  <a:tint val="15000"/>
                  <a:satMod val="350000"/>
                </a:schemeClr>
              </a:gs>
            </a:gsLst>
          </a:gradFill>
        </p:spPr>
        <p:style>
          <a:lnRef idx="1">
            <a:schemeClr val="accent4"/>
          </a:lnRef>
          <a:fillRef idx="2">
            <a:schemeClr val="accent4"/>
          </a:fillRef>
          <a:effectRef idx="1">
            <a:schemeClr val="accent4"/>
          </a:effectRef>
          <a:fontRef idx="minor">
            <a:schemeClr val="dk1"/>
          </a:fontRef>
        </p:style>
        <p:txBody>
          <a:bodyPr rtlCol="0" anchor="ctr"/>
          <a:lstStyle/>
          <a:p>
            <a:pPr algn="ctr"/>
            <a:r>
              <a:rPr lang="ar-AE" sz="2400" b="1" dirty="0"/>
              <a:t>نتذكر معا</a:t>
            </a:r>
            <a:endParaRPr lang="en-US" sz="2400" b="1" dirty="0"/>
          </a:p>
        </p:txBody>
      </p:sp>
      <p:sp>
        <p:nvSpPr>
          <p:cNvPr id="4" name="Rectangle 3"/>
          <p:cNvSpPr/>
          <p:nvPr/>
        </p:nvSpPr>
        <p:spPr>
          <a:xfrm>
            <a:off x="1601670" y="3904169"/>
            <a:ext cx="1566174" cy="10261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p>
            <a:pPr algn="r"/>
            <a:r>
              <a:rPr lang="ar-AE" sz="1350" b="1" dirty="0">
                <a:solidFill>
                  <a:schemeClr val="tx1"/>
                </a:solidFill>
                <a:ea typeface="Times New Roman" panose="02020603050405020304" pitchFamily="18" charset="0"/>
                <a:cs typeface="Arial" panose="020B0604020202020204" pitchFamily="34" charset="0"/>
              </a:rPr>
              <a:t>عزيزي الطالب تذكر دائما أن تعلمك مسؤوليتك ، و أنا واثقة أنك على قدر تلك المسؤولية </a:t>
            </a:r>
            <a:endParaRPr lang="en-US" sz="1350" b="1" dirty="0">
              <a:solidFill>
                <a:schemeClr val="tx1"/>
              </a:solidFill>
              <a:latin typeface="Times New Roman" panose="02020603050405020304" pitchFamily="18" charset="0"/>
              <a:ea typeface="Times New Roman" panose="02020603050405020304" pitchFamily="18" charset="0"/>
            </a:endParaRPr>
          </a:p>
          <a:p>
            <a:pPr algn="ctr">
              <a:lnSpc>
                <a:spcPct val="107000"/>
              </a:lnSpc>
              <a:spcAft>
                <a:spcPts val="600"/>
              </a:spcAft>
            </a:pPr>
            <a:r>
              <a:rPr lang="en-US" sz="1350" dirty="0">
                <a:solidFill>
                  <a:schemeClr val="bg1"/>
                </a:solidFill>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3435819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0491" y="2013893"/>
            <a:ext cx="4079246" cy="4262315"/>
          </a:xfrm>
          <a:prstGeom prst="rect">
            <a:avLst/>
          </a:prstGeom>
        </p:spPr>
      </p:pic>
      <p:sp>
        <p:nvSpPr>
          <p:cNvPr id="3" name="TextBox 2"/>
          <p:cNvSpPr txBox="1"/>
          <p:nvPr/>
        </p:nvSpPr>
        <p:spPr>
          <a:xfrm rot="18575434">
            <a:off x="6056515" y="3323575"/>
            <a:ext cx="2467199" cy="1015663"/>
          </a:xfrm>
          <a:prstGeom prst="rect">
            <a:avLst/>
          </a:prstGeom>
          <a:noFill/>
        </p:spPr>
        <p:txBody>
          <a:bodyPr wrap="square" rtlCol="0">
            <a:spAutoFit/>
          </a:bodyPr>
          <a:lstStyle>
            <a:defPPr>
              <a:defRPr lang="ar-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ar-AE" sz="6000" b="1" dirty="0"/>
              <a:t>التهيئة </a:t>
            </a:r>
            <a:endParaRPr lang="en-US" sz="6000" b="1" dirty="0"/>
          </a:p>
        </p:txBody>
      </p:sp>
      <p:sp>
        <p:nvSpPr>
          <p:cNvPr id="4" name="Frame 3"/>
          <p:cNvSpPr/>
          <p:nvPr/>
        </p:nvSpPr>
        <p:spPr>
          <a:xfrm>
            <a:off x="0" y="589609"/>
            <a:ext cx="7320479" cy="3391808"/>
          </a:xfrm>
          <a:prstGeom prst="frame">
            <a:avLst/>
          </a:prstGeom>
          <a:ln>
            <a:noFill/>
          </a:ln>
          <a:effectLst>
            <a:outerShdw blurRad="127000" dist="38100" dir="2700000" algn="ctr">
              <a:srgbClr val="000000">
                <a:alpha val="45000"/>
              </a:srgbClr>
            </a:outerShdw>
          </a:effectLst>
          <a:scene3d>
            <a:camera prst="isometricOffAxis1Right"/>
            <a:lightRig rig="soft" dir="t">
              <a:rot lat="0" lon="0" rev="0"/>
            </a:lightRig>
          </a:scene3d>
          <a:sp3d prstMaterial="translucentPowder">
            <a:bevelT w="203200" h="50800" prst="softRound"/>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ar-AE" sz="2000" b="1" dirty="0">
              <a:solidFill>
                <a:schemeClr val="tx1"/>
              </a:solidFill>
            </a:endParaRPr>
          </a:p>
          <a:p>
            <a:pPr algn="ctr"/>
            <a:endParaRPr lang="en-US" sz="2000" b="1" dirty="0">
              <a:solidFill>
                <a:schemeClr val="tx1"/>
              </a:solidFill>
            </a:endParaRPr>
          </a:p>
        </p:txBody>
      </p:sp>
      <p:sp>
        <p:nvSpPr>
          <p:cNvPr id="5" name="Rounded Rectangle 4"/>
          <p:cNvSpPr/>
          <p:nvPr/>
        </p:nvSpPr>
        <p:spPr>
          <a:xfrm rot="21120092">
            <a:off x="1149035" y="1226919"/>
            <a:ext cx="5176587" cy="2085975"/>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b="1" dirty="0">
                <a:solidFill>
                  <a:schemeClr val="tx1"/>
                </a:solidFill>
              </a:rPr>
              <a:t>كيف تكون إيجابياً في مجتمعك في جميع جوانب الحياة ؟</a:t>
            </a:r>
            <a:endParaRPr lang="en-US" sz="3200" b="1" dirty="0">
              <a:solidFill>
                <a:schemeClr val="tx1"/>
              </a:solidFill>
            </a:endParaRPr>
          </a:p>
        </p:txBody>
      </p:sp>
    </p:spTree>
    <p:extLst>
      <p:ext uri="{BB962C8B-B14F-4D97-AF65-F5344CB8AC3E}">
        <p14:creationId xmlns:p14="http://schemas.microsoft.com/office/powerpoint/2010/main" val="2928776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43" y="257175"/>
            <a:ext cx="8948057" cy="5952017"/>
          </a:xfrm>
          <a:prstGeom prst="rect">
            <a:avLst/>
          </a:prstGeom>
        </p:spPr>
      </p:pic>
      <p:sp>
        <p:nvSpPr>
          <p:cNvPr id="3" name="TextBox 2"/>
          <p:cNvSpPr txBox="1"/>
          <p:nvPr/>
        </p:nvSpPr>
        <p:spPr>
          <a:xfrm>
            <a:off x="3614946" y="269266"/>
            <a:ext cx="5030560" cy="830997"/>
          </a:xfrm>
          <a:prstGeom prst="rect">
            <a:avLst/>
          </a:prstGeom>
          <a:noFill/>
        </p:spPr>
        <p:txBody>
          <a:bodyPr wrap="square" rtlCol="0">
            <a:spAutoFit/>
          </a:bodyPr>
          <a:lstStyle/>
          <a:p>
            <a:pPr algn="r"/>
            <a:r>
              <a:rPr lang="ar-AE" sz="2400" b="1" dirty="0">
                <a:solidFill>
                  <a:schemeClr val="bg1"/>
                </a:solidFill>
              </a:rPr>
              <a:t>عنوان الدرس : الرسول صلى الله عليه </a:t>
            </a:r>
          </a:p>
          <a:p>
            <a:pPr algn="r"/>
            <a:r>
              <a:rPr lang="ar-AE" sz="2400" b="1" dirty="0">
                <a:solidFill>
                  <a:schemeClr val="bg1"/>
                </a:solidFill>
              </a:rPr>
              <a:t>وسلم و الحياة الاجتماعية .</a:t>
            </a:r>
            <a:endParaRPr lang="en-US" sz="2400" b="1" dirty="0">
              <a:solidFill>
                <a:schemeClr val="bg1"/>
              </a:solidFill>
            </a:endParaRPr>
          </a:p>
        </p:txBody>
      </p:sp>
      <p:sp>
        <p:nvSpPr>
          <p:cNvPr id="4" name="TextBox 3"/>
          <p:cNvSpPr txBox="1"/>
          <p:nvPr/>
        </p:nvSpPr>
        <p:spPr>
          <a:xfrm>
            <a:off x="255135" y="1283471"/>
            <a:ext cx="3849666" cy="523220"/>
          </a:xfrm>
          <a:prstGeom prst="rect">
            <a:avLst/>
          </a:prstGeom>
          <a:noFill/>
        </p:spPr>
        <p:txBody>
          <a:bodyPr wrap="square" rtlCol="0">
            <a:spAutoFit/>
          </a:bodyPr>
          <a:lstStyle/>
          <a:p>
            <a:pPr algn="r"/>
            <a:r>
              <a:rPr lang="ar-AE" sz="2800" b="1" dirty="0">
                <a:solidFill>
                  <a:schemeClr val="bg1"/>
                </a:solidFill>
              </a:rPr>
              <a:t>المجال : السيرة و الشخصيات </a:t>
            </a:r>
            <a:endParaRPr lang="en-US" sz="2800" b="1" dirty="0">
              <a:solidFill>
                <a:schemeClr val="bg1"/>
              </a:solidFill>
            </a:endParaRPr>
          </a:p>
        </p:txBody>
      </p:sp>
      <p:sp>
        <p:nvSpPr>
          <p:cNvPr id="5" name="TextBox 4"/>
          <p:cNvSpPr txBox="1"/>
          <p:nvPr/>
        </p:nvSpPr>
        <p:spPr>
          <a:xfrm>
            <a:off x="4963782" y="1853505"/>
            <a:ext cx="3211286" cy="830997"/>
          </a:xfrm>
          <a:prstGeom prst="rect">
            <a:avLst/>
          </a:prstGeom>
          <a:noFill/>
        </p:spPr>
        <p:txBody>
          <a:bodyPr wrap="square" rtlCol="0">
            <a:spAutoFit/>
          </a:bodyPr>
          <a:lstStyle/>
          <a:p>
            <a:pPr algn="r"/>
            <a:r>
              <a:rPr lang="ar-AE" sz="2400" b="1" dirty="0"/>
              <a:t>المحور :سيرة الرسول صلى الله عليه وسلم </a:t>
            </a:r>
            <a:endParaRPr lang="en-US" sz="2400" b="1" dirty="0"/>
          </a:p>
        </p:txBody>
      </p:sp>
      <p:sp>
        <p:nvSpPr>
          <p:cNvPr id="6" name="TextBox 5"/>
          <p:cNvSpPr txBox="1"/>
          <p:nvPr/>
        </p:nvSpPr>
        <p:spPr>
          <a:xfrm>
            <a:off x="255135" y="2666686"/>
            <a:ext cx="4376264" cy="646331"/>
          </a:xfrm>
          <a:prstGeom prst="rect">
            <a:avLst/>
          </a:prstGeom>
          <a:noFill/>
        </p:spPr>
        <p:txBody>
          <a:bodyPr wrap="square" rtlCol="0">
            <a:spAutoFit/>
          </a:bodyPr>
          <a:lstStyle/>
          <a:p>
            <a:pPr algn="r"/>
            <a:r>
              <a:rPr lang="ar-AE" sz="3600" b="1" dirty="0">
                <a:solidFill>
                  <a:schemeClr val="bg1"/>
                </a:solidFill>
              </a:rPr>
              <a:t>إعداد المعلمة :د. سميرة </a:t>
            </a:r>
            <a:endParaRPr lang="en-US" sz="3600" b="1" dirty="0">
              <a:solidFill>
                <a:schemeClr val="bg1"/>
              </a:solidFill>
            </a:endParaRPr>
          </a:p>
        </p:txBody>
      </p:sp>
      <p:sp>
        <p:nvSpPr>
          <p:cNvPr id="7" name="Oval 6"/>
          <p:cNvSpPr/>
          <p:nvPr/>
        </p:nvSpPr>
        <p:spPr>
          <a:xfrm>
            <a:off x="6057220" y="2807612"/>
            <a:ext cx="2657475" cy="1487035"/>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t>ماالذي تريد معرفته عن هذا الموضوع ؟</a:t>
            </a:r>
            <a:endParaRPr lang="en-US" sz="2400" b="1" dirty="0"/>
          </a:p>
        </p:txBody>
      </p:sp>
    </p:spTree>
    <p:extLst>
      <p:ext uri="{BB962C8B-B14F-4D97-AF65-F5344CB8AC3E}">
        <p14:creationId xmlns:p14="http://schemas.microsoft.com/office/powerpoint/2010/main" val="1457239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TextBox 2"/>
          <p:cNvSpPr txBox="1"/>
          <p:nvPr/>
        </p:nvSpPr>
        <p:spPr>
          <a:xfrm>
            <a:off x="800101" y="336939"/>
            <a:ext cx="5686425" cy="1200329"/>
          </a:xfrm>
          <a:prstGeom prst="rect">
            <a:avLst/>
          </a:prstGeom>
          <a:solidFill>
            <a:schemeClr val="accent2">
              <a:lumMod val="20000"/>
              <a:lumOff val="80000"/>
            </a:schemeClr>
          </a:solidFill>
        </p:spPr>
        <p:txBody>
          <a:bodyPr wrap="square" rtlCol="0">
            <a:spAutoFit/>
          </a:bodyPr>
          <a:lstStyle/>
          <a:p>
            <a:pPr algn="ctr"/>
            <a:r>
              <a:rPr lang="ar-AE" sz="7200" b="1" dirty="0"/>
              <a:t>أهداف الدرس :</a:t>
            </a:r>
            <a:endParaRPr lang="en-US" sz="7200" b="1" dirty="0"/>
          </a:p>
        </p:txBody>
      </p:sp>
      <p:sp>
        <p:nvSpPr>
          <p:cNvPr id="5" name="TextBox 4"/>
          <p:cNvSpPr txBox="1"/>
          <p:nvPr/>
        </p:nvSpPr>
        <p:spPr>
          <a:xfrm>
            <a:off x="2157414" y="2215030"/>
            <a:ext cx="6900861" cy="646331"/>
          </a:xfrm>
          <a:prstGeom prst="rect">
            <a:avLst/>
          </a:prstGeom>
          <a:noFill/>
        </p:spPr>
        <p:txBody>
          <a:bodyPr wrap="square" rtlCol="0">
            <a:spAutoFit/>
          </a:bodyPr>
          <a:lstStyle/>
          <a:p>
            <a:pPr algn="r"/>
            <a:r>
              <a:rPr lang="ar-AE" sz="3600" b="1" dirty="0">
                <a:solidFill>
                  <a:schemeClr val="bg1"/>
                </a:solidFill>
              </a:rPr>
              <a:t> </a:t>
            </a:r>
            <a:endParaRPr lang="en-US" sz="3600" b="1" dirty="0">
              <a:solidFill>
                <a:schemeClr val="bg1"/>
              </a:solidFill>
            </a:endParaRPr>
          </a:p>
        </p:txBody>
      </p:sp>
      <p:pic>
        <p:nvPicPr>
          <p:cNvPr id="7" name="Picture 3"/>
          <p:cNvPicPr>
            <a:picLocks noChangeAspect="1" noChangeArrowheads="1"/>
          </p:cNvPicPr>
          <p:nvPr/>
        </p:nvPicPr>
        <p:blipFill>
          <a:blip r:embed="rId2" cstate="print"/>
          <a:srcRect/>
          <a:stretch>
            <a:fillRect/>
          </a:stretch>
        </p:blipFill>
        <p:spPr bwMode="auto">
          <a:xfrm>
            <a:off x="6129337" y="49140"/>
            <a:ext cx="2928938" cy="1396622"/>
          </a:xfrm>
          <a:prstGeom prst="rect">
            <a:avLst/>
          </a:prstGeom>
          <a:noFill/>
          <a:ln w="9525">
            <a:noFill/>
            <a:miter lim="800000"/>
            <a:headEnd/>
            <a:tailEnd/>
          </a:ln>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25993" b="48360"/>
          <a:stretch/>
        </p:blipFill>
        <p:spPr>
          <a:xfrm>
            <a:off x="2628899" y="2306536"/>
            <a:ext cx="6429375" cy="1661163"/>
          </a:xfrm>
          <a:prstGeom prst="rect">
            <a:avLst/>
          </a:prstGeom>
        </p:spPr>
      </p:pic>
      <p:graphicFrame>
        <p:nvGraphicFramePr>
          <p:cNvPr id="11" name="Table 10"/>
          <p:cNvGraphicFramePr>
            <a:graphicFrameLocks noGrp="1"/>
          </p:cNvGraphicFramePr>
          <p:nvPr>
            <p:extLst>
              <p:ext uri="{D42A27DB-BD31-4B8C-83A1-F6EECF244321}">
                <p14:modId xmlns:p14="http://schemas.microsoft.com/office/powerpoint/2010/main" val="2208576966"/>
              </p:ext>
            </p:extLst>
          </p:nvPr>
        </p:nvGraphicFramePr>
        <p:xfrm>
          <a:off x="4257675" y="2590499"/>
          <a:ext cx="4800599" cy="1097280"/>
        </p:xfrm>
        <a:graphic>
          <a:graphicData uri="http://schemas.openxmlformats.org/drawingml/2006/table">
            <a:tbl>
              <a:tblPr>
                <a:tableStyleId>{5C22544A-7EE6-4342-B048-85BDC9FD1C3A}</a:tableStyleId>
              </a:tblPr>
              <a:tblGrid>
                <a:gridCol w="4800599">
                  <a:extLst>
                    <a:ext uri="{9D8B030D-6E8A-4147-A177-3AD203B41FA5}">
                      <a16:colId xmlns:a16="http://schemas.microsoft.com/office/drawing/2014/main" val="20000"/>
                    </a:ext>
                  </a:extLst>
                </a:gridCol>
              </a:tblGrid>
              <a:tr h="1005774">
                <a:tc>
                  <a:txBody>
                    <a:bodyPr/>
                    <a:lstStyle/>
                    <a:p>
                      <a:pPr marL="0" marR="0" indent="0" algn="r" rtl="1">
                        <a:spcBef>
                          <a:spcPts val="0"/>
                        </a:spcBef>
                        <a:spcAft>
                          <a:spcPts val="0"/>
                        </a:spcAft>
                      </a:pPr>
                      <a:r>
                        <a:rPr lang="ar-AE" sz="2400" b="1" dirty="0">
                          <a:effectLst/>
                        </a:rPr>
                        <a:t>2- أن يستنبط  الاستراتيجيات التي استخدمها الرسول صلى الله عليه وسلم لتقوية العلاقات الاجتماعية .</a:t>
                      </a:r>
                      <a:endParaRPr lang="en-US" sz="2400" b="1" dirty="0">
                        <a:effectLst/>
                        <a:latin typeface="Calibri" panose="020F0502020204030204" pitchFamily="34" charset="0"/>
                        <a:ea typeface="Calibri" panose="020F0502020204030204" pitchFamily="34" charset="0"/>
                      </a:endParaRPr>
                    </a:p>
                  </a:txBody>
                  <a:tcPr marL="114300" marR="114300" marT="0" marB="0"/>
                </a:tc>
                <a:extLst>
                  <a:ext uri="{0D108BD9-81ED-4DB2-BD59-A6C34878D82A}">
                    <a16:rowId xmlns:a16="http://schemas.microsoft.com/office/drawing/2014/main" val="10000"/>
                  </a:ext>
                </a:extLst>
              </a:tr>
            </a:tbl>
          </a:graphicData>
        </a:graphic>
      </p:graphicFrame>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t="571" b="72370"/>
          <a:stretch/>
        </p:blipFill>
        <p:spPr>
          <a:xfrm>
            <a:off x="2157414" y="4186239"/>
            <a:ext cx="6900860" cy="1814512"/>
          </a:xfrm>
          <a:prstGeom prst="rect">
            <a:avLst/>
          </a:prstGeom>
        </p:spPr>
      </p:pic>
      <p:graphicFrame>
        <p:nvGraphicFramePr>
          <p:cNvPr id="13" name="Table 12"/>
          <p:cNvGraphicFramePr>
            <a:graphicFrameLocks noGrp="1"/>
          </p:cNvGraphicFramePr>
          <p:nvPr>
            <p:extLst>
              <p:ext uri="{D42A27DB-BD31-4B8C-83A1-F6EECF244321}">
                <p14:modId xmlns:p14="http://schemas.microsoft.com/office/powerpoint/2010/main" val="43710256"/>
              </p:ext>
            </p:extLst>
          </p:nvPr>
        </p:nvGraphicFramePr>
        <p:xfrm>
          <a:off x="4071938" y="4501028"/>
          <a:ext cx="4986336" cy="1097280"/>
        </p:xfrm>
        <a:graphic>
          <a:graphicData uri="http://schemas.openxmlformats.org/drawingml/2006/table">
            <a:tbl>
              <a:tblPr>
                <a:tableStyleId>{5C22544A-7EE6-4342-B048-85BDC9FD1C3A}</a:tableStyleId>
              </a:tblPr>
              <a:tblGrid>
                <a:gridCol w="4986336">
                  <a:extLst>
                    <a:ext uri="{9D8B030D-6E8A-4147-A177-3AD203B41FA5}">
                      <a16:colId xmlns:a16="http://schemas.microsoft.com/office/drawing/2014/main" val="20000"/>
                    </a:ext>
                  </a:extLst>
                </a:gridCol>
              </a:tblGrid>
              <a:tr h="1071095">
                <a:tc>
                  <a:txBody>
                    <a:bodyPr/>
                    <a:lstStyle/>
                    <a:p>
                      <a:pPr marL="0" marR="0" indent="0" algn="r" rtl="1">
                        <a:spcBef>
                          <a:spcPts val="0"/>
                        </a:spcBef>
                        <a:spcAft>
                          <a:spcPts val="0"/>
                        </a:spcAft>
                      </a:pPr>
                      <a:r>
                        <a:rPr lang="ar-AE" sz="2400" b="1" dirty="0">
                          <a:effectLst/>
                        </a:rPr>
                        <a:t>1- أن يستدل الطالب بأحداث من السيرة على حرص الرسول صلى الله عليه وسلم على بناء مجتمع قوي متماسك</a:t>
                      </a:r>
                      <a:r>
                        <a:rPr lang="ar-AE" sz="2400" b="1" baseline="0" dirty="0">
                          <a:effectLst/>
                        </a:rPr>
                        <a:t> .</a:t>
                      </a:r>
                      <a:endParaRPr lang="en-US" sz="1100" dirty="0">
                        <a:effectLst/>
                        <a:latin typeface="Calibri" panose="020F0502020204030204" pitchFamily="34" charset="0"/>
                        <a:ea typeface="Calibri" panose="020F0502020204030204" pitchFamily="34" charset="0"/>
                      </a:endParaRPr>
                    </a:p>
                  </a:txBody>
                  <a:tcPr marL="114300" marR="114300" marT="0" marB="0"/>
                </a:tc>
                <a:extLst>
                  <a:ext uri="{0D108BD9-81ED-4DB2-BD59-A6C34878D82A}">
                    <a16:rowId xmlns:a16="http://schemas.microsoft.com/office/drawing/2014/main" val="10000"/>
                  </a:ext>
                </a:extLst>
              </a:tr>
            </a:tbl>
          </a:graphicData>
        </a:graphic>
      </p:graphicFrame>
      <p:pic>
        <p:nvPicPr>
          <p:cNvPr id="14" name="Picture 13"/>
          <p:cNvPicPr>
            <a:picLocks noChangeAspect="1"/>
          </p:cNvPicPr>
          <p:nvPr/>
        </p:nvPicPr>
        <p:blipFill>
          <a:blip r:embed="rId4"/>
          <a:stretch>
            <a:fillRect/>
          </a:stretch>
        </p:blipFill>
        <p:spPr>
          <a:xfrm>
            <a:off x="185738" y="2306536"/>
            <a:ext cx="1871661" cy="4137127"/>
          </a:xfrm>
          <a:prstGeom prst="rect">
            <a:avLst/>
          </a:prstGeom>
        </p:spPr>
      </p:pic>
    </p:spTree>
    <p:extLst>
      <p:ext uri="{BB962C8B-B14F-4D97-AF65-F5344CB8AC3E}">
        <p14:creationId xmlns:p14="http://schemas.microsoft.com/office/powerpoint/2010/main" val="1647467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Round Diagonal Corner Rectangle 2"/>
          <p:cNvSpPr/>
          <p:nvPr/>
        </p:nvSpPr>
        <p:spPr>
          <a:xfrm>
            <a:off x="407192" y="885825"/>
            <a:ext cx="8329613" cy="5414963"/>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stretch>
            <a:fillRect/>
          </a:stretch>
        </p:blipFill>
        <p:spPr>
          <a:xfrm>
            <a:off x="728664" y="1328738"/>
            <a:ext cx="7729536" cy="4457701"/>
          </a:xfrm>
          <a:prstGeom prst="rect">
            <a:avLst/>
          </a:prstGeom>
        </p:spPr>
      </p:pic>
      <p:sp>
        <p:nvSpPr>
          <p:cNvPr id="6" name="TextBox 5"/>
          <p:cNvSpPr txBox="1"/>
          <p:nvPr/>
        </p:nvSpPr>
        <p:spPr>
          <a:xfrm>
            <a:off x="3043235" y="177939"/>
            <a:ext cx="3057525" cy="707886"/>
          </a:xfrm>
          <a:prstGeom prst="rect">
            <a:avLst/>
          </a:prstGeom>
          <a:solidFill>
            <a:schemeClr val="accent2">
              <a:lumMod val="60000"/>
              <a:lumOff val="40000"/>
            </a:schemeClr>
          </a:solidFill>
        </p:spPr>
        <p:txBody>
          <a:bodyPr wrap="square" rtlCol="0">
            <a:spAutoFit/>
          </a:bodyPr>
          <a:lstStyle/>
          <a:p>
            <a:pPr algn="ctr"/>
            <a:r>
              <a:rPr lang="ar-AE" sz="4000" b="1" dirty="0"/>
              <a:t>قال تعالى : </a:t>
            </a:r>
            <a:endParaRPr lang="en-US" sz="4000" b="1" dirty="0"/>
          </a:p>
        </p:txBody>
      </p:sp>
    </p:spTree>
    <p:extLst>
      <p:ext uri="{BB962C8B-B14F-4D97-AF65-F5344CB8AC3E}">
        <p14:creationId xmlns:p14="http://schemas.microsoft.com/office/powerpoint/2010/main" val="3068914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0" descr="Image result for â«Ø¹ÙØ§ÙØ© Ø§Ø³ØªÙÙØ§Ù ØµÙØ±Ø©â¬â"/>
          <p:cNvPicPr>
            <a:picLocks noChangeAspect="1" noChangeArrowheads="1"/>
          </p:cNvPicPr>
          <p:nvPr/>
        </p:nvPicPr>
        <p:blipFill>
          <a:blip r:embed="rId2" cstate="print"/>
          <a:srcRect/>
          <a:stretch>
            <a:fillRect/>
          </a:stretch>
        </p:blipFill>
        <p:spPr bwMode="auto">
          <a:xfrm>
            <a:off x="7331528" y="1531114"/>
            <a:ext cx="1481819" cy="1395782"/>
          </a:xfrm>
          <a:prstGeom prst="rect">
            <a:avLst/>
          </a:prstGeom>
          <a:noFill/>
        </p:spPr>
      </p:pic>
      <p:pic>
        <p:nvPicPr>
          <p:cNvPr id="64514" name="Picture 2" descr="Related image"/>
          <p:cNvPicPr>
            <a:picLocks noChangeAspect="1" noChangeArrowheads="1"/>
          </p:cNvPicPr>
          <p:nvPr/>
        </p:nvPicPr>
        <p:blipFill>
          <a:blip r:embed="rId3" cstate="print"/>
          <a:srcRect/>
          <a:stretch>
            <a:fillRect/>
          </a:stretch>
        </p:blipFill>
        <p:spPr bwMode="auto">
          <a:xfrm>
            <a:off x="-250712" y="2167618"/>
            <a:ext cx="2743200" cy="3657600"/>
          </a:xfrm>
          <a:prstGeom prst="rect">
            <a:avLst/>
          </a:prstGeom>
          <a:noFill/>
        </p:spPr>
      </p:pic>
      <p:sp>
        <p:nvSpPr>
          <p:cNvPr id="5" name="TextBox 14"/>
          <p:cNvSpPr>
            <a:spLocks noChangeArrowheads="1"/>
          </p:cNvSpPr>
          <p:nvPr/>
        </p:nvSpPr>
        <p:spPr bwMode="auto">
          <a:xfrm flipH="1">
            <a:off x="1581155" y="570211"/>
            <a:ext cx="542924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rtl="1" eaLnBrk="1" hangingPunct="1">
              <a:lnSpc>
                <a:spcPct val="80000"/>
              </a:lnSpc>
            </a:pPr>
            <a:r>
              <a:rPr lang="ar-AE" altLang="en-US" sz="3600" b="1" i="1" dirty="0">
                <a:latin typeface="Arial Rounded MT Bold" panose="020F0704030504030204" pitchFamily="34" charset="0"/>
                <a:ea typeface="微软雅黑" panose="020B0503020204020204" pitchFamily="34" charset="-122"/>
                <a:sym typeface="Times New Roman" panose="02020603050405020304" pitchFamily="18" charset="0"/>
              </a:rPr>
              <a:t>السؤال الجوهري </a:t>
            </a:r>
            <a:endParaRPr lang="zh-CN" altLang="en-US" sz="3600" b="1" i="1" dirty="0">
              <a:latin typeface="Arial Rounded MT Bold" panose="020F0704030504030204" pitchFamily="34" charset="0"/>
              <a:ea typeface="微软雅黑" panose="020B0503020204020204" pitchFamily="34" charset="-122"/>
              <a:sym typeface="Times New Roman" panose="02020603050405020304" pitchFamily="18" charset="0"/>
            </a:endParaRPr>
          </a:p>
        </p:txBody>
      </p:sp>
      <p:pic>
        <p:nvPicPr>
          <p:cNvPr id="7" name="Picture 4" descr="Image result for â«ØµÙØ±Ø© Ø§Ø¨ØªÙØ§Ø±â¬â"/>
          <p:cNvPicPr>
            <a:picLocks noChangeAspect="1" noChangeArrowheads="1"/>
          </p:cNvPicPr>
          <p:nvPr/>
        </p:nvPicPr>
        <p:blipFill>
          <a:blip r:embed="rId4" cstate="print"/>
          <a:srcRect/>
          <a:stretch>
            <a:fillRect/>
          </a:stretch>
        </p:blipFill>
        <p:spPr bwMode="auto">
          <a:xfrm>
            <a:off x="4676435" y="3672592"/>
            <a:ext cx="2094140" cy="2094140"/>
          </a:xfrm>
          <a:prstGeom prst="rect">
            <a:avLst/>
          </a:prstGeom>
          <a:noFill/>
        </p:spPr>
      </p:pic>
      <p:pic>
        <p:nvPicPr>
          <p:cNvPr id="8" name="Picture 6" descr="Related image"/>
          <p:cNvPicPr>
            <a:picLocks noChangeAspect="1" noChangeArrowheads="1"/>
          </p:cNvPicPr>
          <p:nvPr/>
        </p:nvPicPr>
        <p:blipFill>
          <a:blip r:embed="rId5" cstate="print"/>
          <a:srcRect/>
          <a:stretch>
            <a:fillRect/>
          </a:stretch>
        </p:blipFill>
        <p:spPr bwMode="auto">
          <a:xfrm rot="1481584">
            <a:off x="6362361" y="3264387"/>
            <a:ext cx="434408" cy="569448"/>
          </a:xfrm>
          <a:prstGeom prst="rect">
            <a:avLst/>
          </a:prstGeom>
          <a:noFill/>
        </p:spPr>
      </p:pic>
      <p:pic>
        <p:nvPicPr>
          <p:cNvPr id="9" name="Picture 6" descr="Related image"/>
          <p:cNvPicPr>
            <a:picLocks noChangeAspect="1" noChangeArrowheads="1"/>
          </p:cNvPicPr>
          <p:nvPr/>
        </p:nvPicPr>
        <p:blipFill>
          <a:blip r:embed="rId5" cstate="print"/>
          <a:srcRect/>
          <a:stretch>
            <a:fillRect/>
          </a:stretch>
        </p:blipFill>
        <p:spPr bwMode="auto">
          <a:xfrm rot="2607096">
            <a:off x="6562386" y="3856298"/>
            <a:ext cx="434408" cy="569448"/>
          </a:xfrm>
          <a:prstGeom prst="rect">
            <a:avLst/>
          </a:prstGeom>
          <a:noFill/>
        </p:spPr>
      </p:pic>
      <p:pic>
        <p:nvPicPr>
          <p:cNvPr id="10" name="Picture 6" descr="Related image"/>
          <p:cNvPicPr>
            <a:picLocks noChangeAspect="1" noChangeArrowheads="1"/>
          </p:cNvPicPr>
          <p:nvPr/>
        </p:nvPicPr>
        <p:blipFill>
          <a:blip r:embed="rId5" cstate="print"/>
          <a:srcRect/>
          <a:stretch>
            <a:fillRect/>
          </a:stretch>
        </p:blipFill>
        <p:spPr bwMode="auto">
          <a:xfrm rot="2113947">
            <a:off x="6550140" y="4480866"/>
            <a:ext cx="434408" cy="569448"/>
          </a:xfrm>
          <a:prstGeom prst="rect">
            <a:avLst/>
          </a:prstGeom>
          <a:noFill/>
        </p:spPr>
      </p:pic>
      <p:pic>
        <p:nvPicPr>
          <p:cNvPr id="11" name="Picture 6" descr="Related image"/>
          <p:cNvPicPr>
            <a:picLocks noChangeAspect="1" noChangeArrowheads="1"/>
          </p:cNvPicPr>
          <p:nvPr/>
        </p:nvPicPr>
        <p:blipFill>
          <a:blip r:embed="rId5" cstate="print"/>
          <a:srcRect/>
          <a:stretch>
            <a:fillRect/>
          </a:stretch>
        </p:blipFill>
        <p:spPr bwMode="auto">
          <a:xfrm rot="2936735">
            <a:off x="6476661" y="5031955"/>
            <a:ext cx="434408" cy="569448"/>
          </a:xfrm>
          <a:prstGeom prst="rect">
            <a:avLst/>
          </a:prstGeom>
          <a:noFill/>
        </p:spPr>
      </p:pic>
      <p:pic>
        <p:nvPicPr>
          <p:cNvPr id="12" name="Picture 6" descr="Related image"/>
          <p:cNvPicPr>
            <a:picLocks noChangeAspect="1" noChangeArrowheads="1"/>
          </p:cNvPicPr>
          <p:nvPr/>
        </p:nvPicPr>
        <p:blipFill>
          <a:blip r:embed="rId5" cstate="print"/>
          <a:srcRect/>
          <a:stretch>
            <a:fillRect/>
          </a:stretch>
        </p:blipFill>
        <p:spPr bwMode="auto">
          <a:xfrm rot="645425">
            <a:off x="5594917" y="3207239"/>
            <a:ext cx="434408" cy="569448"/>
          </a:xfrm>
          <a:prstGeom prst="rect">
            <a:avLst/>
          </a:prstGeom>
          <a:noFill/>
        </p:spPr>
      </p:pic>
      <p:pic>
        <p:nvPicPr>
          <p:cNvPr id="13" name="Picture 6" descr="Related image"/>
          <p:cNvPicPr>
            <a:picLocks noChangeAspect="1" noChangeArrowheads="1"/>
          </p:cNvPicPr>
          <p:nvPr/>
        </p:nvPicPr>
        <p:blipFill>
          <a:blip r:embed="rId5" cstate="print"/>
          <a:srcRect/>
          <a:stretch>
            <a:fillRect/>
          </a:stretch>
        </p:blipFill>
        <p:spPr bwMode="auto">
          <a:xfrm rot="20468831">
            <a:off x="4945858" y="3268469"/>
            <a:ext cx="434408" cy="569448"/>
          </a:xfrm>
          <a:prstGeom prst="rect">
            <a:avLst/>
          </a:prstGeom>
          <a:noFill/>
        </p:spPr>
      </p:pic>
      <p:pic>
        <p:nvPicPr>
          <p:cNvPr id="14" name="Picture 6" descr="Related image"/>
          <p:cNvPicPr>
            <a:picLocks noChangeAspect="1" noChangeArrowheads="1"/>
          </p:cNvPicPr>
          <p:nvPr/>
        </p:nvPicPr>
        <p:blipFill>
          <a:blip r:embed="rId5" cstate="print"/>
          <a:srcRect/>
          <a:stretch>
            <a:fillRect/>
          </a:stretch>
        </p:blipFill>
        <p:spPr bwMode="auto">
          <a:xfrm rot="19111870">
            <a:off x="4333537" y="3623616"/>
            <a:ext cx="434408" cy="569448"/>
          </a:xfrm>
          <a:prstGeom prst="rect">
            <a:avLst/>
          </a:prstGeom>
          <a:noFill/>
        </p:spPr>
      </p:pic>
      <p:pic>
        <p:nvPicPr>
          <p:cNvPr id="15" name="Picture 6" descr="Related image"/>
          <p:cNvPicPr>
            <a:picLocks noChangeAspect="1" noChangeArrowheads="1"/>
          </p:cNvPicPr>
          <p:nvPr/>
        </p:nvPicPr>
        <p:blipFill>
          <a:blip r:embed="rId5" cstate="print"/>
          <a:srcRect/>
          <a:stretch>
            <a:fillRect/>
          </a:stretch>
        </p:blipFill>
        <p:spPr bwMode="auto">
          <a:xfrm rot="18008075">
            <a:off x="4325374" y="4337991"/>
            <a:ext cx="434408" cy="569448"/>
          </a:xfrm>
          <a:prstGeom prst="rect">
            <a:avLst/>
          </a:prstGeom>
          <a:noFill/>
        </p:spPr>
      </p:pic>
      <p:pic>
        <p:nvPicPr>
          <p:cNvPr id="16" name="Picture 6" descr="Related image"/>
          <p:cNvPicPr>
            <a:picLocks noChangeAspect="1" noChangeArrowheads="1"/>
          </p:cNvPicPr>
          <p:nvPr/>
        </p:nvPicPr>
        <p:blipFill>
          <a:blip r:embed="rId5" cstate="print"/>
          <a:srcRect/>
          <a:stretch>
            <a:fillRect/>
          </a:stretch>
        </p:blipFill>
        <p:spPr bwMode="auto">
          <a:xfrm rot="17750938">
            <a:off x="4447837" y="4987052"/>
            <a:ext cx="434408" cy="569448"/>
          </a:xfrm>
          <a:prstGeom prst="rect">
            <a:avLst/>
          </a:prstGeom>
          <a:noFill/>
        </p:spPr>
      </p:pic>
      <p:pic>
        <p:nvPicPr>
          <p:cNvPr id="17" name="Picture 6" descr="Related image"/>
          <p:cNvPicPr>
            <a:picLocks noChangeAspect="1" noChangeArrowheads="1"/>
          </p:cNvPicPr>
          <p:nvPr/>
        </p:nvPicPr>
        <p:blipFill>
          <a:blip r:embed="rId5" cstate="print"/>
          <a:srcRect/>
          <a:stretch>
            <a:fillRect/>
          </a:stretch>
        </p:blipFill>
        <p:spPr bwMode="auto">
          <a:xfrm rot="17607540">
            <a:off x="5158130" y="5403429"/>
            <a:ext cx="434408" cy="569448"/>
          </a:xfrm>
          <a:prstGeom prst="rect">
            <a:avLst/>
          </a:prstGeom>
          <a:noFill/>
        </p:spPr>
      </p:pic>
      <p:sp>
        <p:nvSpPr>
          <p:cNvPr id="3" name="Snip Diagonal Corner Rectangle 2"/>
          <p:cNvSpPr/>
          <p:nvPr/>
        </p:nvSpPr>
        <p:spPr>
          <a:xfrm>
            <a:off x="2685833" y="1326396"/>
            <a:ext cx="3981204" cy="1682443"/>
          </a:xfrm>
          <a:prstGeom prst="snip2Diag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solidFill>
                  <a:schemeClr val="tx1"/>
                </a:solidFill>
              </a:rPr>
              <a:t>ما هي المسؤولية المنوطة بك كفرد في تدعيم ركائز المجتمع ؟</a:t>
            </a:r>
            <a:endParaRPr lang="en-US" sz="2800" b="1" dirty="0">
              <a:solidFill>
                <a:schemeClr val="tx1"/>
              </a:solidFill>
            </a:endParaRPr>
          </a:p>
        </p:txBody>
      </p:sp>
    </p:spTree>
    <p:extLst>
      <p:ext uri="{BB962C8B-B14F-4D97-AF65-F5344CB8AC3E}">
        <p14:creationId xmlns:p14="http://schemas.microsoft.com/office/powerpoint/2010/main" val="3643802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TextBox 2"/>
          <p:cNvSpPr txBox="1"/>
          <p:nvPr/>
        </p:nvSpPr>
        <p:spPr>
          <a:xfrm>
            <a:off x="2185989" y="1371600"/>
            <a:ext cx="5300662" cy="1569660"/>
          </a:xfrm>
          <a:prstGeom prst="rect">
            <a:avLst/>
          </a:prstGeom>
          <a:noFill/>
        </p:spPr>
        <p:txBody>
          <a:bodyPr wrap="square" rtlCol="0">
            <a:spAutoFit/>
          </a:bodyPr>
          <a:lstStyle/>
          <a:p>
            <a:pPr algn="r"/>
            <a:r>
              <a:rPr lang="ar-AE" sz="2400" b="1" dirty="0"/>
              <a:t>حرص  الرسول صلى الله عليه وسلم  على بناء لَبِنة المجتمع الأولى و هي ( الأسرة ) بناءً قوياً متماسكاً إذ أن بنائها هو داعمة للمجتمع  كما حرص النبي صلى الله عليه وسلم على بناء مجتمع قوي  .</a:t>
            </a:r>
            <a:endParaRPr lang="en-US" sz="2400" b="1" dirty="0"/>
          </a:p>
        </p:txBody>
      </p:sp>
    </p:spTree>
    <p:extLst>
      <p:ext uri="{BB962C8B-B14F-4D97-AF65-F5344CB8AC3E}">
        <p14:creationId xmlns:p14="http://schemas.microsoft.com/office/powerpoint/2010/main" val="3063513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8656" t="33008" r="13478" b="23309"/>
          <a:stretch/>
        </p:blipFill>
        <p:spPr>
          <a:xfrm>
            <a:off x="185738" y="100013"/>
            <a:ext cx="8758237" cy="6972300"/>
          </a:xfrm>
          <a:prstGeom prst="rect">
            <a:avLst/>
          </a:prstGeom>
        </p:spPr>
      </p:pic>
      <p:sp>
        <p:nvSpPr>
          <p:cNvPr id="5" name="TextBox 4"/>
          <p:cNvSpPr txBox="1"/>
          <p:nvPr/>
        </p:nvSpPr>
        <p:spPr>
          <a:xfrm>
            <a:off x="1085850" y="1110586"/>
            <a:ext cx="5200651" cy="923330"/>
          </a:xfrm>
          <a:prstGeom prst="rect">
            <a:avLst/>
          </a:prstGeom>
          <a:noFill/>
        </p:spPr>
        <p:txBody>
          <a:bodyPr wrap="square" rtlCol="0">
            <a:spAutoFit/>
          </a:bodyPr>
          <a:lstStyle/>
          <a:p>
            <a:pPr algn="r"/>
            <a:r>
              <a:rPr lang="ar-AE" sz="5400" b="1" dirty="0">
                <a:solidFill>
                  <a:srgbClr val="FFC000"/>
                </a:solidFill>
              </a:rPr>
              <a:t>معيار النجاح : 1</a:t>
            </a:r>
            <a:endParaRPr lang="en-US" sz="5400" b="1" dirty="0">
              <a:solidFill>
                <a:srgbClr val="FFC000"/>
              </a:solidFill>
            </a:endParaRPr>
          </a:p>
        </p:txBody>
      </p:sp>
      <p:sp>
        <p:nvSpPr>
          <p:cNvPr id="2" name="Rectangle 1"/>
          <p:cNvSpPr/>
          <p:nvPr/>
        </p:nvSpPr>
        <p:spPr>
          <a:xfrm>
            <a:off x="2286000" y="2967335"/>
            <a:ext cx="3729038" cy="2554545"/>
          </a:xfrm>
          <a:prstGeom prst="rect">
            <a:avLst/>
          </a:prstGeom>
        </p:spPr>
        <p:txBody>
          <a:bodyPr wrap="square">
            <a:spAutoFit/>
          </a:bodyPr>
          <a:lstStyle/>
          <a:p>
            <a:pPr algn="r" rtl="1"/>
            <a:r>
              <a:rPr lang="ar-AE" sz="3200" b="1" dirty="0">
                <a:solidFill>
                  <a:srgbClr val="FF0000"/>
                </a:solidFill>
              </a:rPr>
              <a:t>1- أنا أستطيع الاستدلال بأحداث من السيرة على حرص الرسول صلى الله عليه وسلم على بناء مجتمع قوي متماسك . </a:t>
            </a:r>
            <a:r>
              <a:rPr lang="ar-AE" b="1" dirty="0"/>
              <a:t>.</a:t>
            </a:r>
            <a:endParaRPr lang="en-US" sz="10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167305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33722" y="3656623"/>
            <a:ext cx="5518052" cy="2236192"/>
          </a:xfrm>
          <a:prstGeom prst="rect">
            <a:avLst/>
          </a:prstGeom>
        </p:spPr>
      </p:pic>
      <p:sp>
        <p:nvSpPr>
          <p:cNvPr id="3" name="Cloud 2"/>
          <p:cNvSpPr/>
          <p:nvPr/>
        </p:nvSpPr>
        <p:spPr>
          <a:xfrm>
            <a:off x="2034923" y="925294"/>
            <a:ext cx="5190978" cy="1908755"/>
          </a:xfrm>
          <a:prstGeom prst="cloud">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100" b="1" dirty="0">
                <a:solidFill>
                  <a:srgbClr val="FFFF00"/>
                </a:solidFill>
              </a:rPr>
              <a:t>تعاون مع مجموعتك عند طرح سؤال المجموعات و احرص على أن تكون مجموعتك هي الفائزة </a:t>
            </a:r>
            <a:endParaRPr lang="en-US" sz="2100" b="1" dirty="0">
              <a:solidFill>
                <a:srgbClr val="FFFF00"/>
              </a:solidFill>
            </a:endParaRPr>
          </a:p>
        </p:txBody>
      </p:sp>
      <p:pic>
        <p:nvPicPr>
          <p:cNvPr id="4" name="Picture 3"/>
          <p:cNvPicPr>
            <a:picLocks noChangeAspect="1"/>
          </p:cNvPicPr>
          <p:nvPr/>
        </p:nvPicPr>
        <p:blipFill>
          <a:blip r:embed="rId3"/>
          <a:stretch>
            <a:fillRect/>
          </a:stretch>
        </p:blipFill>
        <p:spPr>
          <a:xfrm rot="19208743">
            <a:off x="172491" y="1302775"/>
            <a:ext cx="1766430" cy="1178719"/>
          </a:xfrm>
          <a:prstGeom prst="rect">
            <a:avLst/>
          </a:prstGeom>
        </p:spPr>
      </p:pic>
      <p:pic>
        <p:nvPicPr>
          <p:cNvPr id="5" name="Picture 4"/>
          <p:cNvPicPr>
            <a:picLocks noChangeAspect="1"/>
          </p:cNvPicPr>
          <p:nvPr/>
        </p:nvPicPr>
        <p:blipFill>
          <a:blip r:embed="rId3"/>
          <a:stretch>
            <a:fillRect/>
          </a:stretch>
        </p:blipFill>
        <p:spPr>
          <a:xfrm rot="1866791">
            <a:off x="7331938" y="1227198"/>
            <a:ext cx="1696356" cy="1178719"/>
          </a:xfrm>
          <a:prstGeom prst="rect">
            <a:avLst/>
          </a:prstGeom>
        </p:spPr>
      </p:pic>
      <p:sp>
        <p:nvSpPr>
          <p:cNvPr id="6" name="Flowchart: Alternate Process 5"/>
          <p:cNvSpPr/>
          <p:nvPr/>
        </p:nvSpPr>
        <p:spPr>
          <a:xfrm>
            <a:off x="3352800" y="2956782"/>
            <a:ext cx="3048000" cy="623320"/>
          </a:xfrm>
          <a:prstGeom prst="flowChartAlternate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100" b="1" dirty="0">
                <a:solidFill>
                  <a:schemeClr val="bg1"/>
                </a:solidFill>
              </a:rPr>
              <a:t>قائد المجموعة تولى قيادة مجموعتك و عرض إجاباتها</a:t>
            </a:r>
            <a:endParaRPr lang="en-US" sz="2100" b="1" dirty="0">
              <a:solidFill>
                <a:schemeClr val="bg1"/>
              </a:solidFill>
            </a:endParaRPr>
          </a:p>
        </p:txBody>
      </p:sp>
    </p:spTree>
    <p:extLst>
      <p:ext uri="{BB962C8B-B14F-4D97-AF65-F5344CB8AC3E}">
        <p14:creationId xmlns:p14="http://schemas.microsoft.com/office/powerpoint/2010/main" val="1369010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1614486" y="2190746"/>
            <a:ext cx="7172326" cy="1300164"/>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rgbClr val="002060"/>
              </a:solidFill>
            </a:endParaRPr>
          </a:p>
        </p:txBody>
      </p:sp>
      <p:sp>
        <p:nvSpPr>
          <p:cNvPr id="4" name="Rounded Rectangle 3"/>
          <p:cNvSpPr/>
          <p:nvPr/>
        </p:nvSpPr>
        <p:spPr>
          <a:xfrm>
            <a:off x="1698831" y="3707374"/>
            <a:ext cx="7172326" cy="1300164"/>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rgbClr val="002060"/>
              </a:solidFill>
            </a:endParaRPr>
          </a:p>
        </p:txBody>
      </p:sp>
      <p:sp>
        <p:nvSpPr>
          <p:cNvPr id="5" name="Rounded Rectangle 4"/>
          <p:cNvSpPr/>
          <p:nvPr/>
        </p:nvSpPr>
        <p:spPr>
          <a:xfrm>
            <a:off x="1614486" y="5343516"/>
            <a:ext cx="7172326" cy="1300164"/>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tx1"/>
                </a:solidFill>
              </a:rPr>
              <a:t>شاهد الفيديو ثم استدل منه على حرص النبي صلى الله عليه وسلم على بناء مجتمع قوي متماسك .</a:t>
            </a:r>
            <a:endParaRPr lang="en-US" sz="2400" b="1" dirty="0">
              <a:solidFill>
                <a:schemeClr val="tx1"/>
              </a:solidFill>
            </a:endParaRPr>
          </a:p>
        </p:txBody>
      </p:sp>
      <p:sp>
        <p:nvSpPr>
          <p:cNvPr id="6" name="TextBox 5"/>
          <p:cNvSpPr txBox="1"/>
          <p:nvPr/>
        </p:nvSpPr>
        <p:spPr>
          <a:xfrm rot="19819866">
            <a:off x="123278" y="2218016"/>
            <a:ext cx="1974636" cy="523220"/>
          </a:xfrm>
          <a:prstGeom prst="rect">
            <a:avLst/>
          </a:prstGeom>
          <a:noFill/>
        </p:spPr>
        <p:txBody>
          <a:bodyPr wrap="square" rtlCol="0">
            <a:spAutoFit/>
          </a:bodyPr>
          <a:lstStyle/>
          <a:p>
            <a:pPr algn="r"/>
            <a:r>
              <a:rPr lang="ar-AE" sz="2800" b="1" dirty="0">
                <a:solidFill>
                  <a:srgbClr val="FF0000"/>
                </a:solidFill>
              </a:rPr>
              <a:t>فريق</a:t>
            </a:r>
            <a:endParaRPr lang="en-US" sz="2800" b="1" dirty="0">
              <a:solidFill>
                <a:srgbClr val="FF0000"/>
              </a:solidFill>
            </a:endParaRPr>
          </a:p>
        </p:txBody>
      </p:sp>
      <p:sp>
        <p:nvSpPr>
          <p:cNvPr id="7" name="TextBox 6"/>
          <p:cNvSpPr txBox="1"/>
          <p:nvPr/>
        </p:nvSpPr>
        <p:spPr>
          <a:xfrm rot="19922379">
            <a:off x="414531" y="3702142"/>
            <a:ext cx="1960491" cy="523220"/>
          </a:xfrm>
          <a:prstGeom prst="rect">
            <a:avLst/>
          </a:prstGeom>
          <a:noFill/>
        </p:spPr>
        <p:txBody>
          <a:bodyPr wrap="square" rtlCol="0">
            <a:spAutoFit/>
          </a:bodyPr>
          <a:lstStyle/>
          <a:p>
            <a:r>
              <a:rPr lang="ar-AE" sz="2800" dirty="0">
                <a:solidFill>
                  <a:srgbClr val="FF0000"/>
                </a:solidFill>
              </a:rPr>
              <a:t>فريق</a:t>
            </a:r>
            <a:endParaRPr lang="en-US" sz="2800" b="1" dirty="0">
              <a:solidFill>
                <a:srgbClr val="FF0000"/>
              </a:solidFill>
            </a:endParaRPr>
          </a:p>
        </p:txBody>
      </p:sp>
      <p:sp>
        <p:nvSpPr>
          <p:cNvPr id="8" name="TextBox 7"/>
          <p:cNvSpPr txBox="1"/>
          <p:nvPr/>
        </p:nvSpPr>
        <p:spPr>
          <a:xfrm rot="19947186">
            <a:off x="252625" y="5173870"/>
            <a:ext cx="2374642" cy="523220"/>
          </a:xfrm>
          <a:prstGeom prst="rect">
            <a:avLst/>
          </a:prstGeom>
          <a:noFill/>
        </p:spPr>
        <p:txBody>
          <a:bodyPr wrap="square" rtlCol="0">
            <a:spAutoFit/>
          </a:bodyPr>
          <a:lstStyle/>
          <a:p>
            <a:r>
              <a:rPr lang="ar-AE" sz="2800" b="1" dirty="0">
                <a:solidFill>
                  <a:srgbClr val="FF0000"/>
                </a:solidFill>
              </a:rPr>
              <a:t>فريق</a:t>
            </a:r>
            <a:endParaRPr lang="en-US" sz="2800" b="1" dirty="0">
              <a:solidFill>
                <a:srgbClr val="FF0000"/>
              </a:solidFill>
            </a:endParaRPr>
          </a:p>
        </p:txBody>
      </p:sp>
      <p:sp>
        <p:nvSpPr>
          <p:cNvPr id="9" name="Oval 8"/>
          <p:cNvSpPr/>
          <p:nvPr/>
        </p:nvSpPr>
        <p:spPr>
          <a:xfrm rot="20248628">
            <a:off x="-76563" y="585330"/>
            <a:ext cx="2573330" cy="1403664"/>
          </a:xfrm>
          <a:prstGeom prst="ellipse">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bg1"/>
                </a:solidFill>
              </a:rPr>
              <a:t>أجب عبر </a:t>
            </a:r>
            <a:endParaRPr lang="en-US" sz="2400" b="1" dirty="0">
              <a:solidFill>
                <a:schemeClr val="bg1"/>
              </a:solidFill>
            </a:endParaRPr>
          </a:p>
          <a:p>
            <a:pPr algn="ctr"/>
            <a:r>
              <a:rPr lang="ar-AE" sz="2400" b="1">
                <a:solidFill>
                  <a:schemeClr val="bg1"/>
                </a:solidFill>
              </a:rPr>
              <a:t>تيمز </a:t>
            </a:r>
            <a:endParaRPr lang="en-US" sz="2400" b="1" dirty="0">
              <a:solidFill>
                <a:schemeClr val="bg1"/>
              </a:solidFill>
            </a:endParaRPr>
          </a:p>
          <a:p>
            <a:pPr algn="ctr"/>
            <a:r>
              <a:rPr lang="ar-AE" sz="2400" b="1" dirty="0">
                <a:solidFill>
                  <a:schemeClr val="bg1"/>
                </a:solidFill>
              </a:rPr>
              <a:t>ثم قيم ذاتك وقيم زملائك</a:t>
            </a:r>
            <a:endParaRPr lang="en-US" sz="2400" b="1" dirty="0">
              <a:solidFill>
                <a:schemeClr val="bg1"/>
              </a:solidFill>
            </a:endParaRPr>
          </a:p>
        </p:txBody>
      </p:sp>
      <p:sp>
        <p:nvSpPr>
          <p:cNvPr id="10" name="TextBox 9"/>
          <p:cNvSpPr txBox="1"/>
          <p:nvPr/>
        </p:nvSpPr>
        <p:spPr>
          <a:xfrm>
            <a:off x="2097971" y="3807209"/>
            <a:ext cx="6077577" cy="461665"/>
          </a:xfrm>
          <a:prstGeom prst="rect">
            <a:avLst/>
          </a:prstGeom>
          <a:noFill/>
        </p:spPr>
        <p:txBody>
          <a:bodyPr wrap="square" rtlCol="0">
            <a:spAutoFit/>
          </a:bodyPr>
          <a:lstStyle/>
          <a:p>
            <a:pPr algn="r"/>
            <a:r>
              <a:rPr lang="ar-AE" sz="2400" b="1" dirty="0"/>
              <a:t>.</a:t>
            </a:r>
            <a:endParaRPr lang="en-US" sz="2400" b="1" dirty="0"/>
          </a:p>
        </p:txBody>
      </p:sp>
      <p:sp>
        <p:nvSpPr>
          <p:cNvPr id="11" name="TextBox 10"/>
          <p:cNvSpPr txBox="1"/>
          <p:nvPr/>
        </p:nvSpPr>
        <p:spPr>
          <a:xfrm>
            <a:off x="1698831" y="2524506"/>
            <a:ext cx="6986587" cy="461665"/>
          </a:xfrm>
          <a:prstGeom prst="rect">
            <a:avLst/>
          </a:prstGeom>
          <a:noFill/>
        </p:spPr>
        <p:txBody>
          <a:bodyPr wrap="square" rtlCol="0">
            <a:spAutoFit/>
          </a:bodyPr>
          <a:lstStyle/>
          <a:p>
            <a:pPr algn="r"/>
            <a:r>
              <a:rPr lang="ar-AE" sz="2400" b="1" dirty="0"/>
              <a:t>.</a:t>
            </a:r>
            <a:endParaRPr lang="en-US" sz="2400" b="1" dirty="0"/>
          </a:p>
        </p:txBody>
      </p:sp>
      <p:sp>
        <p:nvSpPr>
          <p:cNvPr id="12" name="TextBox 11"/>
          <p:cNvSpPr txBox="1"/>
          <p:nvPr/>
        </p:nvSpPr>
        <p:spPr>
          <a:xfrm>
            <a:off x="1293018" y="5027306"/>
            <a:ext cx="6557963" cy="461665"/>
          </a:xfrm>
          <a:prstGeom prst="rect">
            <a:avLst/>
          </a:prstGeom>
          <a:noFill/>
        </p:spPr>
        <p:txBody>
          <a:bodyPr wrap="square" rtlCol="0">
            <a:spAutoFit/>
          </a:bodyPr>
          <a:lstStyle/>
          <a:p>
            <a:pPr algn="r"/>
            <a:r>
              <a:rPr lang="en-US" sz="2400" dirty="0">
                <a:solidFill>
                  <a:srgbClr val="002060"/>
                </a:solidFill>
                <a:hlinkClick r:id="rId4"/>
              </a:rPr>
              <a:t>https://www.youtube.com/watch?v=XcLlNn9oTKE</a:t>
            </a:r>
            <a:endParaRPr lang="en-US" sz="2400" b="1" dirty="0">
              <a:solidFill>
                <a:srgbClr val="002060"/>
              </a:solidFill>
            </a:endParaRPr>
          </a:p>
        </p:txBody>
      </p:sp>
      <p:pic>
        <p:nvPicPr>
          <p:cNvPr id="13" name="اجمل عد تنازلي لمدة دقيقة كاملة 2018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6594" y="6035766"/>
            <a:ext cx="1107538" cy="711247"/>
          </a:xfrm>
          <a:prstGeom prst="rect">
            <a:avLst/>
          </a:prstGeom>
        </p:spPr>
      </p:pic>
      <p:sp>
        <p:nvSpPr>
          <p:cNvPr id="14" name="Rounded Rectangle 13"/>
          <p:cNvSpPr/>
          <p:nvPr/>
        </p:nvSpPr>
        <p:spPr>
          <a:xfrm>
            <a:off x="2242177" y="837993"/>
            <a:ext cx="7108034" cy="1348543"/>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chemeClr val="accent1">
                    <a:lumMod val="50000"/>
                  </a:schemeClr>
                </a:solidFill>
              </a:rPr>
              <a:t>1- أنا أستطيع الاستدلال بأحداث من السيرة على حرص الرسول </a:t>
            </a:r>
          </a:p>
          <a:p>
            <a:pPr algn="ctr"/>
            <a:r>
              <a:rPr lang="ar-AE" sz="2400" b="1" dirty="0">
                <a:solidFill>
                  <a:schemeClr val="accent1">
                    <a:lumMod val="50000"/>
                  </a:schemeClr>
                </a:solidFill>
              </a:rPr>
              <a:t>صلى الله عليه وسلم على بناء مجتمع قوي متماسك . </a:t>
            </a:r>
            <a:r>
              <a:rPr lang="ar-AE" sz="4000" b="1" dirty="0"/>
              <a:t>.</a:t>
            </a:r>
            <a:endParaRPr lang="en-US" sz="1100" dirty="0">
              <a:latin typeface="Calibri" panose="020F0502020204030204" pitchFamily="34" charset="0"/>
              <a:ea typeface="Calibri" panose="020F0502020204030204" pitchFamily="34" charset="0"/>
            </a:endParaRPr>
          </a:p>
          <a:p>
            <a:pPr algn="ctr"/>
            <a:endParaRPr lang="en-US" sz="4000" b="1" dirty="0">
              <a:solidFill>
                <a:srgbClr val="00206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2215417474"/>
              </p:ext>
            </p:extLst>
          </p:nvPr>
        </p:nvGraphicFramePr>
        <p:xfrm>
          <a:off x="2242177" y="2381452"/>
          <a:ext cx="6257505" cy="1234821"/>
        </p:xfrm>
        <a:graphic>
          <a:graphicData uri="http://schemas.openxmlformats.org/drawingml/2006/table">
            <a:tbl>
              <a:tblPr>
                <a:tableStyleId>{5C22544A-7EE6-4342-B048-85BDC9FD1C3A}</a:tableStyleId>
              </a:tblPr>
              <a:tblGrid>
                <a:gridCol w="6257505">
                  <a:extLst>
                    <a:ext uri="{9D8B030D-6E8A-4147-A177-3AD203B41FA5}">
                      <a16:colId xmlns:a16="http://schemas.microsoft.com/office/drawing/2014/main" val="20000"/>
                    </a:ext>
                  </a:extLst>
                </a:gridCol>
              </a:tblGrid>
              <a:tr h="586344">
                <a:tc>
                  <a:txBody>
                    <a:bodyPr/>
                    <a:lstStyle/>
                    <a:p>
                      <a:pPr marL="457200" marR="0" indent="0" algn="r" rtl="1">
                        <a:lnSpc>
                          <a:spcPct val="115000"/>
                        </a:lnSpc>
                        <a:spcBef>
                          <a:spcPts val="0"/>
                        </a:spcBef>
                        <a:spcAft>
                          <a:spcPts val="0"/>
                        </a:spcAft>
                      </a:pPr>
                      <a:r>
                        <a:rPr lang="ar-SA" sz="2400" b="1" dirty="0">
                          <a:effectLst/>
                        </a:rPr>
                        <a:t>باستخدام استراتيجية </a:t>
                      </a:r>
                      <a:r>
                        <a:rPr lang="ar-AE" sz="2400" b="1" dirty="0">
                          <a:effectLst/>
                        </a:rPr>
                        <a:t>البحث والاستقصاء</a:t>
                      </a:r>
                      <a:r>
                        <a:rPr lang="ar-SA" sz="2400" b="1" dirty="0">
                          <a:effectLst/>
                        </a:rPr>
                        <a:t>وضح  كيف حرص النبي على تماسك المجتمع المسلم ، دَعِّم إجابتك بالأدلة .</a:t>
                      </a:r>
                      <a:endParaRPr lang="en-US" sz="2400" b="1" dirty="0">
                        <a:effectLst/>
                        <a:latin typeface="Calibri" panose="020F0502020204030204" pitchFamily="34" charset="0"/>
                        <a:ea typeface="Calibri" panose="020F0502020204030204" pitchFamily="34" charset="0"/>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493666376"/>
              </p:ext>
            </p:extLst>
          </p:nvPr>
        </p:nvGraphicFramePr>
        <p:xfrm>
          <a:off x="2957514" y="3685826"/>
          <a:ext cx="5557836" cy="1379538"/>
        </p:xfrm>
        <a:graphic>
          <a:graphicData uri="http://schemas.openxmlformats.org/drawingml/2006/table">
            <a:tbl>
              <a:tblPr>
                <a:tableStyleId>{5C22544A-7EE6-4342-B048-85BDC9FD1C3A}</a:tableStyleId>
              </a:tblPr>
              <a:tblGrid>
                <a:gridCol w="5557836">
                  <a:extLst>
                    <a:ext uri="{9D8B030D-6E8A-4147-A177-3AD203B41FA5}">
                      <a16:colId xmlns:a16="http://schemas.microsoft.com/office/drawing/2014/main" val="20000"/>
                    </a:ext>
                  </a:extLst>
                </a:gridCol>
              </a:tblGrid>
              <a:tr h="1172305">
                <a:tc>
                  <a:txBody>
                    <a:bodyPr/>
                    <a:lstStyle/>
                    <a:p>
                      <a:pPr marL="457200" marR="0" indent="0" algn="r" rtl="1">
                        <a:lnSpc>
                          <a:spcPct val="115000"/>
                        </a:lnSpc>
                        <a:spcBef>
                          <a:spcPts val="0"/>
                        </a:spcBef>
                        <a:spcAft>
                          <a:spcPts val="0"/>
                        </a:spcAft>
                      </a:pPr>
                      <a:r>
                        <a:rPr lang="ar-SA" sz="2000" b="1" dirty="0">
                          <a:effectLst/>
                        </a:rPr>
                        <a:t>استشهد بأمثلة واقعية  تُدلل على حرص النبي صلى الله عليه وسلم على تماسك المجتمع في كل من :</a:t>
                      </a:r>
                      <a:endParaRPr lang="en-US" sz="2000" b="1" dirty="0">
                        <a:effectLst/>
                      </a:endParaRPr>
                    </a:p>
                    <a:p>
                      <a:pPr marL="457200" marR="0" indent="0" algn="r" rtl="1">
                        <a:lnSpc>
                          <a:spcPct val="115000"/>
                        </a:lnSpc>
                        <a:spcBef>
                          <a:spcPts val="0"/>
                        </a:spcBef>
                        <a:spcAft>
                          <a:spcPts val="0"/>
                        </a:spcAft>
                      </a:pPr>
                      <a:r>
                        <a:rPr lang="ar-SA" sz="2000" b="1" dirty="0">
                          <a:effectLst/>
                        </a:rPr>
                        <a:t>1- علاقته مع أسرته .</a:t>
                      </a:r>
                      <a:endParaRPr lang="en-US" sz="2000" b="1" dirty="0">
                        <a:effectLst/>
                      </a:endParaRPr>
                    </a:p>
                    <a:p>
                      <a:pPr marL="457200" marR="0" indent="0" algn="r" rtl="1">
                        <a:lnSpc>
                          <a:spcPct val="115000"/>
                        </a:lnSpc>
                        <a:spcBef>
                          <a:spcPts val="0"/>
                        </a:spcBef>
                        <a:spcAft>
                          <a:spcPts val="0"/>
                        </a:spcAft>
                      </a:pPr>
                      <a:r>
                        <a:rPr lang="ar-SA" sz="2000" b="1" dirty="0">
                          <a:effectLst/>
                        </a:rPr>
                        <a:t>2- علاقته مع جيرانه .</a:t>
                      </a:r>
                      <a:endParaRPr lang="en-US" sz="2000" b="1" dirty="0">
                        <a:effectLst/>
                        <a:latin typeface="Calibri" panose="020F0502020204030204" pitchFamily="34" charset="0"/>
                        <a:ea typeface="Calibri" panose="020F0502020204030204" pitchFamily="34" charset="0"/>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074400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vol="80000">
                <p:cTn id="7" fill="hold" display="0">
                  <p:stCondLst>
                    <p:cond delay="indefinite"/>
                  </p:stCondLst>
                </p:cTn>
                <p:tgtEl>
                  <p:spTgt spid="13"/>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21"/>
          <p:cNvSpPr>
            <a:spLocks noChangeArrowheads="1"/>
          </p:cNvSpPr>
          <p:nvPr/>
        </p:nvSpPr>
        <p:spPr bwMode="auto">
          <a:xfrm>
            <a:off x="4343646" y="267309"/>
            <a:ext cx="4610100" cy="897572"/>
          </a:xfrm>
          <a:prstGeom prst="rect">
            <a:avLst/>
          </a:prstGeom>
          <a:solidFill>
            <a:schemeClr val="accent1">
              <a:lumMod val="20000"/>
              <a:lumOff val="80000"/>
            </a:schemeClr>
          </a:solidFill>
          <a:ln w="57150">
            <a:solidFill>
              <a:schemeClr val="accent4"/>
            </a:solidFill>
            <a:round/>
            <a:headEnd/>
            <a:tailEnd/>
          </a:ln>
        </p:spPr>
        <p:txBody>
          <a:bodyPr rot="0" vert="horz" wrap="square" lIns="91440" tIns="45720" rIns="91440" bIns="45720" anchor="ctr" anchorCtr="0" upright="1">
            <a:noAutofit/>
          </a:bodyPr>
          <a:lstStyle/>
          <a:p>
            <a:pPr marL="0" marR="0" algn="r" rtl="1">
              <a:lnSpc>
                <a:spcPct val="115000"/>
              </a:lnSpc>
              <a:spcBef>
                <a:spcPts val="1200"/>
              </a:spcBef>
              <a:spcAft>
                <a:spcPts val="1000"/>
              </a:spcAft>
            </a:pPr>
            <a:r>
              <a:rPr lang="ar-SA" sz="1800" b="1" dirty="0">
                <a:effectLst/>
                <a:latin typeface="Calibri" panose="020F0502020204030204" pitchFamily="34" charset="0"/>
                <a:ea typeface="Times New Roman" panose="02020603050405020304" pitchFamily="18" charset="0"/>
                <a:cs typeface="Traditional Arabic" panose="02020603050405020304" pitchFamily="18" charset="-78"/>
              </a:rPr>
              <a:t>باستخدام نموذج فراير أكتب ما تعرفينه عن </a:t>
            </a:r>
            <a:r>
              <a:rPr lang="ar-AE" sz="1800" b="1" dirty="0">
                <a:effectLst/>
                <a:latin typeface="Calibri" panose="020F0502020204030204" pitchFamily="34" charset="0"/>
                <a:ea typeface="Times New Roman" panose="02020603050405020304" pitchFamily="18" charset="0"/>
                <a:cs typeface="Traditional Arabic" panose="02020603050405020304" pitchFamily="18" charset="-78"/>
              </a:rPr>
              <a:t>احياة الرسول صلى الله عليه وسلم الاجتماعية </a:t>
            </a:r>
            <a:r>
              <a:rPr lang="ar-SA" sz="1800" b="1" dirty="0">
                <a:effectLst/>
                <a:latin typeface="Calibri" panose="020F0502020204030204" pitchFamily="34" charset="0"/>
                <a:ea typeface="Times New Roman" panose="02020603050405020304" pitchFamily="18" charset="0"/>
                <a:cs typeface="Traditional Arabic" panose="02020603050405020304" pitchFamily="18" charset="-78"/>
              </a:rPr>
              <a:t>كما هو مطلوب فيما يلي:</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5" name="صورة 22"/>
          <p:cNvPicPr/>
          <p:nvPr/>
        </p:nvPicPr>
        <p:blipFill>
          <a:blip r:embed="rId2" cstate="print">
            <a:extLst>
              <a:ext uri="{28A0092B-C50C-407E-A947-70E740481C1C}">
                <a14:useLocalDpi xmlns:a14="http://schemas.microsoft.com/office/drawing/2010/main" val="0"/>
              </a:ext>
            </a:extLst>
          </a:blip>
          <a:stretch>
            <a:fillRect/>
          </a:stretch>
        </p:blipFill>
        <p:spPr>
          <a:xfrm>
            <a:off x="488157" y="182245"/>
            <a:ext cx="1314450" cy="1692910"/>
          </a:xfrm>
          <a:prstGeom prst="rect">
            <a:avLst/>
          </a:prstGeom>
        </p:spPr>
      </p:pic>
      <p:grpSp>
        <p:nvGrpSpPr>
          <p:cNvPr id="6" name="مجموعة 16"/>
          <p:cNvGrpSpPr/>
          <p:nvPr/>
        </p:nvGrpSpPr>
        <p:grpSpPr>
          <a:xfrm>
            <a:off x="828675" y="1654811"/>
            <a:ext cx="7429499" cy="4988877"/>
            <a:chOff x="0" y="0"/>
            <a:chExt cx="5040560" cy="4320480"/>
          </a:xfrm>
        </p:grpSpPr>
        <p:grpSp>
          <p:nvGrpSpPr>
            <p:cNvPr id="7" name="مجموعة 3"/>
            <p:cNvGrpSpPr/>
            <p:nvPr/>
          </p:nvGrpSpPr>
          <p:grpSpPr>
            <a:xfrm>
              <a:off x="0" y="0"/>
              <a:ext cx="5040560" cy="4320480"/>
              <a:chOff x="0" y="0"/>
              <a:chExt cx="5040560" cy="4320480"/>
            </a:xfrm>
          </p:grpSpPr>
          <p:sp>
            <p:nvSpPr>
              <p:cNvPr id="13" name="شكل بيضاوي 4"/>
              <p:cNvSpPr/>
              <p:nvPr/>
            </p:nvSpPr>
            <p:spPr>
              <a:xfrm>
                <a:off x="0" y="0"/>
                <a:ext cx="5040560" cy="432048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l" rtl="0">
                  <a:lnSpc>
                    <a:spcPct val="115000"/>
                  </a:lnSpc>
                  <a:spcBef>
                    <a:spcPts val="0"/>
                  </a:spcBef>
                  <a:spcAft>
                    <a:spcPts val="1000"/>
                  </a:spcAft>
                </a:pPr>
                <a:r>
                  <a:rPr lang="en-US" sz="1100">
                    <a:effectLst/>
                    <a:ea typeface="Times New Roman" panose="02020603050405020304" pitchFamily="18" charset="0"/>
                    <a:cs typeface="Arial" panose="020B0604020202020204" pitchFamily="34" charset="0"/>
                  </a:rPr>
                  <a:t> </a:t>
                </a:r>
                <a:endParaRPr lang="en-US" sz="1100">
                  <a:effectLst/>
                  <a:ea typeface="Calibri" panose="020F0502020204030204" pitchFamily="34" charset="0"/>
                  <a:cs typeface="Arial" panose="020B0604020202020204" pitchFamily="34" charset="0"/>
                </a:endParaRPr>
              </a:p>
            </p:txBody>
          </p:sp>
          <p:cxnSp>
            <p:nvCxnSpPr>
              <p:cNvPr id="14" name="رابط مستقيم 5"/>
              <p:cNvCxnSpPr/>
              <p:nvPr/>
            </p:nvCxnSpPr>
            <p:spPr>
              <a:xfrm>
                <a:off x="2520280" y="0"/>
                <a:ext cx="6125" cy="432048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 name="رابط مستقيم 6"/>
              <p:cNvCxnSpPr/>
              <p:nvPr/>
            </p:nvCxnSpPr>
            <p:spPr>
              <a:xfrm>
                <a:off x="0" y="2160240"/>
                <a:ext cx="5040560" cy="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8" name="مستطيل 7"/>
            <p:cNvSpPr/>
            <p:nvPr/>
          </p:nvSpPr>
          <p:spPr>
            <a:xfrm>
              <a:off x="1440160" y="1728192"/>
              <a:ext cx="2088232" cy="9361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ar-AE" sz="3200" b="1" kern="1200" dirty="0">
                  <a:solidFill>
                    <a:srgbClr val="00B050"/>
                  </a:solidFill>
                  <a:effectLst/>
                  <a:latin typeface="Times New Roman" panose="02020603050405020304" pitchFamily="18" charset="0"/>
                  <a:ea typeface="Times New Roman" panose="02020603050405020304" pitchFamily="18" charset="0"/>
                  <a:cs typeface="Traditional Arabic" panose="02020603050405020304" pitchFamily="18" charset="-78"/>
                </a:rPr>
                <a:t>حياة النبي صلى الله عليه وسلم الاجتماعية</a:t>
              </a:r>
              <a:endParaRPr lang="en-US" sz="3200" dirty="0">
                <a:effectLst/>
                <a:latin typeface="Times New Roman" panose="02020603050405020304" pitchFamily="18" charset="0"/>
                <a:ea typeface="Times New Roman" panose="02020603050405020304" pitchFamily="18" charset="0"/>
              </a:endParaRPr>
            </a:p>
          </p:txBody>
        </p:sp>
        <p:sp>
          <p:nvSpPr>
            <p:cNvPr id="9" name="مستطيل 8"/>
            <p:cNvSpPr/>
            <p:nvPr/>
          </p:nvSpPr>
          <p:spPr>
            <a:xfrm>
              <a:off x="2611880" y="720824"/>
              <a:ext cx="208823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sp>
          <p:nvSpPr>
            <p:cNvPr id="10" name="مستطيل 10"/>
            <p:cNvSpPr/>
            <p:nvPr/>
          </p:nvSpPr>
          <p:spPr>
            <a:xfrm>
              <a:off x="390217" y="752547"/>
              <a:ext cx="208823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sp>
          <p:nvSpPr>
            <p:cNvPr id="11" name="مستطيل 11"/>
            <p:cNvSpPr/>
            <p:nvPr/>
          </p:nvSpPr>
          <p:spPr>
            <a:xfrm>
              <a:off x="2523342" y="2612892"/>
              <a:ext cx="208823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sp>
          <p:nvSpPr>
            <p:cNvPr id="12" name="مستطيل 12"/>
            <p:cNvSpPr/>
            <p:nvPr/>
          </p:nvSpPr>
          <p:spPr>
            <a:xfrm>
              <a:off x="390217" y="2674168"/>
              <a:ext cx="2088232" cy="9361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1200">
                  <a:effectLst/>
                  <a:latin typeface="Times New Roman" panose="02020603050405020304" pitchFamily="18" charset="0"/>
                  <a:ea typeface="Times New Roman" panose="02020603050405020304" pitchFamily="18" charset="0"/>
                </a:rPr>
                <a:t> </a:t>
              </a:r>
            </a:p>
          </p:txBody>
        </p:sp>
      </p:grpSp>
      <p:sp>
        <p:nvSpPr>
          <p:cNvPr id="16" name="TextBox 15"/>
          <p:cNvSpPr txBox="1"/>
          <p:nvPr/>
        </p:nvSpPr>
        <p:spPr>
          <a:xfrm>
            <a:off x="6715125" y="1671638"/>
            <a:ext cx="1557338" cy="461665"/>
          </a:xfrm>
          <a:prstGeom prst="rect">
            <a:avLst/>
          </a:prstGeom>
          <a:solidFill>
            <a:srgbClr val="FFC000"/>
          </a:solidFill>
        </p:spPr>
        <p:txBody>
          <a:bodyPr wrap="square" rtlCol="0">
            <a:spAutoFit/>
          </a:bodyPr>
          <a:lstStyle/>
          <a:p>
            <a:pPr algn="ctr"/>
            <a:r>
              <a:rPr lang="ar-AE" sz="2400" b="1" dirty="0"/>
              <a:t>التعريف </a:t>
            </a:r>
            <a:endParaRPr lang="en-US" sz="2400" b="1" dirty="0"/>
          </a:p>
        </p:txBody>
      </p:sp>
      <p:sp>
        <p:nvSpPr>
          <p:cNvPr id="17" name="TextBox 16"/>
          <p:cNvSpPr txBox="1"/>
          <p:nvPr/>
        </p:nvSpPr>
        <p:spPr>
          <a:xfrm>
            <a:off x="200147" y="5965949"/>
            <a:ext cx="1754860" cy="461665"/>
          </a:xfrm>
          <a:prstGeom prst="rect">
            <a:avLst/>
          </a:prstGeom>
          <a:solidFill>
            <a:srgbClr val="FFC000"/>
          </a:solidFill>
        </p:spPr>
        <p:txBody>
          <a:bodyPr wrap="square" rtlCol="0">
            <a:spAutoFit/>
          </a:bodyPr>
          <a:lstStyle/>
          <a:p>
            <a:pPr algn="ctr"/>
            <a:r>
              <a:rPr lang="ar-AE" sz="2400" b="1" dirty="0"/>
              <a:t>أمثلة غير دالة </a:t>
            </a:r>
            <a:endParaRPr lang="en-US" sz="2400" b="1" dirty="0"/>
          </a:p>
        </p:txBody>
      </p:sp>
      <p:sp>
        <p:nvSpPr>
          <p:cNvPr id="18" name="TextBox 17"/>
          <p:cNvSpPr txBox="1"/>
          <p:nvPr/>
        </p:nvSpPr>
        <p:spPr>
          <a:xfrm>
            <a:off x="7396408" y="5936314"/>
            <a:ext cx="1557338" cy="461665"/>
          </a:xfrm>
          <a:prstGeom prst="rect">
            <a:avLst/>
          </a:prstGeom>
          <a:solidFill>
            <a:srgbClr val="FFC000"/>
          </a:solidFill>
        </p:spPr>
        <p:txBody>
          <a:bodyPr wrap="square" rtlCol="0">
            <a:spAutoFit/>
          </a:bodyPr>
          <a:lstStyle/>
          <a:p>
            <a:pPr algn="ctr"/>
            <a:r>
              <a:rPr lang="ar-AE" sz="2400" b="1" dirty="0"/>
              <a:t>أمثلة دالة </a:t>
            </a:r>
            <a:endParaRPr lang="en-US" sz="2400" b="1" dirty="0"/>
          </a:p>
        </p:txBody>
      </p:sp>
      <p:sp>
        <p:nvSpPr>
          <p:cNvPr id="19" name="TextBox 18"/>
          <p:cNvSpPr txBox="1"/>
          <p:nvPr/>
        </p:nvSpPr>
        <p:spPr>
          <a:xfrm>
            <a:off x="1955007" y="1396798"/>
            <a:ext cx="1557338" cy="461665"/>
          </a:xfrm>
          <a:prstGeom prst="rect">
            <a:avLst/>
          </a:prstGeom>
          <a:solidFill>
            <a:srgbClr val="FFC000"/>
          </a:solidFill>
        </p:spPr>
        <p:txBody>
          <a:bodyPr wrap="square" rtlCol="0">
            <a:spAutoFit/>
          </a:bodyPr>
          <a:lstStyle/>
          <a:p>
            <a:pPr algn="ctr"/>
            <a:r>
              <a:rPr lang="ar-AE" sz="2400" b="1" dirty="0"/>
              <a:t>الخصائص</a:t>
            </a:r>
            <a:endParaRPr lang="en-US" sz="2400" b="1" dirty="0"/>
          </a:p>
        </p:txBody>
      </p:sp>
    </p:spTree>
    <p:extLst>
      <p:ext uri="{BB962C8B-B14F-4D97-AF65-F5344CB8AC3E}">
        <p14:creationId xmlns:p14="http://schemas.microsoft.com/office/powerpoint/2010/main" val="37902930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969"/>
          <a:stretch/>
        </p:blipFill>
        <p:spPr bwMode="auto">
          <a:xfrm>
            <a:off x="304800" y="1228724"/>
            <a:ext cx="8458200" cy="524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Oval 1"/>
          <p:cNvSpPr/>
          <p:nvPr/>
        </p:nvSpPr>
        <p:spPr>
          <a:xfrm>
            <a:off x="3571876" y="500061"/>
            <a:ext cx="5429250" cy="145732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solidFill>
                  <a:schemeClr val="tx1"/>
                </a:solidFill>
              </a:rPr>
              <a:t>أدلة حرص النبي صلى الله عليه وسلم على بناء الأسرة :</a:t>
            </a:r>
            <a:endParaRPr lang="en-US" sz="2800" b="1" dirty="0">
              <a:solidFill>
                <a:schemeClr val="tx1"/>
              </a:solidFill>
            </a:endParaRPr>
          </a:p>
        </p:txBody>
      </p:sp>
      <p:sp>
        <p:nvSpPr>
          <p:cNvPr id="3" name="Rounded Rectangle 2"/>
          <p:cNvSpPr/>
          <p:nvPr/>
        </p:nvSpPr>
        <p:spPr>
          <a:xfrm>
            <a:off x="442913" y="1428749"/>
            <a:ext cx="2128837" cy="2657475"/>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400" dirty="0">
                <a:solidFill>
                  <a:schemeClr val="tx1"/>
                </a:solidFill>
              </a:rPr>
              <a:t>قراءة ذاتية </a:t>
            </a:r>
            <a:endParaRPr lang="en-US" sz="4400" dirty="0">
              <a:solidFill>
                <a:schemeClr val="tx1"/>
              </a:solidFill>
            </a:endParaRPr>
          </a:p>
        </p:txBody>
      </p:sp>
    </p:spTree>
    <p:extLst>
      <p:ext uri="{BB962C8B-B14F-4D97-AF65-F5344CB8AC3E}">
        <p14:creationId xmlns:p14="http://schemas.microsoft.com/office/powerpoint/2010/main" val="38429803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8656" t="33008" r="13478" b="23309"/>
          <a:stretch/>
        </p:blipFill>
        <p:spPr>
          <a:xfrm>
            <a:off x="185738" y="100013"/>
            <a:ext cx="8758237" cy="6972300"/>
          </a:xfrm>
          <a:prstGeom prst="rect">
            <a:avLst/>
          </a:prstGeom>
        </p:spPr>
      </p:pic>
      <p:sp>
        <p:nvSpPr>
          <p:cNvPr id="5" name="TextBox 4"/>
          <p:cNvSpPr txBox="1"/>
          <p:nvPr/>
        </p:nvSpPr>
        <p:spPr>
          <a:xfrm>
            <a:off x="1085850" y="1110586"/>
            <a:ext cx="5200651" cy="923330"/>
          </a:xfrm>
          <a:prstGeom prst="rect">
            <a:avLst/>
          </a:prstGeom>
          <a:noFill/>
        </p:spPr>
        <p:txBody>
          <a:bodyPr wrap="square" rtlCol="0">
            <a:spAutoFit/>
          </a:bodyPr>
          <a:lstStyle/>
          <a:p>
            <a:pPr algn="r"/>
            <a:r>
              <a:rPr lang="ar-AE" sz="5400" b="1" dirty="0">
                <a:solidFill>
                  <a:srgbClr val="FFC000"/>
                </a:solidFill>
              </a:rPr>
              <a:t>معيار النجاح : 2</a:t>
            </a:r>
            <a:endParaRPr lang="en-US" sz="5400" b="1" dirty="0">
              <a:solidFill>
                <a:srgbClr val="FFC000"/>
              </a:solidFill>
            </a:endParaRPr>
          </a:p>
        </p:txBody>
      </p:sp>
      <p:sp>
        <p:nvSpPr>
          <p:cNvPr id="2" name="Rectangle 1"/>
          <p:cNvSpPr/>
          <p:nvPr/>
        </p:nvSpPr>
        <p:spPr>
          <a:xfrm>
            <a:off x="2286000" y="3105835"/>
            <a:ext cx="3429000" cy="2246769"/>
          </a:xfrm>
          <a:prstGeom prst="rect">
            <a:avLst/>
          </a:prstGeom>
        </p:spPr>
        <p:txBody>
          <a:bodyPr wrap="square">
            <a:spAutoFit/>
          </a:bodyPr>
          <a:lstStyle/>
          <a:p>
            <a:pPr algn="r" rtl="1"/>
            <a:r>
              <a:rPr lang="ar-AE" sz="2800" b="1" dirty="0">
                <a:solidFill>
                  <a:srgbClr val="FF0000"/>
                </a:solidFill>
              </a:rPr>
              <a:t>2- أنا أستطيع استنباط الاستراتيجيات التي استخدمها الرسول صلى الله عليه وسلم لتقوية العلاقات الاجتماعية .</a:t>
            </a:r>
            <a:endParaRPr lang="en-US" sz="2800" b="1" dirty="0">
              <a:solidFill>
                <a:srgbClr val="FF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504480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8069" b="2272"/>
          <a:stretch/>
        </p:blipFill>
        <p:spPr bwMode="auto">
          <a:xfrm>
            <a:off x="714374" y="400050"/>
            <a:ext cx="8305799" cy="35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8612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381000"/>
            <a:ext cx="8305800" cy="6248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143000" y="4063425"/>
            <a:ext cx="6705600" cy="584775"/>
          </a:xfrm>
          <a:prstGeom prst="rect">
            <a:avLst/>
          </a:prstGeom>
          <a:noFill/>
        </p:spPr>
        <p:txBody>
          <a:bodyPr wrap="square" rtlCol="0">
            <a:spAutoFit/>
          </a:bodyPr>
          <a:lstStyle/>
          <a:p>
            <a:pPr algn="r" rtl="1"/>
            <a:r>
              <a:rPr lang="ar-AE" sz="3200" b="1" dirty="0">
                <a:solidFill>
                  <a:srgbClr val="FF0000"/>
                </a:solidFill>
              </a:rPr>
              <a:t>التزاور – شهود الجنائز – عيادة المريض</a:t>
            </a:r>
            <a:endParaRPr lang="en-US" sz="3200" b="1" dirty="0">
              <a:solidFill>
                <a:srgbClr val="FF0000"/>
              </a:solidFill>
            </a:endParaRPr>
          </a:p>
        </p:txBody>
      </p:sp>
      <p:sp>
        <p:nvSpPr>
          <p:cNvPr id="3" name="TextBox 2"/>
          <p:cNvSpPr txBox="1"/>
          <p:nvPr/>
        </p:nvSpPr>
        <p:spPr>
          <a:xfrm>
            <a:off x="1524001" y="5867400"/>
            <a:ext cx="5638800" cy="584775"/>
          </a:xfrm>
          <a:prstGeom prst="rect">
            <a:avLst/>
          </a:prstGeom>
          <a:noFill/>
        </p:spPr>
        <p:txBody>
          <a:bodyPr wrap="square" rtlCol="0">
            <a:spAutoFit/>
          </a:bodyPr>
          <a:lstStyle/>
          <a:p>
            <a:pPr algn="r" rtl="1"/>
            <a:r>
              <a:rPr lang="ar-AE" sz="3200" b="1" dirty="0">
                <a:solidFill>
                  <a:srgbClr val="FF0000"/>
                </a:solidFill>
              </a:rPr>
              <a:t>زيارة المريض</a:t>
            </a:r>
            <a:endParaRPr lang="en-US" sz="3200" b="1" dirty="0">
              <a:solidFill>
                <a:srgbClr val="FF0000"/>
              </a:solidFill>
            </a:endParaRPr>
          </a:p>
        </p:txBody>
      </p:sp>
      <p:sp>
        <p:nvSpPr>
          <p:cNvPr id="4" name="Cloud 3"/>
          <p:cNvSpPr/>
          <p:nvPr/>
        </p:nvSpPr>
        <p:spPr>
          <a:xfrm>
            <a:off x="6757988" y="381000"/>
            <a:ext cx="2128837" cy="1147763"/>
          </a:xfrm>
          <a:prstGeom prst="clou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600" b="1" dirty="0"/>
              <a:t>استنتج </a:t>
            </a:r>
            <a:endParaRPr lang="en-US" sz="3600" b="1" dirty="0"/>
          </a:p>
        </p:txBody>
      </p:sp>
    </p:spTree>
    <p:extLst>
      <p:ext uri="{BB962C8B-B14F-4D97-AF65-F5344CB8AC3E}">
        <p14:creationId xmlns:p14="http://schemas.microsoft.com/office/powerpoint/2010/main" val="387879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09600"/>
            <a:ext cx="80772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47800" y="2590800"/>
            <a:ext cx="5334000" cy="584775"/>
          </a:xfrm>
          <a:prstGeom prst="rect">
            <a:avLst/>
          </a:prstGeom>
          <a:noFill/>
        </p:spPr>
        <p:txBody>
          <a:bodyPr wrap="square" rtlCol="0">
            <a:spAutoFit/>
          </a:bodyPr>
          <a:lstStyle/>
          <a:p>
            <a:pPr algn="r" rtl="1"/>
            <a:r>
              <a:rPr lang="ar-AE" sz="3200" b="1" dirty="0">
                <a:solidFill>
                  <a:srgbClr val="FF0000"/>
                </a:solidFill>
              </a:rPr>
              <a:t>التهنئة بالزواج</a:t>
            </a:r>
            <a:endParaRPr lang="en-US" sz="3200" b="1" dirty="0">
              <a:solidFill>
                <a:srgbClr val="FF0000"/>
              </a:solidFill>
            </a:endParaRPr>
          </a:p>
        </p:txBody>
      </p:sp>
      <p:sp>
        <p:nvSpPr>
          <p:cNvPr id="3" name="TextBox 2"/>
          <p:cNvSpPr txBox="1"/>
          <p:nvPr/>
        </p:nvSpPr>
        <p:spPr>
          <a:xfrm>
            <a:off x="1524000" y="4139625"/>
            <a:ext cx="5257800" cy="584775"/>
          </a:xfrm>
          <a:prstGeom prst="rect">
            <a:avLst/>
          </a:prstGeom>
          <a:noFill/>
        </p:spPr>
        <p:txBody>
          <a:bodyPr wrap="square" rtlCol="0">
            <a:spAutoFit/>
          </a:bodyPr>
          <a:lstStyle/>
          <a:p>
            <a:pPr algn="r" rtl="1"/>
            <a:r>
              <a:rPr lang="ar-AE" sz="3200" b="1" dirty="0">
                <a:solidFill>
                  <a:srgbClr val="FF0000"/>
                </a:solidFill>
              </a:rPr>
              <a:t>التواضع والمشاركة</a:t>
            </a:r>
            <a:endParaRPr lang="en-US" sz="3200" b="1" dirty="0">
              <a:solidFill>
                <a:srgbClr val="FF0000"/>
              </a:solidFill>
            </a:endParaRPr>
          </a:p>
        </p:txBody>
      </p:sp>
      <p:sp>
        <p:nvSpPr>
          <p:cNvPr id="4" name="TextBox 3"/>
          <p:cNvSpPr txBox="1"/>
          <p:nvPr/>
        </p:nvSpPr>
        <p:spPr>
          <a:xfrm>
            <a:off x="2438400" y="5714999"/>
            <a:ext cx="4267200" cy="584775"/>
          </a:xfrm>
          <a:prstGeom prst="rect">
            <a:avLst/>
          </a:prstGeom>
          <a:noFill/>
        </p:spPr>
        <p:txBody>
          <a:bodyPr wrap="square" rtlCol="0">
            <a:spAutoFit/>
          </a:bodyPr>
          <a:lstStyle/>
          <a:p>
            <a:pPr algn="r" rtl="1"/>
            <a:r>
              <a:rPr lang="ar-AE" sz="3200" b="1" dirty="0">
                <a:solidFill>
                  <a:srgbClr val="FF0000"/>
                </a:solidFill>
              </a:rPr>
              <a:t>نشر السعادة </a:t>
            </a:r>
            <a:endParaRPr lang="en-US" sz="3200" b="1" dirty="0">
              <a:solidFill>
                <a:srgbClr val="FF0000"/>
              </a:solidFill>
            </a:endParaRPr>
          </a:p>
        </p:txBody>
      </p:sp>
    </p:spTree>
    <p:extLst>
      <p:ext uri="{BB962C8B-B14F-4D97-AF65-F5344CB8AC3E}">
        <p14:creationId xmlns:p14="http://schemas.microsoft.com/office/powerpoint/2010/main" val="334354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457200"/>
            <a:ext cx="82296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447800" y="1676400"/>
            <a:ext cx="6477000" cy="584775"/>
          </a:xfrm>
          <a:prstGeom prst="rect">
            <a:avLst/>
          </a:prstGeom>
          <a:noFill/>
        </p:spPr>
        <p:txBody>
          <a:bodyPr wrap="square" rtlCol="0">
            <a:spAutoFit/>
          </a:bodyPr>
          <a:lstStyle/>
          <a:p>
            <a:pPr algn="r" rtl="1"/>
            <a:r>
              <a:rPr lang="ar-AE" sz="3200" b="1" dirty="0">
                <a:solidFill>
                  <a:srgbClr val="FF0000"/>
                </a:solidFill>
              </a:rPr>
              <a:t>بر الوالدين المشركين</a:t>
            </a:r>
            <a:endParaRPr lang="en-US" sz="3200" b="1" dirty="0">
              <a:solidFill>
                <a:srgbClr val="FF0000"/>
              </a:solidFill>
            </a:endParaRPr>
          </a:p>
        </p:txBody>
      </p:sp>
      <p:sp>
        <p:nvSpPr>
          <p:cNvPr id="3" name="TextBox 2"/>
          <p:cNvSpPr txBox="1"/>
          <p:nvPr/>
        </p:nvSpPr>
        <p:spPr>
          <a:xfrm>
            <a:off x="1447800" y="3200400"/>
            <a:ext cx="6477000" cy="584775"/>
          </a:xfrm>
          <a:prstGeom prst="rect">
            <a:avLst/>
          </a:prstGeom>
          <a:noFill/>
        </p:spPr>
        <p:txBody>
          <a:bodyPr wrap="square" rtlCol="0">
            <a:spAutoFit/>
          </a:bodyPr>
          <a:lstStyle/>
          <a:p>
            <a:pPr algn="r" rtl="1"/>
            <a:r>
              <a:rPr lang="ar-AE" sz="3200" b="1" dirty="0">
                <a:solidFill>
                  <a:srgbClr val="FF0000"/>
                </a:solidFill>
              </a:rPr>
              <a:t>التزاور والرحمة </a:t>
            </a:r>
            <a:endParaRPr lang="en-US" sz="3200" b="1" dirty="0">
              <a:solidFill>
                <a:srgbClr val="FF0000"/>
              </a:solidFill>
            </a:endParaRPr>
          </a:p>
        </p:txBody>
      </p:sp>
      <p:sp>
        <p:nvSpPr>
          <p:cNvPr id="4" name="TextBox 3"/>
          <p:cNvSpPr txBox="1"/>
          <p:nvPr/>
        </p:nvSpPr>
        <p:spPr>
          <a:xfrm>
            <a:off x="1905000" y="5892225"/>
            <a:ext cx="5638800" cy="1077218"/>
          </a:xfrm>
          <a:prstGeom prst="rect">
            <a:avLst/>
          </a:prstGeom>
          <a:noFill/>
        </p:spPr>
        <p:txBody>
          <a:bodyPr wrap="square" rtlCol="0">
            <a:spAutoFit/>
          </a:bodyPr>
          <a:lstStyle/>
          <a:p>
            <a:pPr algn="r" rtl="1"/>
            <a:r>
              <a:rPr lang="ar-AE" sz="3200" b="1" dirty="0">
                <a:solidFill>
                  <a:srgbClr val="FF0000"/>
                </a:solidFill>
              </a:rPr>
              <a:t>الحلم والصبر والتسامح والعطاء ، سعة الصدر  </a:t>
            </a:r>
            <a:endParaRPr lang="en-US" sz="3200" b="1" dirty="0">
              <a:solidFill>
                <a:srgbClr val="FF0000"/>
              </a:solidFill>
            </a:endParaRPr>
          </a:p>
        </p:txBody>
      </p:sp>
    </p:spTree>
    <p:extLst>
      <p:ext uri="{BB962C8B-B14F-4D97-AF65-F5344CB8AC3E}">
        <p14:creationId xmlns:p14="http://schemas.microsoft.com/office/powerpoint/2010/main" val="230518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AutoShape 2" descr="أدوات تعلم القرن 21: Nearpo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Oval 4"/>
          <p:cNvSpPr/>
          <p:nvPr/>
        </p:nvSpPr>
        <p:spPr>
          <a:xfrm>
            <a:off x="1205083" y="2133124"/>
            <a:ext cx="7572375" cy="3757611"/>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solidFill>
                  <a:srgbClr val="002060"/>
                </a:solidFill>
              </a:rPr>
              <a:t> لخص بعض الاستراتيجيات التي استخدمها النبي صلى الله عليه وسلم لتقوية العلاقات الاجتماعية . </a:t>
            </a:r>
          </a:p>
          <a:p>
            <a:pPr algn="ctr"/>
            <a:r>
              <a:rPr lang="ar-AE" sz="2800" b="1" dirty="0">
                <a:solidFill>
                  <a:srgbClr val="002060"/>
                </a:solidFill>
              </a:rPr>
              <a:t>معك دقيقتان فقط </a:t>
            </a:r>
          </a:p>
          <a:p>
            <a:pPr algn="ctr"/>
            <a:endParaRPr lang="en-US" sz="2800" b="1" dirty="0">
              <a:solidFill>
                <a:srgbClr val="002060"/>
              </a:solidFill>
            </a:endParaRPr>
          </a:p>
          <a:p>
            <a:pPr algn="ctr"/>
            <a:r>
              <a:rPr lang="ar-AE" sz="2800" b="1" dirty="0">
                <a:solidFill>
                  <a:srgbClr val="002060"/>
                </a:solidFill>
              </a:rPr>
              <a:t>قَيِّم ذاتك بعد النشاط</a:t>
            </a:r>
          </a:p>
          <a:p>
            <a:pPr algn="ctr"/>
            <a:endParaRPr lang="en-US" sz="2800" b="1" dirty="0">
              <a:solidFill>
                <a:srgbClr val="002060"/>
              </a:solidFill>
            </a:endParaRPr>
          </a:p>
        </p:txBody>
      </p:sp>
      <p:sp>
        <p:nvSpPr>
          <p:cNvPr id="6" name="Explosion 1 5"/>
          <p:cNvSpPr/>
          <p:nvPr/>
        </p:nvSpPr>
        <p:spPr>
          <a:xfrm rot="20314015">
            <a:off x="-552676" y="1785200"/>
            <a:ext cx="4070350" cy="1536164"/>
          </a:xfrm>
          <a:prstGeom prst="irregularSeal1">
            <a:avLst/>
          </a:prstGeom>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5400" b="1" dirty="0">
                <a:solidFill>
                  <a:srgbClr val="FFFF00"/>
                </a:solidFill>
              </a:rPr>
              <a:t>تقييم </a:t>
            </a:r>
            <a:endParaRPr lang="en-US" sz="5400" b="1" dirty="0">
              <a:solidFill>
                <a:srgbClr val="FFFF00"/>
              </a:solidFill>
            </a:endParaRPr>
          </a:p>
        </p:txBody>
      </p:sp>
      <p:pic>
        <p:nvPicPr>
          <p:cNvPr id="7" name="Picture 6"/>
          <p:cNvPicPr>
            <a:picLocks noChangeAspect="1"/>
          </p:cNvPicPr>
          <p:nvPr/>
        </p:nvPicPr>
        <p:blipFill>
          <a:blip r:embed="rId2"/>
          <a:stretch>
            <a:fillRect/>
          </a:stretch>
        </p:blipFill>
        <p:spPr>
          <a:xfrm>
            <a:off x="404983" y="5514974"/>
            <a:ext cx="1885950" cy="1138503"/>
          </a:xfrm>
          <a:prstGeom prst="rect">
            <a:avLst/>
          </a:prstGeom>
        </p:spPr>
      </p:pic>
      <p:sp>
        <p:nvSpPr>
          <p:cNvPr id="8" name="Rounded Rectangle 7"/>
          <p:cNvSpPr/>
          <p:nvPr/>
        </p:nvSpPr>
        <p:spPr>
          <a:xfrm>
            <a:off x="228602" y="171450"/>
            <a:ext cx="8708232" cy="1643063"/>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solidFill>
                  <a:srgbClr val="002060"/>
                </a:solidFill>
              </a:rPr>
              <a:t>أنا أستطيع استنباط بعض الاستراتيجيات التي استخدمها الرسول صلى الله عليه وسلم لتقوية العلاقات الاجتماعية .  </a:t>
            </a:r>
            <a:endParaRPr lang="en-US" sz="2800" b="1" dirty="0">
              <a:solidFill>
                <a:srgbClr val="002060"/>
              </a:solidFill>
            </a:endParaRPr>
          </a:p>
        </p:txBody>
      </p:sp>
    </p:spTree>
    <p:extLst>
      <p:ext uri="{BB962C8B-B14F-4D97-AF65-F5344CB8AC3E}">
        <p14:creationId xmlns:p14="http://schemas.microsoft.com/office/powerpoint/2010/main" val="3972630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AutoShape 2" descr="أدوات تعلم القرن 21: Nearpo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Oval 4"/>
          <p:cNvSpPr/>
          <p:nvPr/>
        </p:nvSpPr>
        <p:spPr>
          <a:xfrm>
            <a:off x="1205083" y="2133124"/>
            <a:ext cx="7572375" cy="3757611"/>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solidFill>
                  <a:srgbClr val="002060"/>
                </a:solidFill>
              </a:rPr>
              <a:t> لخص بعض الاستراتيجيات التي استخدمها النبي صلى الله عليه وسلم لتقوية العلاقات الاجتماعية . </a:t>
            </a:r>
          </a:p>
          <a:p>
            <a:pPr algn="ctr"/>
            <a:r>
              <a:rPr lang="ar-AE" sz="2800" b="1" dirty="0">
                <a:solidFill>
                  <a:srgbClr val="FF0000"/>
                </a:solidFill>
              </a:rPr>
              <a:t>التزاور </a:t>
            </a:r>
          </a:p>
          <a:p>
            <a:pPr algn="ctr"/>
            <a:r>
              <a:rPr lang="ar-AE" sz="2800" b="1" dirty="0">
                <a:solidFill>
                  <a:srgbClr val="FF0000"/>
                </a:solidFill>
              </a:rPr>
              <a:t>شهود الجنائز</a:t>
            </a:r>
          </a:p>
          <a:p>
            <a:pPr algn="ctr"/>
            <a:r>
              <a:rPr lang="ar-AE" sz="2800" b="1" dirty="0">
                <a:solidFill>
                  <a:srgbClr val="FF0000"/>
                </a:solidFill>
              </a:rPr>
              <a:t>التهنئة بالزواج ،،، وغيرها </a:t>
            </a:r>
            <a:endParaRPr lang="en-US" sz="2800" b="1" dirty="0">
              <a:solidFill>
                <a:srgbClr val="FF0000"/>
              </a:solidFill>
            </a:endParaRPr>
          </a:p>
          <a:p>
            <a:pPr algn="ctr"/>
            <a:r>
              <a:rPr lang="ar-AE" sz="2800" b="1" dirty="0">
                <a:solidFill>
                  <a:srgbClr val="002060"/>
                </a:solidFill>
              </a:rPr>
              <a:t>قَيِّم ذاتك بعد النشاط</a:t>
            </a:r>
          </a:p>
          <a:p>
            <a:pPr algn="ctr"/>
            <a:endParaRPr lang="en-US" sz="2800" b="1" dirty="0">
              <a:solidFill>
                <a:srgbClr val="002060"/>
              </a:solidFill>
            </a:endParaRPr>
          </a:p>
        </p:txBody>
      </p:sp>
      <p:sp>
        <p:nvSpPr>
          <p:cNvPr id="6" name="Explosion 1 5"/>
          <p:cNvSpPr/>
          <p:nvPr/>
        </p:nvSpPr>
        <p:spPr>
          <a:xfrm rot="20314015">
            <a:off x="-552676" y="1785200"/>
            <a:ext cx="4070350" cy="1536164"/>
          </a:xfrm>
          <a:prstGeom prst="irregularSeal1">
            <a:avLst/>
          </a:prstGeom>
          <a:solidFill>
            <a:schemeClr val="accent1">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5400" b="1" dirty="0">
                <a:solidFill>
                  <a:srgbClr val="FFFF00"/>
                </a:solidFill>
              </a:rPr>
              <a:t>الحل</a:t>
            </a:r>
            <a:endParaRPr lang="en-US" sz="5400" b="1" dirty="0">
              <a:solidFill>
                <a:srgbClr val="FFFF00"/>
              </a:solidFill>
            </a:endParaRPr>
          </a:p>
        </p:txBody>
      </p:sp>
      <p:pic>
        <p:nvPicPr>
          <p:cNvPr id="7" name="Picture 6"/>
          <p:cNvPicPr>
            <a:picLocks noChangeAspect="1"/>
          </p:cNvPicPr>
          <p:nvPr/>
        </p:nvPicPr>
        <p:blipFill>
          <a:blip r:embed="rId2"/>
          <a:stretch>
            <a:fillRect/>
          </a:stretch>
        </p:blipFill>
        <p:spPr>
          <a:xfrm>
            <a:off x="404983" y="5514974"/>
            <a:ext cx="1885950" cy="1138503"/>
          </a:xfrm>
          <a:prstGeom prst="rect">
            <a:avLst/>
          </a:prstGeom>
        </p:spPr>
      </p:pic>
      <p:sp>
        <p:nvSpPr>
          <p:cNvPr id="8" name="Rounded Rectangle 7"/>
          <p:cNvSpPr/>
          <p:nvPr/>
        </p:nvSpPr>
        <p:spPr>
          <a:xfrm>
            <a:off x="228602" y="171450"/>
            <a:ext cx="8708232" cy="1643063"/>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solidFill>
                  <a:srgbClr val="002060"/>
                </a:solidFill>
              </a:rPr>
              <a:t>أنا أستطيع استنباط بعض الاستراتيجيات التي استخدمها الرسول صلى الله عليه وسلم لتقوية العلاقات الاجتماعية .  </a:t>
            </a:r>
            <a:endParaRPr lang="en-US" sz="2800" b="1" dirty="0">
              <a:solidFill>
                <a:srgbClr val="002060"/>
              </a:solidFill>
            </a:endParaRPr>
          </a:p>
        </p:txBody>
      </p:sp>
    </p:spTree>
    <p:extLst>
      <p:ext uri="{BB962C8B-B14F-4D97-AF65-F5344CB8AC3E}">
        <p14:creationId xmlns:p14="http://schemas.microsoft.com/office/powerpoint/2010/main" val="3781872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Picture 2" descr="Related image"/>
          <p:cNvPicPr>
            <a:picLocks noChangeAspect="1" noChangeArrowheads="1"/>
          </p:cNvPicPr>
          <p:nvPr/>
        </p:nvPicPr>
        <p:blipFill>
          <a:blip r:embed="rId2" cstate="print"/>
          <a:srcRect/>
          <a:stretch>
            <a:fillRect/>
          </a:stretch>
        </p:blipFill>
        <p:spPr bwMode="auto">
          <a:xfrm>
            <a:off x="6257924" y="245174"/>
            <a:ext cx="2071688" cy="775612"/>
          </a:xfrm>
          <a:prstGeom prst="rect">
            <a:avLst/>
          </a:prstGeom>
          <a:noFill/>
        </p:spPr>
      </p:pic>
      <p:grpSp>
        <p:nvGrpSpPr>
          <p:cNvPr id="4" name="组合 26"/>
          <p:cNvGrpSpPr>
            <a:grpSpLocks/>
          </p:cNvGrpSpPr>
          <p:nvPr/>
        </p:nvGrpSpPr>
        <p:grpSpPr bwMode="auto">
          <a:xfrm>
            <a:off x="4700588" y="2286000"/>
            <a:ext cx="4564063" cy="3757612"/>
            <a:chOff x="0" y="0"/>
            <a:chExt cx="5040560" cy="3626333"/>
          </a:xfrm>
        </p:grpSpPr>
        <p:sp>
          <p:nvSpPr>
            <p:cNvPr id="5" name="Oval 65"/>
            <p:cNvSpPr>
              <a:spLocks noChangeArrowheads="1"/>
            </p:cNvSpPr>
            <p:nvPr/>
          </p:nvSpPr>
          <p:spPr bwMode="auto">
            <a:xfrm rot="10800000" flipV="1">
              <a:off x="0" y="3169635"/>
              <a:ext cx="5040560" cy="456698"/>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en-US" altLang="en-US" b="1" i="1">
                <a:solidFill>
                  <a:srgbClr val="000000"/>
                </a:solidFill>
                <a:sym typeface="Arial" panose="020B0604020202020204" pitchFamily="34" charset="0"/>
              </a:endParaRPr>
            </a:p>
          </p:txBody>
        </p:sp>
        <p:sp>
          <p:nvSpPr>
            <p:cNvPr id="6" name="椭圆 28"/>
            <p:cNvSpPr>
              <a:spLocks noChangeArrowheads="1"/>
            </p:cNvSpPr>
            <p:nvPr/>
          </p:nvSpPr>
          <p:spPr bwMode="auto">
            <a:xfrm>
              <a:off x="2627" y="0"/>
              <a:ext cx="4824536" cy="3495303"/>
            </a:xfrm>
            <a:prstGeom prst="ellipse">
              <a:avLst/>
            </a:prstGeom>
            <a:solidFill>
              <a:srgbClr val="E2E2E2"/>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b="1" i="1">
                <a:solidFill>
                  <a:srgbClr val="FFFFFF"/>
                </a:solidFill>
                <a:latin typeface="Calibri" panose="020F0502020204030204" pitchFamily="34" charset="0"/>
                <a:sym typeface="微软雅黑" panose="020B0503020204020204" pitchFamily="34" charset="-122"/>
              </a:endParaRPr>
            </a:p>
          </p:txBody>
        </p:sp>
        <p:sp>
          <p:nvSpPr>
            <p:cNvPr id="7" name="椭圆 29"/>
            <p:cNvSpPr>
              <a:spLocks noChangeArrowheads="1"/>
            </p:cNvSpPr>
            <p:nvPr/>
          </p:nvSpPr>
          <p:spPr bwMode="auto">
            <a:xfrm>
              <a:off x="290659" y="196562"/>
              <a:ext cx="4320480" cy="3130122"/>
            </a:xfrm>
            <a:prstGeom prst="ellipse">
              <a:avLst/>
            </a:prstGeom>
            <a:solidFill>
              <a:srgbClr val="CDCDCD"/>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b="1" i="1">
                <a:solidFill>
                  <a:srgbClr val="FFFFFF"/>
                </a:solidFill>
                <a:latin typeface="Calibri" panose="020F0502020204030204" pitchFamily="34" charset="0"/>
                <a:sym typeface="微软雅黑" panose="020B0503020204020204" pitchFamily="34" charset="-122"/>
              </a:endParaRPr>
            </a:p>
          </p:txBody>
        </p:sp>
        <p:sp>
          <p:nvSpPr>
            <p:cNvPr id="8" name="椭圆 30"/>
            <p:cNvSpPr>
              <a:spLocks noChangeArrowheads="1"/>
            </p:cNvSpPr>
            <p:nvPr/>
          </p:nvSpPr>
          <p:spPr bwMode="auto">
            <a:xfrm>
              <a:off x="421083" y="265525"/>
              <a:ext cx="4081570" cy="2904110"/>
            </a:xfrm>
            <a:prstGeom prst="ellipse">
              <a:avLst/>
            </a:prstGeom>
            <a:solidFill>
              <a:srgbClr val="FFFFFF"/>
            </a:solidFill>
            <a:ln w="25400" cap="flat" cmpd="sng">
              <a:solidFill>
                <a:srgbClr val="A5A5A5"/>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ar-AE" altLang="en-US" sz="2800" b="1" i="1" dirty="0">
                  <a:latin typeface="Calibri" panose="020F0502020204030204" pitchFamily="34" charset="0"/>
                  <a:sym typeface="微软雅黑" panose="020B0503020204020204" pitchFamily="34" charset="-122"/>
                </a:rPr>
                <a:t>دلل بالأمثلة على رعاية دولة الإمارات العربية المتحدة للجانب الاجتماعي وتقويته من خلال مؤسسات الدولة .</a:t>
              </a:r>
              <a:endParaRPr lang="en-US" altLang="en-US" sz="2800" b="1" i="1" dirty="0">
                <a:latin typeface="Calibri" panose="020F0502020204030204" pitchFamily="34" charset="0"/>
                <a:sym typeface="微软雅黑" panose="020B0503020204020204" pitchFamily="34" charset="-122"/>
              </a:endParaRPr>
            </a:p>
          </p:txBody>
        </p:sp>
      </p:grpSp>
      <p:sp>
        <p:nvSpPr>
          <p:cNvPr id="10" name="TextBox 9"/>
          <p:cNvSpPr txBox="1"/>
          <p:nvPr/>
        </p:nvSpPr>
        <p:spPr>
          <a:xfrm>
            <a:off x="6033933" y="1364933"/>
            <a:ext cx="2519669" cy="646331"/>
          </a:xfrm>
          <a:prstGeom prst="rect">
            <a:avLst/>
          </a:prstGeom>
          <a:solidFill>
            <a:srgbClr val="FFFF00"/>
          </a:solidFill>
        </p:spPr>
        <p:txBody>
          <a:bodyPr wrap="square" rtlCol="0">
            <a:spAutoFit/>
          </a:bodyPr>
          <a:lstStyle/>
          <a:p>
            <a:pPr algn="r"/>
            <a:r>
              <a:rPr lang="ar-AE" sz="3600" b="1" dirty="0"/>
              <a:t>هويتي الوطنية </a:t>
            </a:r>
            <a:endParaRPr lang="en-US" sz="3600" b="1" dirty="0"/>
          </a:p>
        </p:txBody>
      </p:sp>
      <p:grpSp>
        <p:nvGrpSpPr>
          <p:cNvPr id="11" name="组合 26"/>
          <p:cNvGrpSpPr>
            <a:grpSpLocks/>
          </p:cNvGrpSpPr>
          <p:nvPr/>
        </p:nvGrpSpPr>
        <p:grpSpPr bwMode="auto">
          <a:xfrm>
            <a:off x="204104" y="1975503"/>
            <a:ext cx="4564063" cy="3757612"/>
            <a:chOff x="0" y="0"/>
            <a:chExt cx="5040560" cy="3626333"/>
          </a:xfrm>
        </p:grpSpPr>
        <p:sp>
          <p:nvSpPr>
            <p:cNvPr id="12" name="Oval 65"/>
            <p:cNvSpPr>
              <a:spLocks noChangeArrowheads="1"/>
            </p:cNvSpPr>
            <p:nvPr/>
          </p:nvSpPr>
          <p:spPr bwMode="auto">
            <a:xfrm rot="10800000" flipV="1">
              <a:off x="0" y="3169635"/>
              <a:ext cx="5040560" cy="456698"/>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en-US" altLang="en-US" b="1" i="1">
                <a:solidFill>
                  <a:srgbClr val="000000"/>
                </a:solidFill>
                <a:sym typeface="Arial" panose="020B0604020202020204" pitchFamily="34" charset="0"/>
              </a:endParaRPr>
            </a:p>
          </p:txBody>
        </p:sp>
        <p:sp>
          <p:nvSpPr>
            <p:cNvPr id="13" name="椭圆 28"/>
            <p:cNvSpPr>
              <a:spLocks noChangeArrowheads="1"/>
            </p:cNvSpPr>
            <p:nvPr/>
          </p:nvSpPr>
          <p:spPr bwMode="auto">
            <a:xfrm>
              <a:off x="2627" y="0"/>
              <a:ext cx="4824536" cy="3495303"/>
            </a:xfrm>
            <a:prstGeom prst="ellipse">
              <a:avLst/>
            </a:prstGeom>
            <a:solidFill>
              <a:srgbClr val="E2E2E2"/>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b="1" i="1">
                <a:solidFill>
                  <a:srgbClr val="FFFFFF"/>
                </a:solidFill>
                <a:latin typeface="Calibri" panose="020F0502020204030204" pitchFamily="34" charset="0"/>
                <a:sym typeface="微软雅黑" panose="020B0503020204020204" pitchFamily="34" charset="-122"/>
              </a:endParaRPr>
            </a:p>
          </p:txBody>
        </p:sp>
        <p:sp>
          <p:nvSpPr>
            <p:cNvPr id="14" name="椭圆 29"/>
            <p:cNvSpPr>
              <a:spLocks noChangeArrowheads="1"/>
            </p:cNvSpPr>
            <p:nvPr/>
          </p:nvSpPr>
          <p:spPr bwMode="auto">
            <a:xfrm>
              <a:off x="290659" y="196562"/>
              <a:ext cx="4320480" cy="3130122"/>
            </a:xfrm>
            <a:prstGeom prst="ellipse">
              <a:avLst/>
            </a:prstGeom>
            <a:solidFill>
              <a:srgbClr val="CDCDCD"/>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b="1" i="1">
                <a:solidFill>
                  <a:srgbClr val="FFFFFF"/>
                </a:solidFill>
                <a:latin typeface="Calibri" panose="020F0502020204030204" pitchFamily="34" charset="0"/>
                <a:sym typeface="微软雅黑" panose="020B0503020204020204" pitchFamily="34" charset="-122"/>
              </a:endParaRPr>
            </a:p>
          </p:txBody>
        </p:sp>
        <p:sp>
          <p:nvSpPr>
            <p:cNvPr id="15" name="椭圆 30"/>
            <p:cNvSpPr>
              <a:spLocks noChangeArrowheads="1"/>
            </p:cNvSpPr>
            <p:nvPr/>
          </p:nvSpPr>
          <p:spPr bwMode="auto">
            <a:xfrm>
              <a:off x="374110" y="299649"/>
              <a:ext cx="4081570" cy="2904110"/>
            </a:xfrm>
            <a:prstGeom prst="ellipse">
              <a:avLst/>
            </a:prstGeom>
            <a:solidFill>
              <a:srgbClr val="FFFFFF"/>
            </a:solidFill>
            <a:ln w="25400" cap="flat" cmpd="sng">
              <a:solidFill>
                <a:srgbClr val="A5A5A5"/>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ar-AE" altLang="en-US" b="1" i="1" dirty="0">
                  <a:latin typeface="Calibri" panose="020F0502020204030204" pitchFamily="34" charset="0"/>
                  <a:sym typeface="微软雅黑" panose="020B0503020204020204" pitchFamily="34" charset="-122"/>
                </a:rPr>
                <a:t>ما هو أثر التكاتف و التعاون بين أفراد المجتمع على تقدم المجتمع ؟</a:t>
              </a:r>
              <a:endParaRPr lang="en-US" altLang="en-US" b="1" i="1" dirty="0">
                <a:latin typeface="Calibri" panose="020F0502020204030204" pitchFamily="34" charset="0"/>
                <a:sym typeface="微软雅黑" panose="020B0503020204020204" pitchFamily="34" charset="-122"/>
              </a:endParaRPr>
            </a:p>
          </p:txBody>
        </p:sp>
      </p:grpSp>
      <p:sp>
        <p:nvSpPr>
          <p:cNvPr id="16" name="TextBox 15"/>
          <p:cNvSpPr txBox="1"/>
          <p:nvPr/>
        </p:nvSpPr>
        <p:spPr>
          <a:xfrm>
            <a:off x="1425384" y="1283909"/>
            <a:ext cx="2489392" cy="584775"/>
          </a:xfrm>
          <a:prstGeom prst="rect">
            <a:avLst/>
          </a:prstGeom>
          <a:solidFill>
            <a:srgbClr val="FFFF00"/>
          </a:solidFill>
        </p:spPr>
        <p:txBody>
          <a:bodyPr wrap="square" rtlCol="0">
            <a:spAutoFit/>
          </a:bodyPr>
          <a:lstStyle/>
          <a:p>
            <a:pPr algn="ctr"/>
            <a:r>
              <a:rPr lang="ar-AE" sz="3200" b="1" dirty="0"/>
              <a:t>الربط بالواقع </a:t>
            </a:r>
            <a:endParaRPr lang="en-US" sz="3200" b="1" dirty="0"/>
          </a:p>
        </p:txBody>
      </p:sp>
    </p:spTree>
    <p:extLst>
      <p:ext uri="{BB962C8B-B14F-4D97-AF65-F5344CB8AC3E}">
        <p14:creationId xmlns:p14="http://schemas.microsoft.com/office/powerpoint/2010/main" val="369447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Oval 1"/>
          <p:cNvSpPr/>
          <p:nvPr/>
        </p:nvSpPr>
        <p:spPr>
          <a:xfrm>
            <a:off x="1600201" y="3128963"/>
            <a:ext cx="6357937" cy="307181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400" dirty="0">
                <a:solidFill>
                  <a:schemeClr val="tx1"/>
                </a:solidFill>
              </a:rPr>
              <a:t>ابتكر طريقة لتقوية أواصر المحبة بين العائلة الواحدة .</a:t>
            </a:r>
            <a:endParaRPr lang="en-US" sz="4400" dirty="0">
              <a:solidFill>
                <a:schemeClr val="tx1"/>
              </a:solidFill>
            </a:endParaRPr>
          </a:p>
        </p:txBody>
      </p:sp>
      <p:pic>
        <p:nvPicPr>
          <p:cNvPr id="3" name="Picture 2"/>
          <p:cNvPicPr>
            <a:picLocks noChangeAspect="1"/>
          </p:cNvPicPr>
          <p:nvPr/>
        </p:nvPicPr>
        <p:blipFill>
          <a:blip r:embed="rId2"/>
          <a:stretch>
            <a:fillRect/>
          </a:stretch>
        </p:blipFill>
        <p:spPr>
          <a:xfrm>
            <a:off x="514351" y="266699"/>
            <a:ext cx="7958138" cy="2447925"/>
          </a:xfrm>
          <a:prstGeom prst="rect">
            <a:avLst/>
          </a:prstGeom>
        </p:spPr>
      </p:pic>
    </p:spTree>
    <p:extLst>
      <p:ext uri="{BB962C8B-B14F-4D97-AF65-F5344CB8AC3E}">
        <p14:creationId xmlns:p14="http://schemas.microsoft.com/office/powerpoint/2010/main" val="1351546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393" y="100014"/>
            <a:ext cx="8739554" cy="6586536"/>
          </a:xfrm>
          <a:prstGeom prst="rect">
            <a:avLst/>
          </a:prstGeom>
        </p:spPr>
      </p:pic>
      <p:sp>
        <p:nvSpPr>
          <p:cNvPr id="9" name="Cloud 8"/>
          <p:cNvSpPr/>
          <p:nvPr/>
        </p:nvSpPr>
        <p:spPr>
          <a:xfrm>
            <a:off x="3192708" y="871537"/>
            <a:ext cx="5443537" cy="2800351"/>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600" b="1" dirty="0">
                <a:solidFill>
                  <a:srgbClr val="C00000"/>
                </a:solidFill>
              </a:rPr>
              <a:t>وضح بعض الاستراتيجيات التي تقوي روابط المحبة بين أفراد المجتمع </a:t>
            </a:r>
            <a:endParaRPr lang="en-US" sz="3600" b="1" dirty="0">
              <a:solidFill>
                <a:srgbClr val="C00000"/>
              </a:solidFill>
            </a:endParaRPr>
          </a:p>
        </p:txBody>
      </p:sp>
      <p:sp>
        <p:nvSpPr>
          <p:cNvPr id="10" name="Explosion 1 9"/>
          <p:cNvSpPr/>
          <p:nvPr/>
        </p:nvSpPr>
        <p:spPr>
          <a:xfrm rot="20203597">
            <a:off x="505559" y="509187"/>
            <a:ext cx="3006971" cy="2085975"/>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solidFill>
                  <a:srgbClr val="002060"/>
                </a:solidFill>
              </a:rPr>
              <a:t>تقييم ختامي</a:t>
            </a:r>
            <a:endParaRPr lang="en-US" sz="2800" b="1" dirty="0">
              <a:solidFill>
                <a:srgbClr val="002060"/>
              </a:solidFill>
            </a:endParaRPr>
          </a:p>
        </p:txBody>
      </p:sp>
    </p:spTree>
    <p:extLst>
      <p:ext uri="{BB962C8B-B14F-4D97-AF65-F5344CB8AC3E}">
        <p14:creationId xmlns:p14="http://schemas.microsoft.com/office/powerpoint/2010/main" val="2232457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4768"/>
          <a:stretch/>
        </p:blipFill>
        <p:spPr>
          <a:xfrm>
            <a:off x="150366" y="142539"/>
            <a:ext cx="8640959" cy="6715461"/>
          </a:xfrm>
          <a:prstGeom prst="rect">
            <a:avLst/>
          </a:prstGeom>
          <a:solidFill>
            <a:schemeClr val="accent5">
              <a:lumMod val="40000"/>
              <a:lumOff val="60000"/>
            </a:schemeClr>
          </a:solidFill>
        </p:spPr>
      </p:pic>
      <p:sp>
        <p:nvSpPr>
          <p:cNvPr id="3" name="TextBox 2"/>
          <p:cNvSpPr txBox="1"/>
          <p:nvPr/>
        </p:nvSpPr>
        <p:spPr>
          <a:xfrm>
            <a:off x="2485017" y="142539"/>
            <a:ext cx="4700587" cy="646331"/>
          </a:xfrm>
          <a:prstGeom prst="rect">
            <a:avLst/>
          </a:prstGeom>
          <a:noFill/>
        </p:spPr>
        <p:txBody>
          <a:bodyPr wrap="square" rtlCol="0">
            <a:spAutoFit/>
          </a:bodyPr>
          <a:lstStyle/>
          <a:p>
            <a:r>
              <a:rPr lang="ar-AE" sz="3600" b="1" dirty="0">
                <a:solidFill>
                  <a:srgbClr val="C00000"/>
                </a:solidFill>
              </a:rPr>
              <a:t>تعلمنا في هذا الدرس</a:t>
            </a:r>
            <a:endParaRPr lang="en-US" sz="3600" b="1" dirty="0">
              <a:solidFill>
                <a:srgbClr val="C00000"/>
              </a:solidFill>
            </a:endParaRPr>
          </a:p>
        </p:txBody>
      </p:sp>
      <p:sp>
        <p:nvSpPr>
          <p:cNvPr id="5" name="TextBox 4"/>
          <p:cNvSpPr txBox="1"/>
          <p:nvPr/>
        </p:nvSpPr>
        <p:spPr>
          <a:xfrm rot="550932">
            <a:off x="5392093" y="4666841"/>
            <a:ext cx="2592288" cy="646331"/>
          </a:xfrm>
          <a:prstGeom prst="rect">
            <a:avLst/>
          </a:prstGeom>
          <a:noFill/>
        </p:spPr>
        <p:txBody>
          <a:bodyPr wrap="square" rtlCol="0">
            <a:spAutoFit/>
          </a:bodyPr>
          <a:lstStyle/>
          <a:p>
            <a:r>
              <a:rPr lang="ar-AE" sz="3600" b="1" dirty="0"/>
              <a:t>.</a:t>
            </a:r>
            <a:endParaRPr lang="en-US" sz="3600" b="1" dirty="0"/>
          </a:p>
        </p:txBody>
      </p:sp>
      <p:sp>
        <p:nvSpPr>
          <p:cNvPr id="7" name="TextBox 6"/>
          <p:cNvSpPr txBox="1"/>
          <p:nvPr/>
        </p:nvSpPr>
        <p:spPr>
          <a:xfrm rot="21304356">
            <a:off x="4940229" y="857145"/>
            <a:ext cx="2592288" cy="2554545"/>
          </a:xfrm>
          <a:prstGeom prst="rect">
            <a:avLst/>
          </a:prstGeom>
          <a:noFill/>
        </p:spPr>
        <p:txBody>
          <a:bodyPr wrap="square" rtlCol="0">
            <a:spAutoFit/>
          </a:bodyPr>
          <a:lstStyle/>
          <a:p>
            <a:pPr algn="r"/>
            <a:r>
              <a:rPr lang="ar-AE" sz="3200" b="1" dirty="0"/>
              <a:t>أدلة على حرص النبي صلى الله عليه وسلم على تقوية العلاقات الاجتماعية .</a:t>
            </a:r>
            <a:endParaRPr lang="en-US" sz="3200" b="1" dirty="0"/>
          </a:p>
        </p:txBody>
      </p:sp>
      <p:sp>
        <p:nvSpPr>
          <p:cNvPr id="4" name="TextBox 3"/>
          <p:cNvSpPr txBox="1"/>
          <p:nvPr/>
        </p:nvSpPr>
        <p:spPr>
          <a:xfrm rot="484414">
            <a:off x="1343132" y="772151"/>
            <a:ext cx="2299411" cy="2554545"/>
          </a:xfrm>
          <a:prstGeom prst="rect">
            <a:avLst/>
          </a:prstGeom>
          <a:noFill/>
        </p:spPr>
        <p:txBody>
          <a:bodyPr wrap="square" rtlCol="0">
            <a:spAutoFit/>
          </a:bodyPr>
          <a:lstStyle/>
          <a:p>
            <a:pPr algn="r"/>
            <a:r>
              <a:rPr lang="ar-AE" sz="3200" b="1" dirty="0"/>
              <a:t>الاستراتيجيات التي استخدمها النبي صلى الله عليه وسلم لبناء مجتمع قوي . </a:t>
            </a:r>
            <a:endParaRPr lang="en-US" sz="3200" b="1" dirty="0"/>
          </a:p>
        </p:txBody>
      </p:sp>
      <p:sp>
        <p:nvSpPr>
          <p:cNvPr id="8" name="Sun 7"/>
          <p:cNvSpPr/>
          <p:nvPr/>
        </p:nvSpPr>
        <p:spPr>
          <a:xfrm rot="20765019">
            <a:off x="1344818" y="4277239"/>
            <a:ext cx="2266030" cy="183678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miley Face 5"/>
          <p:cNvSpPr/>
          <p:nvPr/>
        </p:nvSpPr>
        <p:spPr>
          <a:xfrm rot="414772">
            <a:off x="5650274" y="4635084"/>
            <a:ext cx="1518719" cy="1212066"/>
          </a:xfrm>
          <a:prstGeom prst="smileyFac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5194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6829" y="1131075"/>
            <a:ext cx="8937171" cy="4953000"/>
          </a:xfrm>
          <a:prstGeom prst="rect">
            <a:avLst/>
          </a:prstGeom>
        </p:spPr>
      </p:pic>
      <p:sp>
        <p:nvSpPr>
          <p:cNvPr id="2" name="Rounded Rectangle 1"/>
          <p:cNvSpPr/>
          <p:nvPr/>
        </p:nvSpPr>
        <p:spPr>
          <a:xfrm>
            <a:off x="2264030" y="2365437"/>
            <a:ext cx="5184576" cy="2484276"/>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AE" sz="4050" b="1" dirty="0"/>
              <a:t>انتهى الدرس</a:t>
            </a:r>
          </a:p>
          <a:p>
            <a:pPr algn="ctr"/>
            <a:r>
              <a:rPr lang="ar-AE" sz="4050" b="1" dirty="0"/>
              <a:t>شكرا لكم </a:t>
            </a:r>
            <a:endParaRPr lang="en-US" sz="4050" b="1" dirty="0"/>
          </a:p>
        </p:txBody>
      </p:sp>
    </p:spTree>
    <p:extLst>
      <p:ext uri="{BB962C8B-B14F-4D97-AF65-F5344CB8AC3E}">
        <p14:creationId xmlns:p14="http://schemas.microsoft.com/office/powerpoint/2010/main" val="333789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Cloud 1"/>
          <p:cNvSpPr/>
          <p:nvPr/>
        </p:nvSpPr>
        <p:spPr>
          <a:xfrm>
            <a:off x="2114551" y="100013"/>
            <a:ext cx="4972050" cy="331470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5400" b="1" dirty="0"/>
              <a:t>التعلم الذاتي </a:t>
            </a:r>
            <a:endParaRPr lang="en-US" sz="5400" b="1" dirty="0"/>
          </a:p>
        </p:txBody>
      </p:sp>
      <p:sp>
        <p:nvSpPr>
          <p:cNvPr id="3" name="Down Arrow 2"/>
          <p:cNvSpPr/>
          <p:nvPr/>
        </p:nvSpPr>
        <p:spPr>
          <a:xfrm>
            <a:off x="3600450" y="3529012"/>
            <a:ext cx="2400301" cy="3328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7801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7644"/>
          <a:stretch/>
        </p:blipFill>
        <p:spPr bwMode="auto">
          <a:xfrm>
            <a:off x="304800" y="2100262"/>
            <a:ext cx="8458200" cy="430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04800" y="3429000"/>
            <a:ext cx="7848600" cy="584775"/>
          </a:xfrm>
          <a:prstGeom prst="rect">
            <a:avLst/>
          </a:prstGeom>
          <a:noFill/>
        </p:spPr>
        <p:txBody>
          <a:bodyPr wrap="square" rtlCol="0">
            <a:spAutoFit/>
          </a:bodyPr>
          <a:lstStyle/>
          <a:p>
            <a:pPr algn="r" rtl="1"/>
            <a:r>
              <a:rPr lang="ar-AE" sz="3200" b="1" dirty="0">
                <a:solidFill>
                  <a:srgbClr val="FF0000"/>
                </a:solidFill>
              </a:rPr>
              <a:t>أنصحهم بالابتعاد عن الطريق العام حتى لا يؤذوا الناس</a:t>
            </a:r>
            <a:endParaRPr lang="en-US" sz="3200" b="1" dirty="0">
              <a:solidFill>
                <a:srgbClr val="FF0000"/>
              </a:solidFill>
            </a:endParaRPr>
          </a:p>
        </p:txBody>
      </p:sp>
      <p:sp>
        <p:nvSpPr>
          <p:cNvPr id="3" name="TextBox 2"/>
          <p:cNvSpPr txBox="1"/>
          <p:nvPr/>
        </p:nvSpPr>
        <p:spPr>
          <a:xfrm>
            <a:off x="2286000" y="4267199"/>
            <a:ext cx="5715000" cy="584775"/>
          </a:xfrm>
          <a:prstGeom prst="rect">
            <a:avLst/>
          </a:prstGeom>
          <a:noFill/>
        </p:spPr>
        <p:txBody>
          <a:bodyPr wrap="square" rtlCol="0">
            <a:spAutoFit/>
          </a:bodyPr>
          <a:lstStyle/>
          <a:p>
            <a:pPr algn="r" rtl="1"/>
            <a:r>
              <a:rPr lang="ar-AE" sz="3200" b="1" dirty="0">
                <a:solidFill>
                  <a:srgbClr val="FF0000"/>
                </a:solidFill>
              </a:rPr>
              <a:t>أسرع في تقديم المساعدة لهم </a:t>
            </a:r>
            <a:endParaRPr lang="en-US" sz="3200" b="1" dirty="0">
              <a:solidFill>
                <a:srgbClr val="FF0000"/>
              </a:solidFill>
            </a:endParaRPr>
          </a:p>
        </p:txBody>
      </p:sp>
      <p:sp>
        <p:nvSpPr>
          <p:cNvPr id="5" name="TextBox 4"/>
          <p:cNvSpPr txBox="1"/>
          <p:nvPr/>
        </p:nvSpPr>
        <p:spPr>
          <a:xfrm>
            <a:off x="3200400" y="5968425"/>
            <a:ext cx="4953000" cy="584775"/>
          </a:xfrm>
          <a:prstGeom prst="rect">
            <a:avLst/>
          </a:prstGeom>
          <a:noFill/>
        </p:spPr>
        <p:txBody>
          <a:bodyPr wrap="square" rtlCol="0">
            <a:spAutoFit/>
          </a:bodyPr>
          <a:lstStyle/>
          <a:p>
            <a:pPr algn="r" rtl="1"/>
            <a:r>
              <a:rPr lang="ar-AE" sz="3200" b="1" dirty="0">
                <a:solidFill>
                  <a:srgbClr val="FF0000"/>
                </a:solidFill>
              </a:rPr>
              <a:t> أبلغ الجهات المختصة </a:t>
            </a:r>
            <a:endParaRPr lang="en-US" sz="3200" b="1" dirty="0">
              <a:solidFill>
                <a:srgbClr val="FF0000"/>
              </a:solidFill>
            </a:endParaRPr>
          </a:p>
        </p:txBody>
      </p:sp>
      <p:sp>
        <p:nvSpPr>
          <p:cNvPr id="6" name="TextBox 5"/>
          <p:cNvSpPr txBox="1"/>
          <p:nvPr/>
        </p:nvSpPr>
        <p:spPr>
          <a:xfrm>
            <a:off x="-457200" y="5115580"/>
            <a:ext cx="8991600" cy="523220"/>
          </a:xfrm>
          <a:prstGeom prst="rect">
            <a:avLst/>
          </a:prstGeom>
          <a:noFill/>
        </p:spPr>
        <p:txBody>
          <a:bodyPr wrap="square" rtlCol="0">
            <a:spAutoFit/>
          </a:bodyPr>
          <a:lstStyle/>
          <a:p>
            <a:pPr algn="r" rtl="1"/>
            <a:r>
              <a:rPr lang="ar-AE" sz="2800" b="1" dirty="0">
                <a:solidFill>
                  <a:srgbClr val="FF0000"/>
                </a:solidFill>
              </a:rPr>
              <a:t>إذا استطعت أن أساعد فأقوم بذلك وإلا فلا أقف حتى لا أعطل عمل الشرطة </a:t>
            </a:r>
            <a:endParaRPr lang="en-US" sz="2800" b="1" dirty="0">
              <a:solidFill>
                <a:srgbClr val="FF0000"/>
              </a:solidFill>
            </a:endParaRPr>
          </a:p>
        </p:txBody>
      </p:sp>
      <p:sp>
        <p:nvSpPr>
          <p:cNvPr id="4" name="Cloud 3"/>
          <p:cNvSpPr/>
          <p:nvPr/>
        </p:nvSpPr>
        <p:spPr>
          <a:xfrm>
            <a:off x="1843088" y="1014413"/>
            <a:ext cx="4586287" cy="1314450"/>
          </a:xfrm>
          <a:prstGeom prst="cloud">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b="1" dirty="0"/>
              <a:t>اقرأ ثم أجب</a:t>
            </a:r>
            <a:endParaRPr lang="en-US" sz="3200" b="1" dirty="0"/>
          </a:p>
        </p:txBody>
      </p:sp>
    </p:spTree>
    <p:extLst>
      <p:ext uri="{BB962C8B-B14F-4D97-AF65-F5344CB8AC3E}">
        <p14:creationId xmlns:p14="http://schemas.microsoft.com/office/powerpoint/2010/main" val="682657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457200"/>
            <a:ext cx="8153400"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 y="1625025"/>
            <a:ext cx="8686800" cy="584775"/>
          </a:xfrm>
          <a:prstGeom prst="rect">
            <a:avLst/>
          </a:prstGeom>
          <a:noFill/>
        </p:spPr>
        <p:txBody>
          <a:bodyPr wrap="square" rtlCol="0">
            <a:spAutoFit/>
          </a:bodyPr>
          <a:lstStyle/>
          <a:p>
            <a:pPr algn="r" rtl="1"/>
            <a:r>
              <a:rPr lang="ar-AE" sz="3200" b="1" dirty="0">
                <a:solidFill>
                  <a:srgbClr val="FF0000"/>
                </a:solidFill>
              </a:rPr>
              <a:t>المحافظة على الأسرة والاهتمام بتربية الأبناء على الدين والخلق</a:t>
            </a:r>
            <a:endParaRPr lang="en-US" sz="3200" b="1" dirty="0">
              <a:solidFill>
                <a:srgbClr val="FF0000"/>
              </a:solidFill>
            </a:endParaRPr>
          </a:p>
        </p:txBody>
      </p:sp>
    </p:spTree>
    <p:extLst>
      <p:ext uri="{BB962C8B-B14F-4D97-AF65-F5344CB8AC3E}">
        <p14:creationId xmlns:p14="http://schemas.microsoft.com/office/powerpoint/2010/main" val="383864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84582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38200" y="1320225"/>
            <a:ext cx="7696200" cy="584775"/>
          </a:xfrm>
          <a:prstGeom prst="rect">
            <a:avLst/>
          </a:prstGeom>
          <a:noFill/>
        </p:spPr>
        <p:txBody>
          <a:bodyPr wrap="square" rtlCol="0">
            <a:spAutoFit/>
          </a:bodyPr>
          <a:lstStyle/>
          <a:p>
            <a:pPr algn="r" rtl="1"/>
            <a:r>
              <a:rPr lang="ar-AE" sz="3200" b="1" dirty="0">
                <a:solidFill>
                  <a:srgbClr val="FF0000"/>
                </a:solidFill>
              </a:rPr>
              <a:t>يدل على أهمية الإحسان للجار وعدم إيذائه</a:t>
            </a:r>
            <a:endParaRPr lang="en-US" sz="3200" b="1" dirty="0">
              <a:solidFill>
                <a:srgbClr val="FF0000"/>
              </a:solidFill>
            </a:endParaRPr>
          </a:p>
        </p:txBody>
      </p:sp>
      <p:sp>
        <p:nvSpPr>
          <p:cNvPr id="3" name="TextBox 2"/>
          <p:cNvSpPr txBox="1"/>
          <p:nvPr/>
        </p:nvSpPr>
        <p:spPr>
          <a:xfrm>
            <a:off x="838200" y="5943600"/>
            <a:ext cx="7543800" cy="584775"/>
          </a:xfrm>
          <a:prstGeom prst="rect">
            <a:avLst/>
          </a:prstGeom>
          <a:noFill/>
        </p:spPr>
        <p:txBody>
          <a:bodyPr wrap="square" rtlCol="0">
            <a:spAutoFit/>
          </a:bodyPr>
          <a:lstStyle/>
          <a:p>
            <a:pPr algn="r" rtl="1"/>
            <a:r>
              <a:rPr lang="ar-AE" sz="3200" b="1" dirty="0">
                <a:solidFill>
                  <a:srgbClr val="FF0000"/>
                </a:solidFill>
              </a:rPr>
              <a:t>شعوره بالمسؤولية تجاه كل فرد في المجتمع المسلم</a:t>
            </a:r>
            <a:endParaRPr lang="en-US" sz="3200" b="1" dirty="0">
              <a:solidFill>
                <a:srgbClr val="FF0000"/>
              </a:solidFill>
            </a:endParaRPr>
          </a:p>
        </p:txBody>
      </p:sp>
    </p:spTree>
    <p:extLst>
      <p:ext uri="{BB962C8B-B14F-4D97-AF65-F5344CB8AC3E}">
        <p14:creationId xmlns:p14="http://schemas.microsoft.com/office/powerpoint/2010/main" val="315735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TextBox 1"/>
          <p:cNvSpPr txBox="1"/>
          <p:nvPr/>
        </p:nvSpPr>
        <p:spPr>
          <a:xfrm>
            <a:off x="1328738" y="2328863"/>
            <a:ext cx="6086475" cy="1446550"/>
          </a:xfrm>
          <a:prstGeom prst="rect">
            <a:avLst/>
          </a:prstGeom>
          <a:solidFill>
            <a:schemeClr val="accent4">
              <a:lumMod val="60000"/>
              <a:lumOff val="40000"/>
            </a:schemeClr>
          </a:solidFill>
        </p:spPr>
        <p:txBody>
          <a:bodyPr wrap="square" rtlCol="0">
            <a:spAutoFit/>
          </a:bodyPr>
          <a:lstStyle/>
          <a:p>
            <a:pPr algn="ctr"/>
            <a:r>
              <a:rPr lang="en-US" sz="8800" b="1" dirty="0"/>
              <a:t>P 2</a:t>
            </a:r>
          </a:p>
        </p:txBody>
      </p:sp>
    </p:spTree>
    <p:extLst>
      <p:ext uri="{BB962C8B-B14F-4D97-AF65-F5344CB8AC3E}">
        <p14:creationId xmlns:p14="http://schemas.microsoft.com/office/powerpoint/2010/main" val="85395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9144000" cy="6857999"/>
          </a:xfrm>
          <a:prstGeom prst="rect">
            <a:avLst/>
          </a:prstGeom>
        </p:spPr>
      </p:pic>
      <p:sp>
        <p:nvSpPr>
          <p:cNvPr id="3" name="TextBox 2"/>
          <p:cNvSpPr txBox="1"/>
          <p:nvPr/>
        </p:nvSpPr>
        <p:spPr>
          <a:xfrm>
            <a:off x="400051" y="3105833"/>
            <a:ext cx="8058149" cy="646331"/>
          </a:xfrm>
          <a:prstGeom prst="rect">
            <a:avLst/>
          </a:prstGeom>
          <a:noFill/>
        </p:spPr>
        <p:txBody>
          <a:bodyPr wrap="square" rtlCol="0">
            <a:spAutoFit/>
          </a:bodyPr>
          <a:lstStyle/>
          <a:p>
            <a:pPr algn="r"/>
            <a:r>
              <a:rPr lang="ar-AE" sz="3600" b="1" dirty="0"/>
              <a:t>أهلا بكم في درس جديد من دروس التربية الإسلامية </a:t>
            </a:r>
            <a:endParaRPr lang="en-US" sz="3600" b="1" dirty="0"/>
          </a:p>
        </p:txBody>
      </p:sp>
      <p:sp>
        <p:nvSpPr>
          <p:cNvPr id="4" name="TextBox 3"/>
          <p:cNvSpPr txBox="1"/>
          <p:nvPr/>
        </p:nvSpPr>
        <p:spPr>
          <a:xfrm>
            <a:off x="3814763" y="1601712"/>
            <a:ext cx="4643437" cy="1446550"/>
          </a:xfrm>
          <a:prstGeom prst="rect">
            <a:avLst/>
          </a:prstGeom>
          <a:noFill/>
        </p:spPr>
        <p:txBody>
          <a:bodyPr wrap="square" rtlCol="0">
            <a:spAutoFit/>
          </a:bodyPr>
          <a:lstStyle/>
          <a:p>
            <a:pPr algn="r"/>
            <a:r>
              <a:rPr lang="ar-AE" sz="4400" b="1" dirty="0"/>
              <a:t>اليوم :الخميس</a:t>
            </a:r>
          </a:p>
          <a:p>
            <a:pPr algn="r"/>
            <a:r>
              <a:rPr lang="ar-AE" sz="4400" b="1" dirty="0"/>
              <a:t>التاريخ : 8/10/2020</a:t>
            </a:r>
            <a:endParaRPr lang="en-US" sz="4400" b="1" dirty="0"/>
          </a:p>
        </p:txBody>
      </p:sp>
      <p:pic>
        <p:nvPicPr>
          <p:cNvPr id="5" name="Picture 4"/>
          <p:cNvPicPr>
            <a:picLocks noChangeAspect="1"/>
          </p:cNvPicPr>
          <p:nvPr/>
        </p:nvPicPr>
        <p:blipFill>
          <a:blip r:embed="rId3"/>
          <a:stretch>
            <a:fillRect/>
          </a:stretch>
        </p:blipFill>
        <p:spPr>
          <a:xfrm>
            <a:off x="4572001" y="3752164"/>
            <a:ext cx="3895682" cy="3048264"/>
          </a:xfrm>
          <a:prstGeom prst="rect">
            <a:avLst/>
          </a:prstGeom>
        </p:spPr>
      </p:pic>
      <p:sp>
        <p:nvSpPr>
          <p:cNvPr id="7" name="TextBox 6"/>
          <p:cNvSpPr txBox="1"/>
          <p:nvPr/>
        </p:nvSpPr>
        <p:spPr>
          <a:xfrm>
            <a:off x="657226" y="4981916"/>
            <a:ext cx="4246788" cy="646331"/>
          </a:xfrm>
          <a:prstGeom prst="rect">
            <a:avLst/>
          </a:prstGeom>
          <a:solidFill>
            <a:schemeClr val="accent4">
              <a:lumMod val="40000"/>
              <a:lumOff val="60000"/>
            </a:schemeClr>
          </a:solidFill>
        </p:spPr>
        <p:txBody>
          <a:bodyPr wrap="square" rtlCol="0">
            <a:spAutoFit/>
          </a:bodyPr>
          <a:lstStyle/>
          <a:p>
            <a:pPr algn="r"/>
            <a:r>
              <a:rPr lang="ar-AE" sz="3600" b="1" dirty="0">
                <a:solidFill>
                  <a:srgbClr val="00B050"/>
                </a:solidFill>
              </a:rPr>
              <a:t>معلمتكم : سميرة بن عنتر</a:t>
            </a:r>
            <a:endParaRPr lang="en-US" sz="3600" b="1" dirty="0">
              <a:solidFill>
                <a:srgbClr val="00B050"/>
              </a:solidFill>
            </a:endParaRPr>
          </a:p>
        </p:txBody>
      </p:sp>
    </p:spTree>
    <p:extLst>
      <p:ext uri="{BB962C8B-B14F-4D97-AF65-F5344CB8AC3E}">
        <p14:creationId xmlns:p14="http://schemas.microsoft.com/office/powerpoint/2010/main" val="913572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3167" y="2557132"/>
            <a:ext cx="4079246" cy="4262315"/>
          </a:xfrm>
          <a:prstGeom prst="rect">
            <a:avLst/>
          </a:prstGeom>
        </p:spPr>
      </p:pic>
      <p:sp>
        <p:nvSpPr>
          <p:cNvPr id="4" name="TextBox 3"/>
          <p:cNvSpPr txBox="1"/>
          <p:nvPr/>
        </p:nvSpPr>
        <p:spPr>
          <a:xfrm rot="18575434">
            <a:off x="6282306" y="3927974"/>
            <a:ext cx="2467199" cy="1015663"/>
          </a:xfrm>
          <a:prstGeom prst="rect">
            <a:avLst/>
          </a:prstGeom>
          <a:noFill/>
        </p:spPr>
        <p:txBody>
          <a:bodyPr wrap="square" rtlCol="0">
            <a:spAutoFit/>
          </a:bodyPr>
          <a:lstStyle>
            <a:defPPr>
              <a:defRPr lang="ar-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ar-AE" sz="6000" b="1" dirty="0"/>
              <a:t>التهيئة </a:t>
            </a:r>
            <a:endParaRPr lang="en-US" sz="6000" b="1" dirty="0"/>
          </a:p>
        </p:txBody>
      </p:sp>
      <p:sp>
        <p:nvSpPr>
          <p:cNvPr id="5" name="Up Arrow Callout 4"/>
          <p:cNvSpPr/>
          <p:nvPr/>
        </p:nvSpPr>
        <p:spPr>
          <a:xfrm>
            <a:off x="1614489" y="0"/>
            <a:ext cx="5159828" cy="1926771"/>
          </a:xfrm>
          <a:prstGeom prst="upArrowCallou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000" b="1" dirty="0"/>
              <a:t>نتذكر معاً ماتعلمناه في الحصة السابقة </a:t>
            </a:r>
            <a:endParaRPr lang="en-US" sz="3000" b="1" dirty="0"/>
          </a:p>
        </p:txBody>
      </p:sp>
      <p:pic>
        <p:nvPicPr>
          <p:cNvPr id="6" name="Picture 5"/>
          <p:cNvPicPr>
            <a:picLocks noChangeAspect="1"/>
          </p:cNvPicPr>
          <p:nvPr/>
        </p:nvPicPr>
        <p:blipFill>
          <a:blip r:embed="rId3"/>
          <a:stretch>
            <a:fillRect/>
          </a:stretch>
        </p:blipFill>
        <p:spPr>
          <a:xfrm>
            <a:off x="943656" y="2557132"/>
            <a:ext cx="5987143" cy="1788829"/>
          </a:xfrm>
          <a:prstGeom prst="rect">
            <a:avLst/>
          </a:prstGeom>
        </p:spPr>
      </p:pic>
    </p:spTree>
    <p:extLst>
      <p:ext uri="{BB962C8B-B14F-4D97-AF65-F5344CB8AC3E}">
        <p14:creationId xmlns:p14="http://schemas.microsoft.com/office/powerpoint/2010/main" val="8898396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48088" b="22704"/>
          <a:stretch/>
        </p:blipFill>
        <p:spPr>
          <a:xfrm>
            <a:off x="0" y="2552332"/>
            <a:ext cx="9143999" cy="1691056"/>
          </a:xfrm>
          <a:prstGeom prst="rect">
            <a:avLst/>
          </a:prstGeom>
        </p:spPr>
      </p:pic>
      <p:sp>
        <p:nvSpPr>
          <p:cNvPr id="3" name="TextBox 2"/>
          <p:cNvSpPr txBox="1"/>
          <p:nvPr/>
        </p:nvSpPr>
        <p:spPr>
          <a:xfrm>
            <a:off x="1557338" y="245433"/>
            <a:ext cx="5686425" cy="1200329"/>
          </a:xfrm>
          <a:prstGeom prst="rect">
            <a:avLst/>
          </a:prstGeom>
          <a:solidFill>
            <a:schemeClr val="accent2">
              <a:lumMod val="20000"/>
              <a:lumOff val="80000"/>
            </a:schemeClr>
          </a:solidFill>
        </p:spPr>
        <p:txBody>
          <a:bodyPr wrap="square" rtlCol="0">
            <a:spAutoFit/>
          </a:bodyPr>
          <a:lstStyle/>
          <a:p>
            <a:pPr algn="ctr"/>
            <a:r>
              <a:rPr lang="ar-AE" sz="7200" b="1" dirty="0"/>
              <a:t>هدف الدرس :</a:t>
            </a:r>
            <a:endParaRPr lang="en-US" sz="7200" b="1" dirty="0"/>
          </a:p>
        </p:txBody>
      </p:sp>
      <p:sp>
        <p:nvSpPr>
          <p:cNvPr id="7" name="TextBox 6"/>
          <p:cNvSpPr txBox="1"/>
          <p:nvPr/>
        </p:nvSpPr>
        <p:spPr>
          <a:xfrm>
            <a:off x="3407568" y="3167074"/>
            <a:ext cx="4929187" cy="646331"/>
          </a:xfrm>
          <a:prstGeom prst="rect">
            <a:avLst/>
          </a:prstGeom>
          <a:noFill/>
        </p:spPr>
        <p:txBody>
          <a:bodyPr wrap="square" rtlCol="0">
            <a:spAutoFit/>
          </a:bodyPr>
          <a:lstStyle/>
          <a:p>
            <a:pPr algn="r"/>
            <a:r>
              <a:rPr lang="ar-AE" sz="3600" b="1" dirty="0"/>
              <a:t>.</a:t>
            </a:r>
            <a:endParaRPr lang="en-US" sz="3600" b="1" dirty="0"/>
          </a:p>
        </p:txBody>
      </p:sp>
      <p:sp>
        <p:nvSpPr>
          <p:cNvPr id="10" name="Rectangle 9"/>
          <p:cNvSpPr/>
          <p:nvPr/>
        </p:nvSpPr>
        <p:spPr>
          <a:xfrm>
            <a:off x="1143000" y="3167074"/>
            <a:ext cx="714375" cy="4619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000" b="1" dirty="0">
                <a:solidFill>
                  <a:schemeClr val="tx1"/>
                </a:solidFill>
              </a:rPr>
              <a:t>1</a:t>
            </a:r>
            <a:endParaRPr lang="en-US" sz="4000" b="1"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3573784250"/>
              </p:ext>
            </p:extLst>
          </p:nvPr>
        </p:nvGraphicFramePr>
        <p:xfrm>
          <a:off x="614363" y="2924187"/>
          <a:ext cx="8301037" cy="1097280"/>
        </p:xfrm>
        <a:graphic>
          <a:graphicData uri="http://schemas.openxmlformats.org/drawingml/2006/table">
            <a:tbl>
              <a:tblPr>
                <a:tableStyleId>{5C22544A-7EE6-4342-B048-85BDC9FD1C3A}</a:tableStyleId>
              </a:tblPr>
              <a:tblGrid>
                <a:gridCol w="8301037">
                  <a:extLst>
                    <a:ext uri="{9D8B030D-6E8A-4147-A177-3AD203B41FA5}">
                      <a16:colId xmlns:a16="http://schemas.microsoft.com/office/drawing/2014/main" val="20000"/>
                    </a:ext>
                  </a:extLst>
                </a:gridCol>
              </a:tblGrid>
              <a:tr h="904864">
                <a:tc>
                  <a:txBody>
                    <a:bodyPr/>
                    <a:lstStyle/>
                    <a:p>
                      <a:pPr marL="457200" marR="0" indent="0" algn="r">
                        <a:spcBef>
                          <a:spcPts val="0"/>
                        </a:spcBef>
                        <a:spcAft>
                          <a:spcPts val="0"/>
                        </a:spcAft>
                      </a:pPr>
                      <a:r>
                        <a:rPr lang="ar-AE" sz="3600" b="1" dirty="0">
                          <a:effectLst/>
                        </a:rPr>
                        <a:t>أن يربط الطالب بين السلم المجتمعي وتطور الدولة المسلمة .</a:t>
                      </a:r>
                      <a:endParaRPr lang="en-US" sz="3600" b="1" dirty="0">
                        <a:effectLst/>
                        <a:latin typeface="Calibri" panose="020F0502020204030204" pitchFamily="34" charset="0"/>
                        <a:ea typeface="Calibri" panose="020F0502020204030204" pitchFamily="34" charset="0"/>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4205188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3" name="AutoShape 2" descr="وتعاونوا على البر والتقوى ولا تعاونوا على الإثم والعدوان - 迪拜 | Faceboo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2"/>
          <a:stretch>
            <a:fillRect/>
          </a:stretch>
        </p:blipFill>
        <p:spPr>
          <a:xfrm>
            <a:off x="1285875" y="900112"/>
            <a:ext cx="6629400" cy="5114925"/>
          </a:xfrm>
          <a:prstGeom prst="rect">
            <a:avLst/>
          </a:prstGeom>
        </p:spPr>
      </p:pic>
    </p:spTree>
    <p:extLst>
      <p:ext uri="{BB962C8B-B14F-4D97-AF65-F5344CB8AC3E}">
        <p14:creationId xmlns:p14="http://schemas.microsoft.com/office/powerpoint/2010/main" val="825742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2" name="Picture 10" descr="Image result for â«Ø¹ÙØ§ÙØ© Ø§Ø³ØªÙÙØ§Ù ØµÙØ±Ø©â¬â"/>
          <p:cNvPicPr>
            <a:picLocks noChangeAspect="1" noChangeArrowheads="1"/>
          </p:cNvPicPr>
          <p:nvPr/>
        </p:nvPicPr>
        <p:blipFill>
          <a:blip r:embed="rId2" cstate="print"/>
          <a:srcRect/>
          <a:stretch>
            <a:fillRect/>
          </a:stretch>
        </p:blipFill>
        <p:spPr bwMode="auto">
          <a:xfrm>
            <a:off x="7331528" y="1531114"/>
            <a:ext cx="1481819" cy="1395782"/>
          </a:xfrm>
          <a:prstGeom prst="rect">
            <a:avLst/>
          </a:prstGeom>
          <a:noFill/>
        </p:spPr>
      </p:pic>
      <p:pic>
        <p:nvPicPr>
          <p:cNvPr id="64514" name="Picture 2" descr="Related image"/>
          <p:cNvPicPr>
            <a:picLocks noChangeAspect="1" noChangeArrowheads="1"/>
          </p:cNvPicPr>
          <p:nvPr/>
        </p:nvPicPr>
        <p:blipFill>
          <a:blip r:embed="rId3" cstate="print"/>
          <a:srcRect/>
          <a:stretch>
            <a:fillRect/>
          </a:stretch>
        </p:blipFill>
        <p:spPr bwMode="auto">
          <a:xfrm>
            <a:off x="-250712" y="2167618"/>
            <a:ext cx="2743200" cy="3657600"/>
          </a:xfrm>
          <a:prstGeom prst="rect">
            <a:avLst/>
          </a:prstGeom>
          <a:noFill/>
        </p:spPr>
      </p:pic>
      <p:pic>
        <p:nvPicPr>
          <p:cNvPr id="4" name="图片 1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65515" y="1130606"/>
            <a:ext cx="6074228" cy="329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4"/>
          <p:cNvSpPr>
            <a:spLocks noChangeArrowheads="1"/>
          </p:cNvSpPr>
          <p:nvPr/>
        </p:nvSpPr>
        <p:spPr bwMode="auto">
          <a:xfrm flipH="1">
            <a:off x="1581155" y="570211"/>
            <a:ext cx="542924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rtl="1" eaLnBrk="1" hangingPunct="1">
              <a:lnSpc>
                <a:spcPct val="80000"/>
              </a:lnSpc>
            </a:pPr>
            <a:r>
              <a:rPr lang="ar-AE" altLang="en-US" sz="3600" b="1" i="1" dirty="0">
                <a:latin typeface="Arial Rounded MT Bold" panose="020F0704030504030204" pitchFamily="34" charset="0"/>
                <a:ea typeface="微软雅黑" panose="020B0503020204020204" pitchFamily="34" charset="-122"/>
                <a:sym typeface="Times New Roman" panose="02020603050405020304" pitchFamily="18" charset="0"/>
              </a:rPr>
              <a:t>السؤال الجوهري </a:t>
            </a:r>
            <a:endParaRPr lang="zh-CN" altLang="en-US" sz="3600" b="1" i="1" dirty="0">
              <a:latin typeface="Arial Rounded MT Bold" panose="020F0704030504030204" pitchFamily="34" charset="0"/>
              <a:ea typeface="微软雅黑" panose="020B0503020204020204" pitchFamily="34" charset="-122"/>
              <a:sym typeface="Times New Roman" panose="02020603050405020304" pitchFamily="18" charset="0"/>
            </a:endParaRPr>
          </a:p>
        </p:txBody>
      </p:sp>
      <p:pic>
        <p:nvPicPr>
          <p:cNvPr id="7" name="Picture 4" descr="Image result for â«ØµÙØ±Ø© Ø§Ø¨ØªÙØ§Ø±â¬â"/>
          <p:cNvPicPr>
            <a:picLocks noChangeAspect="1" noChangeArrowheads="1"/>
          </p:cNvPicPr>
          <p:nvPr/>
        </p:nvPicPr>
        <p:blipFill>
          <a:blip r:embed="rId5" cstate="print"/>
          <a:srcRect/>
          <a:stretch>
            <a:fillRect/>
          </a:stretch>
        </p:blipFill>
        <p:spPr bwMode="auto">
          <a:xfrm>
            <a:off x="4676435" y="3672592"/>
            <a:ext cx="2094140" cy="2094140"/>
          </a:xfrm>
          <a:prstGeom prst="rect">
            <a:avLst/>
          </a:prstGeom>
          <a:noFill/>
        </p:spPr>
      </p:pic>
      <p:pic>
        <p:nvPicPr>
          <p:cNvPr id="8" name="Picture 6" descr="Related image"/>
          <p:cNvPicPr>
            <a:picLocks noChangeAspect="1" noChangeArrowheads="1"/>
          </p:cNvPicPr>
          <p:nvPr/>
        </p:nvPicPr>
        <p:blipFill>
          <a:blip r:embed="rId6" cstate="print"/>
          <a:srcRect/>
          <a:stretch>
            <a:fillRect/>
          </a:stretch>
        </p:blipFill>
        <p:spPr bwMode="auto">
          <a:xfrm rot="1481584">
            <a:off x="6362361" y="3264387"/>
            <a:ext cx="434408" cy="569448"/>
          </a:xfrm>
          <a:prstGeom prst="rect">
            <a:avLst/>
          </a:prstGeom>
          <a:noFill/>
        </p:spPr>
      </p:pic>
      <p:pic>
        <p:nvPicPr>
          <p:cNvPr id="9" name="Picture 6" descr="Related image"/>
          <p:cNvPicPr>
            <a:picLocks noChangeAspect="1" noChangeArrowheads="1"/>
          </p:cNvPicPr>
          <p:nvPr/>
        </p:nvPicPr>
        <p:blipFill>
          <a:blip r:embed="rId6" cstate="print"/>
          <a:srcRect/>
          <a:stretch>
            <a:fillRect/>
          </a:stretch>
        </p:blipFill>
        <p:spPr bwMode="auto">
          <a:xfrm rot="2607096">
            <a:off x="6562386" y="3856298"/>
            <a:ext cx="434408" cy="569448"/>
          </a:xfrm>
          <a:prstGeom prst="rect">
            <a:avLst/>
          </a:prstGeom>
          <a:noFill/>
        </p:spPr>
      </p:pic>
      <p:pic>
        <p:nvPicPr>
          <p:cNvPr id="10" name="Picture 6" descr="Related image"/>
          <p:cNvPicPr>
            <a:picLocks noChangeAspect="1" noChangeArrowheads="1"/>
          </p:cNvPicPr>
          <p:nvPr/>
        </p:nvPicPr>
        <p:blipFill>
          <a:blip r:embed="rId6" cstate="print"/>
          <a:srcRect/>
          <a:stretch>
            <a:fillRect/>
          </a:stretch>
        </p:blipFill>
        <p:spPr bwMode="auto">
          <a:xfrm rot="2113947">
            <a:off x="6550140" y="4480866"/>
            <a:ext cx="434408" cy="569448"/>
          </a:xfrm>
          <a:prstGeom prst="rect">
            <a:avLst/>
          </a:prstGeom>
          <a:noFill/>
        </p:spPr>
      </p:pic>
      <p:pic>
        <p:nvPicPr>
          <p:cNvPr id="11" name="Picture 6" descr="Related image"/>
          <p:cNvPicPr>
            <a:picLocks noChangeAspect="1" noChangeArrowheads="1"/>
          </p:cNvPicPr>
          <p:nvPr/>
        </p:nvPicPr>
        <p:blipFill>
          <a:blip r:embed="rId6" cstate="print"/>
          <a:srcRect/>
          <a:stretch>
            <a:fillRect/>
          </a:stretch>
        </p:blipFill>
        <p:spPr bwMode="auto">
          <a:xfrm rot="2936735">
            <a:off x="6476661" y="5031955"/>
            <a:ext cx="434408" cy="569448"/>
          </a:xfrm>
          <a:prstGeom prst="rect">
            <a:avLst/>
          </a:prstGeom>
          <a:noFill/>
        </p:spPr>
      </p:pic>
      <p:pic>
        <p:nvPicPr>
          <p:cNvPr id="12" name="Picture 6" descr="Related image"/>
          <p:cNvPicPr>
            <a:picLocks noChangeAspect="1" noChangeArrowheads="1"/>
          </p:cNvPicPr>
          <p:nvPr/>
        </p:nvPicPr>
        <p:blipFill>
          <a:blip r:embed="rId6" cstate="print"/>
          <a:srcRect/>
          <a:stretch>
            <a:fillRect/>
          </a:stretch>
        </p:blipFill>
        <p:spPr bwMode="auto">
          <a:xfrm rot="645425">
            <a:off x="5594917" y="3207239"/>
            <a:ext cx="434408" cy="569448"/>
          </a:xfrm>
          <a:prstGeom prst="rect">
            <a:avLst/>
          </a:prstGeom>
          <a:noFill/>
        </p:spPr>
      </p:pic>
      <p:pic>
        <p:nvPicPr>
          <p:cNvPr id="13" name="Picture 6" descr="Related image"/>
          <p:cNvPicPr>
            <a:picLocks noChangeAspect="1" noChangeArrowheads="1"/>
          </p:cNvPicPr>
          <p:nvPr/>
        </p:nvPicPr>
        <p:blipFill>
          <a:blip r:embed="rId6" cstate="print"/>
          <a:srcRect/>
          <a:stretch>
            <a:fillRect/>
          </a:stretch>
        </p:blipFill>
        <p:spPr bwMode="auto">
          <a:xfrm rot="20468831">
            <a:off x="4945858" y="3268469"/>
            <a:ext cx="434408" cy="569448"/>
          </a:xfrm>
          <a:prstGeom prst="rect">
            <a:avLst/>
          </a:prstGeom>
          <a:noFill/>
        </p:spPr>
      </p:pic>
      <p:pic>
        <p:nvPicPr>
          <p:cNvPr id="14" name="Picture 6" descr="Related image"/>
          <p:cNvPicPr>
            <a:picLocks noChangeAspect="1" noChangeArrowheads="1"/>
          </p:cNvPicPr>
          <p:nvPr/>
        </p:nvPicPr>
        <p:blipFill>
          <a:blip r:embed="rId6" cstate="print"/>
          <a:srcRect/>
          <a:stretch>
            <a:fillRect/>
          </a:stretch>
        </p:blipFill>
        <p:spPr bwMode="auto">
          <a:xfrm rot="19111870">
            <a:off x="4333537" y="3623616"/>
            <a:ext cx="434408" cy="569448"/>
          </a:xfrm>
          <a:prstGeom prst="rect">
            <a:avLst/>
          </a:prstGeom>
          <a:noFill/>
        </p:spPr>
      </p:pic>
      <p:pic>
        <p:nvPicPr>
          <p:cNvPr id="15" name="Picture 6" descr="Related image"/>
          <p:cNvPicPr>
            <a:picLocks noChangeAspect="1" noChangeArrowheads="1"/>
          </p:cNvPicPr>
          <p:nvPr/>
        </p:nvPicPr>
        <p:blipFill>
          <a:blip r:embed="rId6" cstate="print"/>
          <a:srcRect/>
          <a:stretch>
            <a:fillRect/>
          </a:stretch>
        </p:blipFill>
        <p:spPr bwMode="auto">
          <a:xfrm rot="18008075">
            <a:off x="4325374" y="4337991"/>
            <a:ext cx="434408" cy="569448"/>
          </a:xfrm>
          <a:prstGeom prst="rect">
            <a:avLst/>
          </a:prstGeom>
          <a:noFill/>
        </p:spPr>
      </p:pic>
      <p:pic>
        <p:nvPicPr>
          <p:cNvPr id="16" name="Picture 6" descr="Related image"/>
          <p:cNvPicPr>
            <a:picLocks noChangeAspect="1" noChangeArrowheads="1"/>
          </p:cNvPicPr>
          <p:nvPr/>
        </p:nvPicPr>
        <p:blipFill>
          <a:blip r:embed="rId6" cstate="print"/>
          <a:srcRect/>
          <a:stretch>
            <a:fillRect/>
          </a:stretch>
        </p:blipFill>
        <p:spPr bwMode="auto">
          <a:xfrm rot="17750938">
            <a:off x="4447837" y="4987052"/>
            <a:ext cx="434408" cy="569448"/>
          </a:xfrm>
          <a:prstGeom prst="rect">
            <a:avLst/>
          </a:prstGeom>
          <a:noFill/>
        </p:spPr>
      </p:pic>
      <p:pic>
        <p:nvPicPr>
          <p:cNvPr id="17" name="Picture 6" descr="Related image"/>
          <p:cNvPicPr>
            <a:picLocks noChangeAspect="1" noChangeArrowheads="1"/>
          </p:cNvPicPr>
          <p:nvPr/>
        </p:nvPicPr>
        <p:blipFill>
          <a:blip r:embed="rId6" cstate="print"/>
          <a:srcRect/>
          <a:stretch>
            <a:fillRect/>
          </a:stretch>
        </p:blipFill>
        <p:spPr bwMode="auto">
          <a:xfrm rot="17607540">
            <a:off x="5158130" y="5403429"/>
            <a:ext cx="434408" cy="569448"/>
          </a:xfrm>
          <a:prstGeom prst="rect">
            <a:avLst/>
          </a:prstGeom>
          <a:noFill/>
        </p:spPr>
      </p:pic>
      <p:sp>
        <p:nvSpPr>
          <p:cNvPr id="3" name="TextBox 2"/>
          <p:cNvSpPr txBox="1"/>
          <p:nvPr/>
        </p:nvSpPr>
        <p:spPr>
          <a:xfrm>
            <a:off x="2571749" y="1659309"/>
            <a:ext cx="3686175" cy="1077218"/>
          </a:xfrm>
          <a:prstGeom prst="rect">
            <a:avLst/>
          </a:prstGeom>
          <a:noFill/>
        </p:spPr>
        <p:txBody>
          <a:bodyPr wrap="square" rtlCol="0">
            <a:spAutoFit/>
          </a:bodyPr>
          <a:lstStyle/>
          <a:p>
            <a:pPr algn="r"/>
            <a:r>
              <a:rPr lang="ar-AE" sz="3200" b="1" dirty="0"/>
              <a:t>ما علاقة السلم المجتمعي بتطور الدولة المسلمة ؟</a:t>
            </a:r>
            <a:endParaRPr lang="en-US" sz="3200" b="1" dirty="0"/>
          </a:p>
        </p:txBody>
      </p:sp>
    </p:spTree>
    <p:extLst>
      <p:ext uri="{BB962C8B-B14F-4D97-AF65-F5344CB8AC3E}">
        <p14:creationId xmlns:p14="http://schemas.microsoft.com/office/powerpoint/2010/main" val="27778802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8656" t="33008" r="13478" b="23309"/>
          <a:stretch/>
        </p:blipFill>
        <p:spPr>
          <a:xfrm>
            <a:off x="185738" y="100013"/>
            <a:ext cx="8758237" cy="6972300"/>
          </a:xfrm>
          <a:prstGeom prst="rect">
            <a:avLst/>
          </a:prstGeom>
        </p:spPr>
      </p:pic>
      <p:sp>
        <p:nvSpPr>
          <p:cNvPr id="5" name="TextBox 4"/>
          <p:cNvSpPr txBox="1"/>
          <p:nvPr/>
        </p:nvSpPr>
        <p:spPr>
          <a:xfrm>
            <a:off x="1085850" y="1110586"/>
            <a:ext cx="5200651" cy="923330"/>
          </a:xfrm>
          <a:prstGeom prst="rect">
            <a:avLst/>
          </a:prstGeom>
          <a:noFill/>
        </p:spPr>
        <p:txBody>
          <a:bodyPr wrap="square" rtlCol="0">
            <a:spAutoFit/>
          </a:bodyPr>
          <a:lstStyle/>
          <a:p>
            <a:pPr algn="r"/>
            <a:r>
              <a:rPr lang="ar-AE" sz="5400" b="1" dirty="0">
                <a:solidFill>
                  <a:srgbClr val="FFC000"/>
                </a:solidFill>
              </a:rPr>
              <a:t>معيار النجاح :  1</a:t>
            </a:r>
            <a:endParaRPr lang="en-US" sz="5400" b="1" dirty="0">
              <a:solidFill>
                <a:srgbClr val="FFC000"/>
              </a:solidFill>
            </a:endParaRPr>
          </a:p>
        </p:txBody>
      </p:sp>
      <p:sp>
        <p:nvSpPr>
          <p:cNvPr id="6" name="TextBox 5"/>
          <p:cNvSpPr txBox="1"/>
          <p:nvPr/>
        </p:nvSpPr>
        <p:spPr>
          <a:xfrm>
            <a:off x="2200277" y="3044489"/>
            <a:ext cx="3700462" cy="2800767"/>
          </a:xfrm>
          <a:prstGeom prst="rect">
            <a:avLst/>
          </a:prstGeom>
          <a:noFill/>
        </p:spPr>
        <p:txBody>
          <a:bodyPr wrap="square" rtlCol="0">
            <a:spAutoFit/>
          </a:bodyPr>
          <a:lstStyle/>
          <a:p>
            <a:pPr marL="457200" marR="0" indent="0" algn="r">
              <a:spcBef>
                <a:spcPts val="0"/>
              </a:spcBef>
              <a:spcAft>
                <a:spcPts val="0"/>
              </a:spcAft>
            </a:pPr>
            <a:r>
              <a:rPr lang="ar-AE" sz="4400" b="1" dirty="0">
                <a:solidFill>
                  <a:srgbClr val="FF0000"/>
                </a:solidFill>
              </a:rPr>
              <a:t>أنا أستطيع  الربط بين السلم المجتمعي وتطور الدولة المسلمة .</a:t>
            </a:r>
            <a:endParaRPr lang="en-US" sz="4400" b="1" dirty="0">
              <a:solidFill>
                <a:srgbClr val="FF000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2693367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382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Left Arrow 1"/>
          <p:cNvSpPr/>
          <p:nvPr/>
        </p:nvSpPr>
        <p:spPr>
          <a:xfrm>
            <a:off x="3243263" y="0"/>
            <a:ext cx="5595938" cy="1571625"/>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t>وثيقة المدينة المنورة ( دستور المواطنة ) :</a:t>
            </a:r>
            <a:endParaRPr lang="en-US" sz="2800" b="1" dirty="0"/>
          </a:p>
        </p:txBody>
      </p:sp>
    </p:spTree>
    <p:extLst>
      <p:ext uri="{BB962C8B-B14F-4D97-AF65-F5344CB8AC3E}">
        <p14:creationId xmlns:p14="http://schemas.microsoft.com/office/powerpoint/2010/main" val="42839496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33722" y="3656623"/>
            <a:ext cx="5518052" cy="2236192"/>
          </a:xfrm>
          <a:prstGeom prst="rect">
            <a:avLst/>
          </a:prstGeom>
        </p:spPr>
      </p:pic>
      <p:sp>
        <p:nvSpPr>
          <p:cNvPr id="3" name="Cloud 2"/>
          <p:cNvSpPr/>
          <p:nvPr/>
        </p:nvSpPr>
        <p:spPr>
          <a:xfrm>
            <a:off x="2034923" y="925294"/>
            <a:ext cx="5190978" cy="1908755"/>
          </a:xfrm>
          <a:prstGeom prst="cloud">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100" b="1" dirty="0">
                <a:solidFill>
                  <a:srgbClr val="FFFF00"/>
                </a:solidFill>
              </a:rPr>
              <a:t>تعاون مع مجموعتك عند طرح سؤال المجموعات و احرص على أن تكون مجموعتك هي الفائزة </a:t>
            </a:r>
            <a:endParaRPr lang="en-US" sz="2100" b="1" dirty="0">
              <a:solidFill>
                <a:srgbClr val="FFFF00"/>
              </a:solidFill>
            </a:endParaRPr>
          </a:p>
        </p:txBody>
      </p:sp>
      <p:pic>
        <p:nvPicPr>
          <p:cNvPr id="4" name="Picture 3"/>
          <p:cNvPicPr>
            <a:picLocks noChangeAspect="1"/>
          </p:cNvPicPr>
          <p:nvPr/>
        </p:nvPicPr>
        <p:blipFill>
          <a:blip r:embed="rId3"/>
          <a:stretch>
            <a:fillRect/>
          </a:stretch>
        </p:blipFill>
        <p:spPr>
          <a:xfrm rot="19208743">
            <a:off x="172491" y="1302775"/>
            <a:ext cx="1766430" cy="1178719"/>
          </a:xfrm>
          <a:prstGeom prst="rect">
            <a:avLst/>
          </a:prstGeom>
        </p:spPr>
      </p:pic>
      <p:pic>
        <p:nvPicPr>
          <p:cNvPr id="5" name="Picture 4"/>
          <p:cNvPicPr>
            <a:picLocks noChangeAspect="1"/>
          </p:cNvPicPr>
          <p:nvPr/>
        </p:nvPicPr>
        <p:blipFill>
          <a:blip r:embed="rId3"/>
          <a:stretch>
            <a:fillRect/>
          </a:stretch>
        </p:blipFill>
        <p:spPr>
          <a:xfrm rot="1866791">
            <a:off x="7331938" y="1227198"/>
            <a:ext cx="1696356" cy="1178719"/>
          </a:xfrm>
          <a:prstGeom prst="rect">
            <a:avLst/>
          </a:prstGeom>
        </p:spPr>
      </p:pic>
      <p:sp>
        <p:nvSpPr>
          <p:cNvPr id="6" name="Flowchart: Alternate Process 5"/>
          <p:cNvSpPr/>
          <p:nvPr/>
        </p:nvSpPr>
        <p:spPr>
          <a:xfrm>
            <a:off x="3352800" y="2956782"/>
            <a:ext cx="3048000" cy="623320"/>
          </a:xfrm>
          <a:prstGeom prst="flowChartAlternateProces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100" b="1" dirty="0">
                <a:solidFill>
                  <a:schemeClr val="bg1"/>
                </a:solidFill>
              </a:rPr>
              <a:t>قائد المجموعة تولى قيادة مجموعتك و عرض إجاباتها</a:t>
            </a:r>
            <a:endParaRPr lang="en-US" sz="2100" b="1" dirty="0">
              <a:solidFill>
                <a:schemeClr val="bg1"/>
              </a:solidFill>
            </a:endParaRPr>
          </a:p>
        </p:txBody>
      </p:sp>
    </p:spTree>
    <p:extLst>
      <p:ext uri="{BB962C8B-B14F-4D97-AF65-F5344CB8AC3E}">
        <p14:creationId xmlns:p14="http://schemas.microsoft.com/office/powerpoint/2010/main" val="4868311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8305799" cy="601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757238" y="2227303"/>
            <a:ext cx="2214562" cy="523220"/>
          </a:xfrm>
          <a:prstGeom prst="rect">
            <a:avLst/>
          </a:prstGeom>
          <a:noFill/>
        </p:spPr>
        <p:txBody>
          <a:bodyPr wrap="square" rtlCol="0">
            <a:spAutoFit/>
          </a:bodyPr>
          <a:lstStyle/>
          <a:p>
            <a:r>
              <a:rPr lang="ar-AE" sz="2800" b="1" dirty="0">
                <a:solidFill>
                  <a:srgbClr val="FF0000"/>
                </a:solidFill>
              </a:rPr>
              <a:t>الترابط المسلمين </a:t>
            </a:r>
            <a:endParaRPr lang="en-US" sz="2800" b="1" dirty="0">
              <a:solidFill>
                <a:srgbClr val="FF0000"/>
              </a:solidFill>
            </a:endParaRPr>
          </a:p>
        </p:txBody>
      </p:sp>
      <p:sp>
        <p:nvSpPr>
          <p:cNvPr id="3" name="TextBox 2"/>
          <p:cNvSpPr txBox="1"/>
          <p:nvPr/>
        </p:nvSpPr>
        <p:spPr>
          <a:xfrm>
            <a:off x="990600" y="3200400"/>
            <a:ext cx="1981200" cy="523220"/>
          </a:xfrm>
          <a:prstGeom prst="rect">
            <a:avLst/>
          </a:prstGeom>
          <a:noFill/>
        </p:spPr>
        <p:txBody>
          <a:bodyPr wrap="square" rtlCol="0">
            <a:spAutoFit/>
          </a:bodyPr>
          <a:lstStyle/>
          <a:p>
            <a:r>
              <a:rPr lang="ar-AE" sz="2800" b="1" dirty="0">
                <a:solidFill>
                  <a:srgbClr val="FF0000"/>
                </a:solidFill>
              </a:rPr>
              <a:t>الرحمة بالأسير</a:t>
            </a:r>
            <a:endParaRPr lang="en-US" sz="2800" b="1" dirty="0">
              <a:solidFill>
                <a:srgbClr val="FF0000"/>
              </a:solidFill>
            </a:endParaRPr>
          </a:p>
        </p:txBody>
      </p:sp>
      <p:sp>
        <p:nvSpPr>
          <p:cNvPr id="4" name="TextBox 3"/>
          <p:cNvSpPr txBox="1"/>
          <p:nvPr/>
        </p:nvSpPr>
        <p:spPr>
          <a:xfrm>
            <a:off x="914400" y="4173497"/>
            <a:ext cx="2286000" cy="461665"/>
          </a:xfrm>
          <a:prstGeom prst="rect">
            <a:avLst/>
          </a:prstGeom>
          <a:noFill/>
        </p:spPr>
        <p:txBody>
          <a:bodyPr wrap="square" rtlCol="0">
            <a:spAutoFit/>
          </a:bodyPr>
          <a:lstStyle/>
          <a:p>
            <a:r>
              <a:rPr lang="ar-AE" sz="2400" b="1" dirty="0">
                <a:solidFill>
                  <a:srgbClr val="FF0000"/>
                </a:solidFill>
              </a:rPr>
              <a:t>التعاون في الكرب </a:t>
            </a:r>
            <a:endParaRPr lang="en-US" sz="2400" b="1" dirty="0">
              <a:solidFill>
                <a:srgbClr val="FF0000"/>
              </a:solidFill>
            </a:endParaRPr>
          </a:p>
        </p:txBody>
      </p:sp>
      <p:sp>
        <p:nvSpPr>
          <p:cNvPr id="5" name="TextBox 4"/>
          <p:cNvSpPr txBox="1"/>
          <p:nvPr/>
        </p:nvSpPr>
        <p:spPr>
          <a:xfrm>
            <a:off x="1219200" y="4953000"/>
            <a:ext cx="2133600" cy="461665"/>
          </a:xfrm>
          <a:prstGeom prst="rect">
            <a:avLst/>
          </a:prstGeom>
          <a:noFill/>
        </p:spPr>
        <p:txBody>
          <a:bodyPr wrap="square" rtlCol="0">
            <a:spAutoFit/>
          </a:bodyPr>
          <a:lstStyle/>
          <a:p>
            <a:r>
              <a:rPr lang="ar-AE" sz="2400" b="1" dirty="0">
                <a:solidFill>
                  <a:srgbClr val="FF0000"/>
                </a:solidFill>
              </a:rPr>
              <a:t>الاهتمام بالجار</a:t>
            </a:r>
            <a:endParaRPr lang="en-US" sz="2400" b="1" dirty="0">
              <a:solidFill>
                <a:srgbClr val="FF0000"/>
              </a:solidFill>
            </a:endParaRPr>
          </a:p>
        </p:txBody>
      </p:sp>
      <p:sp>
        <p:nvSpPr>
          <p:cNvPr id="6" name="TextBox 5"/>
          <p:cNvSpPr txBox="1"/>
          <p:nvPr/>
        </p:nvSpPr>
        <p:spPr>
          <a:xfrm>
            <a:off x="914400" y="5562600"/>
            <a:ext cx="2438400" cy="461665"/>
          </a:xfrm>
          <a:prstGeom prst="rect">
            <a:avLst/>
          </a:prstGeom>
          <a:noFill/>
        </p:spPr>
        <p:txBody>
          <a:bodyPr wrap="square" rtlCol="0">
            <a:spAutoFit/>
          </a:bodyPr>
          <a:lstStyle/>
          <a:p>
            <a:r>
              <a:rPr lang="ar-AE" sz="2400" b="1" dirty="0">
                <a:solidFill>
                  <a:srgbClr val="FF0000"/>
                </a:solidFill>
              </a:rPr>
              <a:t>عدم الإكراه في الدين</a:t>
            </a:r>
            <a:endParaRPr lang="en-US" sz="2400" b="1" dirty="0">
              <a:solidFill>
                <a:srgbClr val="FF0000"/>
              </a:solidFill>
            </a:endParaRPr>
          </a:p>
        </p:txBody>
      </p:sp>
      <p:sp>
        <p:nvSpPr>
          <p:cNvPr id="7" name="Oval 6"/>
          <p:cNvSpPr/>
          <p:nvPr/>
        </p:nvSpPr>
        <p:spPr>
          <a:xfrm rot="19281339">
            <a:off x="7532545" y="2198075"/>
            <a:ext cx="1829667" cy="107156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t>فريق الإخلاص</a:t>
            </a:r>
            <a:endParaRPr lang="en-US" sz="2800" b="1" dirty="0"/>
          </a:p>
        </p:txBody>
      </p:sp>
      <p:sp>
        <p:nvSpPr>
          <p:cNvPr id="9" name="Oval 8"/>
          <p:cNvSpPr/>
          <p:nvPr/>
        </p:nvSpPr>
        <p:spPr>
          <a:xfrm rot="19281339">
            <a:off x="7471281" y="3768683"/>
            <a:ext cx="1829667" cy="107156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t>فريق الصدق </a:t>
            </a:r>
            <a:endParaRPr lang="en-US" sz="2800" b="1" dirty="0"/>
          </a:p>
        </p:txBody>
      </p:sp>
      <p:sp>
        <p:nvSpPr>
          <p:cNvPr id="10" name="Oval 9"/>
          <p:cNvSpPr/>
          <p:nvPr/>
        </p:nvSpPr>
        <p:spPr>
          <a:xfrm rot="19281339">
            <a:off x="7484859" y="4981286"/>
            <a:ext cx="1829667" cy="107156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t>فريق الإحسان </a:t>
            </a:r>
            <a:endParaRPr lang="en-US" sz="2800" b="1" dirty="0"/>
          </a:p>
        </p:txBody>
      </p:sp>
    </p:spTree>
    <p:extLst>
      <p:ext uri="{BB962C8B-B14F-4D97-AF65-F5344CB8AC3E}">
        <p14:creationId xmlns:p14="http://schemas.microsoft.com/office/powerpoint/2010/main" val="44397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Rounded Rectangle 1"/>
          <p:cNvSpPr/>
          <p:nvPr/>
        </p:nvSpPr>
        <p:spPr>
          <a:xfrm>
            <a:off x="1614486" y="2190746"/>
            <a:ext cx="7172326" cy="1300164"/>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rgbClr val="002060"/>
              </a:solidFill>
            </a:endParaRPr>
          </a:p>
        </p:txBody>
      </p:sp>
      <p:sp>
        <p:nvSpPr>
          <p:cNvPr id="4" name="Rounded Rectangle 3"/>
          <p:cNvSpPr/>
          <p:nvPr/>
        </p:nvSpPr>
        <p:spPr>
          <a:xfrm>
            <a:off x="1698831" y="3707374"/>
            <a:ext cx="7172326" cy="1300164"/>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rgbClr val="002060"/>
              </a:solidFill>
            </a:endParaRPr>
          </a:p>
        </p:txBody>
      </p:sp>
      <p:sp>
        <p:nvSpPr>
          <p:cNvPr id="5" name="Rounded Rectangle 4"/>
          <p:cNvSpPr/>
          <p:nvPr/>
        </p:nvSpPr>
        <p:spPr>
          <a:xfrm>
            <a:off x="1614486" y="5343516"/>
            <a:ext cx="7172326" cy="1300164"/>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dirty="0">
              <a:solidFill>
                <a:srgbClr val="002060"/>
              </a:solidFill>
            </a:endParaRPr>
          </a:p>
        </p:txBody>
      </p:sp>
      <p:sp>
        <p:nvSpPr>
          <p:cNvPr id="6" name="TextBox 5"/>
          <p:cNvSpPr txBox="1"/>
          <p:nvPr/>
        </p:nvSpPr>
        <p:spPr>
          <a:xfrm rot="19819866">
            <a:off x="123279" y="2552770"/>
            <a:ext cx="1974636" cy="523220"/>
          </a:xfrm>
          <a:prstGeom prst="rect">
            <a:avLst/>
          </a:prstGeom>
          <a:noFill/>
        </p:spPr>
        <p:txBody>
          <a:bodyPr wrap="square" rtlCol="0">
            <a:spAutoFit/>
          </a:bodyPr>
          <a:lstStyle/>
          <a:p>
            <a:pPr algn="r"/>
            <a:r>
              <a:rPr lang="ar-AE" sz="2800" b="1" dirty="0">
                <a:solidFill>
                  <a:srgbClr val="FF0000"/>
                </a:solidFill>
              </a:rPr>
              <a:t>فريق</a:t>
            </a:r>
            <a:endParaRPr lang="en-US" sz="2800" b="1" dirty="0">
              <a:solidFill>
                <a:srgbClr val="FF0000"/>
              </a:solidFill>
            </a:endParaRPr>
          </a:p>
        </p:txBody>
      </p:sp>
      <p:sp>
        <p:nvSpPr>
          <p:cNvPr id="7" name="TextBox 6"/>
          <p:cNvSpPr txBox="1"/>
          <p:nvPr/>
        </p:nvSpPr>
        <p:spPr>
          <a:xfrm rot="19922379">
            <a:off x="414531" y="3702142"/>
            <a:ext cx="1960491" cy="523220"/>
          </a:xfrm>
          <a:prstGeom prst="rect">
            <a:avLst/>
          </a:prstGeom>
          <a:noFill/>
        </p:spPr>
        <p:txBody>
          <a:bodyPr wrap="square" rtlCol="0">
            <a:spAutoFit/>
          </a:bodyPr>
          <a:lstStyle/>
          <a:p>
            <a:r>
              <a:rPr lang="ar-AE" sz="2800" dirty="0">
                <a:solidFill>
                  <a:srgbClr val="FF0000"/>
                </a:solidFill>
              </a:rPr>
              <a:t>فريق</a:t>
            </a:r>
            <a:endParaRPr lang="en-US" sz="2800" b="1" dirty="0">
              <a:solidFill>
                <a:srgbClr val="FF0000"/>
              </a:solidFill>
            </a:endParaRPr>
          </a:p>
        </p:txBody>
      </p:sp>
      <p:sp>
        <p:nvSpPr>
          <p:cNvPr id="8" name="TextBox 7"/>
          <p:cNvSpPr txBox="1"/>
          <p:nvPr/>
        </p:nvSpPr>
        <p:spPr>
          <a:xfrm rot="19947186">
            <a:off x="252625" y="5173870"/>
            <a:ext cx="2374642" cy="523220"/>
          </a:xfrm>
          <a:prstGeom prst="rect">
            <a:avLst/>
          </a:prstGeom>
          <a:noFill/>
        </p:spPr>
        <p:txBody>
          <a:bodyPr wrap="square" rtlCol="0">
            <a:spAutoFit/>
          </a:bodyPr>
          <a:lstStyle/>
          <a:p>
            <a:r>
              <a:rPr lang="ar-AE" sz="2800" b="1" dirty="0">
                <a:solidFill>
                  <a:srgbClr val="FF0000"/>
                </a:solidFill>
              </a:rPr>
              <a:t>فريق</a:t>
            </a:r>
            <a:endParaRPr lang="en-US" sz="2800" b="1" dirty="0">
              <a:solidFill>
                <a:srgbClr val="FF0000"/>
              </a:solidFill>
            </a:endParaRPr>
          </a:p>
        </p:txBody>
      </p:sp>
      <p:sp>
        <p:nvSpPr>
          <p:cNvPr id="9" name="Oval 8"/>
          <p:cNvSpPr/>
          <p:nvPr/>
        </p:nvSpPr>
        <p:spPr>
          <a:xfrm rot="20248628">
            <a:off x="-65050" y="925441"/>
            <a:ext cx="2534951" cy="1255316"/>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rPr>
              <a:t>Linoit</a:t>
            </a:r>
            <a:endParaRPr lang="en-US" sz="2400" b="1" dirty="0">
              <a:solidFill>
                <a:srgbClr val="C00000"/>
              </a:solidFill>
            </a:endParaRPr>
          </a:p>
          <a:p>
            <a:pPr algn="ctr"/>
            <a:r>
              <a:rPr lang="ar-AE" sz="2400" b="1" dirty="0">
                <a:solidFill>
                  <a:srgbClr val="C00000"/>
                </a:solidFill>
              </a:rPr>
              <a:t>قيم ذاتك وقيم زميلك بعد النشاط </a:t>
            </a:r>
            <a:endParaRPr lang="en-US" sz="2400" b="1" dirty="0">
              <a:solidFill>
                <a:srgbClr val="C00000"/>
              </a:solidFill>
            </a:endParaRPr>
          </a:p>
        </p:txBody>
      </p:sp>
      <p:sp>
        <p:nvSpPr>
          <p:cNvPr id="10" name="TextBox 9"/>
          <p:cNvSpPr txBox="1"/>
          <p:nvPr/>
        </p:nvSpPr>
        <p:spPr>
          <a:xfrm>
            <a:off x="2097971" y="3807209"/>
            <a:ext cx="6077577" cy="461665"/>
          </a:xfrm>
          <a:prstGeom prst="rect">
            <a:avLst/>
          </a:prstGeom>
          <a:noFill/>
        </p:spPr>
        <p:txBody>
          <a:bodyPr wrap="square" rtlCol="0">
            <a:spAutoFit/>
          </a:bodyPr>
          <a:lstStyle/>
          <a:p>
            <a:pPr algn="r"/>
            <a:r>
              <a:rPr lang="ar-AE" sz="2400" b="1" dirty="0"/>
              <a:t>.</a:t>
            </a:r>
            <a:endParaRPr lang="en-US" sz="2400" b="1" dirty="0"/>
          </a:p>
        </p:txBody>
      </p:sp>
      <p:pic>
        <p:nvPicPr>
          <p:cNvPr id="13" name="اجمل عد تنازلي لمدة دقيقة كاملة 2018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6594" y="6035766"/>
            <a:ext cx="1107538" cy="711247"/>
          </a:xfrm>
          <a:prstGeom prst="rect">
            <a:avLst/>
          </a:prstGeom>
        </p:spPr>
      </p:pic>
      <p:sp>
        <p:nvSpPr>
          <p:cNvPr id="14" name="Rounded Rectangle 13"/>
          <p:cNvSpPr/>
          <p:nvPr/>
        </p:nvSpPr>
        <p:spPr>
          <a:xfrm>
            <a:off x="228602" y="171450"/>
            <a:ext cx="8708232" cy="671513"/>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b="1" dirty="0">
                <a:solidFill>
                  <a:srgbClr val="002060"/>
                </a:solidFill>
              </a:rPr>
              <a:t>أنا أستطيع  الربط بين السلم المجتمعي وتطور الدولة المسلمة .</a:t>
            </a:r>
            <a:endParaRPr lang="en-US" sz="3200" b="1" dirty="0">
              <a:solidFill>
                <a:srgbClr val="002060"/>
              </a:solidFill>
              <a:latin typeface="Calibri" panose="020F0502020204030204" pitchFamily="34" charset="0"/>
              <a:ea typeface="Calibri" panose="020F050202020403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3175428886"/>
              </p:ext>
            </p:extLst>
          </p:nvPr>
        </p:nvGraphicFramePr>
        <p:xfrm>
          <a:off x="2097971" y="2275168"/>
          <a:ext cx="6457950" cy="1097280"/>
        </p:xfrm>
        <a:graphic>
          <a:graphicData uri="http://schemas.openxmlformats.org/drawingml/2006/table">
            <a:tbl>
              <a:tblPr>
                <a:tableStyleId>{5C22544A-7EE6-4342-B048-85BDC9FD1C3A}</a:tableStyleId>
              </a:tblPr>
              <a:tblGrid>
                <a:gridCol w="6457950">
                  <a:extLst>
                    <a:ext uri="{9D8B030D-6E8A-4147-A177-3AD203B41FA5}">
                      <a16:colId xmlns:a16="http://schemas.microsoft.com/office/drawing/2014/main" val="20000"/>
                    </a:ext>
                  </a:extLst>
                </a:gridCol>
              </a:tblGrid>
              <a:tr h="579260">
                <a:tc>
                  <a:txBody>
                    <a:bodyPr/>
                    <a:lstStyle/>
                    <a:p>
                      <a:pPr marL="457200" marR="0" indent="-228600" algn="r" rtl="1">
                        <a:spcBef>
                          <a:spcPts val="0"/>
                        </a:spcBef>
                        <a:spcAft>
                          <a:spcPts val="0"/>
                        </a:spcAft>
                      </a:pPr>
                      <a:r>
                        <a:rPr lang="ar-AE" sz="2400" b="1" dirty="0">
                          <a:effectLst/>
                        </a:rPr>
                        <a:t>ماذا تتوقع أن يكون حال المدينة المنورة من الناحية الاجتماعية من غير المؤاخاة التي أقامها النبي صلى الله عليه وسلم ؟ اربط ذلك بتطور الدولة المسلمة .</a:t>
                      </a:r>
                      <a:endParaRPr lang="en-US" sz="2400" b="1" dirty="0">
                        <a:effectLst/>
                        <a:latin typeface="Calibri" panose="020F0502020204030204" pitchFamily="34" charset="0"/>
                        <a:ea typeface="Calibri" panose="020F0502020204030204" pitchFamily="34" charset="0"/>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2004289913"/>
              </p:ext>
            </p:extLst>
          </p:nvPr>
        </p:nvGraphicFramePr>
        <p:xfrm>
          <a:off x="2914649" y="5561341"/>
          <a:ext cx="5414962" cy="948849"/>
        </p:xfrm>
        <a:graphic>
          <a:graphicData uri="http://schemas.openxmlformats.org/drawingml/2006/table">
            <a:tbl>
              <a:tblPr>
                <a:tableStyleId>{5C22544A-7EE6-4342-B048-85BDC9FD1C3A}</a:tableStyleId>
              </a:tblPr>
              <a:tblGrid>
                <a:gridCol w="5414962">
                  <a:extLst>
                    <a:ext uri="{9D8B030D-6E8A-4147-A177-3AD203B41FA5}">
                      <a16:colId xmlns:a16="http://schemas.microsoft.com/office/drawing/2014/main" val="20000"/>
                    </a:ext>
                  </a:extLst>
                </a:gridCol>
              </a:tblGrid>
              <a:tr h="948849">
                <a:tc>
                  <a:txBody>
                    <a:bodyPr/>
                    <a:lstStyle/>
                    <a:p>
                      <a:pPr marL="457200" marR="0" indent="-228600" algn="r" rtl="1">
                        <a:spcBef>
                          <a:spcPts val="0"/>
                        </a:spcBef>
                        <a:spcAft>
                          <a:spcPts val="0"/>
                        </a:spcAft>
                      </a:pPr>
                      <a:r>
                        <a:rPr lang="ar-AE" sz="2400" b="1" dirty="0">
                          <a:effectLst/>
                        </a:rPr>
                        <a:t>قارن بين الحياة الاجتماعية قبل المؤاخاة و بعدها .</a:t>
                      </a:r>
                      <a:endParaRPr lang="en-US" sz="2400" b="1" dirty="0">
                        <a:effectLst/>
                        <a:latin typeface="Calibri" panose="020F0502020204030204" pitchFamily="34" charset="0"/>
                        <a:ea typeface="Calibri" panose="020F0502020204030204" pitchFamily="34" charset="0"/>
                      </a:endParaRPr>
                    </a:p>
                  </a:txBody>
                  <a:tcPr marL="114300" marR="114300" marT="0" marB="0"/>
                </a:tc>
                <a:extLst>
                  <a:ext uri="{0D108BD9-81ED-4DB2-BD59-A6C34878D82A}">
                    <a16:rowId xmlns:a16="http://schemas.microsoft.com/office/drawing/2014/main" val="10000"/>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4002096603"/>
              </p:ext>
            </p:extLst>
          </p:nvPr>
        </p:nvGraphicFramePr>
        <p:xfrm>
          <a:off x="2800349" y="3903114"/>
          <a:ext cx="5529262" cy="731520"/>
        </p:xfrm>
        <a:graphic>
          <a:graphicData uri="http://schemas.openxmlformats.org/drawingml/2006/table">
            <a:tbl>
              <a:tblPr>
                <a:tableStyleId>{5C22544A-7EE6-4342-B048-85BDC9FD1C3A}</a:tableStyleId>
              </a:tblPr>
              <a:tblGrid>
                <a:gridCol w="5529262">
                  <a:extLst>
                    <a:ext uri="{9D8B030D-6E8A-4147-A177-3AD203B41FA5}">
                      <a16:colId xmlns:a16="http://schemas.microsoft.com/office/drawing/2014/main" val="20000"/>
                    </a:ext>
                  </a:extLst>
                </a:gridCol>
              </a:tblGrid>
              <a:tr h="429533">
                <a:tc>
                  <a:txBody>
                    <a:bodyPr/>
                    <a:lstStyle/>
                    <a:p>
                      <a:pPr marL="457200" marR="0" indent="-228600" algn="r" rtl="1">
                        <a:spcBef>
                          <a:spcPts val="0"/>
                        </a:spcBef>
                        <a:spcAft>
                          <a:spcPts val="0"/>
                        </a:spcAft>
                      </a:pPr>
                      <a:r>
                        <a:rPr lang="ar-AE" sz="2400" b="1" dirty="0">
                          <a:effectLst/>
                        </a:rPr>
                        <a:t>ما العلاقة بين بنود وثيقة المدينة و بين استقرار الحياة الاجتماعية فيها ؟</a:t>
                      </a:r>
                      <a:endParaRPr lang="en-US" sz="2400" b="1" dirty="0">
                        <a:effectLst/>
                        <a:latin typeface="Calibri" panose="020F0502020204030204" pitchFamily="34" charset="0"/>
                        <a:ea typeface="Calibri" panose="020F0502020204030204" pitchFamily="34" charset="0"/>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4703965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3"/>
                                        </p:tgtEl>
                                      </p:cBhvr>
                                    </p:cmd>
                                  </p:childTnLst>
                                </p:cTn>
                              </p:par>
                            </p:childTnLst>
                          </p:cTn>
                        </p:par>
                      </p:childTnLst>
                    </p:cTn>
                  </p:par>
                </p:childTnLst>
              </p:cTn>
              <p:nextCondLst>
                <p:cond evt="onClick" delay="0">
                  <p:tgtEl>
                    <p:spTgt spid="13"/>
                  </p:tgtEl>
                </p:cond>
              </p:nextCondLst>
            </p:seq>
            <p:video>
              <p:cMediaNode vol="80000">
                <p:cTn id="7" fill="hold" display="0">
                  <p:stCondLst>
                    <p:cond delay="indefinite"/>
                  </p:stCondLst>
                </p:cTn>
                <p:tgtEl>
                  <p:spTgt spid="13"/>
                </p:tgtEl>
              </p:cMediaNode>
            </p:vide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8500"/>
          <a:stretch/>
        </p:blipFill>
        <p:spPr bwMode="auto">
          <a:xfrm>
            <a:off x="533400" y="1166662"/>
            <a:ext cx="7924800" cy="2724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1" y="3931860"/>
            <a:ext cx="8458199"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819400" y="4953000"/>
            <a:ext cx="5105400" cy="1569660"/>
          </a:xfrm>
          <a:prstGeom prst="rect">
            <a:avLst/>
          </a:prstGeom>
          <a:noFill/>
        </p:spPr>
        <p:txBody>
          <a:bodyPr wrap="square" rtlCol="0">
            <a:spAutoFit/>
          </a:bodyPr>
          <a:lstStyle/>
          <a:p>
            <a:pPr algn="r" rtl="1"/>
            <a:r>
              <a:rPr lang="ar-AE" sz="3200" b="1" dirty="0">
                <a:solidFill>
                  <a:srgbClr val="FF0000"/>
                </a:solidFill>
              </a:rPr>
              <a:t>صراعات قبلية .</a:t>
            </a:r>
          </a:p>
          <a:p>
            <a:pPr algn="r" rtl="1"/>
            <a:r>
              <a:rPr lang="ar-AE" sz="3200" b="1" dirty="0">
                <a:solidFill>
                  <a:srgbClr val="FF0000"/>
                </a:solidFill>
              </a:rPr>
              <a:t>تفكك في العلاقات الاجتماعية.</a:t>
            </a:r>
          </a:p>
          <a:p>
            <a:pPr algn="r" rtl="1"/>
            <a:r>
              <a:rPr lang="ar-AE" sz="3200" b="1" dirty="0">
                <a:solidFill>
                  <a:srgbClr val="FF0000"/>
                </a:solidFill>
              </a:rPr>
              <a:t>القوي يأكل الضعيف.</a:t>
            </a:r>
            <a:endParaRPr lang="en-US" sz="3200" b="1" dirty="0">
              <a:solidFill>
                <a:srgbClr val="FF0000"/>
              </a:solidFill>
            </a:endParaRPr>
          </a:p>
        </p:txBody>
      </p:sp>
      <p:sp>
        <p:nvSpPr>
          <p:cNvPr id="3" name="Cloud 2"/>
          <p:cNvSpPr/>
          <p:nvPr/>
        </p:nvSpPr>
        <p:spPr>
          <a:xfrm>
            <a:off x="2171700" y="228600"/>
            <a:ext cx="3200400" cy="97155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600" b="1" dirty="0"/>
              <a:t>اقرأ ثم أجب</a:t>
            </a:r>
            <a:endParaRPr lang="en-US" sz="3600" b="1" dirty="0"/>
          </a:p>
        </p:txBody>
      </p:sp>
    </p:spTree>
    <p:extLst>
      <p:ext uri="{BB962C8B-B14F-4D97-AF65-F5344CB8AC3E}">
        <p14:creationId xmlns:p14="http://schemas.microsoft.com/office/powerpoint/2010/main" val="334330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Left-Right Arrow 1"/>
          <p:cNvSpPr/>
          <p:nvPr/>
        </p:nvSpPr>
        <p:spPr>
          <a:xfrm>
            <a:off x="545052" y="2924735"/>
            <a:ext cx="8043862" cy="3927383"/>
          </a:xfrm>
          <a:prstGeom prst="lef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rgbClr val="002060"/>
                </a:solidFill>
              </a:rPr>
              <a:t>حلل أسباب التعايش السلمي على أرض دولة الإمارات العربية المتحدة ، وبرهن على تحلي الإمارات بمبدأ التعايش و التسامح .</a:t>
            </a:r>
            <a:endParaRPr lang="en-US" sz="2400" b="1" dirty="0">
              <a:solidFill>
                <a:srgbClr val="002060"/>
              </a:solidFill>
            </a:endParaRPr>
          </a:p>
        </p:txBody>
      </p:sp>
      <p:sp>
        <p:nvSpPr>
          <p:cNvPr id="3" name="Snip Diagonal Corner Rectangle 2"/>
          <p:cNvSpPr/>
          <p:nvPr/>
        </p:nvSpPr>
        <p:spPr>
          <a:xfrm rot="19076763">
            <a:off x="279397" y="2320344"/>
            <a:ext cx="1835524" cy="857250"/>
          </a:xfrm>
          <a:prstGeom prst="snip2Diag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t>تقييم </a:t>
            </a:r>
            <a:endParaRPr lang="en-US" sz="2800" b="1" dirty="0"/>
          </a:p>
        </p:txBody>
      </p:sp>
      <p:pic>
        <p:nvPicPr>
          <p:cNvPr id="4" name="Picture 3"/>
          <p:cNvPicPr>
            <a:picLocks noChangeAspect="1"/>
          </p:cNvPicPr>
          <p:nvPr/>
        </p:nvPicPr>
        <p:blipFill>
          <a:blip r:embed="rId2"/>
          <a:stretch>
            <a:fillRect/>
          </a:stretch>
        </p:blipFill>
        <p:spPr>
          <a:xfrm>
            <a:off x="2977500" y="1869798"/>
            <a:ext cx="3210436" cy="1812175"/>
          </a:xfrm>
          <a:prstGeom prst="rect">
            <a:avLst/>
          </a:prstGeom>
        </p:spPr>
      </p:pic>
      <p:sp>
        <p:nvSpPr>
          <p:cNvPr id="5" name="TextBox 4"/>
          <p:cNvSpPr txBox="1"/>
          <p:nvPr/>
        </p:nvSpPr>
        <p:spPr>
          <a:xfrm>
            <a:off x="6624331" y="1095924"/>
            <a:ext cx="2519669" cy="646331"/>
          </a:xfrm>
          <a:prstGeom prst="rect">
            <a:avLst/>
          </a:prstGeom>
          <a:solidFill>
            <a:srgbClr val="FFFF00"/>
          </a:solidFill>
        </p:spPr>
        <p:txBody>
          <a:bodyPr wrap="square" rtlCol="0">
            <a:spAutoFit/>
          </a:bodyPr>
          <a:lstStyle/>
          <a:p>
            <a:pPr algn="r"/>
            <a:r>
              <a:rPr lang="ar-AE" sz="3600" b="1" dirty="0"/>
              <a:t>هويتي الوطنية </a:t>
            </a:r>
            <a:endParaRPr lang="en-US" sz="3600" b="1" dirty="0"/>
          </a:p>
        </p:txBody>
      </p:sp>
      <p:pic>
        <p:nvPicPr>
          <p:cNvPr id="6" name="Picture 5" descr="Related image"/>
          <p:cNvPicPr>
            <a:picLocks noChangeAspect="1" noChangeArrowheads="1"/>
          </p:cNvPicPr>
          <p:nvPr/>
        </p:nvPicPr>
        <p:blipFill>
          <a:blip r:embed="rId3" cstate="print"/>
          <a:srcRect/>
          <a:stretch>
            <a:fillRect/>
          </a:stretch>
        </p:blipFill>
        <p:spPr bwMode="auto">
          <a:xfrm>
            <a:off x="6865146" y="2093321"/>
            <a:ext cx="2071688" cy="775612"/>
          </a:xfrm>
          <a:prstGeom prst="rect">
            <a:avLst/>
          </a:prstGeom>
          <a:noFill/>
        </p:spPr>
      </p:pic>
      <p:sp>
        <p:nvSpPr>
          <p:cNvPr id="7" name="Rounded Rectangle 6"/>
          <p:cNvSpPr/>
          <p:nvPr/>
        </p:nvSpPr>
        <p:spPr>
          <a:xfrm>
            <a:off x="228602" y="171450"/>
            <a:ext cx="8708232" cy="671513"/>
          </a:xfrm>
          <a:prstGeom prst="roundRect">
            <a:avLst/>
          </a:prstGeo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b="1" dirty="0">
                <a:solidFill>
                  <a:srgbClr val="002060"/>
                </a:solidFill>
              </a:rPr>
              <a:t>أنا أستطيع  الربط بين السلم المجتمعي وتطور الدولة المسلمة .</a:t>
            </a:r>
            <a:endParaRPr lang="en-US" sz="3200" b="1" dirty="0">
              <a:solidFill>
                <a:srgbClr val="00206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1200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12184" b="33702"/>
          <a:stretch/>
        </p:blipFill>
        <p:spPr bwMode="auto">
          <a:xfrm>
            <a:off x="304800" y="2671763"/>
            <a:ext cx="8534400" cy="3257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00188" y="4181475"/>
            <a:ext cx="6705600" cy="1569660"/>
          </a:xfrm>
          <a:prstGeom prst="rect">
            <a:avLst/>
          </a:prstGeom>
          <a:noFill/>
        </p:spPr>
        <p:txBody>
          <a:bodyPr wrap="square" rtlCol="0">
            <a:spAutoFit/>
          </a:bodyPr>
          <a:lstStyle/>
          <a:p>
            <a:pPr algn="r" rtl="1"/>
            <a:r>
              <a:rPr lang="ar-AE" sz="3200" b="1" dirty="0">
                <a:solidFill>
                  <a:srgbClr val="FF0000"/>
                </a:solidFill>
              </a:rPr>
              <a:t>الاحترام المتبادل بين الشعوب </a:t>
            </a:r>
          </a:p>
          <a:p>
            <a:pPr algn="r" rtl="1"/>
            <a:r>
              <a:rPr lang="ar-AE" sz="3200" b="1" dirty="0">
                <a:solidFill>
                  <a:srgbClr val="FF0000"/>
                </a:solidFill>
              </a:rPr>
              <a:t>سماحة الإسلام وقبول الآخرين </a:t>
            </a:r>
          </a:p>
          <a:p>
            <a:pPr algn="r" rtl="1"/>
            <a:r>
              <a:rPr lang="ar-AE" sz="3200" b="1" dirty="0">
                <a:solidFill>
                  <a:srgbClr val="FF0000"/>
                </a:solidFill>
              </a:rPr>
              <a:t>حرص ولاة الأمر على تهيأة الظروف المناسبة </a:t>
            </a:r>
            <a:endParaRPr lang="en-US" sz="3200" b="1" dirty="0">
              <a:solidFill>
                <a:srgbClr val="FF0000"/>
              </a:solidFill>
            </a:endParaRPr>
          </a:p>
        </p:txBody>
      </p:sp>
      <p:sp>
        <p:nvSpPr>
          <p:cNvPr id="4" name="Rounded Rectangle 3"/>
          <p:cNvSpPr/>
          <p:nvPr/>
        </p:nvSpPr>
        <p:spPr>
          <a:xfrm>
            <a:off x="304800" y="1085850"/>
            <a:ext cx="8708232" cy="671513"/>
          </a:xfrm>
          <a:prstGeom prst="roundRect">
            <a:avLst/>
          </a:prstGeo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b="1" dirty="0">
                <a:solidFill>
                  <a:srgbClr val="002060"/>
                </a:solidFill>
              </a:rPr>
              <a:t>أنا أستطيع  الربط بين السلم المجتمعي وتطور الدولة المسلمة .</a:t>
            </a:r>
            <a:endParaRPr lang="en-US" sz="3200" b="1" dirty="0">
              <a:solidFill>
                <a:srgbClr val="00206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23025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grpSp>
        <p:nvGrpSpPr>
          <p:cNvPr id="11" name="组合 26"/>
          <p:cNvGrpSpPr>
            <a:grpSpLocks/>
          </p:cNvGrpSpPr>
          <p:nvPr/>
        </p:nvGrpSpPr>
        <p:grpSpPr bwMode="auto">
          <a:xfrm>
            <a:off x="2647267" y="1918353"/>
            <a:ext cx="4564063" cy="3757612"/>
            <a:chOff x="0" y="0"/>
            <a:chExt cx="5040560" cy="3626333"/>
          </a:xfrm>
        </p:grpSpPr>
        <p:sp>
          <p:nvSpPr>
            <p:cNvPr id="12" name="Oval 65"/>
            <p:cNvSpPr>
              <a:spLocks noChangeArrowheads="1"/>
            </p:cNvSpPr>
            <p:nvPr/>
          </p:nvSpPr>
          <p:spPr bwMode="auto">
            <a:xfrm rot="10800000" flipV="1">
              <a:off x="0" y="3169635"/>
              <a:ext cx="5040560" cy="456698"/>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en-US" altLang="en-US" b="1" i="1">
                <a:solidFill>
                  <a:srgbClr val="000000"/>
                </a:solidFill>
                <a:sym typeface="Arial" panose="020B0604020202020204" pitchFamily="34" charset="0"/>
              </a:endParaRPr>
            </a:p>
          </p:txBody>
        </p:sp>
        <p:sp>
          <p:nvSpPr>
            <p:cNvPr id="13" name="椭圆 28"/>
            <p:cNvSpPr>
              <a:spLocks noChangeArrowheads="1"/>
            </p:cNvSpPr>
            <p:nvPr/>
          </p:nvSpPr>
          <p:spPr bwMode="auto">
            <a:xfrm>
              <a:off x="2627" y="0"/>
              <a:ext cx="4824536" cy="3495303"/>
            </a:xfrm>
            <a:prstGeom prst="ellipse">
              <a:avLst/>
            </a:prstGeom>
            <a:solidFill>
              <a:srgbClr val="E2E2E2"/>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b="1" i="1">
                <a:solidFill>
                  <a:srgbClr val="FFFFFF"/>
                </a:solidFill>
                <a:latin typeface="Calibri" panose="020F0502020204030204" pitchFamily="34" charset="0"/>
                <a:sym typeface="微软雅黑" panose="020B0503020204020204" pitchFamily="34" charset="-122"/>
              </a:endParaRPr>
            </a:p>
          </p:txBody>
        </p:sp>
        <p:sp>
          <p:nvSpPr>
            <p:cNvPr id="14" name="椭圆 29"/>
            <p:cNvSpPr>
              <a:spLocks noChangeArrowheads="1"/>
            </p:cNvSpPr>
            <p:nvPr/>
          </p:nvSpPr>
          <p:spPr bwMode="auto">
            <a:xfrm>
              <a:off x="290659" y="196562"/>
              <a:ext cx="4320480" cy="3130122"/>
            </a:xfrm>
            <a:prstGeom prst="ellipse">
              <a:avLst/>
            </a:prstGeom>
            <a:solidFill>
              <a:srgbClr val="CDCDCD"/>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b="1" i="1">
                <a:solidFill>
                  <a:srgbClr val="FFFFFF"/>
                </a:solidFill>
                <a:latin typeface="Calibri" panose="020F0502020204030204" pitchFamily="34" charset="0"/>
                <a:sym typeface="微软雅黑" panose="020B0503020204020204" pitchFamily="34" charset="-122"/>
              </a:endParaRPr>
            </a:p>
          </p:txBody>
        </p:sp>
        <p:sp>
          <p:nvSpPr>
            <p:cNvPr id="15" name="椭圆 30"/>
            <p:cNvSpPr>
              <a:spLocks noChangeArrowheads="1"/>
            </p:cNvSpPr>
            <p:nvPr/>
          </p:nvSpPr>
          <p:spPr bwMode="auto">
            <a:xfrm>
              <a:off x="374110" y="299649"/>
              <a:ext cx="4081570" cy="2904110"/>
            </a:xfrm>
            <a:prstGeom prst="ellipse">
              <a:avLst/>
            </a:prstGeom>
            <a:solidFill>
              <a:srgbClr val="FFFFFF"/>
            </a:solidFill>
            <a:ln w="25400" cap="flat" cmpd="sng">
              <a:solidFill>
                <a:srgbClr val="A5A5A5"/>
              </a:solidFill>
              <a:bevel/>
              <a:headEnd/>
              <a:tailEnd/>
            </a:ln>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ar-AE" altLang="en-US" sz="3200" b="1" i="1" dirty="0">
                  <a:solidFill>
                    <a:srgbClr val="002060"/>
                  </a:solidFill>
                  <a:latin typeface="Calibri" panose="020F0502020204030204" pitchFamily="34" charset="0"/>
                  <a:sym typeface="微软雅黑" panose="020B0503020204020204" pitchFamily="34" charset="-122"/>
                </a:rPr>
                <a:t>قَدِّم مقترحات لأبناء المجتمع للمحافظة على الترابط فيما بينهم .</a:t>
              </a:r>
              <a:endParaRPr lang="en-US" altLang="en-US" sz="3200" b="1" i="1" dirty="0">
                <a:solidFill>
                  <a:srgbClr val="002060"/>
                </a:solidFill>
                <a:latin typeface="Calibri" panose="020F0502020204030204" pitchFamily="34" charset="0"/>
                <a:sym typeface="微软雅黑" panose="020B0503020204020204" pitchFamily="34" charset="-122"/>
              </a:endParaRPr>
            </a:p>
          </p:txBody>
        </p:sp>
      </p:grpSp>
      <p:sp>
        <p:nvSpPr>
          <p:cNvPr id="16" name="TextBox 15"/>
          <p:cNvSpPr txBox="1"/>
          <p:nvPr/>
        </p:nvSpPr>
        <p:spPr>
          <a:xfrm>
            <a:off x="3523471" y="344476"/>
            <a:ext cx="2489392" cy="584775"/>
          </a:xfrm>
          <a:prstGeom prst="rect">
            <a:avLst/>
          </a:prstGeom>
          <a:solidFill>
            <a:srgbClr val="FFFF00"/>
          </a:solidFill>
        </p:spPr>
        <p:txBody>
          <a:bodyPr wrap="square" rtlCol="0">
            <a:spAutoFit/>
          </a:bodyPr>
          <a:lstStyle/>
          <a:p>
            <a:pPr algn="ctr"/>
            <a:r>
              <a:rPr lang="ar-AE" sz="3200" b="1" dirty="0"/>
              <a:t>الربط بالواقع </a:t>
            </a:r>
            <a:endParaRPr lang="en-US" sz="3200" b="1" dirty="0"/>
          </a:p>
        </p:txBody>
      </p:sp>
    </p:spTree>
    <p:extLst>
      <p:ext uri="{BB962C8B-B14F-4D97-AF65-F5344CB8AC3E}">
        <p14:creationId xmlns:p14="http://schemas.microsoft.com/office/powerpoint/2010/main" val="24326888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5710924" y="7441406"/>
            <a:ext cx="1600200" cy="273844"/>
          </a:xfrm>
        </p:spPr>
        <p:txBody>
          <a:bodyPr/>
          <a:lstStyle/>
          <a:p>
            <a:fld id="{0587F136-6D63-4C68-9816-7F2BEC344933}" type="slidenum">
              <a:rPr lang="en-US" altLang="en-US"/>
              <a:pPr/>
              <a:t>47</a:t>
            </a:fld>
            <a:endParaRPr lang="zh-CN" altLang="en-US" sz="1350">
              <a:solidFill>
                <a:schemeClr val="tx1"/>
              </a:solidFill>
              <a:latin typeface="Arial" panose="020B0604020202020204" pitchFamily="34" charset="0"/>
            </a:endParaRPr>
          </a:p>
        </p:txBody>
      </p:sp>
      <p:pic>
        <p:nvPicPr>
          <p:cNvPr id="3" name="图片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6199" y="1962888"/>
            <a:ext cx="7931088" cy="1699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9"/>
          <p:cNvSpPr>
            <a:spLocks noChangeArrowheads="1"/>
          </p:cNvSpPr>
          <p:nvPr/>
        </p:nvSpPr>
        <p:spPr bwMode="auto">
          <a:xfrm flipH="1">
            <a:off x="7880838" y="2454618"/>
            <a:ext cx="64650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pPr>
            <a:r>
              <a:rPr lang="en-US" altLang="en-US" sz="2700" b="1" i="1" dirty="0">
                <a:solidFill>
                  <a:srgbClr val="5D2207"/>
                </a:solidFill>
                <a:latin typeface="Arial Rounded MT Bold" panose="020F0704030504030204" pitchFamily="34" charset="0"/>
                <a:ea typeface="微软雅黑" panose="020B0503020204020204" pitchFamily="34" charset="-122"/>
                <a:sym typeface="Times New Roman" panose="02020603050405020304" pitchFamily="18" charset="0"/>
              </a:rPr>
              <a:t>01</a:t>
            </a:r>
            <a:endParaRPr lang="zh-CN" altLang="en-US" sz="2700" b="1" i="1" dirty="0">
              <a:solidFill>
                <a:srgbClr val="5D2207"/>
              </a:solidFill>
              <a:latin typeface="Arial Rounded MT Bold" panose="020F0704030504030204" pitchFamily="34" charset="0"/>
              <a:ea typeface="微软雅黑" panose="020B0503020204020204" pitchFamily="34" charset="-122"/>
              <a:sym typeface="Times New Roman" panose="02020603050405020304" pitchFamily="18" charset="0"/>
            </a:endParaRPr>
          </a:p>
        </p:txBody>
      </p:sp>
      <p:sp>
        <p:nvSpPr>
          <p:cNvPr id="5" name="TextBox 20"/>
          <p:cNvSpPr>
            <a:spLocks noChangeArrowheads="1"/>
          </p:cNvSpPr>
          <p:nvPr/>
        </p:nvSpPr>
        <p:spPr bwMode="auto">
          <a:xfrm>
            <a:off x="1555295" y="2497932"/>
            <a:ext cx="32698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rtl="1" eaLnBrk="1" hangingPunct="1"/>
            <a:r>
              <a:rPr lang="ar-AE" altLang="en-US" sz="2400" dirty="0"/>
              <a:t>.</a:t>
            </a:r>
            <a:endParaRPr lang="en-US" altLang="en-US" sz="2400" dirty="0"/>
          </a:p>
        </p:txBody>
      </p:sp>
      <p:pic>
        <p:nvPicPr>
          <p:cNvPr id="6" name="图片 2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27214" y="3308747"/>
            <a:ext cx="7816786" cy="217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2"/>
          <p:cNvSpPr>
            <a:spLocks noChangeArrowheads="1"/>
          </p:cNvSpPr>
          <p:nvPr/>
        </p:nvSpPr>
        <p:spPr bwMode="auto">
          <a:xfrm flipH="1">
            <a:off x="7980938" y="3725323"/>
            <a:ext cx="64650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pPr>
            <a:r>
              <a:rPr lang="en-US" altLang="en-US" sz="2700" b="1" i="1" dirty="0">
                <a:solidFill>
                  <a:srgbClr val="5D2207"/>
                </a:solidFill>
                <a:latin typeface="Arial Rounded MT Bold" panose="020F0704030504030204" pitchFamily="34" charset="0"/>
                <a:ea typeface="微软雅黑" panose="020B0503020204020204" pitchFamily="34" charset="-122"/>
                <a:sym typeface="Times New Roman" panose="02020603050405020304" pitchFamily="18" charset="0"/>
              </a:rPr>
              <a:t>02</a:t>
            </a:r>
            <a:endParaRPr lang="zh-CN" altLang="en-US" sz="2700" b="1" i="1" dirty="0">
              <a:solidFill>
                <a:srgbClr val="5D2207"/>
              </a:solidFill>
              <a:latin typeface="Arial Rounded MT Bold" panose="020F0704030504030204" pitchFamily="34" charset="0"/>
              <a:ea typeface="微软雅黑" panose="020B0503020204020204" pitchFamily="34" charset="-122"/>
              <a:sym typeface="Times New Roman" panose="02020603050405020304" pitchFamily="18" charset="0"/>
            </a:endParaRPr>
          </a:p>
        </p:txBody>
      </p:sp>
      <p:sp>
        <p:nvSpPr>
          <p:cNvPr id="8" name="TextBox 23"/>
          <p:cNvSpPr>
            <a:spLocks noChangeArrowheads="1"/>
          </p:cNvSpPr>
          <p:nvPr/>
        </p:nvSpPr>
        <p:spPr bwMode="auto">
          <a:xfrm>
            <a:off x="1567552" y="3579019"/>
            <a:ext cx="341675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ar-AE" altLang="en-US" sz="2100" b="1" i="1" dirty="0">
                <a:solidFill>
                  <a:srgbClr val="3F3F3F"/>
                </a:solidFill>
                <a:ea typeface="微软雅黑" panose="020B0503020204020204" pitchFamily="34" charset="-122"/>
                <a:sym typeface="Arial" panose="020B0604020202020204" pitchFamily="34" charset="0"/>
              </a:rPr>
              <a:t>.</a:t>
            </a:r>
            <a:endParaRPr lang="en-US" altLang="en-US" sz="2700" dirty="0"/>
          </a:p>
        </p:txBody>
      </p:sp>
      <p:pic>
        <p:nvPicPr>
          <p:cNvPr id="9" name="图片 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6199" y="5096271"/>
            <a:ext cx="7767801" cy="1587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25"/>
          <p:cNvSpPr>
            <a:spLocks noChangeArrowheads="1"/>
          </p:cNvSpPr>
          <p:nvPr/>
        </p:nvSpPr>
        <p:spPr bwMode="auto">
          <a:xfrm flipH="1">
            <a:off x="7791034" y="5075770"/>
            <a:ext cx="64650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pPr>
            <a:r>
              <a:rPr lang="en-US" altLang="en-US" sz="2700" b="1" i="1" dirty="0">
                <a:solidFill>
                  <a:srgbClr val="5D2207"/>
                </a:solidFill>
                <a:latin typeface="Arial Rounded MT Bold" panose="020F0704030504030204" pitchFamily="34" charset="0"/>
                <a:ea typeface="微软雅黑" panose="020B0503020204020204" pitchFamily="34" charset="-122"/>
                <a:sym typeface="Times New Roman" panose="02020603050405020304" pitchFamily="18" charset="0"/>
              </a:rPr>
              <a:t>03</a:t>
            </a:r>
            <a:endParaRPr lang="zh-CN" altLang="en-US" sz="2700" b="1" i="1" dirty="0">
              <a:solidFill>
                <a:srgbClr val="5D2207"/>
              </a:solidFill>
              <a:latin typeface="Arial Rounded MT Bold" panose="020F0704030504030204" pitchFamily="34" charset="0"/>
              <a:ea typeface="微软雅黑" panose="020B0503020204020204" pitchFamily="34" charset="-122"/>
              <a:sym typeface="Times New Roman" panose="02020603050405020304" pitchFamily="18" charset="0"/>
            </a:endParaRPr>
          </a:p>
        </p:txBody>
      </p:sp>
      <p:sp>
        <p:nvSpPr>
          <p:cNvPr id="11" name="TextBox 26"/>
          <p:cNvSpPr>
            <a:spLocks noChangeArrowheads="1"/>
          </p:cNvSpPr>
          <p:nvPr/>
        </p:nvSpPr>
        <p:spPr bwMode="auto">
          <a:xfrm>
            <a:off x="1687802" y="4658917"/>
            <a:ext cx="3149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rtl="1" eaLnBrk="1" hangingPunct="1"/>
            <a:r>
              <a:rPr lang="ar-AE" altLang="en-US" b="1" i="1" dirty="0">
                <a:solidFill>
                  <a:srgbClr val="3F3F3F"/>
                </a:solidFill>
                <a:ea typeface="微软雅黑" panose="020B0503020204020204" pitchFamily="34" charset="-122"/>
                <a:sym typeface="Arial" panose="020B0604020202020204" pitchFamily="34" charset="0"/>
              </a:rPr>
              <a:t>.</a:t>
            </a:r>
            <a:endParaRPr lang="en-US" altLang="en-US" sz="2400" dirty="0"/>
          </a:p>
        </p:txBody>
      </p:sp>
      <p:sp>
        <p:nvSpPr>
          <p:cNvPr id="15" name="等腰三角形 30"/>
          <p:cNvSpPr>
            <a:spLocks noChangeArrowheads="1"/>
          </p:cNvSpPr>
          <p:nvPr/>
        </p:nvSpPr>
        <p:spPr bwMode="auto">
          <a:xfrm rot="10800000" flipH="1">
            <a:off x="8204092" y="2950778"/>
            <a:ext cx="133350" cy="186929"/>
          </a:xfrm>
          <a:prstGeom prst="triangle">
            <a:avLst>
              <a:gd name="adj" fmla="val 50000"/>
            </a:avLst>
          </a:prstGeom>
          <a:solidFill>
            <a:srgbClr val="5D2207"/>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sz="1350" b="1" i="1">
              <a:solidFill>
                <a:srgbClr val="262626"/>
              </a:solidFill>
              <a:latin typeface="Calibri" panose="020F0502020204030204" pitchFamily="34" charset="0"/>
              <a:sym typeface="微软雅黑" panose="020B0503020204020204" pitchFamily="34" charset="-122"/>
            </a:endParaRPr>
          </a:p>
        </p:txBody>
      </p:sp>
      <p:sp>
        <p:nvSpPr>
          <p:cNvPr id="16" name="等腰三角形 31"/>
          <p:cNvSpPr>
            <a:spLocks noChangeArrowheads="1"/>
          </p:cNvSpPr>
          <p:nvPr/>
        </p:nvSpPr>
        <p:spPr bwMode="auto">
          <a:xfrm rot="10800000" flipH="1">
            <a:off x="8304193" y="4229751"/>
            <a:ext cx="133350" cy="186928"/>
          </a:xfrm>
          <a:prstGeom prst="triangle">
            <a:avLst>
              <a:gd name="adj" fmla="val 50000"/>
            </a:avLst>
          </a:prstGeom>
          <a:solidFill>
            <a:srgbClr val="5D2207"/>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sz="1350" b="1" i="1">
              <a:solidFill>
                <a:srgbClr val="262626"/>
              </a:solidFill>
              <a:latin typeface="Calibri" panose="020F0502020204030204" pitchFamily="34" charset="0"/>
              <a:sym typeface="微软雅黑" panose="020B0503020204020204" pitchFamily="34" charset="-122"/>
            </a:endParaRPr>
          </a:p>
        </p:txBody>
      </p:sp>
      <p:sp>
        <p:nvSpPr>
          <p:cNvPr id="17" name="等腰三角形 32"/>
          <p:cNvSpPr>
            <a:spLocks noChangeArrowheads="1"/>
          </p:cNvSpPr>
          <p:nvPr/>
        </p:nvSpPr>
        <p:spPr bwMode="auto">
          <a:xfrm rot="10800000" flipH="1">
            <a:off x="8114290" y="5496930"/>
            <a:ext cx="133350" cy="186929"/>
          </a:xfrm>
          <a:prstGeom prst="triangle">
            <a:avLst>
              <a:gd name="adj" fmla="val 50000"/>
            </a:avLst>
          </a:prstGeom>
          <a:solidFill>
            <a:srgbClr val="5D2207"/>
          </a:solidFill>
          <a:ln>
            <a:noFill/>
          </a:ln>
          <a:extLst>
            <a:ext uri="{91240B29-F687-4F45-9708-019B960494DF}">
              <a14:hiddenLine xmlns:a14="http://schemas.microsoft.com/office/drawing/2010/main" w="25400" cap="flat" cmpd="sng">
                <a:solidFill>
                  <a:srgbClr val="000000"/>
                </a:solidFill>
                <a:bevel/>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en-US" altLang="en-US" sz="1350" b="1" i="1">
              <a:solidFill>
                <a:srgbClr val="262626"/>
              </a:solidFill>
              <a:latin typeface="Calibri" panose="020F0502020204030204" pitchFamily="34" charset="0"/>
              <a:sym typeface="微软雅黑" panose="020B0503020204020204" pitchFamily="34" charset="-122"/>
            </a:endParaRPr>
          </a:p>
        </p:txBody>
      </p:sp>
      <p:pic>
        <p:nvPicPr>
          <p:cNvPr id="17410" name="Picture 2" descr="Related image"/>
          <p:cNvPicPr>
            <a:picLocks noChangeAspect="1" noChangeArrowheads="1"/>
          </p:cNvPicPr>
          <p:nvPr/>
        </p:nvPicPr>
        <p:blipFill>
          <a:blip r:embed="rId3" cstate="print"/>
          <a:srcRect/>
          <a:stretch>
            <a:fillRect/>
          </a:stretch>
        </p:blipFill>
        <p:spPr bwMode="auto">
          <a:xfrm>
            <a:off x="204580" y="-37613"/>
            <a:ext cx="2601756" cy="1571103"/>
          </a:xfrm>
          <a:prstGeom prst="rect">
            <a:avLst/>
          </a:prstGeom>
          <a:noFill/>
        </p:spPr>
      </p:pic>
      <p:pic>
        <p:nvPicPr>
          <p:cNvPr id="22" name="图片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422751"/>
            <a:ext cx="1567552" cy="1240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19"/>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455" y="4650642"/>
            <a:ext cx="1365988" cy="1505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0"/>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4876" y="1799250"/>
            <a:ext cx="1360582" cy="1505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TextBox 21"/>
          <p:cNvSpPr>
            <a:spLocks noChangeArrowheads="1"/>
          </p:cNvSpPr>
          <p:nvPr/>
        </p:nvSpPr>
        <p:spPr bwMode="auto">
          <a:xfrm flipH="1">
            <a:off x="349387" y="2352003"/>
            <a:ext cx="746508"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pPr>
            <a:r>
              <a:rPr lang="ar-JO" altLang="en-US" sz="3300" b="1" i="1" dirty="0">
                <a:latin typeface="Arial Rounded MT Bold" panose="020F0704030504030204" pitchFamily="34" charset="0"/>
                <a:ea typeface="微软雅黑" panose="020B0503020204020204" pitchFamily="34" charset="-122"/>
                <a:sym typeface="Times New Roman" panose="02020603050405020304" pitchFamily="18" charset="0"/>
              </a:rPr>
              <a:t>فكّر </a:t>
            </a:r>
            <a:endParaRPr lang="zh-CN" altLang="en-US" sz="3300" b="1" i="1" dirty="0">
              <a:latin typeface="Arial Rounded MT Bold" panose="020F0704030504030204" pitchFamily="34" charset="0"/>
              <a:ea typeface="微软雅黑" panose="020B0503020204020204" pitchFamily="34" charset="-122"/>
              <a:sym typeface="Times New Roman" panose="02020603050405020304" pitchFamily="18" charset="0"/>
            </a:endParaRPr>
          </a:p>
        </p:txBody>
      </p:sp>
      <p:sp>
        <p:nvSpPr>
          <p:cNvPr id="26" name="TextBox 22"/>
          <p:cNvSpPr>
            <a:spLocks noChangeArrowheads="1"/>
          </p:cNvSpPr>
          <p:nvPr/>
        </p:nvSpPr>
        <p:spPr bwMode="auto">
          <a:xfrm flipH="1">
            <a:off x="388468" y="3735888"/>
            <a:ext cx="7465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pPr>
            <a:r>
              <a:rPr lang="ar-AE" altLang="en-US" sz="3000" b="1" i="1" dirty="0">
                <a:latin typeface="Arial Rounded MT Bold" panose="020F0704030504030204" pitchFamily="34" charset="0"/>
                <a:ea typeface="微软雅黑" panose="020B0503020204020204" pitchFamily="34" charset="-122"/>
                <a:sym typeface="Times New Roman" panose="02020603050405020304" pitchFamily="18" charset="0"/>
              </a:rPr>
              <a:t>تَميز</a:t>
            </a:r>
            <a:endParaRPr lang="zh-CN" altLang="en-US" sz="3000" b="1" i="1" dirty="0">
              <a:latin typeface="Arial Rounded MT Bold" panose="020F0704030504030204" pitchFamily="34" charset="0"/>
              <a:ea typeface="微软雅黑" panose="020B0503020204020204" pitchFamily="34" charset="-122"/>
              <a:sym typeface="Times New Roman" panose="02020603050405020304" pitchFamily="18" charset="0"/>
            </a:endParaRPr>
          </a:p>
        </p:txBody>
      </p:sp>
      <p:sp>
        <p:nvSpPr>
          <p:cNvPr id="27" name="TextBox 23"/>
          <p:cNvSpPr>
            <a:spLocks noChangeArrowheads="1"/>
          </p:cNvSpPr>
          <p:nvPr/>
        </p:nvSpPr>
        <p:spPr bwMode="auto">
          <a:xfrm flipH="1">
            <a:off x="341216" y="5150274"/>
            <a:ext cx="746508" cy="88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80000"/>
              </a:lnSpc>
            </a:pPr>
            <a:r>
              <a:rPr lang="ar-AE" altLang="zh-CN" sz="3200" b="1" i="1" dirty="0">
                <a:latin typeface="Arial Rounded MT Bold" panose="020F0704030504030204" pitchFamily="34" charset="0"/>
                <a:ea typeface="微软雅黑" panose="020B0503020204020204" pitchFamily="34" charset="-122"/>
                <a:sym typeface="Times New Roman" panose="02020603050405020304" pitchFamily="18" charset="0"/>
              </a:rPr>
              <a:t>أبدع </a:t>
            </a:r>
            <a:endParaRPr lang="zh-CN" altLang="en-US" sz="3200" b="1" i="1" dirty="0">
              <a:latin typeface="Arial Rounded MT Bold" panose="020F0704030504030204" pitchFamily="34" charset="0"/>
              <a:ea typeface="微软雅黑" panose="020B0503020204020204" pitchFamily="34" charset="-122"/>
              <a:sym typeface="Times New Roman" panose="02020603050405020304" pitchFamily="18" charset="0"/>
            </a:endParaRPr>
          </a:p>
        </p:txBody>
      </p:sp>
      <p:pic>
        <p:nvPicPr>
          <p:cNvPr id="28"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t="30781" b="46485"/>
          <a:stretch/>
        </p:blipFill>
        <p:spPr bwMode="auto">
          <a:xfrm>
            <a:off x="1397405" y="2199461"/>
            <a:ext cx="6516290" cy="1154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t="59843" b="1954"/>
          <a:stretch/>
        </p:blipFill>
        <p:spPr bwMode="auto">
          <a:xfrm>
            <a:off x="1342971" y="3500236"/>
            <a:ext cx="6602931" cy="1392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t="59259" r="11010" b="25927"/>
          <a:stretch/>
        </p:blipFill>
        <p:spPr bwMode="auto">
          <a:xfrm>
            <a:off x="1386292" y="5260505"/>
            <a:ext cx="6429429" cy="895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ounded Rectangle 30"/>
          <p:cNvSpPr/>
          <p:nvPr/>
        </p:nvSpPr>
        <p:spPr>
          <a:xfrm>
            <a:off x="2793204" y="430372"/>
            <a:ext cx="6350796" cy="671513"/>
          </a:xfrm>
          <a:prstGeom prst="round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400" b="1" dirty="0">
                <a:solidFill>
                  <a:srgbClr val="002060"/>
                </a:solidFill>
              </a:rPr>
              <a:t>أنا أستطيع  الربط بين السلم المجتمعي وتطور الدولة المسلمة .</a:t>
            </a:r>
            <a:endParaRPr lang="en-US" sz="2400" b="1" dirty="0">
              <a:solidFill>
                <a:srgbClr val="002060"/>
              </a:solidFill>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50669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diamond(in)">
                                      <p:cBhvr>
                                        <p:cTn id="21" dur="20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anim calcmode="lin" valueType="num">
                                      <p:cBhvr>
                                        <p:cTn id="27" dur="1000" fill="hold"/>
                                        <p:tgtEl>
                                          <p:spTgt spid="28"/>
                                        </p:tgtEl>
                                        <p:attrNameLst>
                                          <p:attrName>ppt_x</p:attrName>
                                        </p:attrNameLst>
                                      </p:cBhvr>
                                      <p:tavLst>
                                        <p:tav tm="0">
                                          <p:val>
                                            <p:strVal val="#ppt_x"/>
                                          </p:val>
                                        </p:tav>
                                        <p:tav tm="100000">
                                          <p:val>
                                            <p:strVal val="#ppt_x"/>
                                          </p:val>
                                        </p:tav>
                                      </p:tavLst>
                                    </p:anim>
                                    <p:anim calcmode="lin" valueType="num">
                                      <p:cBhvr>
                                        <p:cTn id="2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diamond(in)">
                                      <p:cBhvr>
                                        <p:cTn id="33" dur="20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8" presetClass="entr" presetSubtype="16" fill="hold" grpId="0" nodeType="click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diamond(in)">
                                      <p:cBhvr>
                                        <p:cTn id="45" dur="2000"/>
                                        <p:tgtEl>
                                          <p:spTgt spid="27"/>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1000"/>
                                        <p:tgtEl>
                                          <p:spTgt spid="30"/>
                                        </p:tgtEl>
                                      </p:cBhvr>
                                    </p:animEffect>
                                    <p:anim calcmode="lin" valueType="num">
                                      <p:cBhvr>
                                        <p:cTn id="51" dur="1000" fill="hold"/>
                                        <p:tgtEl>
                                          <p:spTgt spid="30"/>
                                        </p:tgtEl>
                                        <p:attrNameLst>
                                          <p:attrName>ppt_x</p:attrName>
                                        </p:attrNameLst>
                                      </p:cBhvr>
                                      <p:tavLst>
                                        <p:tav tm="0">
                                          <p:val>
                                            <p:strVal val="#ppt_x"/>
                                          </p:val>
                                        </p:tav>
                                        <p:tav tm="100000">
                                          <p:val>
                                            <p:strVal val="#ppt_x"/>
                                          </p:val>
                                        </p:tav>
                                      </p:tavLst>
                                    </p:anim>
                                    <p:anim calcmode="lin" valueType="num">
                                      <p:cBhvr>
                                        <p:cTn id="52"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fill="hold"/>
                                        <p:tgtEl>
                                          <p:spTgt spid="5"/>
                                        </p:tgtEl>
                                        <p:attrNameLst>
                                          <p:attrName>ppt_x</p:attrName>
                                        </p:attrNameLst>
                                      </p:cBhvr>
                                      <p:tavLst>
                                        <p:tav tm="0">
                                          <p:val>
                                            <p:strVal val="#ppt_x"/>
                                          </p:val>
                                        </p:tav>
                                        <p:tav tm="100000">
                                          <p:val>
                                            <p:strVal val="#ppt_x"/>
                                          </p:val>
                                        </p:tav>
                                      </p:tavLst>
                                    </p:anim>
                                    <p:anim calcmode="lin" valueType="num">
                                      <p:cBhvr additive="base">
                                        <p:cTn id="5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additive="base">
                                        <p:cTn id="63" dur="500" fill="hold"/>
                                        <p:tgtEl>
                                          <p:spTgt spid="8"/>
                                        </p:tgtEl>
                                        <p:attrNameLst>
                                          <p:attrName>ppt_x</p:attrName>
                                        </p:attrNameLst>
                                      </p:cBhvr>
                                      <p:tavLst>
                                        <p:tav tm="0">
                                          <p:val>
                                            <p:strVal val="#ppt_x"/>
                                          </p:val>
                                        </p:tav>
                                        <p:tav tm="100000">
                                          <p:val>
                                            <p:strVal val="#ppt_x"/>
                                          </p:val>
                                        </p:tav>
                                      </p:tavLst>
                                    </p:anim>
                                    <p:anim calcmode="lin" valueType="num">
                                      <p:cBhvr additive="base">
                                        <p:cTn id="6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additive="base">
                                        <p:cTn id="69" dur="500" fill="hold"/>
                                        <p:tgtEl>
                                          <p:spTgt spid="11"/>
                                        </p:tgtEl>
                                        <p:attrNameLst>
                                          <p:attrName>ppt_x</p:attrName>
                                        </p:attrNameLst>
                                      </p:cBhvr>
                                      <p:tavLst>
                                        <p:tav tm="0">
                                          <p:val>
                                            <p:strVal val="#ppt_x"/>
                                          </p:val>
                                        </p:tav>
                                        <p:tav tm="100000">
                                          <p:val>
                                            <p:strVal val="#ppt_x"/>
                                          </p:val>
                                        </p:tav>
                                      </p:tavLst>
                                    </p:anim>
                                    <p:anim calcmode="lin" valueType="num">
                                      <p:cBhvr additive="base">
                                        <p:cTn id="7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1" grpId="0"/>
      <p:bldP spid="25" grpId="0"/>
      <p:bldP spid="26" grpId="0"/>
      <p:bldP spid="27"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9087" y="409656"/>
            <a:ext cx="8382000" cy="4633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3400" y="2052525"/>
            <a:ext cx="6967538" cy="400110"/>
          </a:xfrm>
          <a:prstGeom prst="rect">
            <a:avLst/>
          </a:prstGeom>
          <a:noFill/>
        </p:spPr>
        <p:txBody>
          <a:bodyPr wrap="square" rtlCol="0">
            <a:spAutoFit/>
          </a:bodyPr>
          <a:lstStyle/>
          <a:p>
            <a:pPr algn="r" rtl="1"/>
            <a:r>
              <a:rPr lang="ar-AE" sz="2000" b="1" dirty="0">
                <a:solidFill>
                  <a:srgbClr val="FF0000"/>
                </a:solidFill>
              </a:rPr>
              <a:t>اهتم النبي     بالأسرة وبكل عنصر من عناصرها ، وعمل على تقوية الروابط بينها  </a:t>
            </a:r>
            <a:endParaRPr lang="en-US" sz="2000" b="1" dirty="0">
              <a:solidFill>
                <a:srgbClr val="FF0000"/>
              </a:solidFill>
            </a:endParaRPr>
          </a:p>
        </p:txBody>
      </p:sp>
      <p:pic>
        <p:nvPicPr>
          <p:cNvPr id="4" name="Picture 3" descr="نتيجة بحث الصور عن صلى الله عليه وسلم رمز">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4372" y="2741846"/>
            <a:ext cx="304800" cy="359167"/>
          </a:xfrm>
          <a:prstGeom prst="rect">
            <a:avLst/>
          </a:prstGeom>
          <a:noFill/>
          <a:ln>
            <a:noFill/>
          </a:ln>
        </p:spPr>
      </p:pic>
      <p:sp>
        <p:nvSpPr>
          <p:cNvPr id="3" name="TextBox 2"/>
          <p:cNvSpPr txBox="1"/>
          <p:nvPr/>
        </p:nvSpPr>
        <p:spPr>
          <a:xfrm>
            <a:off x="1371600" y="2413442"/>
            <a:ext cx="5867400" cy="523220"/>
          </a:xfrm>
          <a:prstGeom prst="rect">
            <a:avLst/>
          </a:prstGeom>
          <a:noFill/>
        </p:spPr>
        <p:txBody>
          <a:bodyPr wrap="square" rtlCol="0">
            <a:spAutoFit/>
          </a:bodyPr>
          <a:lstStyle/>
          <a:p>
            <a:pPr algn="r" rtl="1"/>
            <a:r>
              <a:rPr lang="ar-AE" sz="2800" b="1" dirty="0">
                <a:solidFill>
                  <a:srgbClr val="FF0000"/>
                </a:solidFill>
              </a:rPr>
              <a:t>اهتم النبي      بالفرد وتنشئته التنشئة الصالحة . </a:t>
            </a:r>
            <a:endParaRPr lang="en-US" sz="2800" b="1" dirty="0">
              <a:solidFill>
                <a:srgbClr val="FF0000"/>
              </a:solidFill>
            </a:endParaRPr>
          </a:p>
        </p:txBody>
      </p:sp>
      <p:pic>
        <p:nvPicPr>
          <p:cNvPr id="6" name="Picture 5" descr="نتيجة بحث الصور عن صلى الله عليه وسلم رمز">
            <a:hlinkClick r:id="rId3"/>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3278073"/>
            <a:ext cx="304800" cy="359167"/>
          </a:xfrm>
          <a:prstGeom prst="rect">
            <a:avLst/>
          </a:prstGeom>
          <a:noFill/>
          <a:ln>
            <a:noFill/>
          </a:ln>
        </p:spPr>
      </p:pic>
      <p:sp>
        <p:nvSpPr>
          <p:cNvPr id="5" name="TextBox 4"/>
          <p:cNvSpPr txBox="1"/>
          <p:nvPr/>
        </p:nvSpPr>
        <p:spPr>
          <a:xfrm>
            <a:off x="-1614488" y="3913764"/>
            <a:ext cx="10110788" cy="400110"/>
          </a:xfrm>
          <a:prstGeom prst="rect">
            <a:avLst/>
          </a:prstGeom>
          <a:noFill/>
        </p:spPr>
        <p:txBody>
          <a:bodyPr wrap="square" rtlCol="0">
            <a:spAutoFit/>
          </a:bodyPr>
          <a:lstStyle/>
          <a:p>
            <a:pPr algn="r" rtl="1"/>
            <a:r>
              <a:rPr lang="en-US" sz="2000" b="1" dirty="0">
                <a:solidFill>
                  <a:srgbClr val="FF0000"/>
                </a:solidFill>
              </a:rPr>
              <a:t>   </a:t>
            </a:r>
            <a:r>
              <a:rPr lang="ar-AE" sz="2000" b="1" dirty="0">
                <a:solidFill>
                  <a:srgbClr val="FF0000"/>
                </a:solidFill>
              </a:rPr>
              <a:t>لزيادة روابط الأخوة بين الأفراد وحتى تتوثق عرى الألفة بينهم مما يزيد المجتمع تماسكاً</a:t>
            </a:r>
            <a:endParaRPr lang="en-US" sz="2000" b="1" dirty="0">
              <a:solidFill>
                <a:srgbClr val="FF0000"/>
              </a:solidFill>
            </a:endParaRPr>
          </a:p>
        </p:txBody>
      </p:sp>
      <p:sp>
        <p:nvSpPr>
          <p:cNvPr id="8" name="TextBox 7"/>
          <p:cNvSpPr txBox="1"/>
          <p:nvPr/>
        </p:nvSpPr>
        <p:spPr>
          <a:xfrm>
            <a:off x="1371599" y="4478225"/>
            <a:ext cx="6629400" cy="584775"/>
          </a:xfrm>
          <a:prstGeom prst="rect">
            <a:avLst/>
          </a:prstGeom>
          <a:noFill/>
        </p:spPr>
        <p:txBody>
          <a:bodyPr wrap="square" rtlCol="0">
            <a:spAutoFit/>
          </a:bodyPr>
          <a:lstStyle/>
          <a:p>
            <a:pPr algn="r" rtl="1"/>
            <a:r>
              <a:rPr lang="ar-AE" sz="3200" b="1" dirty="0">
                <a:solidFill>
                  <a:srgbClr val="FF0000"/>
                </a:solidFill>
              </a:rPr>
              <a:t>لتقوية الأواصر بين جميع فئات المجتمع جميعها </a:t>
            </a:r>
            <a:endParaRPr lang="en-US" sz="3200" b="1" dirty="0">
              <a:solidFill>
                <a:srgbClr val="FF0000"/>
              </a:solidFill>
            </a:endParaRPr>
          </a:p>
        </p:txBody>
      </p:sp>
      <p:sp>
        <p:nvSpPr>
          <p:cNvPr id="7" name="Cloud 6"/>
          <p:cNvSpPr/>
          <p:nvPr/>
        </p:nvSpPr>
        <p:spPr>
          <a:xfrm>
            <a:off x="2678906" y="201156"/>
            <a:ext cx="4014787" cy="1313095"/>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000" b="1" dirty="0"/>
              <a:t>حل الفقرة السابقة</a:t>
            </a:r>
            <a:endParaRPr lang="en-US" sz="4000" b="1" dirty="0"/>
          </a:p>
        </p:txBody>
      </p:sp>
      <p:pic>
        <p:nvPicPr>
          <p:cNvPr id="10"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55478" r="9461"/>
          <a:stretch/>
        </p:blipFill>
        <p:spPr bwMode="auto">
          <a:xfrm>
            <a:off x="319087" y="5150021"/>
            <a:ext cx="8382000" cy="1671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533400" y="5636860"/>
            <a:ext cx="7315200" cy="1323439"/>
          </a:xfrm>
          <a:prstGeom prst="rect">
            <a:avLst/>
          </a:prstGeom>
          <a:noFill/>
        </p:spPr>
        <p:txBody>
          <a:bodyPr wrap="square" rtlCol="0">
            <a:spAutoFit/>
          </a:bodyPr>
          <a:lstStyle/>
          <a:p>
            <a:pPr algn="r" rtl="1"/>
            <a:r>
              <a:rPr lang="ar-AE" sz="2000" b="1" dirty="0">
                <a:solidFill>
                  <a:srgbClr val="FF0000"/>
                </a:solidFill>
              </a:rPr>
              <a:t>تحديد وقت للجلوس مع أفراد العائلة ومناقشة مشاكلها </a:t>
            </a:r>
          </a:p>
          <a:p>
            <a:pPr algn="r" rtl="1"/>
            <a:r>
              <a:rPr lang="ar-AE" sz="2000" b="1" dirty="0">
                <a:solidFill>
                  <a:srgbClr val="FF0000"/>
                </a:solidFill>
              </a:rPr>
              <a:t>التخفيف من استعمال أجهزة التواصل الاجتماعي </a:t>
            </a:r>
          </a:p>
          <a:p>
            <a:pPr algn="r" rtl="1"/>
            <a:r>
              <a:rPr lang="ar-AE" sz="2000" b="1" dirty="0">
                <a:solidFill>
                  <a:srgbClr val="FF0000"/>
                </a:solidFill>
              </a:rPr>
              <a:t>توعية الشباب بمخاطر مواقع التواصل الاجتماعي .</a:t>
            </a:r>
          </a:p>
          <a:p>
            <a:pPr algn="r" rtl="1"/>
            <a:r>
              <a:rPr lang="ar-AE" sz="2000" b="1" dirty="0">
                <a:solidFill>
                  <a:srgbClr val="FF0000"/>
                </a:solidFill>
              </a:rPr>
              <a:t>زيارة الأقارب وعدم الاعتماد الكلي على هذه المواقع </a:t>
            </a:r>
            <a:endParaRPr lang="en-US" sz="2000" b="1" dirty="0">
              <a:solidFill>
                <a:srgbClr val="FF0000"/>
              </a:solidFill>
            </a:endParaRPr>
          </a:p>
        </p:txBody>
      </p:sp>
    </p:spTree>
    <p:extLst>
      <p:ext uri="{BB962C8B-B14F-4D97-AF65-F5344CB8AC3E}">
        <p14:creationId xmlns:p14="http://schemas.microsoft.com/office/powerpoint/2010/main" val="961172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8" grpId="0"/>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accent4">
            <a:lumMod val="60000"/>
            <a:lumOff val="40000"/>
          </a:schemeClr>
        </a:solidFill>
        <a:effectLst/>
      </p:bgPr>
    </p:bg>
    <p:spTree>
      <p:nvGrpSpPr>
        <p:cNvPr id="1" name=""/>
        <p:cNvGrpSpPr/>
        <p:nvPr/>
      </p:nvGrpSpPr>
      <p:grpSpPr>
        <a:xfrm>
          <a:off x="0" y="0"/>
          <a:ext cx="0" cy="0"/>
          <a:chOff x="0" y="0"/>
          <a:chExt cx="0" cy="0"/>
        </a:xfrm>
      </p:grpSpPr>
      <p:sp>
        <p:nvSpPr>
          <p:cNvPr id="2" name="Oval 1"/>
          <p:cNvSpPr/>
          <p:nvPr/>
        </p:nvSpPr>
        <p:spPr>
          <a:xfrm>
            <a:off x="1600201" y="3128963"/>
            <a:ext cx="6357937" cy="307181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4400" dirty="0">
                <a:solidFill>
                  <a:schemeClr val="tx1"/>
                </a:solidFill>
              </a:rPr>
              <a:t>ابتكر تطبيقاً إلكترونياً يساعد على تماسك أفراد المجتمع في حال كانوا من جنسيات مختلفة .</a:t>
            </a:r>
            <a:endParaRPr lang="en-US" sz="4400" dirty="0">
              <a:solidFill>
                <a:schemeClr val="tx1"/>
              </a:solidFill>
            </a:endParaRPr>
          </a:p>
        </p:txBody>
      </p:sp>
      <p:pic>
        <p:nvPicPr>
          <p:cNvPr id="3" name="Picture 2"/>
          <p:cNvPicPr>
            <a:picLocks noChangeAspect="1"/>
          </p:cNvPicPr>
          <p:nvPr/>
        </p:nvPicPr>
        <p:blipFill>
          <a:blip r:embed="rId2"/>
          <a:stretch>
            <a:fillRect/>
          </a:stretch>
        </p:blipFill>
        <p:spPr>
          <a:xfrm>
            <a:off x="514351" y="266699"/>
            <a:ext cx="7958138" cy="2447925"/>
          </a:xfrm>
          <a:prstGeom prst="rect">
            <a:avLst/>
          </a:prstGeom>
        </p:spPr>
      </p:pic>
    </p:spTree>
    <p:extLst>
      <p:ext uri="{BB962C8B-B14F-4D97-AF65-F5344CB8AC3E}">
        <p14:creationId xmlns:p14="http://schemas.microsoft.com/office/powerpoint/2010/main" val="14356034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7393" y="100014"/>
            <a:ext cx="8739554" cy="6586536"/>
          </a:xfrm>
          <a:prstGeom prst="rect">
            <a:avLst/>
          </a:prstGeom>
        </p:spPr>
      </p:pic>
      <p:sp>
        <p:nvSpPr>
          <p:cNvPr id="9" name="Cloud 8"/>
          <p:cNvSpPr/>
          <p:nvPr/>
        </p:nvSpPr>
        <p:spPr>
          <a:xfrm>
            <a:off x="3192708" y="871537"/>
            <a:ext cx="5443537" cy="3414713"/>
          </a:xfrm>
          <a:prstGeom prst="cloud">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600" b="1" dirty="0">
                <a:solidFill>
                  <a:srgbClr val="C00000"/>
                </a:solidFill>
              </a:rPr>
              <a:t>ما هو أثر مبادرات النبي صلى الله عليه وسلم التي قام بها في المدينة على المجتمع المدني .</a:t>
            </a:r>
            <a:endParaRPr lang="en-US" sz="3600" b="1" dirty="0">
              <a:solidFill>
                <a:srgbClr val="C00000"/>
              </a:solidFill>
            </a:endParaRPr>
          </a:p>
        </p:txBody>
      </p:sp>
      <p:sp>
        <p:nvSpPr>
          <p:cNvPr id="10" name="Explosion 1 9"/>
          <p:cNvSpPr/>
          <p:nvPr/>
        </p:nvSpPr>
        <p:spPr>
          <a:xfrm rot="20203597">
            <a:off x="505559" y="509187"/>
            <a:ext cx="3006971" cy="2085975"/>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2800" b="1" dirty="0">
                <a:solidFill>
                  <a:srgbClr val="002060"/>
                </a:solidFill>
              </a:rPr>
              <a:t>تقييم ختامي</a:t>
            </a:r>
            <a:endParaRPr lang="en-US" sz="2800" b="1" dirty="0">
              <a:solidFill>
                <a:srgbClr val="002060"/>
              </a:solidFill>
            </a:endParaRPr>
          </a:p>
        </p:txBody>
      </p:sp>
    </p:spTree>
    <p:extLst>
      <p:ext uri="{BB962C8B-B14F-4D97-AF65-F5344CB8AC3E}">
        <p14:creationId xmlns:p14="http://schemas.microsoft.com/office/powerpoint/2010/main" val="37636566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14768"/>
          <a:stretch/>
        </p:blipFill>
        <p:spPr>
          <a:xfrm>
            <a:off x="150366" y="142539"/>
            <a:ext cx="8640959" cy="6715461"/>
          </a:xfrm>
          <a:prstGeom prst="rect">
            <a:avLst/>
          </a:prstGeom>
          <a:solidFill>
            <a:schemeClr val="accent5">
              <a:lumMod val="40000"/>
              <a:lumOff val="60000"/>
            </a:schemeClr>
          </a:solidFill>
        </p:spPr>
      </p:pic>
      <p:sp>
        <p:nvSpPr>
          <p:cNvPr id="3" name="TextBox 2"/>
          <p:cNvSpPr txBox="1"/>
          <p:nvPr/>
        </p:nvSpPr>
        <p:spPr>
          <a:xfrm>
            <a:off x="2485017" y="142539"/>
            <a:ext cx="4700587" cy="646331"/>
          </a:xfrm>
          <a:prstGeom prst="rect">
            <a:avLst/>
          </a:prstGeom>
          <a:noFill/>
        </p:spPr>
        <p:txBody>
          <a:bodyPr wrap="square" rtlCol="0">
            <a:spAutoFit/>
          </a:bodyPr>
          <a:lstStyle/>
          <a:p>
            <a:r>
              <a:rPr lang="ar-AE" sz="3600" b="1" dirty="0">
                <a:solidFill>
                  <a:srgbClr val="C00000"/>
                </a:solidFill>
              </a:rPr>
              <a:t>تعلمنا في هذا الدرس</a:t>
            </a:r>
            <a:endParaRPr lang="en-US" sz="3600" b="1" dirty="0">
              <a:solidFill>
                <a:srgbClr val="C00000"/>
              </a:solidFill>
            </a:endParaRPr>
          </a:p>
        </p:txBody>
      </p:sp>
      <p:sp>
        <p:nvSpPr>
          <p:cNvPr id="5" name="TextBox 4"/>
          <p:cNvSpPr txBox="1"/>
          <p:nvPr/>
        </p:nvSpPr>
        <p:spPr>
          <a:xfrm rot="550932">
            <a:off x="5392093" y="4666841"/>
            <a:ext cx="2592288" cy="646331"/>
          </a:xfrm>
          <a:prstGeom prst="rect">
            <a:avLst/>
          </a:prstGeom>
          <a:noFill/>
        </p:spPr>
        <p:txBody>
          <a:bodyPr wrap="square" rtlCol="0">
            <a:spAutoFit/>
          </a:bodyPr>
          <a:lstStyle/>
          <a:p>
            <a:endParaRPr lang="en-US" sz="3600" b="1" dirty="0"/>
          </a:p>
        </p:txBody>
      </p:sp>
      <p:sp>
        <p:nvSpPr>
          <p:cNvPr id="7" name="TextBox 6"/>
          <p:cNvSpPr txBox="1"/>
          <p:nvPr/>
        </p:nvSpPr>
        <p:spPr>
          <a:xfrm rot="21304356">
            <a:off x="4931714" y="1186587"/>
            <a:ext cx="2592288" cy="1569660"/>
          </a:xfrm>
          <a:prstGeom prst="rect">
            <a:avLst/>
          </a:prstGeom>
          <a:noFill/>
        </p:spPr>
        <p:txBody>
          <a:bodyPr wrap="square" rtlCol="0">
            <a:spAutoFit/>
          </a:bodyPr>
          <a:lstStyle/>
          <a:p>
            <a:pPr algn="r"/>
            <a:r>
              <a:rPr lang="ar-AE" sz="3200" b="1" dirty="0"/>
              <a:t>الربط بين السلم المجتمعي وتطور الدولة المسلمة </a:t>
            </a:r>
            <a:endParaRPr lang="en-US" sz="3200" b="1" dirty="0"/>
          </a:p>
        </p:txBody>
      </p:sp>
      <p:sp>
        <p:nvSpPr>
          <p:cNvPr id="4" name="TextBox 3"/>
          <p:cNvSpPr txBox="1"/>
          <p:nvPr/>
        </p:nvSpPr>
        <p:spPr>
          <a:xfrm rot="484414">
            <a:off x="1335311" y="1583930"/>
            <a:ext cx="2299411" cy="584775"/>
          </a:xfrm>
          <a:prstGeom prst="rect">
            <a:avLst/>
          </a:prstGeom>
          <a:noFill/>
        </p:spPr>
        <p:txBody>
          <a:bodyPr wrap="square" rtlCol="0">
            <a:spAutoFit/>
          </a:bodyPr>
          <a:lstStyle/>
          <a:p>
            <a:pPr algn="r"/>
            <a:endParaRPr lang="en-US" sz="3200" b="1" dirty="0"/>
          </a:p>
        </p:txBody>
      </p:sp>
      <p:sp>
        <p:nvSpPr>
          <p:cNvPr id="6" name="TextBox 5"/>
          <p:cNvSpPr txBox="1"/>
          <p:nvPr/>
        </p:nvSpPr>
        <p:spPr>
          <a:xfrm rot="443806">
            <a:off x="472055" y="1276154"/>
            <a:ext cx="3128086" cy="1200329"/>
          </a:xfrm>
          <a:prstGeom prst="rect">
            <a:avLst/>
          </a:prstGeom>
          <a:noFill/>
        </p:spPr>
        <p:txBody>
          <a:bodyPr wrap="square" rtlCol="0">
            <a:spAutoFit/>
          </a:bodyPr>
          <a:lstStyle/>
          <a:p>
            <a:pPr algn="r"/>
            <a:r>
              <a:rPr lang="ar-AE" sz="3600" b="1" dirty="0"/>
              <a:t>بنود وثيقة</a:t>
            </a:r>
          </a:p>
          <a:p>
            <a:pPr algn="r"/>
            <a:r>
              <a:rPr lang="ar-AE" sz="3600" b="1" dirty="0"/>
              <a:t> المدينة</a:t>
            </a:r>
            <a:endParaRPr lang="en-US" sz="3600" b="1" dirty="0"/>
          </a:p>
        </p:txBody>
      </p:sp>
      <p:sp>
        <p:nvSpPr>
          <p:cNvPr id="8" name="TextBox 7"/>
          <p:cNvSpPr txBox="1"/>
          <p:nvPr/>
        </p:nvSpPr>
        <p:spPr>
          <a:xfrm rot="575079">
            <a:off x="4595062" y="4283499"/>
            <a:ext cx="3128086" cy="1754326"/>
          </a:xfrm>
          <a:prstGeom prst="rect">
            <a:avLst/>
          </a:prstGeom>
          <a:noFill/>
        </p:spPr>
        <p:txBody>
          <a:bodyPr wrap="square" rtlCol="0">
            <a:spAutoFit/>
          </a:bodyPr>
          <a:lstStyle/>
          <a:p>
            <a:pPr algn="r"/>
            <a:r>
              <a:rPr lang="ar-AE" sz="3600" b="1" dirty="0"/>
              <a:t>تحليل بنود</a:t>
            </a:r>
          </a:p>
          <a:p>
            <a:pPr algn="r"/>
            <a:r>
              <a:rPr lang="ar-AE" sz="3600" b="1" dirty="0"/>
              <a:t> وثيقة</a:t>
            </a:r>
          </a:p>
          <a:p>
            <a:pPr algn="r"/>
            <a:r>
              <a:rPr lang="ar-AE" sz="3600" b="1" dirty="0"/>
              <a:t> المدينة</a:t>
            </a:r>
            <a:endParaRPr lang="en-US" sz="3600" b="1" dirty="0"/>
          </a:p>
        </p:txBody>
      </p:sp>
      <p:sp>
        <p:nvSpPr>
          <p:cNvPr id="9" name="Sun 8"/>
          <p:cNvSpPr/>
          <p:nvPr/>
        </p:nvSpPr>
        <p:spPr>
          <a:xfrm rot="20827369">
            <a:off x="1479096" y="4381133"/>
            <a:ext cx="1650535" cy="1742864"/>
          </a:xfrm>
          <a:prstGeom prst="su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1097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nodePh="1">
                                  <p:stCondLst>
                                    <p:cond delay="0"/>
                                  </p:stCondLst>
                                  <p:endCondLst>
                                    <p:cond evt="begin" delay="0">
                                      <p:tn val="19"/>
                                    </p:cond>
                                  </p:end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fade">
                                      <p:cBhvr>
                                        <p:cTn id="21" dur="1000"/>
                                        <p:tgtEl>
                                          <p:spTgt spid="5">
                                            <p:txEl>
                                              <p:pRg st="0" end="0"/>
                                            </p:txEl>
                                          </p:spTgt>
                                        </p:tgtEl>
                                      </p:cBhvr>
                                    </p:animEffect>
                                    <p:anim calcmode="lin" valueType="num">
                                      <p:cBhvr>
                                        <p:cTn id="22"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nodePh="1">
                                  <p:stCondLst>
                                    <p:cond delay="0"/>
                                  </p:stCondLst>
                                  <p:endCondLst>
                                    <p:cond evt="begin" delay="0">
                                      <p:tn val="26"/>
                                    </p:cond>
                                  </p:end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6" grpId="0"/>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Cloud 1"/>
          <p:cNvSpPr/>
          <p:nvPr/>
        </p:nvSpPr>
        <p:spPr>
          <a:xfrm>
            <a:off x="2114551" y="100013"/>
            <a:ext cx="4972050" cy="3314700"/>
          </a:xfrm>
          <a:prstGeom prst="cloud">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5400" b="1" dirty="0"/>
              <a:t>التعلم الذاتي </a:t>
            </a:r>
            <a:endParaRPr lang="en-US" sz="5400" b="1" dirty="0"/>
          </a:p>
        </p:txBody>
      </p:sp>
      <p:sp>
        <p:nvSpPr>
          <p:cNvPr id="3" name="Down Arrow 2"/>
          <p:cNvSpPr/>
          <p:nvPr/>
        </p:nvSpPr>
        <p:spPr>
          <a:xfrm>
            <a:off x="3600450" y="3529012"/>
            <a:ext cx="2400301" cy="332898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53919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3820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08311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83058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876800" y="762000"/>
            <a:ext cx="3657600" cy="1077218"/>
          </a:xfrm>
          <a:prstGeom prst="rect">
            <a:avLst/>
          </a:prstGeom>
          <a:noFill/>
        </p:spPr>
        <p:txBody>
          <a:bodyPr wrap="square" rtlCol="0">
            <a:spAutoFit/>
          </a:bodyPr>
          <a:lstStyle/>
          <a:p>
            <a:pPr algn="r" rtl="1"/>
            <a:r>
              <a:rPr lang="ar-AE" sz="3200" b="1" dirty="0">
                <a:solidFill>
                  <a:srgbClr val="FF0000"/>
                </a:solidFill>
              </a:rPr>
              <a:t>التزاور </a:t>
            </a:r>
          </a:p>
          <a:p>
            <a:pPr algn="r" rtl="1"/>
            <a:r>
              <a:rPr lang="ar-AE" sz="3200" b="1" dirty="0">
                <a:solidFill>
                  <a:srgbClr val="FF0000"/>
                </a:solidFill>
              </a:rPr>
              <a:t>رعاية الأيتام وشؤونهم </a:t>
            </a:r>
            <a:endParaRPr lang="en-US" sz="3200" b="1" dirty="0">
              <a:solidFill>
                <a:srgbClr val="FF0000"/>
              </a:solidFill>
            </a:endParaRPr>
          </a:p>
        </p:txBody>
      </p:sp>
      <p:sp>
        <p:nvSpPr>
          <p:cNvPr id="3" name="TextBox 2"/>
          <p:cNvSpPr txBox="1"/>
          <p:nvPr/>
        </p:nvSpPr>
        <p:spPr>
          <a:xfrm>
            <a:off x="685800" y="762000"/>
            <a:ext cx="3429000" cy="1077218"/>
          </a:xfrm>
          <a:prstGeom prst="rect">
            <a:avLst/>
          </a:prstGeom>
          <a:noFill/>
        </p:spPr>
        <p:txBody>
          <a:bodyPr wrap="square" rtlCol="0">
            <a:spAutoFit/>
          </a:bodyPr>
          <a:lstStyle/>
          <a:p>
            <a:pPr algn="r" rtl="1"/>
            <a:r>
              <a:rPr lang="ar-AE" sz="3200" b="1" dirty="0">
                <a:solidFill>
                  <a:srgbClr val="FF0000"/>
                </a:solidFill>
              </a:rPr>
              <a:t>رعاية الفقير </a:t>
            </a:r>
          </a:p>
          <a:p>
            <a:pPr algn="r" rtl="1"/>
            <a:r>
              <a:rPr lang="ar-AE" sz="3200" b="1" dirty="0">
                <a:solidFill>
                  <a:srgbClr val="FF0000"/>
                </a:solidFill>
              </a:rPr>
              <a:t>زيارة المريض </a:t>
            </a:r>
            <a:endParaRPr lang="en-US" sz="3200" b="1" dirty="0">
              <a:solidFill>
                <a:srgbClr val="FF0000"/>
              </a:solidFill>
            </a:endParaRPr>
          </a:p>
        </p:txBody>
      </p:sp>
      <p:sp>
        <p:nvSpPr>
          <p:cNvPr id="4" name="TextBox 3"/>
          <p:cNvSpPr txBox="1"/>
          <p:nvPr/>
        </p:nvSpPr>
        <p:spPr>
          <a:xfrm>
            <a:off x="4533900" y="2590800"/>
            <a:ext cx="3619500" cy="1077218"/>
          </a:xfrm>
          <a:prstGeom prst="rect">
            <a:avLst/>
          </a:prstGeom>
          <a:noFill/>
        </p:spPr>
        <p:txBody>
          <a:bodyPr wrap="square" rtlCol="0">
            <a:spAutoFit/>
          </a:bodyPr>
          <a:lstStyle/>
          <a:p>
            <a:pPr algn="r" rtl="1"/>
            <a:r>
              <a:rPr lang="ar-AE" sz="3200" b="1" dirty="0">
                <a:solidFill>
                  <a:srgbClr val="FF0000"/>
                </a:solidFill>
              </a:rPr>
              <a:t>نصرة المظلوم </a:t>
            </a:r>
          </a:p>
          <a:p>
            <a:pPr algn="r" rtl="1"/>
            <a:r>
              <a:rPr lang="ar-AE" sz="3200" b="1" dirty="0">
                <a:solidFill>
                  <a:srgbClr val="FF0000"/>
                </a:solidFill>
              </a:rPr>
              <a:t>حماية الجار </a:t>
            </a:r>
            <a:endParaRPr lang="en-US" sz="3200" b="1" dirty="0">
              <a:solidFill>
                <a:srgbClr val="FF0000"/>
              </a:solidFill>
            </a:endParaRPr>
          </a:p>
        </p:txBody>
      </p:sp>
      <p:sp>
        <p:nvSpPr>
          <p:cNvPr id="5" name="TextBox 4"/>
          <p:cNvSpPr txBox="1"/>
          <p:nvPr/>
        </p:nvSpPr>
        <p:spPr>
          <a:xfrm>
            <a:off x="-228600" y="2514600"/>
            <a:ext cx="4495800" cy="1077218"/>
          </a:xfrm>
          <a:prstGeom prst="rect">
            <a:avLst/>
          </a:prstGeom>
          <a:noFill/>
        </p:spPr>
        <p:txBody>
          <a:bodyPr wrap="square" rtlCol="0">
            <a:spAutoFit/>
          </a:bodyPr>
          <a:lstStyle/>
          <a:p>
            <a:pPr algn="r" rtl="1"/>
            <a:r>
              <a:rPr lang="ar-AE" sz="3200" b="1" dirty="0">
                <a:solidFill>
                  <a:srgbClr val="FF0000"/>
                </a:solidFill>
              </a:rPr>
              <a:t>رعاية الحقوق الخاصة والعامة </a:t>
            </a:r>
          </a:p>
          <a:p>
            <a:pPr algn="r" rtl="1"/>
            <a:r>
              <a:rPr lang="ar-AE" sz="3200" b="1" dirty="0">
                <a:solidFill>
                  <a:srgbClr val="FF0000"/>
                </a:solidFill>
              </a:rPr>
              <a:t>مكافحة الجريمة </a:t>
            </a:r>
            <a:endParaRPr lang="en-US" sz="3200" b="1" dirty="0">
              <a:solidFill>
                <a:srgbClr val="FF0000"/>
              </a:solidFill>
            </a:endParaRPr>
          </a:p>
        </p:txBody>
      </p:sp>
      <p:sp>
        <p:nvSpPr>
          <p:cNvPr id="6" name="TextBox 5"/>
          <p:cNvSpPr txBox="1"/>
          <p:nvPr/>
        </p:nvSpPr>
        <p:spPr>
          <a:xfrm>
            <a:off x="381000" y="4648200"/>
            <a:ext cx="7315200" cy="2062103"/>
          </a:xfrm>
          <a:prstGeom prst="rect">
            <a:avLst/>
          </a:prstGeom>
          <a:noFill/>
        </p:spPr>
        <p:txBody>
          <a:bodyPr wrap="square" rtlCol="0">
            <a:spAutoFit/>
          </a:bodyPr>
          <a:lstStyle/>
          <a:p>
            <a:pPr algn="r" rtl="1"/>
            <a:r>
              <a:rPr lang="ar-AE" sz="3200" b="1" dirty="0">
                <a:solidFill>
                  <a:srgbClr val="FF0000"/>
                </a:solidFill>
              </a:rPr>
              <a:t>تحديد وقت للجلوس مع أفراد العائلة ومناقشة مشاكلها </a:t>
            </a:r>
          </a:p>
          <a:p>
            <a:pPr algn="r" rtl="1"/>
            <a:r>
              <a:rPr lang="ar-AE" sz="3200" b="1" dirty="0">
                <a:solidFill>
                  <a:srgbClr val="FF0000"/>
                </a:solidFill>
              </a:rPr>
              <a:t>التخفيف من استعمال أجهزة التواصل الاجتماعي </a:t>
            </a:r>
          </a:p>
          <a:p>
            <a:pPr algn="r" rtl="1"/>
            <a:r>
              <a:rPr lang="ar-AE" sz="3200" b="1" dirty="0">
                <a:solidFill>
                  <a:srgbClr val="FF0000"/>
                </a:solidFill>
              </a:rPr>
              <a:t>توعية الشباب بمخاطر هذه التقنيات </a:t>
            </a:r>
          </a:p>
          <a:p>
            <a:pPr algn="r" rtl="1"/>
            <a:r>
              <a:rPr lang="ar-AE" sz="3200" b="1" dirty="0">
                <a:solidFill>
                  <a:srgbClr val="FF0000"/>
                </a:solidFill>
              </a:rPr>
              <a:t>زيارة الأقارب وعدم الاعتماد الكلي على هذه التقنيات </a:t>
            </a:r>
            <a:endParaRPr lang="en-US" sz="3200" b="1" dirty="0">
              <a:solidFill>
                <a:srgbClr val="FF0000"/>
              </a:solidFill>
            </a:endParaRPr>
          </a:p>
        </p:txBody>
      </p:sp>
    </p:spTree>
    <p:extLst>
      <p:ext uri="{BB962C8B-B14F-4D97-AF65-F5344CB8AC3E}">
        <p14:creationId xmlns:p14="http://schemas.microsoft.com/office/powerpoint/2010/main" val="128636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6829" y="1131075"/>
            <a:ext cx="8937171" cy="4953000"/>
          </a:xfrm>
          <a:prstGeom prst="rect">
            <a:avLst/>
          </a:prstGeom>
        </p:spPr>
      </p:pic>
      <p:sp>
        <p:nvSpPr>
          <p:cNvPr id="2" name="Rounded Rectangle 1"/>
          <p:cNvSpPr/>
          <p:nvPr/>
        </p:nvSpPr>
        <p:spPr>
          <a:xfrm>
            <a:off x="2264030" y="2365437"/>
            <a:ext cx="5184576" cy="2484276"/>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ar-AE" sz="4050" b="1" dirty="0"/>
              <a:t>انتهى الدرس</a:t>
            </a:r>
          </a:p>
          <a:p>
            <a:pPr algn="ctr"/>
            <a:r>
              <a:rPr lang="ar-AE" sz="4050" b="1" dirty="0"/>
              <a:t>شكرا لكم </a:t>
            </a:r>
            <a:endParaRPr lang="en-US" sz="4050" b="1" dirty="0"/>
          </a:p>
        </p:txBody>
      </p:sp>
    </p:spTree>
    <p:extLst>
      <p:ext uri="{BB962C8B-B14F-4D97-AF65-F5344CB8AC3E}">
        <p14:creationId xmlns:p14="http://schemas.microsoft.com/office/powerpoint/2010/main" val="411973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166397146"/>
              </p:ext>
            </p:extLst>
          </p:nvPr>
        </p:nvGraphicFramePr>
        <p:xfrm>
          <a:off x="1328738" y="1943098"/>
          <a:ext cx="5753100" cy="4443415"/>
        </p:xfrm>
        <a:graphic>
          <a:graphicData uri="http://schemas.openxmlformats.org/drawingml/2006/table">
            <a:tbl>
              <a:tblPr firstRow="1" bandRow="1">
                <a:tableStyleId>{5C22544A-7EE6-4342-B048-85BDC9FD1C3A}</a:tableStyleId>
              </a:tblPr>
              <a:tblGrid>
                <a:gridCol w="2876550">
                  <a:extLst>
                    <a:ext uri="{9D8B030D-6E8A-4147-A177-3AD203B41FA5}">
                      <a16:colId xmlns:a16="http://schemas.microsoft.com/office/drawing/2014/main" val="20000"/>
                    </a:ext>
                  </a:extLst>
                </a:gridCol>
                <a:gridCol w="2876550">
                  <a:extLst>
                    <a:ext uri="{9D8B030D-6E8A-4147-A177-3AD203B41FA5}">
                      <a16:colId xmlns:a16="http://schemas.microsoft.com/office/drawing/2014/main" val="20001"/>
                    </a:ext>
                  </a:extLst>
                </a:gridCol>
              </a:tblGrid>
              <a:tr h="1019220">
                <a:tc>
                  <a:txBody>
                    <a:bodyPr/>
                    <a:lstStyle/>
                    <a:p>
                      <a:endParaRPr lang="ar-AE" dirty="0"/>
                    </a:p>
                    <a:p>
                      <a:r>
                        <a:rPr lang="ar-AE" sz="3600" dirty="0"/>
                        <a:t>فريق</a:t>
                      </a:r>
                      <a:endParaRPr lang="en-US" sz="3600" dirty="0"/>
                    </a:p>
                  </a:txBody>
                  <a:tcPr/>
                </a:tc>
                <a:tc>
                  <a:txBody>
                    <a:bodyPr/>
                    <a:lstStyle/>
                    <a:p>
                      <a:endParaRPr lang="ar-AE" dirty="0"/>
                    </a:p>
                    <a:p>
                      <a:r>
                        <a:rPr lang="ar-AE" sz="3600" dirty="0"/>
                        <a:t>فريق</a:t>
                      </a:r>
                      <a:endParaRPr lang="en-US" sz="3600" dirty="0"/>
                    </a:p>
                  </a:txBody>
                  <a:tcPr/>
                </a:tc>
                <a:extLst>
                  <a:ext uri="{0D108BD9-81ED-4DB2-BD59-A6C34878D82A}">
                    <a16:rowId xmlns:a16="http://schemas.microsoft.com/office/drawing/2014/main" val="10000"/>
                  </a:ext>
                </a:extLst>
              </a:tr>
              <a:tr h="3424195">
                <a:tc>
                  <a:txBody>
                    <a:bodyPr/>
                    <a:lstStyle/>
                    <a:p>
                      <a:endParaRPr lang="en-US" dirty="0"/>
                    </a:p>
                  </a:txBody>
                  <a:tcPr/>
                </a:tc>
                <a:tc>
                  <a:txBody>
                    <a:bodyPr/>
                    <a:lstStyle/>
                    <a:p>
                      <a:endParaRPr lang="ar-AE" dirty="0"/>
                    </a:p>
                    <a:p>
                      <a:endParaRPr lang="en-US" dirty="0"/>
                    </a:p>
                  </a:txBody>
                  <a:tcPr/>
                </a:tc>
                <a:extLst>
                  <a:ext uri="{0D108BD9-81ED-4DB2-BD59-A6C34878D82A}">
                    <a16:rowId xmlns:a16="http://schemas.microsoft.com/office/drawing/2014/main" val="10001"/>
                  </a:ext>
                </a:extLst>
              </a:tr>
            </a:tbl>
          </a:graphicData>
        </a:graphic>
      </p:graphicFrame>
      <p:sp>
        <p:nvSpPr>
          <p:cNvPr id="3" name="Oval 2"/>
          <p:cNvSpPr/>
          <p:nvPr/>
        </p:nvSpPr>
        <p:spPr>
          <a:xfrm>
            <a:off x="2243139" y="557213"/>
            <a:ext cx="4700588" cy="1214438"/>
          </a:xfrm>
          <a:prstGeom prst="ellipse">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AE" sz="3200" b="1" dirty="0">
                <a:solidFill>
                  <a:srgbClr val="FF0000"/>
                </a:solidFill>
              </a:rPr>
              <a:t>أسماء المجموعات</a:t>
            </a:r>
            <a:endParaRPr lang="en-US" sz="3200" b="1" dirty="0">
              <a:solidFill>
                <a:srgbClr val="FF0000"/>
              </a:solidFill>
            </a:endParaRPr>
          </a:p>
          <a:p>
            <a:pPr algn="ctr"/>
            <a:r>
              <a:rPr lang="en-US" sz="3200" b="1" dirty="0">
                <a:solidFill>
                  <a:srgbClr val="FF0000"/>
                </a:solidFill>
              </a:rPr>
              <a:t>Gr 12 A</a:t>
            </a:r>
            <a:r>
              <a:rPr lang="ar-AE" sz="3200" b="1" dirty="0">
                <a:solidFill>
                  <a:srgbClr val="FF0000"/>
                </a:solidFill>
              </a:rPr>
              <a:t> </a:t>
            </a:r>
            <a:endParaRPr lang="en-US" sz="3200" b="1" dirty="0">
              <a:solidFill>
                <a:srgbClr val="FF0000"/>
              </a:solidFill>
            </a:endParaRPr>
          </a:p>
        </p:txBody>
      </p:sp>
      <p:pic>
        <p:nvPicPr>
          <p:cNvPr id="4" name="Picture 3"/>
          <p:cNvPicPr>
            <a:picLocks noChangeAspect="1"/>
          </p:cNvPicPr>
          <p:nvPr/>
        </p:nvPicPr>
        <p:blipFill>
          <a:blip r:embed="rId2"/>
          <a:stretch>
            <a:fillRect/>
          </a:stretch>
        </p:blipFill>
        <p:spPr>
          <a:xfrm rot="19780470">
            <a:off x="217942" y="373004"/>
            <a:ext cx="1988958" cy="1257299"/>
          </a:xfrm>
          <a:prstGeom prst="rect">
            <a:avLst/>
          </a:prstGeom>
        </p:spPr>
      </p:pic>
      <p:pic>
        <p:nvPicPr>
          <p:cNvPr id="5" name="Picture 4"/>
          <p:cNvPicPr>
            <a:picLocks noChangeAspect="1"/>
          </p:cNvPicPr>
          <p:nvPr/>
        </p:nvPicPr>
        <p:blipFill>
          <a:blip r:embed="rId2"/>
          <a:stretch>
            <a:fillRect/>
          </a:stretch>
        </p:blipFill>
        <p:spPr>
          <a:xfrm rot="1504465">
            <a:off x="7004506" y="351907"/>
            <a:ext cx="1953018" cy="1314332"/>
          </a:xfrm>
          <a:prstGeom prst="rect">
            <a:avLst/>
          </a:prstGeom>
        </p:spPr>
      </p:pic>
    </p:spTree>
    <p:extLst>
      <p:ext uri="{BB962C8B-B14F-4D97-AF65-F5344CB8AC3E}">
        <p14:creationId xmlns:p14="http://schemas.microsoft.com/office/powerpoint/2010/main" val="1895186178"/>
      </p:ext>
    </p:extLst>
  </p:cSld>
  <p:clrMapOvr>
    <a:masterClrMapping/>
  </p:clrMapOvr>
</p:sld>
</file>

<file path=ppt/theme/theme1.xml><?xml version="1.0" encoding="utf-8"?>
<a:theme xmlns:a="http://schemas.openxmlformats.org/drawingml/2006/main" name="نسق Office">
  <a:themeElements>
    <a:clrScheme name="نسق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نسق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نسق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1809</TotalTime>
  <Words>1234</Words>
  <Application>Microsoft Office PowerPoint</Application>
  <PresentationFormat>عرض على الشاشة (4:3)</PresentationFormat>
  <Paragraphs>209</Paragraphs>
  <Slides>56</Slides>
  <Notes>2</Notes>
  <HiddenSlides>0</HiddenSlides>
  <MMClips>2</MMClips>
  <ScaleCrop>false</ScaleCrop>
  <HeadingPairs>
    <vt:vector size="4" baseType="variant">
      <vt:variant>
        <vt:lpstr>نسق</vt:lpstr>
      </vt:variant>
      <vt:variant>
        <vt:i4>1</vt:i4>
      </vt:variant>
      <vt:variant>
        <vt:lpstr>عناوين الشرائح</vt:lpstr>
      </vt:variant>
      <vt:variant>
        <vt:i4>56</vt:i4>
      </vt:variant>
    </vt:vector>
  </HeadingPairs>
  <TitlesOfParts>
    <vt:vector size="57" baseType="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غازي حسين حاج جنيد</dc:creator>
  <cp:lastModifiedBy>ahmed abdallah</cp:lastModifiedBy>
  <cp:revision>159</cp:revision>
  <dcterms:created xsi:type="dcterms:W3CDTF">2016-10-03T04:25:39Z</dcterms:created>
  <dcterms:modified xsi:type="dcterms:W3CDTF">2021-10-05T12:10:45Z</dcterms:modified>
</cp:coreProperties>
</file>