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3" r:id="rId2"/>
    <p:sldId id="276" r:id="rId3"/>
    <p:sldId id="278" r:id="rId4"/>
    <p:sldId id="259" r:id="rId5"/>
    <p:sldId id="260" r:id="rId6"/>
    <p:sldId id="312" r:id="rId7"/>
    <p:sldId id="261" r:id="rId8"/>
    <p:sldId id="262" r:id="rId9"/>
    <p:sldId id="263" r:id="rId10"/>
    <p:sldId id="265" r:id="rId11"/>
    <p:sldId id="279" r:id="rId12"/>
    <p:sldId id="280" r:id="rId13"/>
    <p:sldId id="297" r:id="rId14"/>
    <p:sldId id="281" r:id="rId15"/>
    <p:sldId id="282" r:id="rId16"/>
    <p:sldId id="314" r:id="rId17"/>
    <p:sldId id="266" r:id="rId18"/>
    <p:sldId id="267" r:id="rId19"/>
    <p:sldId id="326" r:id="rId20"/>
    <p:sldId id="285" r:id="rId21"/>
    <p:sldId id="286" r:id="rId22"/>
    <p:sldId id="284" r:id="rId23"/>
    <p:sldId id="268" r:id="rId24"/>
    <p:sldId id="287" r:id="rId25"/>
    <p:sldId id="316" r:id="rId26"/>
    <p:sldId id="269" r:id="rId27"/>
    <p:sldId id="270" r:id="rId28"/>
    <p:sldId id="307" r:id="rId29"/>
    <p:sldId id="309" r:id="rId30"/>
    <p:sldId id="310" r:id="rId31"/>
    <p:sldId id="288" r:id="rId32"/>
    <p:sldId id="293" r:id="rId33"/>
    <p:sldId id="294" r:id="rId34"/>
    <p:sldId id="272" r:id="rId35"/>
    <p:sldId id="295" r:id="rId36"/>
    <p:sldId id="327" r:id="rId37"/>
    <p:sldId id="289" r:id="rId38"/>
    <p:sldId id="298" r:id="rId39"/>
    <p:sldId id="299" r:id="rId40"/>
    <p:sldId id="300" r:id="rId41"/>
    <p:sldId id="301" r:id="rId42"/>
    <p:sldId id="302" r:id="rId43"/>
    <p:sldId id="303" r:id="rId44"/>
    <p:sldId id="318" r:id="rId45"/>
    <p:sldId id="304" r:id="rId46"/>
    <p:sldId id="320" r:id="rId47"/>
    <p:sldId id="305" r:id="rId48"/>
    <p:sldId id="322" r:id="rId49"/>
    <p:sldId id="323" r:id="rId50"/>
    <p:sldId id="32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CE1"/>
    <a:srgbClr val="F84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49215-5A18-4689-8B9D-827F01989BC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720BE-7A9C-44E0-8B3E-24269790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4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720BE-7A9C-44E0-8B3E-2426979063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5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7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7176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9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8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1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1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1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7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7F15E-578B-4D83-AACF-21875B272EC4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70D88-AE0A-4DA4-82AD-63B42D51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cid:63e16671-67b7-420e-befc-894e664f3559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utt.us/1oY3O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cid:28304cef-9cda-4df1-8b68-74229a062967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v2/lobby?quizId=b64511e6-3b00-4f41-b15c-766cf887fc7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cutt.us/wfHYI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cid:63e16671-67b7-420e-befc-894e664f3559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utt.us/VvpHh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hyperlink" Target="https://padlet.com/walaaadel1/qbnr5sq555bpgeb3" TargetMode="External"/><Relationship Id="rId4" Type="http://schemas.openxmlformats.org/officeDocument/2006/relationships/image" Target="../media/image1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cid:63e16671-67b7-420e-befc-894e664f3559" TargetMode="Externa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lay.kahoot.it/v2/lobby?quizId=b917551c-a7a8-461d-8546-e8f827d56658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cid:28304cef-9cda-4df1-8b68-74229a062967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NUL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/>
          <p:cNvPicPr preferRelativeResize="0"/>
          <p:nvPr/>
        </p:nvPicPr>
        <p:blipFill rotWithShape="1">
          <a:blip r:embed="rId2">
            <a:alphaModFix/>
          </a:blip>
          <a:srcRect t="14486" r="4979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6B2F8A1E-B811-4490-9D31-8E1E5D9706B5}"/>
              </a:ext>
            </a:extLst>
          </p:cNvPr>
          <p:cNvSpPr/>
          <p:nvPr/>
        </p:nvSpPr>
        <p:spPr>
          <a:xfrm>
            <a:off x="0" y="2368274"/>
            <a:ext cx="6644640" cy="2821536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59B47F0C-AA79-4F3A-B6BE-A95CB25E190A}"/>
              </a:ext>
            </a:extLst>
          </p:cNvPr>
          <p:cNvSpPr/>
          <p:nvPr/>
        </p:nvSpPr>
        <p:spPr>
          <a:xfrm>
            <a:off x="299920" y="2466110"/>
            <a:ext cx="5874789" cy="25908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الضمة للرفع </a:t>
            </a:r>
          </a:p>
          <a:p>
            <a:pPr algn="ctr"/>
            <a:r>
              <a:rPr lang="ar-EG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الفتحة للنصب </a:t>
            </a:r>
          </a:p>
          <a:p>
            <a:pPr algn="ctr"/>
            <a:r>
              <a:rPr lang="ar-EG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الكسرة للجر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3EFF89-4C4F-4953-97EC-0A07E75D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0" y="5448875"/>
            <a:ext cx="1578094" cy="140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E69FB7-F981-4D2B-9358-823E930CD8E9}"/>
              </a:ext>
            </a:extLst>
          </p:cNvPr>
          <p:cNvSpPr txBox="1"/>
          <p:nvPr/>
        </p:nvSpPr>
        <p:spPr>
          <a:xfrm>
            <a:off x="3034146" y="5412786"/>
            <a:ext cx="88253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يذكرنا </a:t>
            </a:r>
            <a:r>
              <a:rPr lang="ar-AE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r>
              <a:rPr lang="ar-EG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علامات إعراب الاسم  الأصلية؟</a:t>
            </a:r>
            <a:r>
              <a:rPr lang="ar-AE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xmlns="" id="{2B968B02-8CC6-422C-A8AD-D1E17F58A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787" y="1542984"/>
            <a:ext cx="35802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F9F9EC-500E-4FA4-97A3-9CFE60DAD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0" y="-102846"/>
            <a:ext cx="10229535" cy="207915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/>
          <p:cNvSpPr/>
          <p:nvPr/>
        </p:nvSpPr>
        <p:spPr>
          <a:xfrm>
            <a:off x="2194745" y="475065"/>
            <a:ext cx="6237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الذاكرة الحديدية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7226" y="6254668"/>
            <a:ext cx="3514737" cy="56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المعلمة/ ولاء عادل الجعفراوي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30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5CE9DF-B5D4-4114-9172-85D7AD791ADE}"/>
              </a:ext>
            </a:extLst>
          </p:cNvPr>
          <p:cNvSpPr txBox="1"/>
          <p:nvPr/>
        </p:nvSpPr>
        <p:spPr>
          <a:xfrm>
            <a:off x="1624409" y="1496429"/>
            <a:ext cx="8943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ar-AE" sz="48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ابحث </a:t>
            </a:r>
            <a:r>
              <a:rPr lang="ar-AE" sz="4800" b="1" dirty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عن المثنى في الجملة </a:t>
            </a:r>
            <a:r>
              <a:rPr lang="ar-AE" sz="48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التالية</a:t>
            </a:r>
            <a:r>
              <a:rPr lang="ar-EG" sz="48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 وأعربه</a:t>
            </a:r>
            <a:r>
              <a:rPr lang="ar-AE" sz="48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 :</a:t>
            </a:r>
            <a:endParaRPr lang="ar-EG" sz="4800" b="1" dirty="0" smtClean="0">
              <a:solidFill>
                <a:prstClr val="black"/>
              </a:solidFill>
              <a:latin typeface="SHAGARA v3" pitchFamily="2" charset="0"/>
              <a:cs typeface="SHAGARA v3" pitchFamily="2" charset="0"/>
            </a:endParaRPr>
          </a:p>
          <a:p>
            <a:pPr algn="ctr" defTabSz="1097280"/>
            <a:r>
              <a:rPr lang="ar-AE" sz="48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 </a:t>
            </a:r>
            <a:endParaRPr lang="ar-AE" sz="4800" b="1" dirty="0">
              <a:solidFill>
                <a:prstClr val="black"/>
              </a:solidFill>
              <a:latin typeface="SHAGARA v3" pitchFamily="2" charset="0"/>
              <a:cs typeface="SHAGARA v3" pitchFamily="2" charset="0"/>
            </a:endParaRPr>
          </a:p>
          <a:p>
            <a:pPr algn="ctr" defTabSz="1097280"/>
            <a:r>
              <a:rPr lang="ar-AE" sz="4800" b="1" dirty="0" smtClean="0">
                <a:solidFill>
                  <a:srgbClr val="FF0000"/>
                </a:solidFill>
                <a:latin typeface="Noto Sans Kufi Arabic"/>
              </a:rPr>
              <a:t>نظرت</a:t>
            </a:r>
            <a:r>
              <a:rPr lang="ar-EG" sz="4800" b="1" dirty="0">
                <a:solidFill>
                  <a:srgbClr val="FF0000"/>
                </a:solidFill>
                <a:latin typeface="Noto Sans Kufi Arabic"/>
              </a:rPr>
              <a:t>ِ</a:t>
            </a:r>
            <a:r>
              <a:rPr lang="ar-EG" sz="4800" b="1" dirty="0" smtClean="0">
                <a:solidFill>
                  <a:srgbClr val="FF0000"/>
                </a:solidFill>
                <a:latin typeface="Noto Sans Kufi Arabic"/>
              </a:rPr>
              <a:t> الطالبتان</a:t>
            </a:r>
            <a:r>
              <a:rPr lang="ar-AE" sz="4800" b="1" dirty="0" smtClean="0">
                <a:solidFill>
                  <a:srgbClr val="FF0000"/>
                </a:solidFill>
                <a:latin typeface="Noto Sans Kufi Arabic"/>
              </a:rPr>
              <a:t> </a:t>
            </a:r>
            <a:r>
              <a:rPr lang="ar-AE" sz="4800" b="1" dirty="0">
                <a:solidFill>
                  <a:srgbClr val="FF0000"/>
                </a:solidFill>
                <a:latin typeface="Noto Sans Kufi Arabic"/>
              </a:rPr>
              <a:t>إلى الصورتين </a:t>
            </a:r>
            <a:r>
              <a:rPr lang="ar-AE" sz="4800" b="1" dirty="0">
                <a:solidFill>
                  <a:srgbClr val="FF0000"/>
                </a:solidFill>
                <a:latin typeface="SHAGARA v3" pitchFamily="2" charset="0"/>
                <a:cs typeface="SHAGARA v3" pitchFamily="2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SHAGARA v3" pitchFamily="2" charset="0"/>
              <a:cs typeface="SHAGARA v3" pitchFamily="2" charset="0"/>
            </a:endParaRP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806150" y="4158771"/>
            <a:ext cx="8899463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الطّالبتان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فاعل مرفوع وعلامة رفعه الألِف 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لأنه </a:t>
            </a:r>
            <a:r>
              <a:rPr lang="ar-AE" sz="3600" b="1" dirty="0">
                <a:solidFill>
                  <a:schemeClr val="bg1"/>
                </a:solidFill>
                <a:latin typeface="Noto Sans Kufi Arabic"/>
              </a:rPr>
              <a:t>مثنى .</a:t>
            </a:r>
            <a:endParaRPr lang="ar-AE" sz="28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792294" y="4951798"/>
            <a:ext cx="8899463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الصّورَتَيْن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اسم مجرور 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وعلامة </a:t>
            </a:r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جره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 </a:t>
            </a:r>
            <a:r>
              <a:rPr lang="ar-AE" sz="3600" b="1" dirty="0">
                <a:solidFill>
                  <a:schemeClr val="bg1"/>
                </a:solidFill>
                <a:latin typeface="Noto Sans Kufi Arabic"/>
              </a:rPr>
              <a:t>الياء لأنه مثنى .</a:t>
            </a:r>
            <a:endParaRPr lang="ar-AE" sz="28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xmlns="" id="{C4E2C5AA-5063-4292-A61B-FB06FDEC6644}"/>
              </a:ext>
            </a:extLst>
          </p:cNvPr>
          <p:cNvSpPr/>
          <p:nvPr/>
        </p:nvSpPr>
        <p:spPr>
          <a:xfrm>
            <a:off x="6207318" y="2930724"/>
            <a:ext cx="1759046" cy="761203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xmlns="" id="{C4E2C5AA-5063-4292-A61B-FB06FDEC6644}"/>
              </a:ext>
            </a:extLst>
          </p:cNvPr>
          <p:cNvSpPr/>
          <p:nvPr/>
        </p:nvSpPr>
        <p:spPr>
          <a:xfrm>
            <a:off x="3214255" y="2943619"/>
            <a:ext cx="2150882" cy="761203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60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57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9F9EC-500E-4FA4-97A3-9CFE60DAD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66" y="1038120"/>
            <a:ext cx="5061789" cy="327155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xmlns="" id="{10E0D736-1353-40D3-B81A-BD47ABB0FDBA}"/>
              </a:ext>
            </a:extLst>
          </p:cNvPr>
          <p:cNvPicPr/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95" y="2732898"/>
            <a:ext cx="3793490" cy="389509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4525728" y="1713466"/>
            <a:ext cx="46907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إعراب </a:t>
            </a:r>
            <a:endParaRPr lang="ar-EG" sz="6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EG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جمع المذكر السّالم</a:t>
            </a:r>
          </a:p>
        </p:txBody>
      </p:sp>
      <p:sp>
        <p:nvSpPr>
          <p:cNvPr id="3" name="Rectangle 2"/>
          <p:cNvSpPr/>
          <p:nvPr/>
        </p:nvSpPr>
        <p:spPr>
          <a:xfrm>
            <a:off x="715228" y="2212230"/>
            <a:ext cx="3058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قواعد نحوية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92211" y="2350775"/>
            <a:ext cx="2143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حصة واحدة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7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384303"/>
            <a:ext cx="9518073" cy="4780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0169" y="1384303"/>
            <a:ext cx="3180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أهداف الدَّرس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7068" y="2620971"/>
            <a:ext cx="85186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يتعرف الطالب </a:t>
            </a:r>
            <a:r>
              <a:rPr lang="ar-EG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المقصود بجمع المذكر السالم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2643" y="3795268"/>
            <a:ext cx="8547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يتمكن الطالب من </a:t>
            </a:r>
            <a:r>
              <a:rPr lang="ar-EG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إعراب جمع المذكر السالم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5369" y="5136594"/>
            <a:ext cx="83695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يتمكن الطالب من </a:t>
            </a:r>
            <a:r>
              <a:rPr lang="ar-EG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توظيفه في مواقف حياتية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9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طارات Burl اللوحة ، إطار powerpoint, متنوعة, المستطيل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v Fernsehen Alte - Kostenlose Vektorgrafik auf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99" y="217712"/>
            <a:ext cx="9703858" cy="60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86757" y="3131970"/>
            <a:ext cx="2317515" cy="8716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xmlns="" id="{C8E28007-2E0E-47E9-B41D-65EACE8ADB17}"/>
              </a:ext>
            </a:extLst>
          </p:cNvPr>
          <p:cNvSpPr/>
          <p:nvPr/>
        </p:nvSpPr>
        <p:spPr>
          <a:xfrm>
            <a:off x="1620374" y="1293563"/>
            <a:ext cx="9178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7105" y="708788"/>
            <a:ext cx="39872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hlinkClick r:id="rId6"/>
              </a:rPr>
              <a:t>https://cutt.us/1oY3O</a:t>
            </a:r>
            <a:endParaRPr lang="ar-EG" sz="3200" b="1" dirty="0" smtClean="0"/>
          </a:p>
          <a:p>
            <a:endParaRPr lang="en-US" dirty="0"/>
          </a:p>
        </p:txBody>
      </p:sp>
      <p:pic>
        <p:nvPicPr>
          <p:cNvPr id="9" name="صورة 5">
            <a:extLst>
              <a:ext uri="{FF2B5EF4-FFF2-40B4-BE49-F238E27FC236}">
                <a16:creationId xmlns:a16="http://schemas.microsoft.com/office/drawing/2014/main" xmlns="" id="{6C73CE42-D116-42BD-A5A3-E0D776E7C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564" y="1809065"/>
            <a:ext cx="7875163" cy="32339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67226" y="6254668"/>
            <a:ext cx="3514737" cy="56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المعلمة/ ولاء عادل الجعفراوي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4270537"/>
      </p:ext>
    </p:extLst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15">
            <a:extLst>
              <a:ext uri="{FF2B5EF4-FFF2-40B4-BE49-F238E27FC236}">
                <a16:creationId xmlns:a16="http://schemas.microsoft.com/office/drawing/2014/main" xmlns="" id="{47493274-D1A7-483B-B0F3-FCB6937A698B}"/>
              </a:ext>
            </a:extLst>
          </p:cNvPr>
          <p:cNvSpPr/>
          <p:nvPr/>
        </p:nvSpPr>
        <p:spPr>
          <a:xfrm>
            <a:off x="1939636" y="1029338"/>
            <a:ext cx="88669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جمع المذكرالسالم</a:t>
            </a:r>
            <a:r>
              <a:rPr kumimoji="0" lang="ar-AE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هو </a:t>
            </a:r>
            <a:r>
              <a:rPr lang="ar-EG" sz="4000" b="1" kern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كل اسم دَلَّ على أكثر من 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000" b="1" kern="0" dirty="0" smtClean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اثنين</a:t>
            </a:r>
            <a:r>
              <a:rPr lang="ar-EG" sz="4000" b="1" kern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أو </a:t>
            </a:r>
            <a:r>
              <a:rPr lang="ar-EG" sz="4000" b="1" kern="0" dirty="0" smtClean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اثنتين 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وَسُمي</a:t>
            </a:r>
            <a:r>
              <a:rPr kumimoji="0" lang="ar-EG" sz="4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السالم </a:t>
            </a:r>
          </a:p>
          <a:p>
            <a:pPr marL="0" marR="0" lvl="0" indent="0" algn="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( لأن حروفَه سَلِمَتْ من التَّغيير أو التبديل )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xmlns="" id="{58ED2E90-DE72-4D59-B44B-E8CCB6D7B4F7}"/>
              </a:ext>
            </a:extLst>
          </p:cNvPr>
          <p:cNvPicPr/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40" y="1984333"/>
            <a:ext cx="2239052" cy="37934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4467226" y="6254668"/>
            <a:ext cx="3514737" cy="56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المعلمة/ ولاء عادل الجعفراوي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10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4319" y="1397674"/>
            <a:ext cx="9690473" cy="40626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يُعرب </a:t>
            </a:r>
            <a:r>
              <a:rPr lang="ar-EG" sz="48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جمع المذكر السّالم</a:t>
            </a:r>
            <a:r>
              <a:rPr lang="ar-EG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بعلامات إعراب </a:t>
            </a:r>
            <a:r>
              <a:rPr lang="ar-EG" sz="48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فرعية</a:t>
            </a:r>
            <a:r>
              <a:rPr lang="ar-EG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EG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 بغير الأصلية </a:t>
            </a:r>
          </a:p>
          <a:p>
            <a:pPr algn="ctr"/>
            <a:r>
              <a:rPr lang="ar-EG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ويُصاغ بزياة </a:t>
            </a:r>
            <a:r>
              <a:rPr lang="ar-EG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واو ونون </a:t>
            </a:r>
            <a:r>
              <a:rPr lang="ar-EG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</a:t>
            </a:r>
            <a:r>
              <a:rPr lang="ar-EG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ياء ونون</a:t>
            </a:r>
          </a:p>
          <a:p>
            <a:pPr algn="ctr"/>
            <a:endParaRPr lang="ar-EG" sz="5400" b="1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EG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مُعَلّم - معلمون – مُعَلّمَين )</a:t>
            </a:r>
            <a:endParaRPr lang="ar-EG" sz="5400" b="1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7226" y="6254668"/>
            <a:ext cx="3514737" cy="56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المعلمة/ ولاء عادل الجعفراوي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13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00" y="1496290"/>
            <a:ext cx="7391400" cy="1295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المعلم</a:t>
            </a:r>
            <a:r>
              <a:rPr lang="ar-AE" sz="6000" b="1" dirty="0">
                <a:solidFill>
                  <a:srgbClr val="FF0000"/>
                </a:solidFill>
              </a:rPr>
              <a:t>ون</a:t>
            </a:r>
            <a:r>
              <a:rPr lang="ar-AE" sz="6000" b="1" dirty="0"/>
              <a:t> في المدرسة </a:t>
            </a:r>
            <a:endParaRPr lang="en-US" sz="6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286000" y="3158834"/>
            <a:ext cx="7391400" cy="130232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قابلتُ المعلم</a:t>
            </a:r>
            <a:r>
              <a:rPr lang="ar-AE" sz="6000" b="1" dirty="0">
                <a:solidFill>
                  <a:srgbClr val="FF0000"/>
                </a:solidFill>
              </a:rPr>
              <a:t>ين</a:t>
            </a:r>
            <a:r>
              <a:rPr lang="ar-AE" sz="6000" b="1" dirty="0"/>
              <a:t> في المدرسة </a:t>
            </a:r>
            <a:endParaRPr lang="en-US" sz="6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286000" y="4828305"/>
            <a:ext cx="7391400" cy="130232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تحدثتُ مع المعلم</a:t>
            </a:r>
            <a:r>
              <a:rPr lang="ar-AE" sz="6000" b="1" dirty="0">
                <a:solidFill>
                  <a:srgbClr val="FF0000"/>
                </a:solidFill>
              </a:rPr>
              <a:t>ين</a:t>
            </a:r>
            <a:r>
              <a:rPr lang="ar-AE" sz="6000" b="1" dirty="0"/>
              <a:t>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736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8">
            <a:extLst>
              <a:ext uri="{FF2B5EF4-FFF2-40B4-BE49-F238E27FC236}">
                <a16:creationId xmlns:a16="http://schemas.microsoft.com/office/drawing/2014/main" xmlns="" id="{64ADA903-3EEE-4581-9E7A-6D636932B832}"/>
              </a:ext>
            </a:extLst>
          </p:cNvPr>
          <p:cNvSpPr/>
          <p:nvPr/>
        </p:nvSpPr>
        <p:spPr>
          <a:xfrm>
            <a:off x="9232835" y="146406"/>
            <a:ext cx="2808194" cy="710658"/>
          </a:xfrm>
          <a:prstGeom prst="roundRect">
            <a:avLst/>
          </a:prstGeom>
          <a:solidFill>
            <a:schemeClr val="bg1"/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8">
            <a:extLst>
              <a:ext uri="{FF2B5EF4-FFF2-40B4-BE49-F238E27FC236}">
                <a16:creationId xmlns:a16="http://schemas.microsoft.com/office/drawing/2014/main" xmlns="" id="{EAD1BFE2-1AEE-41B7-A7DC-E2D39AF0C220}"/>
              </a:ext>
            </a:extLst>
          </p:cNvPr>
          <p:cNvSpPr/>
          <p:nvPr/>
        </p:nvSpPr>
        <p:spPr>
          <a:xfrm>
            <a:off x="5302105" y="123478"/>
            <a:ext cx="3779759" cy="710658"/>
          </a:xfrm>
          <a:prstGeom prst="roundRect">
            <a:avLst/>
          </a:prstGeom>
          <a:solidFill>
            <a:schemeClr val="bg1"/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8">
            <a:extLst>
              <a:ext uri="{FF2B5EF4-FFF2-40B4-BE49-F238E27FC236}">
                <a16:creationId xmlns:a16="http://schemas.microsoft.com/office/drawing/2014/main" xmlns="" id="{A6AC86DA-6E4E-4FB5-8232-FB7C2F9C9373}"/>
              </a:ext>
            </a:extLst>
          </p:cNvPr>
          <p:cNvSpPr/>
          <p:nvPr/>
        </p:nvSpPr>
        <p:spPr>
          <a:xfrm>
            <a:off x="678347" y="167809"/>
            <a:ext cx="4518996" cy="710658"/>
          </a:xfrm>
          <a:prstGeom prst="roundRect">
            <a:avLst/>
          </a:prstGeom>
          <a:solidFill>
            <a:schemeClr val="bg1"/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13300" y="107940"/>
            <a:ext cx="2978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علامتا إعرابه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7582" y="130427"/>
            <a:ext cx="33297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dirty="0" smtClean="0">
                <a:ln w="0"/>
                <a:solidFill>
                  <a:srgbClr val="F846D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الواو</a:t>
            </a:r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حالة الرَّفع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309" y="157112"/>
            <a:ext cx="4782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b="0" cap="none" spc="0" dirty="0" smtClean="0">
                <a:ln w="0"/>
                <a:solidFill>
                  <a:srgbClr val="F846D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الياء</a:t>
            </a:r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حالة النَّصب والجر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1">
            <a:extLst>
              <a:ext uri="{FF2B5EF4-FFF2-40B4-BE49-F238E27FC236}">
                <a16:creationId xmlns:a16="http://schemas.microsoft.com/office/drawing/2014/main" xmlns="" id="{DDB52DE6-195B-4359-9916-49F91F1C0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2588" t="39741" r="7568" b="50852"/>
          <a:stretch/>
        </p:blipFill>
        <p:spPr>
          <a:xfrm>
            <a:off x="1336972" y="1437235"/>
            <a:ext cx="9439109" cy="8250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Rounded Rectangle 38">
            <a:extLst>
              <a:ext uri="{FF2B5EF4-FFF2-40B4-BE49-F238E27FC236}">
                <a16:creationId xmlns:a16="http://schemas.microsoft.com/office/drawing/2014/main" xmlns="" id="{E074D55C-BB9D-4A31-95E1-494E0358039A}"/>
              </a:ext>
            </a:extLst>
          </p:cNvPr>
          <p:cNvSpPr/>
          <p:nvPr/>
        </p:nvSpPr>
        <p:spPr>
          <a:xfrm>
            <a:off x="1507909" y="2367204"/>
            <a:ext cx="9307646" cy="631936"/>
          </a:xfrm>
          <a:prstGeom prst="roundRect">
            <a:avLst/>
          </a:prstGeom>
          <a:solidFill>
            <a:srgbClr val="F88CE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فاعل مرفوع، وعلامة رفعه الواو؛ لأنه جمع مذكر سالم </a:t>
            </a:r>
            <a:r>
              <a:rPr kumimoji="0" lang="ar-AE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xmlns="" id="{86E175EE-42DE-40C6-BFF8-672082C969FC}"/>
              </a:ext>
            </a:extLst>
          </p:cNvPr>
          <p:cNvSpPr/>
          <p:nvPr/>
        </p:nvSpPr>
        <p:spPr>
          <a:xfrm>
            <a:off x="1507909" y="4123499"/>
            <a:ext cx="9307646" cy="597156"/>
          </a:xfrm>
          <a:prstGeom prst="roundRect">
            <a:avLst/>
          </a:prstGeom>
          <a:solidFill>
            <a:srgbClr val="F88CE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مضاف إليه مجرور، وعلامة جره الياء؛ لأنه جمع مذكر سالم </a:t>
            </a:r>
            <a:r>
              <a:rPr kumimoji="0" lang="ar-AE" sz="44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صورة 4">
            <a:extLst>
              <a:ext uri="{FF2B5EF4-FFF2-40B4-BE49-F238E27FC236}">
                <a16:creationId xmlns:a16="http://schemas.microsoft.com/office/drawing/2014/main" xmlns="" id="{A62AE311-FD7B-416D-9763-555C07971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459" t="49342" r="9026" b="39880"/>
          <a:stretch/>
        </p:blipFill>
        <p:spPr>
          <a:xfrm>
            <a:off x="1336971" y="3217679"/>
            <a:ext cx="9439109" cy="69043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صورة 5">
            <a:extLst>
              <a:ext uri="{FF2B5EF4-FFF2-40B4-BE49-F238E27FC236}">
                <a16:creationId xmlns:a16="http://schemas.microsoft.com/office/drawing/2014/main" xmlns="" id="{FE83A8CB-F4E1-49F0-96C9-6CC4B55C9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7614" t="59940" r="9026" b="30747"/>
          <a:stretch/>
        </p:blipFill>
        <p:spPr>
          <a:xfrm>
            <a:off x="5641153" y="4916862"/>
            <a:ext cx="4995779" cy="77184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4" name="Rounded Rectangle 38">
            <a:extLst>
              <a:ext uri="{FF2B5EF4-FFF2-40B4-BE49-F238E27FC236}">
                <a16:creationId xmlns:a16="http://schemas.microsoft.com/office/drawing/2014/main" xmlns="" id="{72B6CFBB-7A06-4136-9103-ACD5FDDAC3D3}"/>
              </a:ext>
            </a:extLst>
          </p:cNvPr>
          <p:cNvSpPr/>
          <p:nvPr/>
        </p:nvSpPr>
        <p:spPr>
          <a:xfrm>
            <a:off x="1797892" y="5845014"/>
            <a:ext cx="8978188" cy="542947"/>
          </a:xfrm>
          <a:prstGeom prst="roundRect">
            <a:avLst/>
          </a:prstGeom>
          <a:solidFill>
            <a:srgbClr val="F88CE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مفعول به </a:t>
            </a:r>
            <a:r>
              <a:rPr kumimoji="0" lang="ar-AE" sz="32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منصوب، وعلامة نصبه الياء؛ لأنه جمع مذكر سالم</a:t>
            </a:r>
            <a:r>
              <a:rPr kumimoji="0" lang="ar-AE" sz="54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5" name="مستطيل: زوايا مستديرة 8">
            <a:extLst>
              <a:ext uri="{FF2B5EF4-FFF2-40B4-BE49-F238E27FC236}">
                <a16:creationId xmlns:a16="http://schemas.microsoft.com/office/drawing/2014/main" xmlns="" id="{1E4CAE50-AD8E-4DF0-B3E6-4BC3DF469F01}"/>
              </a:ext>
            </a:extLst>
          </p:cNvPr>
          <p:cNvSpPr/>
          <p:nvPr/>
        </p:nvSpPr>
        <p:spPr>
          <a:xfrm>
            <a:off x="7736655" y="1575736"/>
            <a:ext cx="1372773" cy="686524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8">
            <a:extLst>
              <a:ext uri="{FF2B5EF4-FFF2-40B4-BE49-F238E27FC236}">
                <a16:creationId xmlns:a16="http://schemas.microsoft.com/office/drawing/2014/main" xmlns="" id="{21C08C47-98FD-409D-A0DC-0D1F9E2C6482}"/>
              </a:ext>
            </a:extLst>
          </p:cNvPr>
          <p:cNvSpPr/>
          <p:nvPr/>
        </p:nvSpPr>
        <p:spPr>
          <a:xfrm>
            <a:off x="8013193" y="3258614"/>
            <a:ext cx="1184502" cy="695213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8">
            <a:extLst>
              <a:ext uri="{FF2B5EF4-FFF2-40B4-BE49-F238E27FC236}">
                <a16:creationId xmlns:a16="http://schemas.microsoft.com/office/drawing/2014/main" xmlns="" id="{59F19DAB-EABB-41D8-A89B-8AA879F9721C}"/>
              </a:ext>
            </a:extLst>
          </p:cNvPr>
          <p:cNvSpPr/>
          <p:nvPr/>
        </p:nvSpPr>
        <p:spPr>
          <a:xfrm>
            <a:off x="7272461" y="5056449"/>
            <a:ext cx="1044881" cy="56754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16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5CE9DF-B5D4-4114-9172-85D7AD791ADE}"/>
              </a:ext>
            </a:extLst>
          </p:cNvPr>
          <p:cNvSpPr txBox="1"/>
          <p:nvPr/>
        </p:nvSpPr>
        <p:spPr>
          <a:xfrm>
            <a:off x="1205345" y="1351742"/>
            <a:ext cx="9625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97280"/>
            <a:r>
              <a:rPr lang="ar-AE" sz="40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ابحث </a:t>
            </a:r>
            <a:r>
              <a:rPr lang="ar-AE" sz="4000" b="1" dirty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عن جمع المذكر السالم في الجملة التالية </a:t>
            </a:r>
            <a:r>
              <a:rPr lang="ar-EG" sz="40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وأعربه</a:t>
            </a:r>
            <a:r>
              <a:rPr lang="ar-AE" sz="40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: </a:t>
            </a:r>
            <a:endParaRPr lang="ar-AE" sz="4000" b="1" dirty="0">
              <a:solidFill>
                <a:prstClr val="black"/>
              </a:solidFill>
              <a:latin typeface="SHAGARA v3" pitchFamily="2" charset="0"/>
              <a:cs typeface="SHAGARA v3" pitchFamily="2" charset="0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AGARA v3" pitchFamily="2" charset="0"/>
                <a:ea typeface="+mn-ea"/>
                <a:cs typeface="SHAGARA v3" pitchFamily="2" charset="0"/>
              </a:rPr>
              <a:t>الم</a:t>
            </a:r>
            <a:r>
              <a:rPr kumimoji="0" lang="ar-EG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AGARA v3" pitchFamily="2" charset="0"/>
                <a:ea typeface="+mn-ea"/>
                <a:cs typeface="SHAGARA v3" pitchFamily="2" charset="0"/>
              </a:rPr>
              <a:t>علمون</a:t>
            </a:r>
            <a:r>
              <a:rPr lang="ar-EG" sz="4800" b="1" dirty="0">
                <a:solidFill>
                  <a:srgbClr val="FF0000"/>
                </a:solidFill>
                <a:latin typeface="SHAGARA v3" pitchFamily="2" charset="0"/>
                <a:cs typeface="SHAGARA v3" pitchFamily="2" charset="0"/>
              </a:rPr>
              <a:t> </a:t>
            </a:r>
            <a:r>
              <a:rPr lang="ar-EG" sz="4800" b="1" dirty="0" smtClean="0">
                <a:solidFill>
                  <a:srgbClr val="FF0000"/>
                </a:solidFill>
                <a:latin typeface="SHAGARA v3" pitchFamily="2" charset="0"/>
                <a:cs typeface="SHAGARA v3" pitchFamily="2" charset="0"/>
              </a:rPr>
              <a:t>المخلصون محبوبون من المديرين</a:t>
            </a:r>
            <a:r>
              <a:rPr kumimoji="0" lang="ar-A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AGARA v3" pitchFamily="2" charset="0"/>
                <a:ea typeface="+mn-ea"/>
                <a:cs typeface="SHAGARA v3" pitchFamily="2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AGARA v3" pitchFamily="2" charset="0"/>
              <a:ea typeface="+mn-ea"/>
              <a:cs typeface="SHAGARA v3" pitchFamily="2" charset="0"/>
            </a:endParaRP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54727" y="2828735"/>
            <a:ext cx="9250886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المعلمون</a:t>
            </a:r>
            <a:r>
              <a:rPr lang="ar-AE" sz="32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مبتدأ مرفوع وعلامة رفعه </a:t>
            </a:r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الواو</a:t>
            </a:r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 لأنه جمع مذكر سالم</a:t>
            </a:r>
            <a:r>
              <a:rPr lang="ar-AE" sz="3200" b="1" dirty="0" smtClean="0">
                <a:solidFill>
                  <a:schemeClr val="bg1"/>
                </a:solidFill>
                <a:latin typeface="Noto Sans Kufi Arabic"/>
              </a:rPr>
              <a:t> </a:t>
            </a:r>
            <a:r>
              <a:rPr lang="ar-AE" sz="3200" b="1" dirty="0">
                <a:solidFill>
                  <a:schemeClr val="bg1"/>
                </a:solidFill>
                <a:latin typeface="Noto Sans Kufi Arabic"/>
              </a:rPr>
              <a:t>.</a:t>
            </a:r>
            <a:endParaRPr lang="ar-AE" sz="24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330040" y="3621762"/>
            <a:ext cx="9486412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المخلصون</a:t>
            </a:r>
            <a:r>
              <a:rPr lang="ar-AE" sz="34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نَعت مرفوع وعلامة رفعه الواو لأنه جمع مذكر سالم </a:t>
            </a:r>
            <a:endParaRPr lang="ar-AE" sz="34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54728" y="4414454"/>
            <a:ext cx="9250886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محبوبون : خبر مرفوع وعلامة رفعه الواو لأنه جمع مذكر سالم </a:t>
            </a:r>
            <a:endParaRPr lang="ar-AE" sz="34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68578" y="5204166"/>
            <a:ext cx="9250886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المُديرين : إسم مجرور وعلامة جره الياء لأنه جمع مذكر سالم </a:t>
            </a:r>
            <a:endParaRPr lang="ar-AE" sz="3400" b="1" dirty="0">
              <a:solidFill>
                <a:schemeClr val="bg1"/>
              </a:solidFill>
              <a:latin typeface="Tajawal"/>
            </a:endParaRPr>
          </a:p>
        </p:txBody>
      </p:sp>
    </p:spTree>
    <p:extLst>
      <p:ext uri="{BB962C8B-B14F-4D97-AF65-F5344CB8AC3E}">
        <p14:creationId xmlns:p14="http://schemas.microsoft.com/office/powerpoint/2010/main" val="32388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073"/>
            <a:ext cx="12053454" cy="5721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836" y="150397"/>
            <a:ext cx="120811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hlinkClick r:id="rId3"/>
              </a:rPr>
              <a:t>https://play.kahoot.it/v2/lobby?quizId=b64511e6-3b00-4f41-b15c-766cf887fc7a</a:t>
            </a:r>
            <a:endParaRPr lang="ar-EG" sz="28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طارات Burl اللوحة ، إطار powerpoint, متنوعة, المستطيل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v Fernsehen Alte - Kostenlose Vektorgrafik auf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99" y="217712"/>
            <a:ext cx="9703858" cy="60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86757" y="3131970"/>
            <a:ext cx="2317515" cy="87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صورة 2">
            <a:extLst>
              <a:ext uri="{FF2B5EF4-FFF2-40B4-BE49-F238E27FC236}">
                <a16:creationId xmlns:a16="http://schemas.microsoft.com/office/drawing/2014/main" xmlns="" id="{BF0BF2E8-21C4-43AD-BE05-14C09F3C5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542" y="1820918"/>
            <a:ext cx="7100566" cy="3194427"/>
          </a:xfrm>
          <a:prstGeom prst="rect">
            <a:avLst/>
          </a:prstGeom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xmlns="" id="{C8E28007-2E0E-47E9-B41D-65EACE8ADB17}"/>
              </a:ext>
            </a:extLst>
          </p:cNvPr>
          <p:cNvSpPr/>
          <p:nvPr/>
        </p:nvSpPr>
        <p:spPr>
          <a:xfrm>
            <a:off x="1620374" y="1293563"/>
            <a:ext cx="9178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5649" y="602179"/>
            <a:ext cx="526035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hlinkClick r:id="rId7"/>
              </a:rPr>
              <a:t>https://cutt.us/wfHYI</a:t>
            </a:r>
            <a:endParaRPr lang="ar-EG" sz="4400" b="1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86757" y="6042379"/>
            <a:ext cx="3514737" cy="56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المعلمة/ ولاء عادل الجعفراوي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7862774"/>
      </p:ext>
    </p:extLst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57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9F9EC-500E-4FA4-97A3-9CFE60DAD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66" y="1038120"/>
            <a:ext cx="5061789" cy="327155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xmlns="" id="{10E0D736-1353-40D3-B81A-BD47ABB0FDBA}"/>
              </a:ext>
            </a:extLst>
          </p:cNvPr>
          <p:cNvPicPr/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95" y="2732898"/>
            <a:ext cx="3793490" cy="389509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4809460" y="1713466"/>
            <a:ext cx="412324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إعراب </a:t>
            </a:r>
            <a:endParaRPr lang="ar-EG" sz="6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EG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الأسماء الخمسة</a:t>
            </a:r>
          </a:p>
        </p:txBody>
      </p:sp>
      <p:sp>
        <p:nvSpPr>
          <p:cNvPr id="3" name="Rectangle 2"/>
          <p:cNvSpPr/>
          <p:nvPr/>
        </p:nvSpPr>
        <p:spPr>
          <a:xfrm>
            <a:off x="715228" y="2212230"/>
            <a:ext cx="3058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قواعد نحوية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92211" y="2350775"/>
            <a:ext cx="2143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حصة واحدة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9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384303"/>
            <a:ext cx="9518073" cy="4780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0169" y="1384303"/>
            <a:ext cx="3180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أهداف الدَّرس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8554" y="2620971"/>
            <a:ext cx="82157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يتعرف الطالب </a:t>
            </a:r>
            <a:r>
              <a:rPr lang="ar-EG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المقصود</a:t>
            </a:r>
            <a:r>
              <a:rPr lang="ar-EG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بالأسماء الخمسة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8555" y="3795268"/>
            <a:ext cx="8215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يتمكن الطالب من </a:t>
            </a:r>
            <a:r>
              <a:rPr lang="ar-EG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إعراب الأسماء الخمسة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9421" y="5136594"/>
            <a:ext cx="87414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يتمكن الطالب من </a:t>
            </a:r>
            <a:r>
              <a:rPr lang="ar-EG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توظيفها في مواقف حياتية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9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إطارات Burl اللوحة ، إطار powerpoint, متنوعة, المستطيل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v Fernsehen Alte - Kostenlose Vektorgrafik auf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99" y="217712"/>
            <a:ext cx="9703858" cy="60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86757" y="3131970"/>
            <a:ext cx="2317515" cy="8716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xmlns="" id="{C8E28007-2E0E-47E9-B41D-65EACE8ADB17}"/>
              </a:ext>
            </a:extLst>
          </p:cNvPr>
          <p:cNvSpPr/>
          <p:nvPr/>
        </p:nvSpPr>
        <p:spPr>
          <a:xfrm>
            <a:off x="1620374" y="1293563"/>
            <a:ext cx="9178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5502" y="647232"/>
            <a:ext cx="44793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hlinkClick r:id="rId6"/>
              </a:rPr>
              <a:t>https://cutt.us/VvpHh</a:t>
            </a:r>
            <a:endParaRPr lang="ar-EG" sz="3600" b="1" dirty="0" smtClean="0"/>
          </a:p>
          <a:p>
            <a:endParaRPr lang="en-US" dirty="0"/>
          </a:p>
        </p:txBody>
      </p:sp>
      <p:pic>
        <p:nvPicPr>
          <p:cNvPr id="10" name="صورة 6">
            <a:extLst>
              <a:ext uri="{FF2B5EF4-FFF2-40B4-BE49-F238E27FC236}">
                <a16:creationId xmlns:a16="http://schemas.microsoft.com/office/drawing/2014/main" xmlns="" id="{EAFD223E-DAFB-4198-9662-996396238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492" y="1771628"/>
            <a:ext cx="7741660" cy="34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50331"/>
      </p:ext>
    </p:extLst>
  </p:cSld>
  <p:clrMapOvr>
    <a:masterClrMapping/>
  </p:clrMapOvr>
  <p:transition spd="med">
    <p:sndAc>
      <p:stSnd>
        <p:snd r:embed="rId2" name="camera.wav"/>
      </p:stSnd>
    </p:sndAc>
  </p:transition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0763" y="1509907"/>
            <a:ext cx="9448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ماذا استفدت</a:t>
            </a:r>
            <a:endParaRPr lang="en-US" sz="5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EG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المقطع السابق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46846" y="4006333"/>
            <a:ext cx="68301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5"/>
              </a:rPr>
              <a:t>https://padlet.com/walaaadel1/qbnr5sq555bpgeb3</a:t>
            </a:r>
            <a:endParaRPr lang="en-US" sz="2400" b="1" dirty="0" smtClean="0"/>
          </a:p>
          <a:p>
            <a:endParaRPr lang="en-US" dirty="0"/>
          </a:p>
        </p:txBody>
      </p:sp>
      <p:pic>
        <p:nvPicPr>
          <p:cNvPr id="6" name="دقيقتين">
            <a:hlinkClick r:id="" action="ppaction://media"/>
            <a:extLst>
              <a:ext uri="{FF2B5EF4-FFF2-40B4-BE49-F238E27FC236}">
                <a16:creationId xmlns:a16="http://schemas.microsoft.com/office/drawing/2014/main" xmlns="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7413" y="4522523"/>
            <a:ext cx="2450514" cy="14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2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82">
            <a:extLst>
              <a:ext uri="{FF2B5EF4-FFF2-40B4-BE49-F238E27FC236}">
                <a16:creationId xmlns:a16="http://schemas.microsoft.com/office/drawing/2014/main" xmlns="" id="{85CAB0CC-57FB-4C86-A4FF-372109A1011E}"/>
              </a:ext>
            </a:extLst>
          </p:cNvPr>
          <p:cNvSpPr/>
          <p:nvPr/>
        </p:nvSpPr>
        <p:spPr>
          <a:xfrm flipH="1">
            <a:off x="1060299" y="3326486"/>
            <a:ext cx="9995351" cy="2806977"/>
          </a:xfrm>
          <a:prstGeom prst="roundRect">
            <a:avLst>
              <a:gd name="adj" fmla="val 4032"/>
            </a:avLst>
          </a:prstGeom>
          <a:solidFill>
            <a:schemeClr val="bg1"/>
          </a:solidFill>
          <a:ln w="38100">
            <a:solidFill>
              <a:srgbClr val="0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defTabSz="380985">
              <a:defRPr/>
            </a:pPr>
            <a:r>
              <a:rPr lang="ar-AE" sz="5000" b="1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+mj-cs"/>
              </a:rPr>
              <a:t>وعلامةُ إعرابها ( بشرطِ إضافتها إلى غيرِ ياءِ المُتكلمِ ) : الواوُ في حالةِ الرَّفعِ ، والألفِ في حالةِ النَّصبِ ، والياءِ في حالة الجرِّ .</a:t>
            </a:r>
            <a:endParaRPr lang="ar-AE" sz="50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Rounded Rectangle 82">
            <a:extLst>
              <a:ext uri="{FF2B5EF4-FFF2-40B4-BE49-F238E27FC236}">
                <a16:creationId xmlns:a16="http://schemas.microsoft.com/office/drawing/2014/main" xmlns="" id="{10D43ECD-2753-4F86-9BE3-3739F040798F}"/>
              </a:ext>
            </a:extLst>
          </p:cNvPr>
          <p:cNvSpPr/>
          <p:nvPr/>
        </p:nvSpPr>
        <p:spPr>
          <a:xfrm flipH="1">
            <a:off x="1305182" y="1436838"/>
            <a:ext cx="9639910" cy="1725622"/>
          </a:xfrm>
          <a:prstGeom prst="roundRect">
            <a:avLst>
              <a:gd name="adj" fmla="val 4032"/>
            </a:avLst>
          </a:prstGeom>
          <a:solidFill>
            <a:schemeClr val="bg1"/>
          </a:solidFill>
          <a:ln w="38100">
            <a:solidFill>
              <a:srgbClr val="0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defTabSz="380985">
              <a:defRPr/>
            </a:pPr>
            <a:r>
              <a:rPr lang="ar-AE" sz="5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+mj-cs"/>
              </a:rPr>
              <a:t>4 – الأسماءُ الخمسةُ : </a:t>
            </a:r>
          </a:p>
          <a:p>
            <a:pPr algn="r" defTabSz="380985">
              <a:defRPr/>
            </a:pPr>
            <a:r>
              <a:rPr lang="ar-AE" sz="5500" b="1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+mj-cs"/>
              </a:rPr>
              <a:t>وهيَ أبٌ ، فو ، ذو ، حمٌ ، أخٌ .</a:t>
            </a:r>
          </a:p>
        </p:txBody>
      </p:sp>
      <p:sp>
        <p:nvSpPr>
          <p:cNvPr id="4" name="مستطيل: زوايا مستديرة 8">
            <a:extLst>
              <a:ext uri="{FF2B5EF4-FFF2-40B4-BE49-F238E27FC236}">
                <a16:creationId xmlns:a16="http://schemas.microsoft.com/office/drawing/2014/main" xmlns="" id="{836F773B-8DC9-4E5E-9E41-79BC69DC22E9}"/>
              </a:ext>
            </a:extLst>
          </p:cNvPr>
          <p:cNvSpPr/>
          <p:nvPr/>
        </p:nvSpPr>
        <p:spPr>
          <a:xfrm>
            <a:off x="5408159" y="1285000"/>
            <a:ext cx="5418465" cy="970677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8">
            <a:extLst>
              <a:ext uri="{FF2B5EF4-FFF2-40B4-BE49-F238E27FC236}">
                <a16:creationId xmlns:a16="http://schemas.microsoft.com/office/drawing/2014/main" xmlns="" id="{FFC9C733-20E4-489E-834E-FAE37E473775}"/>
              </a:ext>
            </a:extLst>
          </p:cNvPr>
          <p:cNvSpPr/>
          <p:nvPr/>
        </p:nvSpPr>
        <p:spPr>
          <a:xfrm>
            <a:off x="3735891" y="2263639"/>
            <a:ext cx="7090733" cy="883875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xmlns="" id="{5E58D6BA-FDFA-4122-A2FA-73ED92995CD2}"/>
              </a:ext>
            </a:extLst>
          </p:cNvPr>
          <p:cNvSpPr/>
          <p:nvPr/>
        </p:nvSpPr>
        <p:spPr>
          <a:xfrm>
            <a:off x="1773807" y="3634733"/>
            <a:ext cx="9281843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xmlns="" id="{56512D03-22D9-444D-9368-C6DF80BEDDB0}"/>
              </a:ext>
            </a:extLst>
          </p:cNvPr>
          <p:cNvSpPr/>
          <p:nvPr/>
        </p:nvSpPr>
        <p:spPr>
          <a:xfrm>
            <a:off x="4514492" y="4403571"/>
            <a:ext cx="4412050" cy="634336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8">
            <a:extLst>
              <a:ext uri="{FF2B5EF4-FFF2-40B4-BE49-F238E27FC236}">
                <a16:creationId xmlns:a16="http://schemas.microsoft.com/office/drawing/2014/main" xmlns="" id="{BBA5EAEC-75C5-424F-8D00-63EB744E61D1}"/>
              </a:ext>
            </a:extLst>
          </p:cNvPr>
          <p:cNvSpPr/>
          <p:nvPr/>
        </p:nvSpPr>
        <p:spPr>
          <a:xfrm>
            <a:off x="8507336" y="5137534"/>
            <a:ext cx="2476465" cy="634336"/>
          </a:xfrm>
          <a:prstGeom prst="roundRect">
            <a:avLst/>
          </a:prstGeom>
          <a:solidFill>
            <a:srgbClr val="FFFF00">
              <a:alpha val="27843"/>
            </a:srgbClr>
          </a:solidFill>
          <a:ln w="12700" cap="flat" cmpd="sng" algn="in">
            <a:solidFill>
              <a:srgbClr val="FF000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7C36BDB1-4CAC-4BA7-BF28-C176AAA7A427}"/>
              </a:ext>
            </a:extLst>
          </p:cNvPr>
          <p:cNvSpPr/>
          <p:nvPr/>
        </p:nvSpPr>
        <p:spPr>
          <a:xfrm>
            <a:off x="1773807" y="4408499"/>
            <a:ext cx="2515434" cy="717917"/>
          </a:xfrm>
          <a:prstGeom prst="roundRect">
            <a:avLst/>
          </a:prstGeom>
          <a:solidFill>
            <a:srgbClr val="FFFF00">
              <a:alpha val="27843"/>
            </a:srgbClr>
          </a:solidFill>
          <a:ln w="12700" cap="flat" cmpd="sng" algn="in">
            <a:solidFill>
              <a:srgbClr val="FF000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8">
            <a:extLst>
              <a:ext uri="{FF2B5EF4-FFF2-40B4-BE49-F238E27FC236}">
                <a16:creationId xmlns:a16="http://schemas.microsoft.com/office/drawing/2014/main" xmlns="" id="{F1126A88-0139-4CE9-8005-51A75B5B4F5F}"/>
              </a:ext>
            </a:extLst>
          </p:cNvPr>
          <p:cNvSpPr/>
          <p:nvPr/>
        </p:nvSpPr>
        <p:spPr>
          <a:xfrm>
            <a:off x="3486063" y="5137534"/>
            <a:ext cx="4869428" cy="634336"/>
          </a:xfrm>
          <a:prstGeom prst="roundRect">
            <a:avLst/>
          </a:prstGeom>
          <a:solidFill>
            <a:srgbClr val="2FDFF1">
              <a:alpha val="27451"/>
            </a:srgbClr>
          </a:solidFill>
          <a:ln w="12700" cap="flat" cmpd="sng" algn="in">
            <a:solidFill>
              <a:srgbClr val="2FDFF1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8">
            <a:extLst>
              <a:ext uri="{FF2B5EF4-FFF2-40B4-BE49-F238E27FC236}">
                <a16:creationId xmlns:a16="http://schemas.microsoft.com/office/drawing/2014/main" xmlns="" id="{DEA8FA8B-578D-4B94-A89F-42071C886C88}"/>
              </a:ext>
            </a:extLst>
          </p:cNvPr>
          <p:cNvSpPr/>
          <p:nvPr/>
        </p:nvSpPr>
        <p:spPr>
          <a:xfrm>
            <a:off x="9064924" y="4325297"/>
            <a:ext cx="1880168" cy="634336"/>
          </a:xfrm>
          <a:prstGeom prst="roundRect">
            <a:avLst/>
          </a:prstGeom>
          <a:solidFill>
            <a:srgbClr val="FB25B4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xmlns="" id="{B2D5D062-E8B7-495B-93BE-4AE00329C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9" y="99637"/>
            <a:ext cx="3616593" cy="36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00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75164" y="1593273"/>
            <a:ext cx="7391400" cy="12953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أب</a:t>
            </a:r>
            <a:r>
              <a:rPr lang="ar-AE" sz="6000" b="1" dirty="0">
                <a:solidFill>
                  <a:srgbClr val="FF0000"/>
                </a:solidFill>
              </a:rPr>
              <a:t>و</a:t>
            </a:r>
            <a:r>
              <a:rPr lang="ar-AE" sz="6000" b="1" dirty="0"/>
              <a:t>ك يعمل في المدرسة </a:t>
            </a:r>
            <a:endParaRPr lang="en-US" sz="6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286000" y="3103418"/>
            <a:ext cx="7391400" cy="13889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رأيتُ أب</a:t>
            </a:r>
            <a:r>
              <a:rPr lang="ar-AE" sz="6000" b="1" dirty="0">
                <a:solidFill>
                  <a:srgbClr val="FF0000"/>
                </a:solidFill>
              </a:rPr>
              <a:t>ا</a:t>
            </a:r>
            <a:r>
              <a:rPr lang="ar-AE" sz="6000" b="1" dirty="0"/>
              <a:t>كَ يعملُ </a:t>
            </a:r>
            <a:endParaRPr lang="en-US" sz="6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286000" y="4707082"/>
            <a:ext cx="7391400" cy="13889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يعملُ أبي مع أب</a:t>
            </a:r>
            <a:r>
              <a:rPr lang="ar-AE" sz="6000" b="1" dirty="0">
                <a:solidFill>
                  <a:srgbClr val="FF0000"/>
                </a:solidFill>
              </a:rPr>
              <a:t>ي</a:t>
            </a:r>
            <a:r>
              <a:rPr lang="ar-AE" sz="6000" b="1" dirty="0"/>
              <a:t>كَ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6115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286000" y="1346632"/>
            <a:ext cx="847898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ar-JO" altLang="en-US" sz="4400" b="1" dirty="0">
                <a:solidFill>
                  <a:srgbClr val="FF3300"/>
                </a:solidFill>
              </a:rPr>
              <a:t>أبو</a:t>
            </a:r>
            <a:r>
              <a:rPr lang="ar-JO" altLang="en-US" sz="4400" b="1" dirty="0">
                <a:solidFill>
                  <a:srgbClr val="800080"/>
                </a:solidFill>
              </a:rPr>
              <a:t> بكر صحابيٌّ جليلٌ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ar-JO" altLang="en-US" sz="4400" b="1" dirty="0">
                <a:solidFill>
                  <a:srgbClr val="800080"/>
                </a:solidFill>
              </a:rPr>
              <a:t>أعان محمدٌ </a:t>
            </a:r>
            <a:r>
              <a:rPr lang="ar-JO" altLang="en-US" sz="4400" b="1" dirty="0">
                <a:solidFill>
                  <a:srgbClr val="FF3300"/>
                </a:solidFill>
              </a:rPr>
              <a:t>أخاه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ar-JO" altLang="en-US" sz="4400" b="1" dirty="0">
                <a:solidFill>
                  <a:srgbClr val="800080"/>
                </a:solidFill>
              </a:rPr>
              <a:t>كان </a:t>
            </a:r>
            <a:r>
              <a:rPr lang="ar-JO" altLang="en-US" sz="4400" b="1" dirty="0">
                <a:solidFill>
                  <a:srgbClr val="FF3300"/>
                </a:solidFill>
              </a:rPr>
              <a:t>حموك</a:t>
            </a:r>
            <a:r>
              <a:rPr lang="ar-JO" altLang="en-US" sz="4400" b="1" dirty="0">
                <a:solidFill>
                  <a:srgbClr val="800080"/>
                </a:solidFill>
              </a:rPr>
              <a:t> كريماً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ar-JO" altLang="en-US" sz="4400" b="1" dirty="0">
                <a:solidFill>
                  <a:srgbClr val="800080"/>
                </a:solidFill>
              </a:rPr>
              <a:t>إن محمداً </a:t>
            </a:r>
            <a:r>
              <a:rPr lang="ar-JO" altLang="en-US" sz="4400" b="1" dirty="0">
                <a:solidFill>
                  <a:srgbClr val="FF3300"/>
                </a:solidFill>
              </a:rPr>
              <a:t>ذو</a:t>
            </a:r>
            <a:r>
              <a:rPr lang="ar-JO" altLang="en-US" sz="4400" b="1" dirty="0">
                <a:solidFill>
                  <a:srgbClr val="800080"/>
                </a:solidFill>
              </a:rPr>
              <a:t> خلق ٍ رفيع ٍ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ar-JO" altLang="en-US" sz="4400" b="1" dirty="0">
                <a:solidFill>
                  <a:srgbClr val="800080"/>
                </a:solidFill>
              </a:rPr>
              <a:t>اعتني ب</a:t>
            </a:r>
            <a:r>
              <a:rPr lang="ar-JO" altLang="en-US" sz="4400" b="1" dirty="0">
                <a:solidFill>
                  <a:srgbClr val="FF3300"/>
                </a:solidFill>
              </a:rPr>
              <a:t>فيك </a:t>
            </a:r>
            <a:r>
              <a:rPr lang="ar-JO" altLang="en-US" sz="4400" b="1" dirty="0">
                <a:solidFill>
                  <a:srgbClr val="800080"/>
                </a:solidFill>
              </a:rPr>
              <a:t>ِ</a:t>
            </a:r>
            <a:endParaRPr lang="en-US" altLang="en-US" sz="4400" b="1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340569" y="1940788"/>
            <a:ext cx="9351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JO" altLang="en-US" sz="3600" dirty="0"/>
              <a:t>أ. نوع الكلمات </a:t>
            </a:r>
            <a:r>
              <a:rPr lang="ar-JO" altLang="en-US" sz="3600" dirty="0" smtClean="0"/>
              <a:t>الملونة</a:t>
            </a:r>
            <a:r>
              <a:rPr lang="ar-EG" altLang="en-US" sz="3600" dirty="0" smtClean="0"/>
              <a:t> السّابقة</a:t>
            </a:r>
            <a:r>
              <a:rPr lang="ar-JO" altLang="en-US" sz="3600" dirty="0" smtClean="0"/>
              <a:t> </a:t>
            </a:r>
            <a:r>
              <a:rPr lang="ar-JO" altLang="en-US" sz="3600" dirty="0"/>
              <a:t>باللون الأحمر من أقسام الكلام : </a:t>
            </a:r>
            <a:endParaRPr lang="en-US" altLang="en-US" sz="3600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689221" y="2868285"/>
            <a:ext cx="70343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JO" altLang="en-US" dirty="0">
                <a:solidFill>
                  <a:schemeClr val="accent2"/>
                </a:solidFill>
              </a:rPr>
              <a:t>أ_ أسماء     ب_ أفعال        ج_ حروف</a:t>
            </a:r>
            <a:r>
              <a:rPr lang="ar-JO" altLang="en-US" sz="3600" dirty="0">
                <a:solidFill>
                  <a:schemeClr val="accent2"/>
                </a:solidFill>
              </a:rPr>
              <a:t> </a:t>
            </a:r>
            <a:endParaRPr lang="en-US" altLang="en-US" sz="3600" dirty="0">
              <a:solidFill>
                <a:schemeClr val="accent2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71565" y="3783840"/>
            <a:ext cx="84082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JO" altLang="en-US" sz="3600" dirty="0"/>
              <a:t>ب. عدد الكلمات الملونة </a:t>
            </a:r>
            <a:r>
              <a:rPr lang="ar-EG" altLang="en-US" sz="3600" dirty="0" smtClean="0"/>
              <a:t>السابقة </a:t>
            </a:r>
            <a:r>
              <a:rPr lang="ar-JO" altLang="en-US" sz="3600" dirty="0" smtClean="0"/>
              <a:t>باللون </a:t>
            </a:r>
            <a:r>
              <a:rPr lang="ar-JO" altLang="en-US" sz="3600" dirty="0"/>
              <a:t>الأحمر: </a:t>
            </a:r>
            <a:endParaRPr lang="en-US" altLang="en-US" sz="3600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340385" y="4766923"/>
            <a:ext cx="67595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JO" altLang="en-US" dirty="0">
                <a:solidFill>
                  <a:schemeClr val="accent2"/>
                </a:solidFill>
              </a:rPr>
              <a:t>أ_ ثلاثة 	  ب_ أربعة      ج_ خمسة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4228953" y="1162119"/>
            <a:ext cx="2851150" cy="6477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1"/>
            <a:r>
              <a:rPr lang="ar-EG" sz="72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خصائص الأسماء الخمسة </a:t>
            </a:r>
            <a:endParaRPr lang="en-US" sz="72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2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8112126" y="333376"/>
            <a:ext cx="1871663" cy="792163"/>
          </a:xfrm>
          <a:prstGeom prst="roundRect">
            <a:avLst>
              <a:gd name="adj" fmla="val 48250"/>
            </a:avLst>
          </a:prstGeom>
          <a:solidFill>
            <a:schemeClr val="bg1">
              <a:alpha val="74117"/>
            </a:schemeClr>
          </a:solidFill>
          <a:ln w="9525" algn="ctr">
            <a:solidFill>
              <a:srgbClr val="644D1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800" b="1">
                <a:solidFill>
                  <a:srgbClr val="644D14"/>
                </a:solidFill>
                <a:cs typeface="Traditional Arabic" panose="02020603050405020304" pitchFamily="18" charset="-78"/>
              </a:rPr>
              <a:t>أمثلة</a:t>
            </a:r>
          </a:p>
        </p:txBody>
      </p:sp>
      <p:sp>
        <p:nvSpPr>
          <p:cNvPr id="9220" name="AutoShape 4" descr="صورة5"/>
          <p:cNvSpPr>
            <a:spLocks noChangeArrowheads="1"/>
          </p:cNvSpPr>
          <p:nvPr/>
        </p:nvSpPr>
        <p:spPr bwMode="auto">
          <a:xfrm>
            <a:off x="3661570" y="76201"/>
            <a:ext cx="3024188" cy="792163"/>
          </a:xfrm>
          <a:prstGeom prst="roundRect">
            <a:avLst>
              <a:gd name="adj" fmla="val 48250"/>
            </a:avLst>
          </a:prstGeom>
          <a:blipFill dpi="0" rotWithShape="1">
            <a:blip r:embed="rId3">
              <a:alphaModFix amt="79000"/>
            </a:blip>
            <a:srcRect/>
            <a:stretch>
              <a:fillRect/>
            </a:stretch>
          </a:blipFill>
          <a:ln w="952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000" b="1">
                <a:solidFill>
                  <a:schemeClr val="bg1"/>
                </a:solidFill>
                <a:cs typeface="Traditional Arabic" panose="02020603050405020304" pitchFamily="18" charset="-78"/>
              </a:rPr>
              <a:t>في حالة الرفع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10276" y="2509839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الكريمُ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أب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و</a:t>
            </a:r>
            <a:r>
              <a:rPr lang="ar-SA" altLang="en-US" sz="4400" b="1">
                <a:solidFill>
                  <a:srgbClr val="FF0000"/>
                </a:solidFill>
                <a:cs typeface="Traditional Arabic" panose="02020603050405020304" pitchFamily="18" charset="-78"/>
              </a:rPr>
              <a:t> 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مصعب</a:t>
            </a:r>
          </a:p>
        </p:txBody>
      </p:sp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6980238" y="2009775"/>
            <a:ext cx="1079500" cy="812800"/>
            <a:chOff x="3062" y="1389"/>
            <a:chExt cx="680" cy="512"/>
          </a:xfrm>
        </p:grpSpPr>
        <p:sp>
          <p:nvSpPr>
            <p:cNvPr id="4120" name="Rectangle 7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FF00FF"/>
                  </a:solidFill>
                  <a:cs typeface="Traditional Arabic" panose="02020603050405020304" pitchFamily="18" charset="-78"/>
                </a:rPr>
                <a:t>خبر</a:t>
              </a:r>
              <a:r>
                <a:rPr lang="ar-JO" altLang="en-US" b="1" u="sng">
                  <a:solidFill>
                    <a:srgbClr val="FF00FF"/>
                  </a:solidFill>
                  <a:cs typeface="Traditional Arabic" panose="02020603050405020304" pitchFamily="18" charset="-78"/>
                </a:rPr>
                <a:t>مرفوع</a:t>
              </a:r>
              <a:endParaRPr lang="en-US" altLang="en-US" b="1" u="sng">
                <a:solidFill>
                  <a:srgbClr val="FF00FF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4121" name="Line 8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2351089" y="2519364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سافر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أخ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و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ه</a:t>
            </a:r>
          </a:p>
        </p:txBody>
      </p:sp>
      <p:grpSp>
        <p:nvGrpSpPr>
          <p:cNvPr id="9226" name="Group 10"/>
          <p:cNvGrpSpPr>
            <a:grpSpLocks/>
          </p:cNvGrpSpPr>
          <p:nvPr/>
        </p:nvGrpSpPr>
        <p:grpSpPr bwMode="auto">
          <a:xfrm>
            <a:off x="2835275" y="1943100"/>
            <a:ext cx="1079500" cy="812800"/>
            <a:chOff x="3062" y="1389"/>
            <a:chExt cx="680" cy="512"/>
          </a:xfrm>
        </p:grpSpPr>
        <p:sp>
          <p:nvSpPr>
            <p:cNvPr id="4118" name="Rectangle 11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FF9900"/>
                  </a:solidFill>
                  <a:cs typeface="Traditional Arabic" panose="02020603050405020304" pitchFamily="18" charset="-78"/>
                </a:rPr>
                <a:t>فاعل</a:t>
              </a:r>
              <a:r>
                <a:rPr lang="ar-JO" altLang="en-US" b="1" u="sng">
                  <a:solidFill>
                    <a:srgbClr val="FF9900"/>
                  </a:solidFill>
                  <a:cs typeface="Traditional Arabic" panose="02020603050405020304" pitchFamily="18" charset="-78"/>
                </a:rPr>
                <a:t> مرفوع </a:t>
              </a:r>
              <a:endParaRPr lang="en-US" altLang="en-US" b="1" u="sng">
                <a:solidFill>
                  <a:srgbClr val="FF990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4119" name="Line 12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5978526" y="4094164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كان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حم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و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 كريماً</a:t>
            </a:r>
          </a:p>
        </p:txBody>
      </p:sp>
      <p:grpSp>
        <p:nvGrpSpPr>
          <p:cNvPr id="9230" name="Group 14"/>
          <p:cNvGrpSpPr>
            <a:grpSpLocks/>
          </p:cNvGrpSpPr>
          <p:nvPr/>
        </p:nvGrpSpPr>
        <p:grpSpPr bwMode="auto">
          <a:xfrm>
            <a:off x="6945313" y="3594101"/>
            <a:ext cx="1079500" cy="771525"/>
            <a:chOff x="3062" y="1389"/>
            <a:chExt cx="680" cy="512"/>
          </a:xfrm>
        </p:grpSpPr>
        <p:sp>
          <p:nvSpPr>
            <p:cNvPr id="4116" name="Rectangle 15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chemeClr val="hlink"/>
                  </a:solidFill>
                  <a:cs typeface="Traditional Arabic" panose="02020603050405020304" pitchFamily="18" charset="-78"/>
                </a:rPr>
                <a:t>اسم كان</a:t>
              </a:r>
              <a:r>
                <a:rPr lang="ar-JO" altLang="en-US" b="1" u="sng">
                  <a:solidFill>
                    <a:schemeClr val="hlink"/>
                  </a:solidFill>
                  <a:cs typeface="Traditional Arabic" panose="02020603050405020304" pitchFamily="18" charset="-78"/>
                </a:rPr>
                <a:t> مرفوع</a:t>
              </a:r>
              <a:endParaRPr lang="en-US" altLang="en-US" b="1" u="sng">
                <a:solidFill>
                  <a:schemeClr val="hlink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4117" name="Line 16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2351089" y="4094164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إنَّ محمداً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ذ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و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 خلق</a:t>
            </a:r>
          </a:p>
        </p:txBody>
      </p: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2886075" y="3594101"/>
            <a:ext cx="1079500" cy="771525"/>
            <a:chOff x="3062" y="1389"/>
            <a:chExt cx="680" cy="512"/>
          </a:xfrm>
        </p:grpSpPr>
        <p:sp>
          <p:nvSpPr>
            <p:cNvPr id="4114" name="Rectangle 19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800080"/>
                  </a:solidFill>
                  <a:cs typeface="Traditional Arabic" panose="02020603050405020304" pitchFamily="18" charset="-78"/>
                </a:rPr>
                <a:t>خبر إن</a:t>
              </a:r>
              <a:r>
                <a:rPr lang="ar-JO" altLang="en-US" b="1" u="sng">
                  <a:solidFill>
                    <a:srgbClr val="800080"/>
                  </a:solidFill>
                  <a:cs typeface="Traditional Arabic" panose="02020603050405020304" pitchFamily="18" charset="-78"/>
                </a:rPr>
                <a:t> مرفوع </a:t>
              </a:r>
              <a:endParaRPr lang="en-US" altLang="en-US" b="1" u="sng">
                <a:solidFill>
                  <a:srgbClr val="80008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4115" name="Line 20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4224339" y="5461001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ف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و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 نظيفٌ</a:t>
            </a:r>
          </a:p>
        </p:txBody>
      </p:sp>
      <p:grpSp>
        <p:nvGrpSpPr>
          <p:cNvPr id="9238" name="Group 22"/>
          <p:cNvGrpSpPr>
            <a:grpSpLocks/>
          </p:cNvGrpSpPr>
          <p:nvPr/>
        </p:nvGrpSpPr>
        <p:grpSpPr bwMode="auto">
          <a:xfrm>
            <a:off x="5705475" y="5033964"/>
            <a:ext cx="1079500" cy="771525"/>
            <a:chOff x="3062" y="1389"/>
            <a:chExt cx="680" cy="512"/>
          </a:xfrm>
        </p:grpSpPr>
        <p:sp>
          <p:nvSpPr>
            <p:cNvPr id="4112" name="Rectangle 23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009900"/>
                  </a:solidFill>
                  <a:cs typeface="Traditional Arabic" panose="02020603050405020304" pitchFamily="18" charset="-78"/>
                </a:rPr>
                <a:t>مبتدأ</a:t>
              </a:r>
              <a:r>
                <a:rPr lang="ar-JO" altLang="en-US" b="1" u="sng">
                  <a:solidFill>
                    <a:srgbClr val="009900"/>
                  </a:solidFill>
                  <a:cs typeface="Traditional Arabic" panose="02020603050405020304" pitchFamily="18" charset="-78"/>
                </a:rPr>
                <a:t> مرفوع </a:t>
              </a:r>
              <a:endParaRPr lang="en-US" altLang="en-US" b="1" u="sng">
                <a:solidFill>
                  <a:srgbClr val="00990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01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9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5" grpId="0" animBg="1"/>
      <p:bldP spid="9229" grpId="0" animBg="1"/>
      <p:bldP spid="9233" grpId="0" animBg="1"/>
      <p:bldP spid="92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8112126" y="333376"/>
            <a:ext cx="1871663" cy="792163"/>
          </a:xfrm>
          <a:prstGeom prst="roundRect">
            <a:avLst>
              <a:gd name="adj" fmla="val 48250"/>
            </a:avLst>
          </a:prstGeom>
          <a:solidFill>
            <a:schemeClr val="bg1">
              <a:alpha val="74117"/>
            </a:schemeClr>
          </a:solidFill>
          <a:ln w="9525" algn="ctr">
            <a:solidFill>
              <a:srgbClr val="644D1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800" b="1">
                <a:solidFill>
                  <a:srgbClr val="644D14"/>
                </a:solidFill>
                <a:cs typeface="Traditional Arabic" panose="02020603050405020304" pitchFamily="18" charset="-78"/>
              </a:rPr>
              <a:t>أمثلة</a:t>
            </a:r>
          </a:p>
        </p:txBody>
      </p:sp>
      <p:sp>
        <p:nvSpPr>
          <p:cNvPr id="10244" name="AutoShape 4" descr="صورة5"/>
          <p:cNvSpPr>
            <a:spLocks noChangeArrowheads="1"/>
          </p:cNvSpPr>
          <p:nvPr/>
        </p:nvSpPr>
        <p:spPr bwMode="auto">
          <a:xfrm>
            <a:off x="3725864" y="76202"/>
            <a:ext cx="3024188" cy="792163"/>
          </a:xfrm>
          <a:prstGeom prst="roundRect">
            <a:avLst>
              <a:gd name="adj" fmla="val 48250"/>
            </a:avLst>
          </a:prstGeom>
          <a:blipFill dpi="0" rotWithShape="1">
            <a:blip r:embed="rId3">
              <a:alphaModFix amt="79000"/>
            </a:blip>
            <a:srcRect/>
            <a:stretch>
              <a:fillRect/>
            </a:stretch>
          </a:blipFill>
          <a:ln w="952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000" b="1">
                <a:solidFill>
                  <a:schemeClr val="bg1"/>
                </a:solidFill>
                <a:cs typeface="Traditional Arabic" panose="02020603050405020304" pitchFamily="18" charset="-78"/>
              </a:rPr>
              <a:t>في حالة النصب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657976" y="2509839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أطاع سعدٌ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أب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ا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ه</a:t>
            </a:r>
          </a:p>
        </p:txBody>
      </p:sp>
      <p:grpSp>
        <p:nvGrpSpPr>
          <p:cNvPr id="10246" name="Group 6"/>
          <p:cNvGrpSpPr>
            <a:grpSpLocks/>
          </p:cNvGrpSpPr>
          <p:nvPr/>
        </p:nvGrpSpPr>
        <p:grpSpPr bwMode="auto">
          <a:xfrm>
            <a:off x="6743700" y="1933575"/>
            <a:ext cx="1079500" cy="812800"/>
            <a:chOff x="3062" y="1389"/>
            <a:chExt cx="680" cy="512"/>
          </a:xfrm>
        </p:grpSpPr>
        <p:sp>
          <p:nvSpPr>
            <p:cNvPr id="5143" name="Rectangle 7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chemeClr val="folHlink"/>
                  </a:solidFill>
                  <a:cs typeface="Traditional Arabic" panose="02020603050405020304" pitchFamily="18" charset="-78"/>
                </a:rPr>
                <a:t>مفعول به</a:t>
              </a:r>
              <a:r>
                <a:rPr lang="ar-JO" altLang="en-US" b="1" u="sng">
                  <a:solidFill>
                    <a:schemeClr val="folHlink"/>
                  </a:solidFill>
                  <a:cs typeface="Traditional Arabic" panose="02020603050405020304" pitchFamily="18" charset="-78"/>
                </a:rPr>
                <a:t> منصوب</a:t>
              </a:r>
              <a:endParaRPr lang="en-US" altLang="en-US" b="1" u="sng">
                <a:solidFill>
                  <a:schemeClr val="folHlink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5144" name="Line 8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2927350" y="2519364"/>
            <a:ext cx="3024188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كان القائمُ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أخ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ا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 فهد</a:t>
            </a:r>
          </a:p>
        </p:txBody>
      </p: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3359150" y="1916113"/>
            <a:ext cx="1079500" cy="812800"/>
            <a:chOff x="3062" y="1389"/>
            <a:chExt cx="680" cy="512"/>
          </a:xfrm>
        </p:grpSpPr>
        <p:sp>
          <p:nvSpPr>
            <p:cNvPr id="5141" name="Rectangle 11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FF9900"/>
                  </a:solidFill>
                  <a:cs typeface="Traditional Arabic" panose="02020603050405020304" pitchFamily="18" charset="-78"/>
                </a:rPr>
                <a:t>خبر كان</a:t>
              </a:r>
              <a:r>
                <a:rPr lang="ar-JO" altLang="en-US" b="1" u="sng">
                  <a:solidFill>
                    <a:srgbClr val="FF9900"/>
                  </a:solidFill>
                  <a:cs typeface="Traditional Arabic" panose="02020603050405020304" pitchFamily="18" charset="-78"/>
                </a:rPr>
                <a:t> منصوب </a:t>
              </a:r>
              <a:endParaRPr lang="en-US" altLang="en-US" b="1" u="sng">
                <a:solidFill>
                  <a:srgbClr val="FF990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5142" name="Line 12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6626226" y="4165601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إنَّ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حم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ا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 كريمٌ</a:t>
            </a:r>
          </a:p>
        </p:txBody>
      </p:sp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7751763" y="3676650"/>
            <a:ext cx="1079500" cy="725488"/>
            <a:chOff x="3515" y="2209"/>
            <a:chExt cx="680" cy="457"/>
          </a:xfrm>
        </p:grpSpPr>
        <p:sp>
          <p:nvSpPr>
            <p:cNvPr id="5139" name="Rectangle 15"/>
            <p:cNvSpPr>
              <a:spLocks noChangeArrowheads="1"/>
            </p:cNvSpPr>
            <p:nvPr/>
          </p:nvSpPr>
          <p:spPr bwMode="auto">
            <a:xfrm>
              <a:off x="3515" y="2209"/>
              <a:ext cx="680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FF00FF"/>
                  </a:solidFill>
                  <a:cs typeface="Traditional Arabic" panose="02020603050405020304" pitchFamily="18" charset="-78"/>
                </a:rPr>
                <a:t>اسم إنَّ</a:t>
              </a:r>
              <a:r>
                <a:rPr lang="ar-JO" altLang="en-US" b="1" u="sng">
                  <a:solidFill>
                    <a:srgbClr val="FF00FF"/>
                  </a:solidFill>
                  <a:cs typeface="Traditional Arabic" panose="02020603050405020304" pitchFamily="18" charset="-78"/>
                </a:rPr>
                <a:t> منصوب </a:t>
              </a:r>
              <a:endParaRPr lang="en-US" altLang="en-US" b="1" u="sng">
                <a:solidFill>
                  <a:srgbClr val="FF00FF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5140" name="Line 16"/>
            <p:cNvSpPr>
              <a:spLocks noChangeShapeType="1"/>
            </p:cNvSpPr>
            <p:nvPr/>
          </p:nvSpPr>
          <p:spPr bwMode="auto">
            <a:xfrm>
              <a:off x="3851" y="248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2927351" y="4021139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كان رائدٌ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ذ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ا</a:t>
            </a:r>
            <a:r>
              <a:rPr lang="ar-SA" altLang="en-US" sz="4400" b="1">
                <a:solidFill>
                  <a:srgbClr val="FF0000"/>
                </a:solidFill>
                <a:cs typeface="Traditional Arabic" panose="02020603050405020304" pitchFamily="18" charset="-78"/>
              </a:rPr>
              <a:t> 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مال</a:t>
            </a: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4641851" y="5534026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أغلق أحمدٌ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ف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ا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ه</a:t>
            </a:r>
          </a:p>
        </p:txBody>
      </p:sp>
      <p:grpSp>
        <p:nvGrpSpPr>
          <p:cNvPr id="10259" name="Group 19"/>
          <p:cNvGrpSpPr>
            <a:grpSpLocks/>
          </p:cNvGrpSpPr>
          <p:nvPr/>
        </p:nvGrpSpPr>
        <p:grpSpPr bwMode="auto">
          <a:xfrm>
            <a:off x="3379788" y="3521075"/>
            <a:ext cx="1079500" cy="725488"/>
            <a:chOff x="3515" y="2209"/>
            <a:chExt cx="680" cy="457"/>
          </a:xfrm>
        </p:grpSpPr>
        <p:sp>
          <p:nvSpPr>
            <p:cNvPr id="5137" name="Rectangle 20"/>
            <p:cNvSpPr>
              <a:spLocks noChangeArrowheads="1"/>
            </p:cNvSpPr>
            <p:nvPr/>
          </p:nvSpPr>
          <p:spPr bwMode="auto">
            <a:xfrm>
              <a:off x="3515" y="2209"/>
              <a:ext cx="680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996633"/>
                  </a:solidFill>
                  <a:cs typeface="Traditional Arabic" panose="02020603050405020304" pitchFamily="18" charset="-78"/>
                </a:rPr>
                <a:t>خبركان</a:t>
              </a:r>
              <a:r>
                <a:rPr lang="ar-JO" altLang="en-US" b="1" u="sng">
                  <a:solidFill>
                    <a:srgbClr val="996633"/>
                  </a:solidFill>
                  <a:cs typeface="Traditional Arabic" panose="02020603050405020304" pitchFamily="18" charset="-78"/>
                </a:rPr>
                <a:t> منصوب </a:t>
              </a:r>
              <a:endParaRPr lang="en-US" altLang="en-US" b="1" u="sng">
                <a:solidFill>
                  <a:srgbClr val="996633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5138" name="Line 21"/>
            <p:cNvSpPr>
              <a:spLocks noChangeShapeType="1"/>
            </p:cNvSpPr>
            <p:nvPr/>
          </p:nvSpPr>
          <p:spPr bwMode="auto">
            <a:xfrm>
              <a:off x="3851" y="248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62" name="Group 22"/>
          <p:cNvGrpSpPr>
            <a:grpSpLocks/>
          </p:cNvGrpSpPr>
          <p:nvPr/>
        </p:nvGrpSpPr>
        <p:grpSpPr bwMode="auto">
          <a:xfrm>
            <a:off x="4784725" y="5067300"/>
            <a:ext cx="1079500" cy="725488"/>
            <a:chOff x="3515" y="2209"/>
            <a:chExt cx="680" cy="457"/>
          </a:xfrm>
        </p:grpSpPr>
        <p:sp>
          <p:nvSpPr>
            <p:cNvPr id="5135" name="Rectangle 23"/>
            <p:cNvSpPr>
              <a:spLocks noChangeArrowheads="1"/>
            </p:cNvSpPr>
            <p:nvPr/>
          </p:nvSpPr>
          <p:spPr bwMode="auto">
            <a:xfrm>
              <a:off x="3515" y="2209"/>
              <a:ext cx="680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800080"/>
                  </a:solidFill>
                  <a:cs typeface="Traditional Arabic" panose="02020603050405020304" pitchFamily="18" charset="-78"/>
                </a:rPr>
                <a:t>مفعول به</a:t>
              </a:r>
              <a:r>
                <a:rPr lang="ar-JO" altLang="en-US" b="1" u="sng">
                  <a:solidFill>
                    <a:srgbClr val="FFFF00"/>
                  </a:solidFill>
                  <a:cs typeface="Traditional Arabic" panose="02020603050405020304" pitchFamily="18" charset="-78"/>
                </a:rPr>
                <a:t> </a:t>
              </a:r>
              <a:r>
                <a:rPr lang="ar-JO" altLang="en-US" b="1" u="sng">
                  <a:solidFill>
                    <a:srgbClr val="800080"/>
                  </a:solidFill>
                  <a:cs typeface="Traditional Arabic" panose="02020603050405020304" pitchFamily="18" charset="-78"/>
                </a:rPr>
                <a:t>منصوب</a:t>
              </a:r>
              <a:r>
                <a:rPr lang="ar-JO" altLang="en-US" b="1" u="sng">
                  <a:solidFill>
                    <a:srgbClr val="FFFF00"/>
                  </a:solidFill>
                  <a:cs typeface="Traditional Arabic" panose="02020603050405020304" pitchFamily="18" charset="-78"/>
                </a:rPr>
                <a:t> </a:t>
              </a:r>
              <a:endParaRPr lang="en-US" altLang="en-US" b="1" u="sng">
                <a:solidFill>
                  <a:srgbClr val="FFFF0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5136" name="Line 24"/>
            <p:cNvSpPr>
              <a:spLocks noChangeShapeType="1"/>
            </p:cNvSpPr>
            <p:nvPr/>
          </p:nvSpPr>
          <p:spPr bwMode="auto">
            <a:xfrm>
              <a:off x="3851" y="248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71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9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  <p:bldP spid="10249" grpId="0" animBg="1"/>
      <p:bldP spid="10253" grpId="0" animBg="1"/>
      <p:bldP spid="10257" grpId="0" animBg="1"/>
      <p:bldP spid="102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57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9F9EC-500E-4FA4-97A3-9CFE60DAD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66" y="1038120"/>
            <a:ext cx="5061789" cy="327155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xmlns="" id="{10E0D736-1353-40D3-B81A-BD47ABB0FDBA}"/>
              </a:ext>
            </a:extLst>
          </p:cNvPr>
          <p:cNvPicPr/>
          <p:nvPr/>
        </p:nvPicPr>
        <p:blipFill>
          <a:blip r:embed="rId4" r:link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95" y="2732898"/>
            <a:ext cx="3793490" cy="389509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4895287" y="2350775"/>
            <a:ext cx="41520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إعراب المثنى</a:t>
            </a:r>
          </a:p>
        </p:txBody>
      </p:sp>
      <p:sp>
        <p:nvSpPr>
          <p:cNvPr id="3" name="Rectangle 2"/>
          <p:cNvSpPr/>
          <p:nvPr/>
        </p:nvSpPr>
        <p:spPr>
          <a:xfrm>
            <a:off x="715228" y="2212230"/>
            <a:ext cx="3058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قواعد نحوية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92211" y="2350775"/>
            <a:ext cx="2143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حصة واحدة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67226" y="6254668"/>
            <a:ext cx="3514737" cy="56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المعلمة/ ولاء عادل الجعفراوي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68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8112126" y="333376"/>
            <a:ext cx="1871663" cy="792163"/>
          </a:xfrm>
          <a:prstGeom prst="roundRect">
            <a:avLst>
              <a:gd name="adj" fmla="val 48250"/>
            </a:avLst>
          </a:prstGeom>
          <a:solidFill>
            <a:schemeClr val="bg1">
              <a:alpha val="74117"/>
            </a:schemeClr>
          </a:solidFill>
          <a:ln w="9525" algn="ctr">
            <a:solidFill>
              <a:srgbClr val="644D1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800" b="1">
                <a:solidFill>
                  <a:srgbClr val="644D14"/>
                </a:solidFill>
                <a:cs typeface="Traditional Arabic" panose="02020603050405020304" pitchFamily="18" charset="-78"/>
              </a:rPr>
              <a:t>أمثلة</a:t>
            </a:r>
          </a:p>
        </p:txBody>
      </p:sp>
      <p:sp>
        <p:nvSpPr>
          <p:cNvPr id="11268" name="AutoShape 4" descr="صورة5"/>
          <p:cNvSpPr>
            <a:spLocks noChangeArrowheads="1"/>
          </p:cNvSpPr>
          <p:nvPr/>
        </p:nvSpPr>
        <p:spPr bwMode="auto">
          <a:xfrm>
            <a:off x="4079876" y="24607"/>
            <a:ext cx="2808287" cy="792163"/>
          </a:xfrm>
          <a:prstGeom prst="roundRect">
            <a:avLst>
              <a:gd name="adj" fmla="val 48250"/>
            </a:avLst>
          </a:prstGeom>
          <a:blipFill dpi="0" rotWithShape="1">
            <a:blip r:embed="rId3">
              <a:alphaModFix amt="79000"/>
            </a:blip>
            <a:srcRect/>
            <a:stretch>
              <a:fillRect/>
            </a:stretch>
          </a:blipFill>
          <a:ln w="952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000" b="1">
                <a:solidFill>
                  <a:schemeClr val="bg1"/>
                </a:solidFill>
                <a:cs typeface="Traditional Arabic" panose="02020603050405020304" pitchFamily="18" charset="-78"/>
              </a:rPr>
              <a:t>في حالة الجر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6802439" y="2509839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نظرت إلى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أب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ي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</a:t>
            </a:r>
          </a:p>
        </p:txBody>
      </p: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6888163" y="1933575"/>
            <a:ext cx="1079500" cy="812800"/>
            <a:chOff x="3062" y="1389"/>
            <a:chExt cx="680" cy="512"/>
          </a:xfrm>
        </p:grpSpPr>
        <p:sp>
          <p:nvSpPr>
            <p:cNvPr id="6165" name="Rectangle 7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800080"/>
                  </a:solidFill>
                  <a:cs typeface="Traditional Arabic" panose="02020603050405020304" pitchFamily="18" charset="-78"/>
                </a:rPr>
                <a:t>اسم مجرور</a:t>
              </a:r>
              <a:endParaRPr lang="en-US" altLang="en-US" b="1" u="sng">
                <a:solidFill>
                  <a:srgbClr val="80008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6166" name="Line 8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2351089" y="2519364"/>
            <a:ext cx="3024187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هذا قلم أخ</a:t>
            </a:r>
            <a:r>
              <a:rPr lang="ar-SA" altLang="en-US" sz="4400" b="1">
                <a:solidFill>
                  <a:srgbClr val="FF0000"/>
                </a:solidFill>
                <a:cs typeface="Traditional Arabic" panose="02020603050405020304" pitchFamily="18" charset="-78"/>
              </a:rPr>
              <a:t>ي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 فهد</a:t>
            </a:r>
          </a:p>
        </p:txBody>
      </p:sp>
      <p:grpSp>
        <p:nvGrpSpPr>
          <p:cNvPr id="11274" name="Group 10"/>
          <p:cNvGrpSpPr>
            <a:grpSpLocks/>
          </p:cNvGrpSpPr>
          <p:nvPr/>
        </p:nvGrpSpPr>
        <p:grpSpPr bwMode="auto">
          <a:xfrm>
            <a:off x="2928938" y="1968500"/>
            <a:ext cx="1079500" cy="812800"/>
            <a:chOff x="3062" y="1389"/>
            <a:chExt cx="680" cy="512"/>
          </a:xfrm>
        </p:grpSpPr>
        <p:sp>
          <p:nvSpPr>
            <p:cNvPr id="6163" name="Rectangle 11"/>
            <p:cNvSpPr>
              <a:spLocks noChangeArrowheads="1"/>
            </p:cNvSpPr>
            <p:nvPr/>
          </p:nvSpPr>
          <p:spPr bwMode="auto">
            <a:xfrm>
              <a:off x="3062" y="1389"/>
              <a:ext cx="68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FF00FF"/>
                  </a:solidFill>
                  <a:cs typeface="Traditional Arabic" panose="02020603050405020304" pitchFamily="18" charset="-78"/>
                </a:rPr>
                <a:t>مضاف إليه</a:t>
              </a:r>
              <a:r>
                <a:rPr lang="ar-JO" altLang="en-US" b="1" u="sng">
                  <a:solidFill>
                    <a:srgbClr val="FF00FF"/>
                  </a:solidFill>
                  <a:cs typeface="Traditional Arabic" panose="02020603050405020304" pitchFamily="18" charset="-78"/>
                </a:rPr>
                <a:t> مجرور </a:t>
              </a:r>
              <a:endParaRPr lang="en-US" altLang="en-US" b="1" u="sng">
                <a:solidFill>
                  <a:srgbClr val="FF00FF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6164" name="Line 12"/>
            <p:cNvSpPr>
              <a:spLocks noChangeShapeType="1"/>
            </p:cNvSpPr>
            <p:nvPr/>
          </p:nvSpPr>
          <p:spPr bwMode="auto">
            <a:xfrm>
              <a:off x="3398" y="167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6770689" y="4237039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سلمت على 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حم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ي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</a:t>
            </a:r>
          </a:p>
        </p:txBody>
      </p:sp>
      <p:grpSp>
        <p:nvGrpSpPr>
          <p:cNvPr id="11278" name="Group 14"/>
          <p:cNvGrpSpPr>
            <a:grpSpLocks/>
          </p:cNvGrpSpPr>
          <p:nvPr/>
        </p:nvGrpSpPr>
        <p:grpSpPr bwMode="auto">
          <a:xfrm>
            <a:off x="6816725" y="3748089"/>
            <a:ext cx="1079500" cy="725487"/>
            <a:chOff x="3515" y="2209"/>
            <a:chExt cx="680" cy="457"/>
          </a:xfrm>
        </p:grpSpPr>
        <p:sp>
          <p:nvSpPr>
            <p:cNvPr id="6161" name="Rectangle 15"/>
            <p:cNvSpPr>
              <a:spLocks noChangeArrowheads="1"/>
            </p:cNvSpPr>
            <p:nvPr/>
          </p:nvSpPr>
          <p:spPr bwMode="auto">
            <a:xfrm>
              <a:off x="3515" y="2209"/>
              <a:ext cx="680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FF9900"/>
                  </a:solidFill>
                  <a:cs typeface="Traditional Arabic" panose="02020603050405020304" pitchFamily="18" charset="-78"/>
                </a:rPr>
                <a:t>اسم مجرور</a:t>
              </a:r>
              <a:endParaRPr lang="en-US" altLang="en-US" b="1" u="sng">
                <a:solidFill>
                  <a:srgbClr val="FF990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6162" name="Line 16"/>
            <p:cNvSpPr>
              <a:spLocks noChangeShapeType="1"/>
            </p:cNvSpPr>
            <p:nvPr/>
          </p:nvSpPr>
          <p:spPr bwMode="auto">
            <a:xfrm>
              <a:off x="3851" y="248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1774826" y="4473576"/>
            <a:ext cx="2822575" cy="847725"/>
          </a:xfrm>
          <a:prstGeom prst="roundRect">
            <a:avLst>
              <a:gd name="adj" fmla="val 48250"/>
            </a:avLst>
          </a:prstGeom>
          <a:solidFill>
            <a:schemeClr val="bg1">
              <a:alpha val="54117"/>
            </a:schemeClr>
          </a:solidFill>
          <a:ln w="9525" algn="ctr">
            <a:solidFill>
              <a:srgbClr val="4D3B0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اعتنِ ب</a:t>
            </a:r>
            <a:r>
              <a:rPr lang="ar-SA" altLang="en-US" sz="4400" b="1" u="sng">
                <a:solidFill>
                  <a:srgbClr val="503E10"/>
                </a:solidFill>
                <a:cs typeface="Traditional Arabic" panose="02020603050405020304" pitchFamily="18" charset="-78"/>
              </a:rPr>
              <a:t>ف</a:t>
            </a:r>
            <a:r>
              <a:rPr lang="ar-SA" altLang="en-US" sz="4400" b="1" u="sng">
                <a:solidFill>
                  <a:srgbClr val="FF0000"/>
                </a:solidFill>
                <a:cs typeface="Traditional Arabic" panose="02020603050405020304" pitchFamily="18" charset="-78"/>
              </a:rPr>
              <a:t>ي</a:t>
            </a:r>
            <a:r>
              <a:rPr lang="ar-SA" altLang="en-US" sz="4400" b="1">
                <a:solidFill>
                  <a:srgbClr val="503E10"/>
                </a:solidFill>
                <a:cs typeface="Traditional Arabic" panose="02020603050405020304" pitchFamily="18" charset="-78"/>
              </a:rPr>
              <a:t>ك</a:t>
            </a:r>
          </a:p>
        </p:txBody>
      </p:sp>
      <p:sp>
        <p:nvSpPr>
          <p:cNvPr id="6155" name="Line 21"/>
          <p:cNvSpPr>
            <a:spLocks noChangeShapeType="1"/>
          </p:cNvSpPr>
          <p:nvPr/>
        </p:nvSpPr>
        <p:spPr bwMode="auto">
          <a:xfrm>
            <a:off x="-3879850" y="4122739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86" name="Group 22"/>
          <p:cNvGrpSpPr>
            <a:grpSpLocks/>
          </p:cNvGrpSpPr>
          <p:nvPr/>
        </p:nvGrpSpPr>
        <p:grpSpPr bwMode="auto">
          <a:xfrm>
            <a:off x="2311400" y="3875089"/>
            <a:ext cx="1079500" cy="725487"/>
            <a:chOff x="3515" y="2209"/>
            <a:chExt cx="680" cy="457"/>
          </a:xfrm>
        </p:grpSpPr>
        <p:sp>
          <p:nvSpPr>
            <p:cNvPr id="6159" name="Rectangle 23"/>
            <p:cNvSpPr>
              <a:spLocks noChangeArrowheads="1"/>
            </p:cNvSpPr>
            <p:nvPr/>
          </p:nvSpPr>
          <p:spPr bwMode="auto">
            <a:xfrm>
              <a:off x="3515" y="2209"/>
              <a:ext cx="680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en-US" b="1" u="sng">
                  <a:solidFill>
                    <a:srgbClr val="009900"/>
                  </a:solidFill>
                  <a:cs typeface="Traditional Arabic" panose="02020603050405020304" pitchFamily="18" charset="-78"/>
                </a:rPr>
                <a:t>اسم مجرور</a:t>
              </a:r>
              <a:endParaRPr lang="en-US" altLang="en-US" b="1" u="sng">
                <a:solidFill>
                  <a:srgbClr val="009900"/>
                </a:solidFill>
                <a:cs typeface="Traditional Arabic" panose="02020603050405020304" pitchFamily="18" charset="-78"/>
              </a:endParaRPr>
            </a:p>
          </p:txBody>
        </p:sp>
        <p:sp>
          <p:nvSpPr>
            <p:cNvPr id="6160" name="Line 24"/>
            <p:cNvSpPr>
              <a:spLocks noChangeShapeType="1"/>
            </p:cNvSpPr>
            <p:nvPr/>
          </p:nvSpPr>
          <p:spPr bwMode="auto">
            <a:xfrm>
              <a:off x="3851" y="2485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1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9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69" grpId="0" animBg="1"/>
      <p:bldP spid="11273" grpId="0" animBg="1"/>
      <p:bldP spid="11277" grpId="0" animBg="1"/>
      <p:bldP spid="1128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60B47140-1759-4DEB-AC6F-19376E27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673" t="49024" r="15855" b="26533"/>
          <a:stretch/>
        </p:blipFill>
        <p:spPr>
          <a:xfrm>
            <a:off x="1458951" y="1357352"/>
            <a:ext cx="9239745" cy="18915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Rounded Rectangle 82">
            <a:extLst>
              <a:ext uri="{FF2B5EF4-FFF2-40B4-BE49-F238E27FC236}">
                <a16:creationId xmlns:a16="http://schemas.microsoft.com/office/drawing/2014/main" xmlns="" id="{FD32CB15-DE8E-4A3E-A484-FB96F5F25E62}"/>
              </a:ext>
            </a:extLst>
          </p:cNvPr>
          <p:cNvSpPr/>
          <p:nvPr/>
        </p:nvSpPr>
        <p:spPr>
          <a:xfrm flipH="1">
            <a:off x="1458951" y="3433483"/>
            <a:ext cx="9285468" cy="6138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90000" rtlCol="1" anchor="ctr"/>
          <a:lstStyle/>
          <a:p>
            <a:pPr algn="r" defTabSz="761970" rtl="1">
              <a:defRPr/>
            </a:pPr>
            <a:r>
              <a:rPr lang="ar-AE" sz="3200" b="1" kern="0" dirty="0">
                <a:ln w="0"/>
                <a:solidFill>
                  <a:srgbClr val="D700A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أخاه</a:t>
            </a:r>
            <a:r>
              <a:rPr lang="ar-AE" sz="3200" b="1" kern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 مفعول به منصوب، وعلامة نصبه الألف؛ لأنه من الأسماء الخمسة.</a:t>
            </a:r>
          </a:p>
        </p:txBody>
      </p:sp>
      <p:sp>
        <p:nvSpPr>
          <p:cNvPr id="7" name="Rounded Rectangle 82">
            <a:extLst>
              <a:ext uri="{FF2B5EF4-FFF2-40B4-BE49-F238E27FC236}">
                <a16:creationId xmlns:a16="http://schemas.microsoft.com/office/drawing/2014/main" xmlns="" id="{83844723-5656-4D9F-84A9-65C7FE9A9D7B}"/>
              </a:ext>
            </a:extLst>
          </p:cNvPr>
          <p:cNvSpPr/>
          <p:nvPr/>
        </p:nvSpPr>
        <p:spPr>
          <a:xfrm flipH="1">
            <a:off x="1458951" y="4183222"/>
            <a:ext cx="9274089" cy="6138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90000" rtlCol="1" anchor="ctr"/>
          <a:lstStyle/>
          <a:p>
            <a:pPr algn="r" defTabSz="761970" rtl="1">
              <a:defRPr/>
            </a:pPr>
            <a:r>
              <a:rPr lang="ar-AE" sz="3200" b="1" kern="0" dirty="0">
                <a:ln w="0"/>
                <a:solidFill>
                  <a:srgbClr val="D700A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أخوك</a:t>
            </a:r>
            <a:r>
              <a:rPr lang="ar-AE" sz="3200" b="1" kern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 خبر مرفوع، وعلامة رفعه الواو؛ لأنه من الأسماء الخمسة</a:t>
            </a:r>
            <a:r>
              <a:rPr lang="ar-AE" sz="3667" b="1" kern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8" name="Rounded Rectangle 82">
            <a:extLst>
              <a:ext uri="{FF2B5EF4-FFF2-40B4-BE49-F238E27FC236}">
                <a16:creationId xmlns:a16="http://schemas.microsoft.com/office/drawing/2014/main" xmlns="" id="{084D5FDF-2541-4F89-8AE6-675C39F64376}"/>
              </a:ext>
            </a:extLst>
          </p:cNvPr>
          <p:cNvSpPr/>
          <p:nvPr/>
        </p:nvSpPr>
        <p:spPr>
          <a:xfrm flipH="1">
            <a:off x="1458952" y="4895210"/>
            <a:ext cx="9274089" cy="6138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90000" rtlCol="1" anchor="ctr"/>
          <a:lstStyle/>
          <a:p>
            <a:pPr algn="r" defTabSz="761970" rtl="1">
              <a:defRPr/>
            </a:pPr>
            <a:r>
              <a:rPr lang="ar-AE" sz="3200" b="1" kern="0" dirty="0">
                <a:ln w="0"/>
                <a:solidFill>
                  <a:srgbClr val="D700A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أخيه</a:t>
            </a:r>
            <a:r>
              <a:rPr lang="ar-AE" sz="3200" b="1" kern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 مضاف إليه مجرور، وعلامة جره الياء؛ لأنه من الأسماء الخمسة.</a:t>
            </a:r>
          </a:p>
        </p:txBody>
      </p:sp>
      <p:sp>
        <p:nvSpPr>
          <p:cNvPr id="9" name="Rounded Rectangle 82">
            <a:extLst>
              <a:ext uri="{FF2B5EF4-FFF2-40B4-BE49-F238E27FC236}">
                <a16:creationId xmlns:a16="http://schemas.microsoft.com/office/drawing/2014/main" xmlns="" id="{E7F96944-0D42-44B7-9881-60DF224EC0AC}"/>
              </a:ext>
            </a:extLst>
          </p:cNvPr>
          <p:cNvSpPr/>
          <p:nvPr/>
        </p:nvSpPr>
        <p:spPr>
          <a:xfrm flipH="1">
            <a:off x="812320" y="5626947"/>
            <a:ext cx="10255414" cy="5564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90000" rtlCol="1" anchor="ctr"/>
          <a:lstStyle/>
          <a:p>
            <a:pPr algn="r" defTabSz="761970" rtl="1">
              <a:defRPr/>
            </a:pPr>
            <a:r>
              <a:rPr lang="ar-AE" sz="3200" b="1" kern="0" dirty="0">
                <a:ln w="0"/>
                <a:solidFill>
                  <a:srgbClr val="D700A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لسارقون</a:t>
            </a:r>
            <a:r>
              <a:rPr lang="ar-AE" sz="3200" b="1" kern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 اللام المزحلقة وسارقون خبر مرفوع، وعلامة رفعه الواو؛ لأنه جمع مذكر سالم.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4DC28D90-1288-49C3-8A1D-39CEE7032506}"/>
              </a:ext>
            </a:extLst>
          </p:cNvPr>
          <p:cNvSpPr/>
          <p:nvPr/>
        </p:nvSpPr>
        <p:spPr>
          <a:xfrm>
            <a:off x="6696323" y="1429119"/>
            <a:ext cx="602833" cy="543573"/>
          </a:xfrm>
          <a:prstGeom prst="roundRect">
            <a:avLst/>
          </a:prstGeom>
          <a:solidFill>
            <a:srgbClr val="F88CE1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F88CE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EEDB5F82-473F-42C3-90A2-0843C5915DF9}"/>
              </a:ext>
            </a:extLst>
          </p:cNvPr>
          <p:cNvSpPr/>
          <p:nvPr/>
        </p:nvSpPr>
        <p:spPr>
          <a:xfrm>
            <a:off x="5316407" y="1538163"/>
            <a:ext cx="585630" cy="543573"/>
          </a:xfrm>
          <a:prstGeom prst="roundRect">
            <a:avLst/>
          </a:prstGeom>
          <a:solidFill>
            <a:srgbClr val="F88CE1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F88CE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7731793C-1BC3-4FFA-A69C-0E1BA11C959D}"/>
              </a:ext>
            </a:extLst>
          </p:cNvPr>
          <p:cNvSpPr/>
          <p:nvPr/>
        </p:nvSpPr>
        <p:spPr>
          <a:xfrm>
            <a:off x="6262255" y="2178858"/>
            <a:ext cx="480498" cy="543573"/>
          </a:xfrm>
          <a:prstGeom prst="roundRect">
            <a:avLst/>
          </a:prstGeom>
          <a:solidFill>
            <a:srgbClr val="F88CE1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F88CE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5489C407-77F2-44D3-B061-F32783734BB0}"/>
              </a:ext>
            </a:extLst>
          </p:cNvPr>
          <p:cNvSpPr/>
          <p:nvPr/>
        </p:nvSpPr>
        <p:spPr>
          <a:xfrm>
            <a:off x="2937164" y="2168558"/>
            <a:ext cx="761401" cy="543573"/>
          </a:xfrm>
          <a:prstGeom prst="roundRect">
            <a:avLst/>
          </a:prstGeom>
          <a:solidFill>
            <a:srgbClr val="F88CE1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F88CE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1228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64719FB-79FC-4729-B01B-13E78CF4B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13004" t="51769" r="9026" b="10259"/>
          <a:stretch/>
        </p:blipFill>
        <p:spPr>
          <a:xfrm>
            <a:off x="1499688" y="1413164"/>
            <a:ext cx="9221377" cy="4655127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sp>
        <p:nvSpPr>
          <p:cNvPr id="3" name="مستطيل: زوايا مستديرة 8">
            <a:extLst>
              <a:ext uri="{FF2B5EF4-FFF2-40B4-BE49-F238E27FC236}">
                <a16:creationId xmlns:a16="http://schemas.microsoft.com/office/drawing/2014/main" xmlns="" id="{F42341E9-A154-4009-ACD5-A3012374D48B}"/>
              </a:ext>
            </a:extLst>
          </p:cNvPr>
          <p:cNvSpPr/>
          <p:nvPr/>
        </p:nvSpPr>
        <p:spPr>
          <a:xfrm>
            <a:off x="5015303" y="1690891"/>
            <a:ext cx="5635926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: زوايا مستديرة 8">
            <a:extLst>
              <a:ext uri="{FF2B5EF4-FFF2-40B4-BE49-F238E27FC236}">
                <a16:creationId xmlns:a16="http://schemas.microsoft.com/office/drawing/2014/main" xmlns="" id="{969A30DF-2A35-4FD6-8E9B-A1A379A7D9BF}"/>
              </a:ext>
            </a:extLst>
          </p:cNvPr>
          <p:cNvSpPr/>
          <p:nvPr/>
        </p:nvSpPr>
        <p:spPr>
          <a:xfrm>
            <a:off x="7833266" y="3052677"/>
            <a:ext cx="697652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8">
            <a:extLst>
              <a:ext uri="{FF2B5EF4-FFF2-40B4-BE49-F238E27FC236}">
                <a16:creationId xmlns:a16="http://schemas.microsoft.com/office/drawing/2014/main" xmlns="" id="{34AFE789-3867-43C0-9497-9712C46DDC8C}"/>
              </a:ext>
            </a:extLst>
          </p:cNvPr>
          <p:cNvSpPr/>
          <p:nvPr/>
        </p:nvSpPr>
        <p:spPr>
          <a:xfrm>
            <a:off x="6827025" y="3015957"/>
            <a:ext cx="765266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xmlns="" id="{ADD9FEA8-005E-410C-A066-F2C5D5070373}"/>
              </a:ext>
            </a:extLst>
          </p:cNvPr>
          <p:cNvSpPr/>
          <p:nvPr/>
        </p:nvSpPr>
        <p:spPr>
          <a:xfrm>
            <a:off x="1893366" y="4021670"/>
            <a:ext cx="891398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xmlns="" id="{34413DF0-CE83-41EC-B29C-00F7F38A28D8}"/>
              </a:ext>
            </a:extLst>
          </p:cNvPr>
          <p:cNvSpPr/>
          <p:nvPr/>
        </p:nvSpPr>
        <p:spPr>
          <a:xfrm>
            <a:off x="4672822" y="3057522"/>
            <a:ext cx="799723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8">
            <a:extLst>
              <a:ext uri="{FF2B5EF4-FFF2-40B4-BE49-F238E27FC236}">
                <a16:creationId xmlns:a16="http://schemas.microsoft.com/office/drawing/2014/main" xmlns="" id="{0B5B3E0C-087A-483E-84E8-3964600E0FE6}"/>
              </a:ext>
            </a:extLst>
          </p:cNvPr>
          <p:cNvSpPr/>
          <p:nvPr/>
        </p:nvSpPr>
        <p:spPr>
          <a:xfrm>
            <a:off x="8158152" y="3986455"/>
            <a:ext cx="875012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2E3995B2-D8CD-4113-B0D5-BC315C6D49E6}"/>
              </a:ext>
            </a:extLst>
          </p:cNvPr>
          <p:cNvSpPr/>
          <p:nvPr/>
        </p:nvSpPr>
        <p:spPr>
          <a:xfrm>
            <a:off x="5721010" y="4021670"/>
            <a:ext cx="778731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8">
            <a:extLst>
              <a:ext uri="{FF2B5EF4-FFF2-40B4-BE49-F238E27FC236}">
                <a16:creationId xmlns:a16="http://schemas.microsoft.com/office/drawing/2014/main" xmlns="" id="{045EABFC-04D0-491E-B257-C7A695D8663C}"/>
              </a:ext>
            </a:extLst>
          </p:cNvPr>
          <p:cNvSpPr/>
          <p:nvPr/>
        </p:nvSpPr>
        <p:spPr>
          <a:xfrm>
            <a:off x="8595658" y="5145776"/>
            <a:ext cx="770015" cy="634336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380985">
              <a:defRPr/>
            </a:pPr>
            <a:endParaRPr lang="ar-SA" sz="15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4897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68578" y="2863957"/>
            <a:ext cx="9250886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المؤمنين </a:t>
            </a:r>
            <a:r>
              <a:rPr lang="ar-AE" sz="32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اسم مجرور وعلامة جره الياء لأنه جمع مذكر سالم</a:t>
            </a:r>
            <a:r>
              <a:rPr lang="ar-AE" sz="3200" b="1" dirty="0" smtClean="0">
                <a:solidFill>
                  <a:schemeClr val="bg1"/>
                </a:solidFill>
                <a:latin typeface="Noto Sans Kufi Arabic"/>
              </a:rPr>
              <a:t> </a:t>
            </a:r>
            <a:r>
              <a:rPr lang="ar-AE" sz="3200" b="1" dirty="0">
                <a:solidFill>
                  <a:schemeClr val="bg1"/>
                </a:solidFill>
                <a:latin typeface="Noto Sans Kufi Arabic"/>
              </a:rPr>
              <a:t>.</a:t>
            </a:r>
            <a:endParaRPr lang="ar-AE" sz="24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68578" y="3936944"/>
            <a:ext cx="9250886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المُجَهدين</a:t>
            </a:r>
            <a:r>
              <a:rPr lang="ar-AE" sz="34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مفعول به منصوب وعلامة الياء لأنه جمع مذكر سالم </a:t>
            </a:r>
            <a:endParaRPr lang="ar-AE" sz="34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68578" y="4944147"/>
            <a:ext cx="9250886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القَعدين : إسم مجرور وعلامة جره الياء لأنه جمع مذكر سالم </a:t>
            </a:r>
            <a:endParaRPr lang="ar-AE" sz="34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9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456703" y="1760192"/>
            <a:ext cx="9250886" cy="615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القَعدون : فاعل مرفوع وعلامة رفعه </a:t>
            </a:r>
            <a:r>
              <a:rPr lang="ar-EG" sz="3400" b="1" dirty="0" smtClean="0">
                <a:solidFill>
                  <a:schemeClr val="bg1"/>
                </a:solidFill>
                <a:latin typeface="Noto Sans Kufi Arabic"/>
              </a:rPr>
              <a:t>الواو</a:t>
            </a:r>
            <a:r>
              <a:rPr lang="ar-EG" sz="3200" b="1" dirty="0" smtClean="0">
                <a:solidFill>
                  <a:schemeClr val="bg1"/>
                </a:solidFill>
                <a:latin typeface="Noto Sans Kufi Arabic"/>
              </a:rPr>
              <a:t> لأنه جمع مذكر سالم</a:t>
            </a:r>
            <a:r>
              <a:rPr lang="ar-AE" sz="3200" b="1" dirty="0" smtClean="0">
                <a:solidFill>
                  <a:schemeClr val="bg1"/>
                </a:solidFill>
                <a:latin typeface="Noto Sans Kufi Arabic"/>
              </a:rPr>
              <a:t> </a:t>
            </a:r>
            <a:r>
              <a:rPr lang="ar-AE" sz="3200" b="1" dirty="0">
                <a:solidFill>
                  <a:schemeClr val="bg1"/>
                </a:solidFill>
                <a:latin typeface="Noto Sans Kufi Arabic"/>
              </a:rPr>
              <a:t>.</a:t>
            </a:r>
            <a:endParaRPr lang="ar-AE" sz="2400" b="1" dirty="0">
              <a:solidFill>
                <a:schemeClr val="bg1"/>
              </a:solidFill>
              <a:latin typeface="Tajawal"/>
            </a:endParaRPr>
          </a:p>
        </p:txBody>
      </p:sp>
    </p:spTree>
    <p:extLst>
      <p:ext uri="{BB962C8B-B14F-4D97-AF65-F5344CB8AC3E}">
        <p14:creationId xmlns:p14="http://schemas.microsoft.com/office/powerpoint/2010/main" val="3809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5CE9DF-B5D4-4114-9172-85D7AD791ADE}"/>
              </a:ext>
            </a:extLst>
          </p:cNvPr>
          <p:cNvSpPr txBox="1"/>
          <p:nvPr/>
        </p:nvSpPr>
        <p:spPr>
          <a:xfrm>
            <a:off x="1427019" y="1731818"/>
            <a:ext cx="93379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97280"/>
            <a:r>
              <a:rPr lang="ar-AE" sz="4400" b="1" dirty="0" smtClean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ابحث </a:t>
            </a:r>
            <a:r>
              <a:rPr lang="ar-AE" sz="4400" b="1" dirty="0">
                <a:solidFill>
                  <a:prstClr val="black"/>
                </a:solidFill>
                <a:latin typeface="SHAGARA v3" pitchFamily="2" charset="0"/>
                <a:cs typeface="SHAGARA v3" pitchFamily="2" charset="0"/>
              </a:rPr>
              <a:t>عن اسم من الأسماء الخمسة في الجملة التالية : </a:t>
            </a:r>
          </a:p>
          <a:p>
            <a:pPr algn="ctr"/>
            <a:r>
              <a:rPr lang="ar-AE" sz="5400" b="1" dirty="0">
                <a:solidFill>
                  <a:srgbClr val="FF0000"/>
                </a:solidFill>
                <a:latin typeface="Tahoma" panose="020B0604030504040204" pitchFamily="34" charset="0"/>
              </a:rPr>
              <a:t>     لا </a:t>
            </a:r>
            <a:r>
              <a:rPr lang="ar-AE" sz="5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ف</a:t>
            </a:r>
            <a:r>
              <a:rPr lang="ar-EG" sz="5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َ</a:t>
            </a:r>
            <a:r>
              <a:rPr lang="ar-AE" sz="5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ض</a:t>
            </a:r>
            <a:r>
              <a:rPr lang="ar-EG" sz="5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َّ</a:t>
            </a:r>
            <a:r>
              <a:rPr lang="ar-AE" sz="5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ar-AE" sz="5400" b="1" dirty="0">
                <a:solidFill>
                  <a:srgbClr val="FF0000"/>
                </a:solidFill>
                <a:latin typeface="Tahoma" panose="020B0604030504040204" pitchFamily="34" charset="0"/>
              </a:rPr>
              <a:t>الله فاك </a:t>
            </a:r>
            <a:r>
              <a:rPr lang="ar-AE" sz="5400" dirty="0">
                <a:solidFill>
                  <a:srgbClr val="333333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ar-EG" sz="4800" b="1" dirty="0" smtClean="0">
                <a:solidFill>
                  <a:srgbClr val="FF0000"/>
                </a:solidFill>
              </a:rPr>
              <a:t>فاك</a:t>
            </a:r>
            <a:r>
              <a:rPr lang="ar-EG" sz="4800" dirty="0" smtClean="0"/>
              <a:t> : مفعول به منصوب وعلامة نصبه الألف </a:t>
            </a:r>
          </a:p>
          <a:p>
            <a:pPr algn="ctr"/>
            <a:r>
              <a:rPr lang="ar-EG" sz="4800" dirty="0" smtClean="0"/>
              <a:t>لأنه من الأسماء الخمسة </a:t>
            </a:r>
            <a:endParaRPr lang="ar-AE" sz="4800" b="1" dirty="0">
              <a:solidFill>
                <a:prstClr val="black"/>
              </a:solidFill>
              <a:latin typeface="SHAGARA v3" pitchFamily="2" charset="0"/>
              <a:cs typeface="SHAGARA v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67C878-5622-4DFE-8749-68A292F95B62}"/>
              </a:ext>
            </a:extLst>
          </p:cNvPr>
          <p:cNvSpPr/>
          <p:nvPr/>
        </p:nvSpPr>
        <p:spPr>
          <a:xfrm>
            <a:off x="1365358" y="2051007"/>
            <a:ext cx="9461285" cy="3068597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r" defTabSz="380985" rtl="1">
              <a:lnSpc>
                <a:spcPct val="115000"/>
              </a:lnSpc>
              <a:spcAft>
                <a:spcPts val="833"/>
              </a:spcAft>
              <a:defRPr/>
            </a:pPr>
            <a:endParaRPr lang="ar-AE" sz="1167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defTabSz="380985" rtl="1">
              <a:lnSpc>
                <a:spcPct val="115000"/>
              </a:lnSpc>
              <a:spcAft>
                <a:spcPts val="833"/>
              </a:spcAft>
              <a:defRPr/>
            </a:pPr>
            <a:r>
              <a:rPr lang="ar-AE" sz="1167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♠ </a:t>
            </a:r>
            <a:r>
              <a:rPr lang="ar-AE" sz="3333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أعرب</a:t>
            </a:r>
            <a:r>
              <a:rPr lang="ar-EG" sz="3333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ْ</a:t>
            </a:r>
            <a:r>
              <a:rPr lang="ar-AE" sz="3333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AE" sz="3333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الكلمة التي تحتها خط :</a:t>
            </a:r>
          </a:p>
          <a:p>
            <a:pPr algn="r" rtl="1">
              <a:lnSpc>
                <a:spcPct val="115000"/>
              </a:lnSpc>
              <a:spcAft>
                <a:spcPts val="833"/>
              </a:spcAft>
              <a:defRPr/>
            </a:pPr>
            <a:r>
              <a:rPr lang="ar-AE" sz="3333" b="1" dirty="0">
                <a:solidFill>
                  <a:srgbClr val="333333"/>
                </a:solidFill>
                <a:latin typeface="tahoma" panose="020B0604030504040204" pitchFamily="34" charset="0"/>
              </a:rPr>
              <a:t>نظر طبيب الأسنان إلى </a:t>
            </a:r>
            <a:r>
              <a:rPr lang="ar-AE" sz="3333" b="1" u="sng" dirty="0">
                <a:solidFill>
                  <a:srgbClr val="FF0000"/>
                </a:solidFill>
                <a:latin typeface="tahoma" panose="020B0604030504040204" pitchFamily="34" charset="0"/>
              </a:rPr>
              <a:t>فيك</a:t>
            </a:r>
            <a:r>
              <a:rPr lang="ar-AE" sz="3333" b="1" dirty="0">
                <a:solidFill>
                  <a:srgbClr val="333333"/>
                </a:solidFill>
                <a:latin typeface="tahoma" panose="020B0604030504040204" pitchFamily="34" charset="0"/>
              </a:rPr>
              <a:t> . </a:t>
            </a:r>
          </a:p>
          <a:p>
            <a:pPr algn="r" rtl="1">
              <a:lnSpc>
                <a:spcPct val="115000"/>
              </a:lnSpc>
              <a:spcAft>
                <a:spcPts val="833"/>
              </a:spcAft>
              <a:defRPr/>
            </a:pPr>
            <a:endParaRPr lang="ar-AE" sz="3333" b="1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833"/>
              </a:spcAft>
              <a:defRPr/>
            </a:pPr>
            <a:endParaRPr lang="ar-AE" sz="3333" dirty="0">
              <a:solidFill>
                <a:srgbClr val="2F2F2F"/>
              </a:solidFill>
              <a:latin typeface="Tajawal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45BBF258-569A-4003-B3A4-4A39DF30CC5E}"/>
              </a:ext>
            </a:extLst>
          </p:cNvPr>
          <p:cNvSpPr txBox="1"/>
          <p:nvPr/>
        </p:nvSpPr>
        <p:spPr>
          <a:xfrm>
            <a:off x="7347119" y="1000078"/>
            <a:ext cx="2911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defRPr/>
            </a:pPr>
            <a:r>
              <a:rPr lang="ar-AE" sz="5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 الختامي </a:t>
            </a:r>
            <a:endParaRPr lang="en-US" sz="5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Picture 6" descr="Image">
            <a:extLst>
              <a:ext uri="{FF2B5EF4-FFF2-40B4-BE49-F238E27FC236}">
                <a16:creationId xmlns:a16="http://schemas.microsoft.com/office/drawing/2014/main" xmlns="" id="{3DD1266E-6A72-43E6-873C-EC3045B64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15" y="487591"/>
            <a:ext cx="1354608" cy="18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4E76AFF6-1EE4-48BD-BCF9-6DD6A33F0E7A}"/>
              </a:ext>
            </a:extLst>
          </p:cNvPr>
          <p:cNvSpPr/>
          <p:nvPr/>
        </p:nvSpPr>
        <p:spPr>
          <a:xfrm>
            <a:off x="1462341" y="3674718"/>
            <a:ext cx="9239612" cy="1340047"/>
          </a:xfrm>
          <a:prstGeom prst="rect">
            <a:avLst/>
          </a:prstGeom>
          <a:solidFill>
            <a:srgbClr val="F88CE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833"/>
              </a:spcAft>
              <a:defRPr/>
            </a:pPr>
            <a:r>
              <a:rPr lang="ar-AE" sz="3333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في</a:t>
            </a:r>
            <a:r>
              <a:rPr lang="ar-EG" sz="3333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ك</a:t>
            </a:r>
            <a:r>
              <a:rPr lang="ar-AE" sz="3333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ar-AE" sz="3333" b="1" dirty="0">
                <a:solidFill>
                  <a:schemeClr val="bg1"/>
                </a:solidFill>
                <a:latin typeface="tahoma" panose="020B0604030504040204" pitchFamily="34" charset="0"/>
              </a:rPr>
              <a:t>: اسم مجرور وعلامة جره الياء لأنه من الأسماء الخمسة </a:t>
            </a:r>
            <a:r>
              <a:rPr lang="ar-AE" sz="3333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.</a:t>
            </a:r>
            <a:endParaRPr lang="ar-EG" sz="3333" b="1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833"/>
              </a:spcAft>
              <a:defRPr/>
            </a:pPr>
            <a:r>
              <a:rPr lang="ar-EG" sz="3333" b="1" dirty="0" smtClean="0">
                <a:solidFill>
                  <a:schemeClr val="bg1"/>
                </a:solidFill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الكاف : ضمير متصل مبني في محل جر مضاف إليه</a:t>
            </a:r>
            <a:endParaRPr lang="en-US" sz="3333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75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582" y="18252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hlinkClick r:id="rId2"/>
              </a:rPr>
              <a:t>https://</a:t>
            </a:r>
            <a:r>
              <a:rPr lang="en-US" sz="2400" b="1" dirty="0" smtClean="0">
                <a:hlinkClick r:id="rId2"/>
              </a:rPr>
              <a:t>play.kahoot.it/v2/lobby?quizId=b917551c-a7a8-461d-8546-e8f827d56658</a:t>
            </a:r>
            <a:endParaRPr lang="ar-EG" sz="2800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982746"/>
            <a:ext cx="11586393" cy="56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2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xmlns="" id="{576973D9-5655-4AD1-81FD-C66008CDF4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65" y="3283528"/>
            <a:ext cx="6983672" cy="30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xmlns="" id="{214E18D2-AB83-410B-9FA2-C43C9CBA53C5}"/>
              </a:ext>
            </a:extLst>
          </p:cNvPr>
          <p:cNvSpPr txBox="1"/>
          <p:nvPr/>
        </p:nvSpPr>
        <p:spPr>
          <a:xfrm>
            <a:off x="1676400" y="977554"/>
            <a:ext cx="9250541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FAFD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هيا لنحل أنشطة الكتاب ونطبق استراتيجية العمل التعاوني </a:t>
            </a:r>
          </a:p>
        </p:txBody>
      </p:sp>
    </p:spTree>
    <p:extLst>
      <p:ext uri="{BB962C8B-B14F-4D97-AF65-F5344CB8AC3E}">
        <p14:creationId xmlns:p14="http://schemas.microsoft.com/office/powerpoint/2010/main" val="14072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4F0F3D9-30C4-4716-B3C4-9028F39C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6109" t="17099" r="1733" b="17806"/>
          <a:stretch/>
        </p:blipFill>
        <p:spPr>
          <a:xfrm>
            <a:off x="848265" y="790756"/>
            <a:ext cx="10495472" cy="5147094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C3EC530-AE83-46FC-9253-B2362D50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340" y="920151"/>
            <a:ext cx="1455160" cy="6613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6BB6288-F212-4B98-A3D5-A0AA472E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812" y="1710905"/>
            <a:ext cx="6298807" cy="6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12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4EDB8E9-0265-4C48-9966-6195B40CB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4938" t="20165" r="19104" b="9552"/>
          <a:stretch/>
        </p:blipFill>
        <p:spPr>
          <a:xfrm>
            <a:off x="862642" y="833887"/>
            <a:ext cx="10337320" cy="5233358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1393B49-678F-4AFF-80CE-BC9DC35F6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579" y="1729426"/>
            <a:ext cx="694950" cy="45114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ECCF9FBB-9A3B-473D-BF10-203B0BE081B0}"/>
              </a:ext>
            </a:extLst>
          </p:cNvPr>
          <p:cNvSpPr/>
          <p:nvPr/>
        </p:nvSpPr>
        <p:spPr>
          <a:xfrm>
            <a:off x="3733472" y="3219093"/>
            <a:ext cx="1360568" cy="360152"/>
          </a:xfrm>
          <a:prstGeom prst="roundRect">
            <a:avLst/>
          </a:prstGeom>
          <a:solidFill>
            <a:srgbClr val="CEE896"/>
          </a:solidFill>
          <a:ln w="28575" cap="flat" cmpd="sng" algn="ctr">
            <a:solidFill>
              <a:srgbClr val="45770B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مثنى منصوب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D2F7C00D-6BEF-4DEB-A9A6-0A1720863E5E}"/>
              </a:ext>
            </a:extLst>
          </p:cNvPr>
          <p:cNvSpPr/>
          <p:nvPr/>
        </p:nvSpPr>
        <p:spPr>
          <a:xfrm>
            <a:off x="7934706" y="3996906"/>
            <a:ext cx="1472836" cy="128568"/>
          </a:xfrm>
          <a:prstGeom prst="roundRect">
            <a:avLst/>
          </a:prstGeom>
          <a:solidFill>
            <a:srgbClr val="C5F0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1970">
              <a:defRPr/>
            </a:pPr>
            <a:r>
              <a:rPr lang="ar-AE" sz="2333" b="1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مثنى مجرور</a:t>
            </a:r>
          </a:p>
        </p:txBody>
      </p:sp>
      <p:sp>
        <p:nvSpPr>
          <p:cNvPr id="6" name="مستطيل: زوايا مستديرة 9">
            <a:extLst>
              <a:ext uri="{FF2B5EF4-FFF2-40B4-BE49-F238E27FC236}">
                <a16:creationId xmlns:a16="http://schemas.microsoft.com/office/drawing/2014/main" xmlns="" id="{C65A31B9-9811-46C2-A0C1-224E401CF798}"/>
              </a:ext>
            </a:extLst>
          </p:cNvPr>
          <p:cNvSpPr/>
          <p:nvPr/>
        </p:nvSpPr>
        <p:spPr>
          <a:xfrm>
            <a:off x="5203990" y="1385100"/>
            <a:ext cx="1538991" cy="432386"/>
          </a:xfrm>
          <a:prstGeom prst="roundRect">
            <a:avLst/>
          </a:prstGeom>
          <a:solidFill>
            <a:srgbClr val="EF91D9"/>
          </a:solidFill>
          <a:ln w="28575" cap="flat" cmpd="sng" algn="ctr">
            <a:solidFill>
              <a:srgbClr val="E23ABA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333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مثنى منصوب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624D8A7A-3C03-486B-99FB-F8AA55E4BEE3}"/>
              </a:ext>
            </a:extLst>
          </p:cNvPr>
          <p:cNvSpPr/>
          <p:nvPr/>
        </p:nvSpPr>
        <p:spPr>
          <a:xfrm>
            <a:off x="6460249" y="5507350"/>
            <a:ext cx="1343352" cy="257971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مثنى مرفوع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588BF11A-70BA-4F7A-96C3-F486B15F0607}"/>
              </a:ext>
            </a:extLst>
          </p:cNvPr>
          <p:cNvSpPr/>
          <p:nvPr/>
        </p:nvSpPr>
        <p:spPr>
          <a:xfrm>
            <a:off x="3982529" y="2726799"/>
            <a:ext cx="862456" cy="493013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 cap="flat" cmpd="sng" algn="ctr">
            <a:solidFill>
              <a:srgbClr val="45770B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667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667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43134956-5E25-4FE1-8F34-45C79DE7ACF5}"/>
              </a:ext>
            </a:extLst>
          </p:cNvPr>
          <p:cNvSpPr/>
          <p:nvPr/>
        </p:nvSpPr>
        <p:spPr>
          <a:xfrm>
            <a:off x="8225502" y="5350686"/>
            <a:ext cx="1091026" cy="58716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EA05C0A4-38B2-452B-BC6E-B8B753E4F37C}"/>
              </a:ext>
            </a:extLst>
          </p:cNvPr>
          <p:cNvSpPr/>
          <p:nvPr/>
        </p:nvSpPr>
        <p:spPr>
          <a:xfrm>
            <a:off x="8300716" y="4125475"/>
            <a:ext cx="862457" cy="41075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EA572B8-747D-4166-ADF8-BA544063C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602" y="2222601"/>
            <a:ext cx="1096540" cy="451143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D4061497-04D0-4A35-A995-1A930C9681F0}"/>
              </a:ext>
            </a:extLst>
          </p:cNvPr>
          <p:cNvSpPr/>
          <p:nvPr/>
        </p:nvSpPr>
        <p:spPr>
          <a:xfrm>
            <a:off x="2714644" y="3632462"/>
            <a:ext cx="862456" cy="493013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 cap="flat" cmpd="sng" algn="ctr">
            <a:solidFill>
              <a:srgbClr val="45770B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667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667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EDE561F7-C928-4B71-B62C-756F5F955343}"/>
              </a:ext>
            </a:extLst>
          </p:cNvPr>
          <p:cNvSpPr/>
          <p:nvPr/>
        </p:nvSpPr>
        <p:spPr>
          <a:xfrm>
            <a:off x="2389949" y="4536229"/>
            <a:ext cx="1343523" cy="41075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03B19A04-437A-41F3-922D-74B978CEE4E8}"/>
              </a:ext>
            </a:extLst>
          </p:cNvPr>
          <p:cNvSpPr/>
          <p:nvPr/>
        </p:nvSpPr>
        <p:spPr>
          <a:xfrm>
            <a:off x="6742981" y="4946983"/>
            <a:ext cx="690114" cy="500218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E0EDD028-EE47-42FD-9A15-FF53DDC1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38" y="920151"/>
            <a:ext cx="10153462" cy="6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63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384303"/>
            <a:ext cx="9518073" cy="4780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0169" y="1384303"/>
            <a:ext cx="3180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أهداف الدَّرس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4955" y="2620971"/>
            <a:ext cx="7782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يتعرف الطالب </a:t>
            </a:r>
            <a:r>
              <a:rPr lang="ar-EG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المقصود بالمثنى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6141" y="3795268"/>
            <a:ext cx="7800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يتمكن الطالب من </a:t>
            </a:r>
            <a:r>
              <a:rPr lang="ar-EG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إعراب المثنى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5369" y="5136594"/>
            <a:ext cx="83695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يتمكن الطالب من </a:t>
            </a:r>
            <a:r>
              <a:rPr lang="ar-EG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توظيفه في مواقف حياتية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8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4E500A7-805F-4C48-BE93-42CA58BD9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6507" t="17099" r="15789" b="18750"/>
          <a:stretch/>
        </p:blipFill>
        <p:spPr>
          <a:xfrm>
            <a:off x="916344" y="819509"/>
            <a:ext cx="10283618" cy="5218982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C35F0C2-8DE9-4FB2-893A-A9BA127C0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057" y="1218109"/>
            <a:ext cx="717152" cy="45114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CB75A744-CDB0-4667-B56B-9F14C8EF85B9}"/>
              </a:ext>
            </a:extLst>
          </p:cNvPr>
          <p:cNvSpPr/>
          <p:nvPr/>
        </p:nvSpPr>
        <p:spPr>
          <a:xfrm>
            <a:off x="2264701" y="3073371"/>
            <a:ext cx="1582485" cy="343009"/>
          </a:xfrm>
          <a:prstGeom prst="roundRect">
            <a:avLst/>
          </a:prstGeom>
          <a:solidFill>
            <a:srgbClr val="CEE896"/>
          </a:solidFill>
          <a:ln w="28575" cap="flat" cmpd="sng" algn="ctr">
            <a:solidFill>
              <a:srgbClr val="45770B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جمع مذكر مجرور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98A208C5-E09F-4881-8C11-3E83B218FFD8}"/>
              </a:ext>
            </a:extLst>
          </p:cNvPr>
          <p:cNvSpPr/>
          <p:nvPr/>
        </p:nvSpPr>
        <p:spPr>
          <a:xfrm>
            <a:off x="7965057" y="4350872"/>
            <a:ext cx="1708498" cy="348421"/>
          </a:xfrm>
          <a:prstGeom prst="roundRect">
            <a:avLst/>
          </a:prstGeom>
          <a:solidFill>
            <a:srgbClr val="C5F0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1970">
              <a:defRPr/>
            </a:pPr>
            <a:r>
              <a:rPr lang="ar-AE" sz="2000" b="1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أسماء خمسة مرفوع</a:t>
            </a:r>
          </a:p>
        </p:txBody>
      </p:sp>
      <p:sp>
        <p:nvSpPr>
          <p:cNvPr id="6" name="مستطيل: زوايا مستديرة 9">
            <a:extLst>
              <a:ext uri="{FF2B5EF4-FFF2-40B4-BE49-F238E27FC236}">
                <a16:creationId xmlns:a16="http://schemas.microsoft.com/office/drawing/2014/main" xmlns="" id="{47713259-CE6F-41DA-8D62-BF064C51787C}"/>
              </a:ext>
            </a:extLst>
          </p:cNvPr>
          <p:cNvSpPr/>
          <p:nvPr/>
        </p:nvSpPr>
        <p:spPr>
          <a:xfrm>
            <a:off x="7763774" y="869689"/>
            <a:ext cx="1218288" cy="348421"/>
          </a:xfrm>
          <a:prstGeom prst="roundRect">
            <a:avLst/>
          </a:prstGeom>
          <a:solidFill>
            <a:srgbClr val="EF91D9"/>
          </a:solidFill>
          <a:ln w="28575" cap="flat" cmpd="sng" algn="ctr">
            <a:solidFill>
              <a:srgbClr val="E23ABA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مثنى منصوب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614CFE07-581A-4295-AA6E-B7CF936CCE43}"/>
              </a:ext>
            </a:extLst>
          </p:cNvPr>
          <p:cNvSpPr/>
          <p:nvPr/>
        </p:nvSpPr>
        <p:spPr>
          <a:xfrm>
            <a:off x="3847187" y="3940118"/>
            <a:ext cx="1139350" cy="41075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 cap="flat" cmpd="sng" algn="ctr">
            <a:solidFill>
              <a:srgbClr val="45770B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3667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A1D4D4CE-0B5C-4DDF-A8E2-FD8D9C29BA86}"/>
              </a:ext>
            </a:extLst>
          </p:cNvPr>
          <p:cNvSpPr/>
          <p:nvPr/>
        </p:nvSpPr>
        <p:spPr>
          <a:xfrm>
            <a:off x="6292693" y="5280509"/>
            <a:ext cx="1096540" cy="531959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385541D6-38B2-4014-A920-997E0D42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36" y="1820939"/>
            <a:ext cx="1244026" cy="451143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04349305-52F7-497F-BCBE-88FF676E8E74}"/>
              </a:ext>
            </a:extLst>
          </p:cNvPr>
          <p:cNvSpPr/>
          <p:nvPr/>
        </p:nvSpPr>
        <p:spPr>
          <a:xfrm>
            <a:off x="2486268" y="2592127"/>
            <a:ext cx="1139350" cy="41075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 cap="flat" cmpd="sng" algn="ctr">
            <a:solidFill>
              <a:srgbClr val="45770B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3667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C8D899C1-0EB7-4E31-BA64-F232F76A45F3}"/>
              </a:ext>
            </a:extLst>
          </p:cNvPr>
          <p:cNvSpPr/>
          <p:nvPr/>
        </p:nvSpPr>
        <p:spPr>
          <a:xfrm>
            <a:off x="8819306" y="4573270"/>
            <a:ext cx="385514" cy="531959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7764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0FD427-1E60-4BFD-B64D-14C315492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4673" t="26533" r="20961" b="12854"/>
          <a:stretch/>
        </p:blipFill>
        <p:spPr>
          <a:xfrm>
            <a:off x="891396" y="762000"/>
            <a:ext cx="10423586" cy="530524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96095CE8-F6DF-4C98-B608-0554276DE962}"/>
              </a:ext>
            </a:extLst>
          </p:cNvPr>
          <p:cNvSpPr/>
          <p:nvPr/>
        </p:nvSpPr>
        <p:spPr>
          <a:xfrm>
            <a:off x="6030712" y="1300779"/>
            <a:ext cx="1567132" cy="251976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مثنى مرفوع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AF355185-8FA4-4988-B12B-F2FA78DE6FB8}"/>
              </a:ext>
            </a:extLst>
          </p:cNvPr>
          <p:cNvSpPr/>
          <p:nvPr/>
        </p:nvSpPr>
        <p:spPr>
          <a:xfrm>
            <a:off x="6354793" y="790755"/>
            <a:ext cx="891396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B7829E2D-098D-453B-9346-7D7F90877536}"/>
              </a:ext>
            </a:extLst>
          </p:cNvPr>
          <p:cNvSpPr/>
          <p:nvPr/>
        </p:nvSpPr>
        <p:spPr>
          <a:xfrm>
            <a:off x="7763773" y="2099253"/>
            <a:ext cx="694933" cy="45554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84D99D62-194A-46AE-B9DF-C819B5910F14}"/>
              </a:ext>
            </a:extLst>
          </p:cNvPr>
          <p:cNvSpPr/>
          <p:nvPr/>
        </p:nvSpPr>
        <p:spPr>
          <a:xfrm>
            <a:off x="1198333" y="4147543"/>
            <a:ext cx="1304903" cy="493013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 cap="flat" cmpd="sng" algn="ctr">
            <a:solidFill>
              <a:srgbClr val="45770B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667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667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07D5D3E1-B8D7-4472-91D6-F750460CB16F}"/>
              </a:ext>
            </a:extLst>
          </p:cNvPr>
          <p:cNvSpPr/>
          <p:nvPr/>
        </p:nvSpPr>
        <p:spPr>
          <a:xfrm>
            <a:off x="6834942" y="2583552"/>
            <a:ext cx="2150987" cy="201564"/>
          </a:xfrm>
          <a:prstGeom prst="roundRect">
            <a:avLst/>
          </a:prstGeom>
          <a:solidFill>
            <a:srgbClr val="C5F0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1970">
              <a:defRPr/>
            </a:pPr>
            <a:r>
              <a:rPr lang="ar-AE" sz="2000" b="1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أسماء خمسة مجرور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BCD4E04-C785-43CA-A3F1-E823BCB8AA0C}"/>
              </a:ext>
            </a:extLst>
          </p:cNvPr>
          <p:cNvSpPr/>
          <p:nvPr/>
        </p:nvSpPr>
        <p:spPr>
          <a:xfrm>
            <a:off x="6116977" y="3945979"/>
            <a:ext cx="1883433" cy="201564"/>
          </a:xfrm>
          <a:prstGeom prst="roundRect">
            <a:avLst/>
          </a:prstGeom>
          <a:solidFill>
            <a:srgbClr val="CEE896"/>
          </a:solidFill>
          <a:ln w="28575" cap="flat" cmpd="sng" algn="ctr">
            <a:solidFill>
              <a:srgbClr val="45770B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جمع مذكر مجرور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ADBF893A-CBA5-4641-9221-352AC063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409" y="5388970"/>
            <a:ext cx="1304902" cy="451143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FE79B0F0-95D0-42A0-B7BD-838DC8E45152}"/>
              </a:ext>
            </a:extLst>
          </p:cNvPr>
          <p:cNvSpPr/>
          <p:nvPr/>
        </p:nvSpPr>
        <p:spPr>
          <a:xfrm>
            <a:off x="6673320" y="5266120"/>
            <a:ext cx="1864934" cy="291101"/>
          </a:xfrm>
          <a:prstGeom prst="roundRect">
            <a:avLst/>
          </a:prstGeom>
          <a:solidFill>
            <a:srgbClr val="EF91D9"/>
          </a:solidFill>
          <a:ln w="28575" cap="flat" cmpd="sng" algn="ctr">
            <a:solidFill>
              <a:srgbClr val="E23ABA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20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جمع مذكر مرفوع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72167F0F-0687-4267-9115-558B95FC89C7}"/>
              </a:ext>
            </a:extLst>
          </p:cNvPr>
          <p:cNvSpPr/>
          <p:nvPr/>
        </p:nvSpPr>
        <p:spPr>
          <a:xfrm>
            <a:off x="8238227" y="1426765"/>
            <a:ext cx="1435339" cy="514178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21EE945F-DA74-4790-872B-D6CD2F16E020}"/>
              </a:ext>
            </a:extLst>
          </p:cNvPr>
          <p:cNvSpPr/>
          <p:nvPr/>
        </p:nvSpPr>
        <p:spPr>
          <a:xfrm>
            <a:off x="2210802" y="2758322"/>
            <a:ext cx="1304902" cy="45554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197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12C3D1DC-8598-4CC3-8EA9-530E31376DB5}"/>
              </a:ext>
            </a:extLst>
          </p:cNvPr>
          <p:cNvSpPr/>
          <p:nvPr/>
        </p:nvSpPr>
        <p:spPr>
          <a:xfrm>
            <a:off x="6484189" y="3414622"/>
            <a:ext cx="1121598" cy="493013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 cap="flat" cmpd="sng" algn="ctr">
            <a:solidFill>
              <a:srgbClr val="45770B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667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667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44463402-169C-4D97-910B-BF8166BF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830" y="4763540"/>
            <a:ext cx="1003059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9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23AA3933-46EE-4F69-B630-79FF05E5DF4C}"/>
              </a:ext>
            </a:extLst>
          </p:cNvPr>
          <p:cNvSpPr txBox="1"/>
          <p:nvPr/>
        </p:nvSpPr>
        <p:spPr>
          <a:xfrm>
            <a:off x="7993811" y="1009884"/>
            <a:ext cx="30623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500" b="1" dirty="0"/>
              <a:t>الحَلُّ هو : </a:t>
            </a:r>
            <a:endParaRPr lang="en-US" sz="5500" b="1" dirty="0"/>
          </a:p>
        </p:txBody>
      </p:sp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xmlns="" id="{296607DF-A6A3-4D46-B6C3-5A80F4FCC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686749"/>
              </p:ext>
            </p:extLst>
          </p:nvPr>
        </p:nvGraphicFramePr>
        <p:xfrm>
          <a:off x="955963" y="2233162"/>
          <a:ext cx="10039877" cy="279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86692">
                  <a:extLst>
                    <a:ext uri="{9D8B030D-6E8A-4147-A177-3AD203B41FA5}">
                      <a16:colId xmlns:a16="http://schemas.microsoft.com/office/drawing/2014/main" xmlns="" val="1035515244"/>
                    </a:ext>
                  </a:extLst>
                </a:gridCol>
                <a:gridCol w="774731">
                  <a:extLst>
                    <a:ext uri="{9D8B030D-6E8A-4147-A177-3AD203B41FA5}">
                      <a16:colId xmlns:a16="http://schemas.microsoft.com/office/drawing/2014/main" xmlns="" val="2655697857"/>
                    </a:ext>
                  </a:extLst>
                </a:gridCol>
                <a:gridCol w="823848">
                  <a:extLst>
                    <a:ext uri="{9D8B030D-6E8A-4147-A177-3AD203B41FA5}">
                      <a16:colId xmlns:a16="http://schemas.microsoft.com/office/drawing/2014/main" xmlns="" val="1033634864"/>
                    </a:ext>
                  </a:extLst>
                </a:gridCol>
                <a:gridCol w="898689">
                  <a:extLst>
                    <a:ext uri="{9D8B030D-6E8A-4147-A177-3AD203B41FA5}">
                      <a16:colId xmlns:a16="http://schemas.microsoft.com/office/drawing/2014/main" xmlns="" val="3601269064"/>
                    </a:ext>
                  </a:extLst>
                </a:gridCol>
                <a:gridCol w="898689">
                  <a:extLst>
                    <a:ext uri="{9D8B030D-6E8A-4147-A177-3AD203B41FA5}">
                      <a16:colId xmlns:a16="http://schemas.microsoft.com/office/drawing/2014/main" xmlns="" val="3074101123"/>
                    </a:ext>
                  </a:extLst>
                </a:gridCol>
                <a:gridCol w="982942">
                  <a:extLst>
                    <a:ext uri="{9D8B030D-6E8A-4147-A177-3AD203B41FA5}">
                      <a16:colId xmlns:a16="http://schemas.microsoft.com/office/drawing/2014/main" xmlns="" val="4288278777"/>
                    </a:ext>
                  </a:extLst>
                </a:gridCol>
                <a:gridCol w="1121184">
                  <a:extLst>
                    <a:ext uri="{9D8B030D-6E8A-4147-A177-3AD203B41FA5}">
                      <a16:colId xmlns:a16="http://schemas.microsoft.com/office/drawing/2014/main" xmlns="" val="882653027"/>
                    </a:ext>
                  </a:extLst>
                </a:gridCol>
                <a:gridCol w="795397">
                  <a:extLst>
                    <a:ext uri="{9D8B030D-6E8A-4147-A177-3AD203B41FA5}">
                      <a16:colId xmlns:a16="http://schemas.microsoft.com/office/drawing/2014/main" xmlns="" val="2503979510"/>
                    </a:ext>
                  </a:extLst>
                </a:gridCol>
                <a:gridCol w="966534">
                  <a:extLst>
                    <a:ext uri="{9D8B030D-6E8A-4147-A177-3AD203B41FA5}">
                      <a16:colId xmlns:a16="http://schemas.microsoft.com/office/drawing/2014/main" xmlns="" val="131313262"/>
                    </a:ext>
                  </a:extLst>
                </a:gridCol>
                <a:gridCol w="713255">
                  <a:extLst>
                    <a:ext uri="{9D8B030D-6E8A-4147-A177-3AD203B41FA5}">
                      <a16:colId xmlns:a16="http://schemas.microsoft.com/office/drawing/2014/main" xmlns="" val="324609233"/>
                    </a:ext>
                  </a:extLst>
                </a:gridCol>
                <a:gridCol w="1177916">
                  <a:extLst>
                    <a:ext uri="{9D8B030D-6E8A-4147-A177-3AD203B41FA5}">
                      <a16:colId xmlns:a16="http://schemas.microsoft.com/office/drawing/2014/main" xmlns="" val="2606001297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11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10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9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8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7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6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5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4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3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2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/>
                        <a:t>1</a:t>
                      </a:r>
                      <a:endParaRPr lang="en-US" sz="44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38442679"/>
                  </a:ext>
                </a:extLst>
              </a:tr>
              <a:tr h="1193800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97382800"/>
                  </a:ext>
                </a:extLst>
              </a:tr>
            </a:tbl>
          </a:graphicData>
        </a:graphic>
      </p:graphicFrame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3208386C-5E8B-45AD-9512-3A6E899BA2B9}"/>
              </a:ext>
            </a:extLst>
          </p:cNvPr>
          <p:cNvSpPr/>
          <p:nvPr/>
        </p:nvSpPr>
        <p:spPr>
          <a:xfrm>
            <a:off x="6252055" y="3719112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ل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FFD4F3AB-17C4-4015-AC75-DC064DF9A9F1}"/>
              </a:ext>
            </a:extLst>
          </p:cNvPr>
          <p:cNvSpPr/>
          <p:nvPr/>
        </p:nvSpPr>
        <p:spPr>
          <a:xfrm>
            <a:off x="9196406" y="3725848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A4609081-96EB-45BC-8A4E-BAF765D62EC9}"/>
              </a:ext>
            </a:extLst>
          </p:cNvPr>
          <p:cNvSpPr/>
          <p:nvPr/>
        </p:nvSpPr>
        <p:spPr>
          <a:xfrm>
            <a:off x="8226438" y="3630162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ت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E420EFA5-132B-4E88-BD9B-6F419CFE3CA2}"/>
              </a:ext>
            </a:extLst>
          </p:cNvPr>
          <p:cNvSpPr/>
          <p:nvPr/>
        </p:nvSpPr>
        <p:spPr>
          <a:xfrm>
            <a:off x="7277824" y="3749746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54CF601C-65F3-4A30-AB85-D3823D2DD02E}"/>
              </a:ext>
            </a:extLst>
          </p:cNvPr>
          <p:cNvSpPr/>
          <p:nvPr/>
        </p:nvSpPr>
        <p:spPr>
          <a:xfrm>
            <a:off x="9880838" y="3749746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ذ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7B9784A1-5FEA-4713-AC4E-CC5086719D89}"/>
              </a:ext>
            </a:extLst>
          </p:cNvPr>
          <p:cNvSpPr/>
          <p:nvPr/>
        </p:nvSpPr>
        <p:spPr>
          <a:xfrm>
            <a:off x="5295538" y="3614660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xmlns="" id="{53A38211-7337-48E7-8E81-54974B2E5FB2}"/>
              </a:ext>
            </a:extLst>
          </p:cNvPr>
          <p:cNvSpPr/>
          <p:nvPr/>
        </p:nvSpPr>
        <p:spPr>
          <a:xfrm>
            <a:off x="4378017" y="3722480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ط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xmlns="" id="{D52A192A-88DE-4433-AE1C-0BAE4EEB4EEC}"/>
              </a:ext>
            </a:extLst>
          </p:cNvPr>
          <p:cNvSpPr/>
          <p:nvPr/>
        </p:nvSpPr>
        <p:spPr>
          <a:xfrm>
            <a:off x="3422055" y="3733599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12ECD851-F6C3-4F18-8243-58538F45C310}"/>
              </a:ext>
            </a:extLst>
          </p:cNvPr>
          <p:cNvSpPr/>
          <p:nvPr/>
        </p:nvSpPr>
        <p:spPr>
          <a:xfrm>
            <a:off x="2612227" y="3512238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ق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42372C31-770E-4945-A829-19481B9995B2}"/>
              </a:ext>
            </a:extLst>
          </p:cNvPr>
          <p:cNvSpPr/>
          <p:nvPr/>
        </p:nvSpPr>
        <p:spPr>
          <a:xfrm>
            <a:off x="1770822" y="3512238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ي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xmlns="" id="{94649B7E-2F27-4BDA-AAE1-DF9A70450655}"/>
              </a:ext>
            </a:extLst>
          </p:cNvPr>
          <p:cNvSpPr/>
          <p:nvPr/>
        </p:nvSpPr>
        <p:spPr>
          <a:xfrm>
            <a:off x="874756" y="3569082"/>
            <a:ext cx="848269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</a:t>
            </a:r>
            <a:endParaRPr lang="ar-SA" sz="80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13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319E787-1A65-4E16-AF78-6443E465D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6585" t="20401" r="13668" b="8136"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6F7453D-FA3B-47C4-A8D7-9538896E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150" y="108559"/>
            <a:ext cx="1800218" cy="45114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9C04275-C500-4617-8A95-488D7085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87" y="734769"/>
            <a:ext cx="7281583" cy="45114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03DAA381-2F35-48A8-A2EE-2B8EEDF06982}"/>
              </a:ext>
            </a:extLst>
          </p:cNvPr>
          <p:cNvSpPr/>
          <p:nvPr/>
        </p:nvSpPr>
        <p:spPr>
          <a:xfrm>
            <a:off x="10417920" y="1256522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 بالياء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BFF91108-B871-4F4C-A63D-A699A1EB4731}"/>
              </a:ext>
            </a:extLst>
          </p:cNvPr>
          <p:cNvSpPr/>
          <p:nvPr/>
        </p:nvSpPr>
        <p:spPr>
          <a:xfrm>
            <a:off x="10455931" y="1503055"/>
            <a:ext cx="819509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DDBC1615-FF75-4B3E-A629-266758667DF2}"/>
              </a:ext>
            </a:extLst>
          </p:cNvPr>
          <p:cNvSpPr/>
          <p:nvPr/>
        </p:nvSpPr>
        <p:spPr>
          <a:xfrm>
            <a:off x="9460300" y="1525529"/>
            <a:ext cx="819509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A8F9A34B-109D-4388-88F6-106125A1F13C}"/>
              </a:ext>
            </a:extLst>
          </p:cNvPr>
          <p:cNvSpPr/>
          <p:nvPr/>
        </p:nvSpPr>
        <p:spPr>
          <a:xfrm>
            <a:off x="9106255" y="1231380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</a:t>
            </a:r>
            <a:r>
              <a:rPr lang="ar-AE" sz="1667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 بالياء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CB2B9DA9-E700-4388-97F0-81E7EF025925}"/>
              </a:ext>
            </a:extLst>
          </p:cNvPr>
          <p:cNvSpPr/>
          <p:nvPr/>
        </p:nvSpPr>
        <p:spPr>
          <a:xfrm>
            <a:off x="7936302" y="1595327"/>
            <a:ext cx="1435937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6C4D8399-AB86-42CA-9CDD-4513519A54F8}"/>
              </a:ext>
            </a:extLst>
          </p:cNvPr>
          <p:cNvSpPr/>
          <p:nvPr/>
        </p:nvSpPr>
        <p:spPr>
          <a:xfrm>
            <a:off x="7767364" y="1259550"/>
            <a:ext cx="1250829" cy="241214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</a:t>
            </a:r>
            <a:r>
              <a:rPr lang="ar-AE" sz="1667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 بالياء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9AA91859-9BDF-435B-9486-8872F40141D2}"/>
              </a:ext>
            </a:extLst>
          </p:cNvPr>
          <p:cNvSpPr/>
          <p:nvPr/>
        </p:nvSpPr>
        <p:spPr>
          <a:xfrm>
            <a:off x="6451834" y="1536187"/>
            <a:ext cx="812315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52B937B9-94DD-43CB-8A51-DDFCCD7EF474}"/>
              </a:ext>
            </a:extLst>
          </p:cNvPr>
          <p:cNvSpPr/>
          <p:nvPr/>
        </p:nvSpPr>
        <p:spPr>
          <a:xfrm>
            <a:off x="6013321" y="1256522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</a:t>
            </a:r>
            <a:r>
              <a:rPr lang="ar-AE" sz="1667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 بالياء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3F987C6D-EF3D-4B73-AB9B-0B4484D51073}"/>
              </a:ext>
            </a:extLst>
          </p:cNvPr>
          <p:cNvSpPr/>
          <p:nvPr/>
        </p:nvSpPr>
        <p:spPr>
          <a:xfrm>
            <a:off x="2659812" y="1472593"/>
            <a:ext cx="630803" cy="48216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3B90BC98-99CF-4F60-A5B3-9144DDEB6654}"/>
              </a:ext>
            </a:extLst>
          </p:cNvPr>
          <p:cNvSpPr/>
          <p:nvPr/>
        </p:nvSpPr>
        <p:spPr>
          <a:xfrm>
            <a:off x="2509881" y="1127802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xmlns="" id="{DC8FB49C-2B27-4C46-874E-C0724600C3A2}"/>
              </a:ext>
            </a:extLst>
          </p:cNvPr>
          <p:cNvSpPr/>
          <p:nvPr/>
        </p:nvSpPr>
        <p:spPr>
          <a:xfrm>
            <a:off x="10693924" y="2307792"/>
            <a:ext cx="1092678" cy="35943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xmlns="" id="{E50452BE-8041-4BCD-B49E-9382C5CC1FC6}"/>
              </a:ext>
            </a:extLst>
          </p:cNvPr>
          <p:cNvSpPr/>
          <p:nvPr/>
        </p:nvSpPr>
        <p:spPr>
          <a:xfrm>
            <a:off x="11108033" y="1980862"/>
            <a:ext cx="1092679" cy="256320"/>
          </a:xfrm>
          <a:prstGeom prst="roundRect">
            <a:avLst/>
          </a:prstGeom>
          <a:solidFill>
            <a:srgbClr val="53D2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 بالياء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xmlns="" id="{0CB91A9B-A5E9-4590-853B-711907FE84F7}"/>
              </a:ext>
            </a:extLst>
          </p:cNvPr>
          <p:cNvSpPr/>
          <p:nvPr/>
        </p:nvSpPr>
        <p:spPr>
          <a:xfrm>
            <a:off x="9661586" y="2319619"/>
            <a:ext cx="964318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48A7FE4A-E3E7-46A8-A400-060543E1E4AF}"/>
              </a:ext>
            </a:extLst>
          </p:cNvPr>
          <p:cNvSpPr/>
          <p:nvPr/>
        </p:nvSpPr>
        <p:spPr>
          <a:xfrm>
            <a:off x="9460300" y="1980756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 بالياء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xmlns="" id="{F5DB9C8C-922D-4E92-8872-E82DC3CA8922}"/>
              </a:ext>
            </a:extLst>
          </p:cNvPr>
          <p:cNvSpPr/>
          <p:nvPr/>
        </p:nvSpPr>
        <p:spPr>
          <a:xfrm>
            <a:off x="7264149" y="4543808"/>
            <a:ext cx="1031587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xmlns="" id="{CC4D0A73-8044-4FF9-9257-6D6830AC7A00}"/>
              </a:ext>
            </a:extLst>
          </p:cNvPr>
          <p:cNvSpPr/>
          <p:nvPr/>
        </p:nvSpPr>
        <p:spPr>
          <a:xfrm>
            <a:off x="7168904" y="4244983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</a:t>
            </a:r>
            <a:r>
              <a:rPr lang="ar-AE" sz="1667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 بالياء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xmlns="" id="{E6C51AD4-F924-4F14-9E43-4292FF5E929D}"/>
              </a:ext>
            </a:extLst>
          </p:cNvPr>
          <p:cNvSpPr/>
          <p:nvPr/>
        </p:nvSpPr>
        <p:spPr>
          <a:xfrm>
            <a:off x="3963533" y="4543808"/>
            <a:ext cx="964318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xmlns="" id="{7D02E160-180D-4AD3-8C6E-E7A87724F9FC}"/>
              </a:ext>
            </a:extLst>
          </p:cNvPr>
          <p:cNvSpPr/>
          <p:nvPr/>
        </p:nvSpPr>
        <p:spPr>
          <a:xfrm>
            <a:off x="3963533" y="4237429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xmlns="" id="{1DD260B6-8DE3-49E9-88B2-93F63387E51A}"/>
              </a:ext>
            </a:extLst>
          </p:cNvPr>
          <p:cNvSpPr/>
          <p:nvPr/>
        </p:nvSpPr>
        <p:spPr>
          <a:xfrm>
            <a:off x="2744275" y="4488455"/>
            <a:ext cx="1092678" cy="35943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xmlns="" id="{AD3C7F9D-8AED-45D6-8A85-346A10CF1F6B}"/>
              </a:ext>
            </a:extLst>
          </p:cNvPr>
          <p:cNvSpPr/>
          <p:nvPr/>
        </p:nvSpPr>
        <p:spPr>
          <a:xfrm>
            <a:off x="2725546" y="4249475"/>
            <a:ext cx="1092679" cy="256320"/>
          </a:xfrm>
          <a:prstGeom prst="roundRect">
            <a:avLst/>
          </a:prstGeom>
          <a:solidFill>
            <a:srgbClr val="53D2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xmlns="" id="{EC2AB5CD-347F-46B8-BC1E-673AAC7A8F4C}"/>
              </a:ext>
            </a:extLst>
          </p:cNvPr>
          <p:cNvSpPr/>
          <p:nvPr/>
        </p:nvSpPr>
        <p:spPr>
          <a:xfrm>
            <a:off x="10006639" y="5267188"/>
            <a:ext cx="819509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xmlns="" id="{4BAC6508-48C9-464F-840C-490CA684FCE0}"/>
              </a:ext>
            </a:extLst>
          </p:cNvPr>
          <p:cNvSpPr/>
          <p:nvPr/>
        </p:nvSpPr>
        <p:spPr>
          <a:xfrm>
            <a:off x="9830516" y="4967158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</a:t>
            </a:r>
            <a:r>
              <a:rPr lang="ar-AE" sz="1667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 بالياء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xmlns="" id="{FC03DB43-F58A-4F33-9856-2657430DD24B}"/>
              </a:ext>
            </a:extLst>
          </p:cNvPr>
          <p:cNvSpPr/>
          <p:nvPr/>
        </p:nvSpPr>
        <p:spPr>
          <a:xfrm>
            <a:off x="8890079" y="5273757"/>
            <a:ext cx="1092679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xmlns="" id="{A55E862C-7FA8-4FB5-A9CB-27A186A2E56B}"/>
              </a:ext>
            </a:extLst>
          </p:cNvPr>
          <p:cNvSpPr/>
          <p:nvPr/>
        </p:nvSpPr>
        <p:spPr>
          <a:xfrm>
            <a:off x="8654271" y="4967158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xmlns="" id="{9D0C7F5B-5592-4E8E-A31C-290AC7112DA3}"/>
              </a:ext>
            </a:extLst>
          </p:cNvPr>
          <p:cNvSpPr/>
          <p:nvPr/>
        </p:nvSpPr>
        <p:spPr>
          <a:xfrm>
            <a:off x="7609213" y="5262674"/>
            <a:ext cx="1250829" cy="35943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xmlns="" id="{802CC38C-5A94-4B8B-9169-582819572651}"/>
              </a:ext>
            </a:extLst>
          </p:cNvPr>
          <p:cNvSpPr/>
          <p:nvPr/>
        </p:nvSpPr>
        <p:spPr>
          <a:xfrm>
            <a:off x="7467887" y="5006353"/>
            <a:ext cx="1092679" cy="256320"/>
          </a:xfrm>
          <a:prstGeom prst="roundRect">
            <a:avLst/>
          </a:prstGeom>
          <a:solidFill>
            <a:srgbClr val="53D2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</p:spTree>
    <p:extLst>
      <p:ext uri="{BB962C8B-B14F-4D97-AF65-F5344CB8AC3E}">
        <p14:creationId xmlns:p14="http://schemas.microsoft.com/office/powerpoint/2010/main" val="2329382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51825" y="-96644"/>
          <a:ext cx="8521791" cy="6400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102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15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1757">
                <a:tc>
                  <a:txBody>
                    <a:bodyPr/>
                    <a:lstStyle/>
                    <a:p>
                      <a:pPr algn="l"/>
                      <a:r>
                        <a:rPr lang="ar-AE" sz="2400" dirty="0">
                          <a:solidFill>
                            <a:srgbClr val="FF0000"/>
                          </a:solidFill>
                        </a:rPr>
                        <a:t>علامة الإعراب                       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rgbClr val="FF0000"/>
                          </a:solidFill>
                        </a:rPr>
                        <a:t>الاسم                     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r"/>
                      <a:r>
                        <a:rPr lang="ar-AE" sz="2000" b="1" dirty="0">
                          <a:solidFill>
                            <a:srgbClr val="0000FF"/>
                          </a:solidFill>
                        </a:rPr>
                        <a:t>مفعول به منصوب وعلامة</a:t>
                      </a:r>
                      <a:r>
                        <a:rPr lang="ar-AE" sz="2000" b="1" baseline="0" dirty="0">
                          <a:solidFill>
                            <a:srgbClr val="0000FF"/>
                          </a:solidFill>
                        </a:rPr>
                        <a:t> نصبه </a:t>
                      </a:r>
                      <a:r>
                        <a:rPr lang="ar-AE" sz="2000" b="1" dirty="0">
                          <a:solidFill>
                            <a:srgbClr val="0000FF"/>
                          </a:solidFill>
                        </a:rPr>
                        <a:t>الياء</a:t>
                      </a:r>
                      <a:r>
                        <a:rPr lang="ar-AE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ar-AE" sz="2000" b="1" baseline="0" dirty="0">
                          <a:solidFill>
                            <a:srgbClr val="0000FF"/>
                          </a:solidFill>
                        </a:rPr>
                        <a:t>لأنه مثنى</a:t>
                      </a:r>
                      <a:endParaRPr lang="ar-AE" sz="2800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ذراعيه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dirty="0">
                          <a:solidFill>
                            <a:srgbClr val="0000FF"/>
                          </a:solidFill>
                        </a:rPr>
                        <a:t>حال منصوب وعلامة</a:t>
                      </a:r>
                      <a:r>
                        <a:rPr lang="ar-AE" sz="2000" b="1" baseline="0" dirty="0">
                          <a:solidFill>
                            <a:srgbClr val="0000FF"/>
                          </a:solidFill>
                        </a:rPr>
                        <a:t> نصبه </a:t>
                      </a:r>
                      <a:r>
                        <a:rPr lang="ar-AE" sz="2000" b="1" dirty="0">
                          <a:solidFill>
                            <a:srgbClr val="0000FF"/>
                          </a:solidFill>
                        </a:rPr>
                        <a:t>الياء</a:t>
                      </a:r>
                      <a:r>
                        <a:rPr lang="ar-AE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ar-AE" sz="2000" b="1" baseline="0" dirty="0">
                          <a:solidFill>
                            <a:srgbClr val="0000FF"/>
                          </a:solidFill>
                        </a:rPr>
                        <a:t>لأنه مثنى</a:t>
                      </a:r>
                      <a:endParaRPr lang="ar-AE" sz="2800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صلبتين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حال منصوب وعلامة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نصبه </a:t>
                      </a: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الياء</a:t>
                      </a:r>
                      <a:r>
                        <a:rPr lang="ar-AE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لأنه مثنى</a:t>
                      </a:r>
                      <a:endParaRPr lang="ar-AE" sz="2400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مستقيمتين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مفعول به منصوب وعلامة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نصبه </a:t>
                      </a: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الياء</a:t>
                      </a:r>
                      <a:r>
                        <a:rPr lang="ar-AE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لأنه مثنى</a:t>
                      </a:r>
                      <a:endParaRPr lang="ar-AE" sz="2400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كفيه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مضاف إليه مجروروعلامة جره 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لأنه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كفيّ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مفعول مطلق منصوب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وعلامة نصبه الياء لأنه مثنى ( مبين للعدد )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جذبتين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نعت منصوب وعلامة نصبه الياء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لأنه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خفيفتين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مفعول مطلق منصوب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وعلامة نصبه الياء لأنه مُثنى ( مبين للعدد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دورتين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اسم مجرور و علامة جره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الياء لأنه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الساقين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نعت مجرور وعلامة جره الياء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لأنه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الملوحتين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اسم مجرور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و علامة جره الياء لأنه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بكفيه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نعت مجرور و علامة جره الياء لأنه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الكبيرتين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dirty="0">
                          <a:solidFill>
                            <a:srgbClr val="0000FF"/>
                          </a:solidFill>
                        </a:rPr>
                        <a:t>نعت مجرور و علامة جره الياء لأنه</a:t>
                      </a:r>
                      <a:r>
                        <a:rPr lang="ar-AE" sz="1800" b="1" baseline="0" dirty="0">
                          <a:solidFill>
                            <a:srgbClr val="0000FF"/>
                          </a:solidFill>
                        </a:rPr>
                        <a:t> مثنى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الخشنتين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25777" y="6248400"/>
            <a:ext cx="7696200" cy="4401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cs typeface="Times New Roman"/>
              </a:rPr>
              <a:t>تذكَّر أن ( المثنى </a:t>
            </a:r>
            <a:r>
              <a:rPr lang="ar-AE" sz="2800" b="1" dirty="0">
                <a:solidFill>
                  <a:srgbClr val="0000FF"/>
                </a:solidFill>
                <a:cs typeface="Times New Roman"/>
              </a:rPr>
              <a:t>يُرفع</a:t>
            </a:r>
            <a:r>
              <a:rPr lang="ar-AE" sz="2800" b="1" dirty="0">
                <a:cs typeface="Times New Roman"/>
              </a:rPr>
              <a:t> بالألف </a:t>
            </a:r>
            <a:r>
              <a:rPr lang="ar-AE" sz="2800" b="1" dirty="0">
                <a:solidFill>
                  <a:schemeClr val="tx1"/>
                </a:solidFill>
                <a:cs typeface="Times New Roman"/>
              </a:rPr>
              <a:t>و</a:t>
            </a:r>
            <a:r>
              <a:rPr lang="ar-AE" sz="2800" b="1" dirty="0">
                <a:solidFill>
                  <a:srgbClr val="0000FF"/>
                </a:solidFill>
                <a:cs typeface="Times New Roman"/>
              </a:rPr>
              <a:t>ينصب </a:t>
            </a:r>
            <a:r>
              <a:rPr lang="ar-AE" sz="2800" b="1" dirty="0">
                <a:solidFill>
                  <a:schemeClr val="tx1"/>
                </a:solidFill>
                <a:cs typeface="Times New Roman"/>
              </a:rPr>
              <a:t>و</a:t>
            </a:r>
            <a:r>
              <a:rPr lang="ar-AE" sz="2800" b="1" dirty="0">
                <a:solidFill>
                  <a:srgbClr val="0000FF"/>
                </a:solidFill>
                <a:cs typeface="Times New Roman"/>
              </a:rPr>
              <a:t>يجر </a:t>
            </a:r>
            <a:r>
              <a:rPr lang="ar-AE" sz="2800" b="1" dirty="0">
                <a:cs typeface="Times New Roman"/>
              </a:rPr>
              <a:t>بالياء )</a:t>
            </a:r>
          </a:p>
        </p:txBody>
      </p:sp>
    </p:spTree>
    <p:extLst>
      <p:ext uri="{BB962C8B-B14F-4D97-AF65-F5344CB8AC3E}">
        <p14:creationId xmlns:p14="http://schemas.microsoft.com/office/powerpoint/2010/main" val="341403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001E2B8-A849-41BD-9255-19569D8C8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7380" t="15213" r="13800" b="554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242F612A-8189-40F1-916E-A69008A6F22A}"/>
              </a:ext>
            </a:extLst>
          </p:cNvPr>
          <p:cNvSpPr/>
          <p:nvPr/>
        </p:nvSpPr>
        <p:spPr>
          <a:xfrm>
            <a:off x="8317299" y="1070173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CCF0CBE3-2A3F-469B-8388-7E9339410732}"/>
              </a:ext>
            </a:extLst>
          </p:cNvPr>
          <p:cNvSpPr/>
          <p:nvPr/>
        </p:nvSpPr>
        <p:spPr>
          <a:xfrm>
            <a:off x="8630007" y="1363736"/>
            <a:ext cx="819509" cy="3594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70DA4498-C17B-4F19-956F-F9742EF9C352}"/>
              </a:ext>
            </a:extLst>
          </p:cNvPr>
          <p:cNvSpPr/>
          <p:nvPr/>
        </p:nvSpPr>
        <p:spPr>
          <a:xfrm>
            <a:off x="5355563" y="1363736"/>
            <a:ext cx="819509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4D5C72F1-018A-4945-B263-73C36944BBA8}"/>
              </a:ext>
            </a:extLst>
          </p:cNvPr>
          <p:cNvSpPr/>
          <p:nvPr/>
        </p:nvSpPr>
        <p:spPr>
          <a:xfrm>
            <a:off x="4909861" y="1109807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  <a:endParaRPr lang="ar-AE" sz="1667" b="1" kern="0" dirty="0">
              <a:ln w="10160">
                <a:noFill/>
                <a:prstDash val="solid"/>
              </a:ln>
              <a:solidFill>
                <a:prstClr val="black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66421264-84C3-43DA-973D-521BB4055A50}"/>
              </a:ext>
            </a:extLst>
          </p:cNvPr>
          <p:cNvSpPr/>
          <p:nvPr/>
        </p:nvSpPr>
        <p:spPr>
          <a:xfrm>
            <a:off x="2271623" y="1912189"/>
            <a:ext cx="1196911" cy="47383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01B0E306-456B-4CD0-BEFB-E733C76C2D43}"/>
              </a:ext>
            </a:extLst>
          </p:cNvPr>
          <p:cNvSpPr/>
          <p:nvPr/>
        </p:nvSpPr>
        <p:spPr>
          <a:xfrm>
            <a:off x="2066739" y="1595009"/>
            <a:ext cx="1092679" cy="256320"/>
          </a:xfrm>
          <a:prstGeom prst="roundRect">
            <a:avLst/>
          </a:prstGeom>
          <a:solidFill>
            <a:srgbClr val="53D2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33D17DC5-BFF9-4D86-9F66-D9F994AD84E4}"/>
              </a:ext>
            </a:extLst>
          </p:cNvPr>
          <p:cNvSpPr/>
          <p:nvPr/>
        </p:nvSpPr>
        <p:spPr>
          <a:xfrm>
            <a:off x="8195095" y="3099168"/>
            <a:ext cx="938116" cy="48079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51C333E1-FE7B-4A6B-BD24-DF97C8BF13FA}"/>
              </a:ext>
            </a:extLst>
          </p:cNvPr>
          <p:cNvSpPr/>
          <p:nvPr/>
        </p:nvSpPr>
        <p:spPr>
          <a:xfrm>
            <a:off x="8040531" y="2958745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E8CB5F31-5634-43E4-A008-0ADBA1C5E68C}"/>
              </a:ext>
            </a:extLst>
          </p:cNvPr>
          <p:cNvSpPr/>
          <p:nvPr/>
        </p:nvSpPr>
        <p:spPr>
          <a:xfrm>
            <a:off x="3753692" y="3184585"/>
            <a:ext cx="938116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2717979E-26DA-48CA-81FF-2223600CA594}"/>
              </a:ext>
            </a:extLst>
          </p:cNvPr>
          <p:cNvSpPr/>
          <p:nvPr/>
        </p:nvSpPr>
        <p:spPr>
          <a:xfrm>
            <a:off x="3597335" y="2943371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 بالياء</a:t>
            </a:r>
            <a:endParaRPr lang="ar-AE" sz="1667" b="1" kern="0" dirty="0">
              <a:ln w="10160">
                <a:noFill/>
                <a:prstDash val="solid"/>
              </a:ln>
              <a:solidFill>
                <a:prstClr val="black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C7D82333-CDA6-4D34-B614-04B854F672B3}"/>
              </a:ext>
            </a:extLst>
          </p:cNvPr>
          <p:cNvSpPr/>
          <p:nvPr/>
        </p:nvSpPr>
        <p:spPr>
          <a:xfrm>
            <a:off x="5166861" y="4353944"/>
            <a:ext cx="1196911" cy="35943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BEDDE683-E479-46B0-95F8-2792A77C57A4}"/>
              </a:ext>
            </a:extLst>
          </p:cNvPr>
          <p:cNvSpPr/>
          <p:nvPr/>
        </p:nvSpPr>
        <p:spPr>
          <a:xfrm>
            <a:off x="4931420" y="4097623"/>
            <a:ext cx="1092679" cy="256320"/>
          </a:xfrm>
          <a:prstGeom prst="roundRect">
            <a:avLst/>
          </a:prstGeom>
          <a:solidFill>
            <a:srgbClr val="53D2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 بالياء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5FCB0590-C4F1-4B29-A672-DEF05CD4B231}"/>
              </a:ext>
            </a:extLst>
          </p:cNvPr>
          <p:cNvSpPr/>
          <p:nvPr/>
        </p:nvSpPr>
        <p:spPr>
          <a:xfrm>
            <a:off x="5038360" y="5015586"/>
            <a:ext cx="1453911" cy="3594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xmlns="" id="{457F0891-D012-432C-BDD1-197E004E3A44}"/>
              </a:ext>
            </a:extLst>
          </p:cNvPr>
          <p:cNvSpPr/>
          <p:nvPr/>
        </p:nvSpPr>
        <p:spPr>
          <a:xfrm>
            <a:off x="4884104" y="4759265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xmlns="" id="{99E254F7-EDE4-44FB-AF88-5ADE6A182AF8}"/>
              </a:ext>
            </a:extLst>
          </p:cNvPr>
          <p:cNvSpPr/>
          <p:nvPr/>
        </p:nvSpPr>
        <p:spPr>
          <a:xfrm>
            <a:off x="6971824" y="5640717"/>
            <a:ext cx="1068707" cy="359433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xmlns="" id="{A0C00F28-8ADD-4596-BC6F-94D1E9B2B90E}"/>
              </a:ext>
            </a:extLst>
          </p:cNvPr>
          <p:cNvSpPr/>
          <p:nvPr/>
        </p:nvSpPr>
        <p:spPr>
          <a:xfrm>
            <a:off x="6944266" y="5379812"/>
            <a:ext cx="1250829" cy="2412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  <a:endParaRPr lang="ar-AE" sz="1667" b="1" kern="0" dirty="0">
              <a:ln w="10160">
                <a:noFill/>
                <a:prstDash val="solid"/>
              </a:ln>
              <a:solidFill>
                <a:prstClr val="black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xmlns="" id="{69EC051C-8273-4D27-9262-32372D468C69}"/>
              </a:ext>
            </a:extLst>
          </p:cNvPr>
          <p:cNvSpPr/>
          <p:nvPr/>
        </p:nvSpPr>
        <p:spPr>
          <a:xfrm>
            <a:off x="5875558" y="5631339"/>
            <a:ext cx="1068707" cy="35943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C156BF50-48D1-4CB7-8DE7-A463D7E39F21}"/>
              </a:ext>
            </a:extLst>
          </p:cNvPr>
          <p:cNvSpPr/>
          <p:nvPr/>
        </p:nvSpPr>
        <p:spPr>
          <a:xfrm>
            <a:off x="5625589" y="5359913"/>
            <a:ext cx="1092679" cy="256320"/>
          </a:xfrm>
          <a:prstGeom prst="roundRect">
            <a:avLst/>
          </a:prstGeom>
          <a:solidFill>
            <a:srgbClr val="53D2FF"/>
          </a:solidFill>
          <a:ln w="28575" cap="flat" cmpd="sng" algn="ctr">
            <a:solidFill>
              <a:srgbClr val="00B0F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xmlns="" id="{231F3833-4C4D-47EF-AC5E-B4AD934D7511}"/>
              </a:ext>
            </a:extLst>
          </p:cNvPr>
          <p:cNvSpPr/>
          <p:nvPr/>
        </p:nvSpPr>
        <p:spPr>
          <a:xfrm>
            <a:off x="8845062" y="6173811"/>
            <a:ext cx="1290977" cy="3594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xmlns="" id="{0F824E6F-6EDD-40DA-8631-DA3FD20FD5D1}"/>
              </a:ext>
            </a:extLst>
          </p:cNvPr>
          <p:cNvSpPr/>
          <p:nvPr/>
        </p:nvSpPr>
        <p:spPr>
          <a:xfrm>
            <a:off x="9206293" y="5919090"/>
            <a:ext cx="1092679" cy="256320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A43BF005-170A-492E-9D7A-23A9A4AA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150" y="108559"/>
            <a:ext cx="1800218" cy="4511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9D3D08AA-9438-457C-93FC-4DFB07A8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87" y="734769"/>
            <a:ext cx="7281583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09251" y="0"/>
          <a:ext cx="9129252" cy="61264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339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9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l"/>
                      <a:r>
                        <a:rPr lang="ar-AE" sz="2800" dirty="0"/>
                        <a:t>  علامة الإعراب            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ar-AE" sz="2800" dirty="0"/>
                        <a:t>الاسم                      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فاعل مرفوع وعلامة رفعه الواو لأنه جمع</a:t>
                      </a:r>
                      <a:r>
                        <a:rPr lang="ar-AE" sz="2400" b="1" baseline="0" dirty="0"/>
                        <a:t> مذكر سالم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المؤمنون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خبر مرفوع وعلامة رفعه الواو لأنه جمع</a:t>
                      </a:r>
                      <a:r>
                        <a:rPr lang="ar-AE" sz="2400" b="1" baseline="0" dirty="0"/>
                        <a:t> مذكر سالم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خاشعون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فاعل مرفوع وعلامة رفعه الواو لأنه جمع</a:t>
                      </a:r>
                      <a:r>
                        <a:rPr lang="ar-AE" sz="2400" b="1" baseline="0" dirty="0"/>
                        <a:t> مذكر سالم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المسلمون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خبر مرفوع وعلامة رفعه الواو لأنه جمع</a:t>
                      </a:r>
                      <a:r>
                        <a:rPr lang="ar-AE" sz="2400" b="1" baseline="0" dirty="0"/>
                        <a:t> مذكر سالم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صامتون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حال منصوبة </a:t>
                      </a:r>
                      <a:r>
                        <a:rPr lang="ar-AE" sz="2400" b="1" baseline="0" dirty="0">
                          <a:solidFill>
                            <a:schemeClr val="tx1"/>
                          </a:solidFill>
                        </a:rPr>
                        <a:t> وعلامة نصبه الياء لأنه جمع مذكر سالم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طامعين</a:t>
                      </a:r>
                      <a:r>
                        <a:rPr lang="ar-AE" sz="28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مضاف إليه مجرور و علامة جره الياء لأنه جمع مذكر سالم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الفلاحين 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اسم مجرور وعلامة جره الياء لأنه مثنى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المطروحين</a:t>
                      </a:r>
                      <a:r>
                        <a:rPr lang="ar-AE" sz="28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مضاف إليه مجرور و علامة جره الياء لأنه جمع مذكر سالم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الفلاحين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نعت مجرور وعلاة جره </a:t>
                      </a:r>
                      <a:r>
                        <a:rPr lang="ar-AE" sz="2400" b="1" baseline="0" dirty="0"/>
                        <a:t>الياء لأنه جمع مذكر سالم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الناظرين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>
                          <a:solidFill>
                            <a:schemeClr val="tx1"/>
                          </a:solidFill>
                        </a:rPr>
                        <a:t>نعت مرفوع بالواو</a:t>
                      </a:r>
                      <a:r>
                        <a:rPr lang="ar-AE" sz="2400" b="1" baseline="0">
                          <a:solidFill>
                            <a:schemeClr val="tx1"/>
                          </a:solidFill>
                        </a:rPr>
                        <a:t> لأنه جمع مذكر سالم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rgbClr val="0000FF"/>
                          </a:solidFill>
                        </a:rPr>
                        <a:t>المظلومون </a:t>
                      </a:r>
                      <a:endParaRPr lang="en-US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32709" y="6276109"/>
            <a:ext cx="7696200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تذكَّر أن (</a:t>
            </a:r>
            <a:r>
              <a:rPr lang="ar-AE" sz="2800" b="1" dirty="0"/>
              <a:t>جمع المذكر السالم </a:t>
            </a:r>
            <a:r>
              <a:rPr lang="ar-AE" sz="2800" b="1" dirty="0">
                <a:solidFill>
                  <a:srgbClr val="0000FF"/>
                </a:solidFill>
              </a:rPr>
              <a:t>يرفع</a:t>
            </a:r>
            <a:r>
              <a:rPr lang="ar-AE" sz="2800" b="1" dirty="0"/>
              <a:t> بالواو و</a:t>
            </a:r>
            <a:r>
              <a:rPr lang="ar-AE" sz="2800" b="1" dirty="0">
                <a:solidFill>
                  <a:srgbClr val="0000FF"/>
                </a:solidFill>
              </a:rPr>
              <a:t>يُنصب</a:t>
            </a:r>
            <a:r>
              <a:rPr lang="ar-AE" sz="2800" b="1" dirty="0"/>
              <a:t> و</a:t>
            </a:r>
            <a:r>
              <a:rPr lang="ar-AE" sz="2800" b="1" dirty="0">
                <a:solidFill>
                  <a:srgbClr val="0000FF"/>
                </a:solidFill>
              </a:rPr>
              <a:t>يُجر</a:t>
            </a:r>
            <a:r>
              <a:rPr lang="ar-AE" sz="2800" b="1" dirty="0"/>
              <a:t> بالياء </a:t>
            </a:r>
            <a:r>
              <a:rPr lang="ar-AE" sz="2800" b="1" dirty="0" smtClean="0"/>
              <a:t>)</a:t>
            </a:r>
            <a:endParaRPr lang="ar-AE" sz="2800" b="1" dirty="0"/>
          </a:p>
        </p:txBody>
      </p:sp>
    </p:spTree>
    <p:extLst>
      <p:ext uri="{BB962C8B-B14F-4D97-AF65-F5344CB8AC3E}">
        <p14:creationId xmlns:p14="http://schemas.microsoft.com/office/powerpoint/2010/main" val="31964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9467D31-8F8D-4311-896A-AFCD39CBA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7115" t="18514" r="16319" b="766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مستطيل 6">
            <a:extLst>
              <a:ext uri="{FF2B5EF4-FFF2-40B4-BE49-F238E27FC236}">
                <a16:creationId xmlns:a16="http://schemas.microsoft.com/office/drawing/2014/main" xmlns="" id="{91622836-73C0-4574-8163-51AF2600A597}"/>
              </a:ext>
            </a:extLst>
          </p:cNvPr>
          <p:cNvSpPr/>
          <p:nvPr/>
        </p:nvSpPr>
        <p:spPr>
          <a:xfrm>
            <a:off x="416944" y="222346"/>
            <a:ext cx="2763378" cy="7383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dirty="0">
                <a:solidFill>
                  <a:srgbClr val="FF0000"/>
                </a:solidFill>
                <a:cs typeface="PT Bold Heading" pitchFamily="2" charset="-78"/>
              </a:rPr>
              <a:t>تعلم ذاتي </a:t>
            </a:r>
            <a:endParaRPr lang="en-US" sz="3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276BFC03-6535-4A45-8139-7197807D872C}"/>
              </a:ext>
            </a:extLst>
          </p:cNvPr>
          <p:cNvSpPr/>
          <p:nvPr/>
        </p:nvSpPr>
        <p:spPr>
          <a:xfrm>
            <a:off x="8554528" y="1918112"/>
            <a:ext cx="359435" cy="3594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E2B6A0BA-6B42-4ED3-958B-EAF10FDA1ABB}"/>
              </a:ext>
            </a:extLst>
          </p:cNvPr>
          <p:cNvSpPr/>
          <p:nvPr/>
        </p:nvSpPr>
        <p:spPr>
          <a:xfrm>
            <a:off x="8113628" y="1709974"/>
            <a:ext cx="1241235" cy="208138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631E9D23-2F02-490D-A7D8-4F57E3AA88EB}"/>
              </a:ext>
            </a:extLst>
          </p:cNvPr>
          <p:cNvSpPr/>
          <p:nvPr/>
        </p:nvSpPr>
        <p:spPr>
          <a:xfrm>
            <a:off x="8995428" y="2706471"/>
            <a:ext cx="359435" cy="359434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A30B97B2-6B73-467C-8CC2-A968B057BEB4}"/>
              </a:ext>
            </a:extLst>
          </p:cNvPr>
          <p:cNvSpPr/>
          <p:nvPr/>
        </p:nvSpPr>
        <p:spPr>
          <a:xfrm>
            <a:off x="8374811" y="2424747"/>
            <a:ext cx="1241235" cy="208138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EC9CD662-EED9-4773-AE73-9ECE6D6003D5}"/>
              </a:ext>
            </a:extLst>
          </p:cNvPr>
          <p:cNvSpPr/>
          <p:nvPr/>
        </p:nvSpPr>
        <p:spPr>
          <a:xfrm>
            <a:off x="7540918" y="3429001"/>
            <a:ext cx="359435" cy="359434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11893EBE-1B61-4BC3-8DB4-4A44EB39A7D6}"/>
              </a:ext>
            </a:extLst>
          </p:cNvPr>
          <p:cNvSpPr/>
          <p:nvPr/>
        </p:nvSpPr>
        <p:spPr>
          <a:xfrm>
            <a:off x="7068878" y="3210012"/>
            <a:ext cx="1241235" cy="208138"/>
          </a:xfrm>
          <a:prstGeom prst="roundRect">
            <a:avLst/>
          </a:prstGeom>
          <a:solidFill>
            <a:srgbClr val="00B0F0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47E10CE7-7BD7-43BD-8A04-D7FF4B73F8CA}"/>
              </a:ext>
            </a:extLst>
          </p:cNvPr>
          <p:cNvSpPr/>
          <p:nvPr/>
        </p:nvSpPr>
        <p:spPr>
          <a:xfrm>
            <a:off x="2681385" y="4079310"/>
            <a:ext cx="579882" cy="3594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xmlns="" id="{6D137EB6-9DEF-432B-BD01-82080F6B6C8E}"/>
              </a:ext>
            </a:extLst>
          </p:cNvPr>
          <p:cNvSpPr/>
          <p:nvPr/>
        </p:nvSpPr>
        <p:spPr>
          <a:xfrm>
            <a:off x="2350708" y="3845944"/>
            <a:ext cx="1241235" cy="208138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منصوب بالألف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xmlns="" id="{267D7479-DDF0-4B16-9F65-913FABCA908D}"/>
              </a:ext>
            </a:extLst>
          </p:cNvPr>
          <p:cNvSpPr/>
          <p:nvPr/>
        </p:nvSpPr>
        <p:spPr>
          <a:xfrm>
            <a:off x="6412302" y="4778411"/>
            <a:ext cx="656577" cy="359434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xmlns="" id="{5354ADA8-9170-449C-8DB9-3AFD34A71CF6}"/>
              </a:ext>
            </a:extLst>
          </p:cNvPr>
          <p:cNvSpPr/>
          <p:nvPr/>
        </p:nvSpPr>
        <p:spPr>
          <a:xfrm>
            <a:off x="6096000" y="4501912"/>
            <a:ext cx="1246033" cy="208138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xmlns="" id="{D42450EF-1E60-42F4-BD5F-9A44909206ED}"/>
              </a:ext>
            </a:extLst>
          </p:cNvPr>
          <p:cNvSpPr/>
          <p:nvPr/>
        </p:nvSpPr>
        <p:spPr>
          <a:xfrm>
            <a:off x="8554529" y="5482894"/>
            <a:ext cx="690113" cy="3594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4935275A-36C5-45DA-A0AA-53E952DB9CF6}"/>
              </a:ext>
            </a:extLst>
          </p:cNvPr>
          <p:cNvSpPr/>
          <p:nvPr/>
        </p:nvSpPr>
        <p:spPr>
          <a:xfrm>
            <a:off x="8154353" y="5201170"/>
            <a:ext cx="1241235" cy="208138"/>
          </a:xfrm>
          <a:prstGeom prst="roundRect">
            <a:avLst/>
          </a:prstGeom>
          <a:solidFill>
            <a:srgbClr val="FFC285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xmlns="" id="{C3FBE7CF-4D01-4316-A75C-3B156F0DFC5A}"/>
              </a:ext>
            </a:extLst>
          </p:cNvPr>
          <p:cNvSpPr/>
          <p:nvPr/>
        </p:nvSpPr>
        <p:spPr>
          <a:xfrm>
            <a:off x="6611187" y="5477669"/>
            <a:ext cx="656577" cy="359434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xmlns="" id="{596A61EA-7BEC-46F0-BB0B-9FE91D184AFE}"/>
              </a:ext>
            </a:extLst>
          </p:cNvPr>
          <p:cNvSpPr/>
          <p:nvPr/>
        </p:nvSpPr>
        <p:spPr>
          <a:xfrm>
            <a:off x="6294885" y="5201170"/>
            <a:ext cx="1246033" cy="208138"/>
          </a:xfrm>
          <a:prstGeom prst="roundRect">
            <a:avLst/>
          </a:prstGeom>
          <a:solidFill>
            <a:srgbClr val="00B0F0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مجرور بالياء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xmlns="" id="{8C15DA38-676C-4E9E-A869-7FA1989E77FE}"/>
              </a:ext>
            </a:extLst>
          </p:cNvPr>
          <p:cNvSpPr/>
          <p:nvPr/>
        </p:nvSpPr>
        <p:spPr>
          <a:xfrm>
            <a:off x="7735004" y="6226441"/>
            <a:ext cx="690113" cy="359434"/>
          </a:xfrm>
          <a:prstGeom prst="roundRect">
            <a:avLst/>
          </a:prstGeom>
          <a:solidFill>
            <a:srgbClr val="00B05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30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0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xmlns="" id="{199DF3B2-3F43-43EE-A59C-B3F51421C0AA}"/>
              </a:ext>
            </a:extLst>
          </p:cNvPr>
          <p:cNvSpPr/>
          <p:nvPr/>
        </p:nvSpPr>
        <p:spPr>
          <a:xfrm>
            <a:off x="7334829" y="5944717"/>
            <a:ext cx="1241235" cy="208138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rgbClr val="FF860D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ar-AE" sz="1500" b="1" kern="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Sakkal Majalla" panose="02000000000000000000" pitchFamily="2" charset="-78"/>
                <a:cs typeface="+mj-cs"/>
              </a:rPr>
              <a:t>مرفوع بالواو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9AE63958-50D7-4292-A5FD-64B4EC9EA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081" y="277291"/>
            <a:ext cx="1800218" cy="4511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7ACF7676-343F-4EE7-B3BF-A790CE145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717" y="1236555"/>
            <a:ext cx="7281583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4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718377"/>
              </p:ext>
            </p:extLst>
          </p:nvPr>
        </p:nvGraphicFramePr>
        <p:xfrm>
          <a:off x="1531375" y="1162594"/>
          <a:ext cx="9129252" cy="453281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059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33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l"/>
                      <a:r>
                        <a:rPr lang="ar-AE" sz="2400" dirty="0">
                          <a:solidFill>
                            <a:srgbClr val="FF0000"/>
                          </a:solidFill>
                        </a:rPr>
                        <a:t>علامة الإعراب                       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ar-AE" sz="2400" dirty="0">
                          <a:solidFill>
                            <a:srgbClr val="FF0000"/>
                          </a:solidFill>
                        </a:rPr>
                        <a:t>الاسم                     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ar-AE" sz="1800" b="1" dirty="0">
                          <a:solidFill>
                            <a:schemeClr val="tx1"/>
                          </a:solidFill>
                        </a:rPr>
                        <a:t>خبر مرفوع و علامة رفعه الواو لأنه</a:t>
                      </a:r>
                      <a:r>
                        <a:rPr lang="ar-AE" sz="1800" b="1" baseline="0" dirty="0">
                          <a:solidFill>
                            <a:schemeClr val="tx1"/>
                          </a:solidFill>
                        </a:rPr>
                        <a:t> من الأسماء الخمسة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ذو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فاعل مرفوع و علامة رفعه الواو لأنه</a:t>
                      </a:r>
                      <a:r>
                        <a:rPr lang="ar-AE" sz="2000" b="1" baseline="0" dirty="0">
                          <a:solidFill>
                            <a:schemeClr val="tx1"/>
                          </a:solidFill>
                        </a:rPr>
                        <a:t> من الأسماء الخمسة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ذو 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مضاف إليه مجرور و علامة جره</a:t>
                      </a:r>
                      <a:r>
                        <a:rPr lang="ar-AE" sz="2000" b="1" baseline="0" dirty="0">
                          <a:solidFill>
                            <a:schemeClr val="tx1"/>
                          </a:solidFill>
                        </a:rPr>
                        <a:t> الياء لأنه من الأسماء الخمسة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ذي 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مفعول به منصوب و علامة نصبه الألف لأنه من الأسماء الخمس</a:t>
                      </a:r>
                      <a:r>
                        <a:rPr lang="ar-AE" sz="2000" b="1" baseline="0" dirty="0">
                          <a:solidFill>
                            <a:schemeClr val="tx1"/>
                          </a:solidFill>
                        </a:rPr>
                        <a:t>ة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أخاه</a:t>
                      </a:r>
                      <a:r>
                        <a:rPr lang="ar-AE" sz="32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مضاف إليه مجرور و علامة جره</a:t>
                      </a:r>
                      <a:r>
                        <a:rPr lang="ar-AE" sz="2000" b="1" baseline="0" dirty="0">
                          <a:solidFill>
                            <a:schemeClr val="tx1"/>
                          </a:solidFill>
                        </a:rPr>
                        <a:t> الياء لأنه من الأسماء الخمسة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أبيك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اسم كان مرفوع و علامة رفعه الواو لأنه</a:t>
                      </a:r>
                      <a:r>
                        <a:rPr lang="ar-AE" sz="2000" b="1" baseline="0" dirty="0">
                          <a:solidFill>
                            <a:schemeClr val="tx1"/>
                          </a:solidFill>
                        </a:rPr>
                        <a:t> من الأسماء الخمسة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أبوك 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34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>
                          <a:solidFill>
                            <a:schemeClr val="tx1"/>
                          </a:solidFill>
                        </a:rPr>
                        <a:t>مبتدأ مرفوع </a:t>
                      </a:r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بالواو لأنه</a:t>
                      </a:r>
                      <a:r>
                        <a:rPr lang="ar-AE" sz="2000" b="1" baseline="0" dirty="0">
                          <a:solidFill>
                            <a:schemeClr val="tx1"/>
                          </a:solidFill>
                        </a:rPr>
                        <a:t> من الأسماء الخمسة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0000FF"/>
                          </a:solidFill>
                        </a:rPr>
                        <a:t>فوكَ </a:t>
                      </a:r>
                      <a:endParaRPr lang="en-US" sz="3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247901" y="5696592"/>
            <a:ext cx="7696200" cy="8948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تذكَّر أن ( الأسماء الخمسة ( أب ـ أخ ـ حم ـ فـو ـ ذو ـ ) </a:t>
            </a:r>
            <a:endParaRPr lang="ar-EG" sz="2800" b="1" dirty="0" smtClean="0"/>
          </a:p>
          <a:p>
            <a:pPr algn="ctr"/>
            <a:r>
              <a:rPr lang="ar-AE" sz="2800" b="1" dirty="0" smtClean="0">
                <a:solidFill>
                  <a:srgbClr val="0000FF"/>
                </a:solidFill>
              </a:rPr>
              <a:t>تُرفع</a:t>
            </a:r>
            <a:r>
              <a:rPr lang="ar-AE" sz="2800" b="1" dirty="0" smtClean="0"/>
              <a:t> </a:t>
            </a:r>
            <a:r>
              <a:rPr lang="ar-AE" sz="2800" b="1" dirty="0"/>
              <a:t>بالواو و</a:t>
            </a:r>
            <a:r>
              <a:rPr lang="ar-AE" sz="2800" b="1" dirty="0">
                <a:solidFill>
                  <a:srgbClr val="0000FF"/>
                </a:solidFill>
              </a:rPr>
              <a:t>تنصب </a:t>
            </a:r>
            <a:r>
              <a:rPr lang="ar-AE" sz="2800" b="1" dirty="0"/>
              <a:t>بالألف و</a:t>
            </a:r>
            <a:r>
              <a:rPr lang="ar-AE" sz="2800" b="1" dirty="0">
                <a:solidFill>
                  <a:srgbClr val="0000FF"/>
                </a:solidFill>
              </a:rPr>
              <a:t>تُجر</a:t>
            </a:r>
            <a:r>
              <a:rPr lang="ar-AE" sz="2800" b="1" dirty="0"/>
              <a:t> بالياء )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198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187;p21"/>
          <p:cNvPicPr preferRelativeResize="0"/>
          <p:nvPr/>
        </p:nvPicPr>
        <p:blipFill rotWithShape="1">
          <a:blip r:embed="rId4">
            <a:alphaModFix/>
          </a:blip>
          <a:srcRect r="9524"/>
          <a:stretch/>
        </p:blipFill>
        <p:spPr>
          <a:xfrm>
            <a:off x="498764" y="249382"/>
            <a:ext cx="11055928" cy="142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1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15">
            <a:extLst>
              <a:ext uri="{FF2B5EF4-FFF2-40B4-BE49-F238E27FC236}">
                <a16:creationId xmlns:a16="http://schemas.microsoft.com/office/drawing/2014/main" xmlns="" id="{47493274-D1A7-483B-B0F3-FCB6937A698B}"/>
              </a:ext>
            </a:extLst>
          </p:cNvPr>
          <p:cNvSpPr/>
          <p:nvPr/>
        </p:nvSpPr>
        <p:spPr>
          <a:xfrm>
            <a:off x="4558145" y="1680502"/>
            <a:ext cx="6289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المثنى هو </a:t>
            </a:r>
            <a:r>
              <a:rPr lang="ar-EG" sz="5400" b="1" kern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كل اسم دَلَّ على 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5400" b="1" kern="0" dirty="0" smtClean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اثنين</a:t>
            </a:r>
            <a:r>
              <a:rPr lang="ar-EG" sz="5400" b="1" kern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أو </a:t>
            </a:r>
            <a:r>
              <a:rPr lang="ar-EG" sz="5400" b="1" kern="0" dirty="0" smtClean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اثنتين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xmlns="" id="{58ED2E90-DE72-4D59-B44B-E8CCB6D7B4F7}"/>
              </a:ext>
            </a:extLst>
          </p:cNvPr>
          <p:cNvPicPr/>
          <p:nvPr/>
        </p:nvPicPr>
        <p:blipFill>
          <a:blip r:embed="rId3" r:link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39" y="1984333"/>
            <a:ext cx="2752151" cy="37934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0964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6" descr="Green_School_Board_and_Decors_PNG_Pic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710"/>
            <a:ext cx="12455236" cy="7169115"/>
          </a:xfrm>
          <a:prstGeom prst="rect">
            <a:avLst/>
          </a:prstGeom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676019" y="1331246"/>
            <a:ext cx="6689654" cy="360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endParaRPr lang="ar-SA" sz="2800" dirty="0">
              <a:solidFill>
                <a:srgbClr val="FFFF00"/>
              </a:solidFill>
              <a:cs typeface="MCS Taybah S_U normal." pitchFamily="2" charset="-78"/>
            </a:endParaRP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SA" sz="4400" dirty="0">
                <a:solidFill>
                  <a:srgbClr val="FFFF00"/>
                </a:solidFill>
                <a:cs typeface="Al-Homam" pitchFamily="2" charset="-78"/>
              </a:rPr>
              <a:t>إلى أن نلتقي في  الدرس القادم  لكم مني أجمل تحية</a:t>
            </a: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SA" sz="4400" dirty="0">
                <a:solidFill>
                  <a:srgbClr val="FFFF00"/>
                </a:solidFill>
                <a:cs typeface="Al-Homam" pitchFamily="2" charset="-78"/>
              </a:rPr>
              <a:t>والسلام عليكم ورحمة الله وبركاته</a:t>
            </a: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AE" sz="2800" dirty="0" smtClean="0">
                <a:solidFill>
                  <a:srgbClr val="FFFF00"/>
                </a:solidFill>
                <a:cs typeface="MCS Taybah S_U normal." pitchFamily="2" charset="-78"/>
              </a:rPr>
              <a:t> </a:t>
            </a:r>
            <a:endParaRPr lang="en-US" sz="2800" dirty="0">
              <a:solidFill>
                <a:srgbClr val="FFFF00"/>
              </a:solidFill>
              <a:cs typeface="MCS Taybah S_U normal." pitchFamily="2" charset="-78"/>
            </a:endParaRPr>
          </a:p>
        </p:txBody>
      </p:sp>
      <p:pic>
        <p:nvPicPr>
          <p:cNvPr id="6" name="صورة 17">
            <a:extLst>
              <a:ext uri="{FF2B5EF4-FFF2-40B4-BE49-F238E27FC236}">
                <a16:creationId xmlns:a16="http://schemas.microsoft.com/office/drawing/2014/main" xmlns="" id="{6AC2209B-BAE6-4617-B859-57C65EE7C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3" y="-55530"/>
            <a:ext cx="1546167" cy="104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07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 invX="1"/>
        <p:sndAc>
          <p:stSnd>
            <p:snd r:embed="rId6" name="camera.wav"/>
          </p:stSnd>
        </p:sndAc>
      </p:transition>
    </mc:Choice>
    <mc:Fallback>
      <p:transition spd="slow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98964" y="1825336"/>
            <a:ext cx="7391400" cy="1101436"/>
          </a:xfrm>
          <a:prstGeom prst="roundRect">
            <a:avLst/>
          </a:prstGeom>
          <a:solidFill>
            <a:srgbClr val="F88CE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يلعب الولد</a:t>
            </a:r>
            <a:r>
              <a:rPr lang="ar-AE" sz="6000" b="1" dirty="0">
                <a:solidFill>
                  <a:srgbClr val="FF0000"/>
                </a:solidFill>
              </a:rPr>
              <a:t>ان</a:t>
            </a:r>
            <a:r>
              <a:rPr lang="ar-AE" sz="6000" b="1" dirty="0"/>
              <a:t> في الحديقة </a:t>
            </a:r>
            <a:endParaRPr lang="en-US" sz="6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209799" y="3286823"/>
            <a:ext cx="7391400" cy="1149927"/>
          </a:xfrm>
          <a:prstGeom prst="roundRect">
            <a:avLst/>
          </a:prstGeom>
          <a:solidFill>
            <a:srgbClr val="F88CE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رأيتُ الولد</a:t>
            </a:r>
            <a:r>
              <a:rPr lang="ar-AE" sz="6000" b="1" dirty="0">
                <a:solidFill>
                  <a:srgbClr val="FF0000"/>
                </a:solidFill>
              </a:rPr>
              <a:t>ين</a:t>
            </a:r>
            <a:r>
              <a:rPr lang="ar-AE" sz="6000" b="1" dirty="0"/>
              <a:t> في الحديقة </a:t>
            </a:r>
            <a:endParaRPr lang="en-US" sz="6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891145" y="4746280"/>
            <a:ext cx="8028709" cy="1233055"/>
          </a:xfrm>
          <a:prstGeom prst="roundRect">
            <a:avLst/>
          </a:prstGeom>
          <a:solidFill>
            <a:srgbClr val="F88CE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لعبتُ مع الولد</a:t>
            </a:r>
            <a:r>
              <a:rPr lang="ar-AE" sz="6000" b="1" dirty="0">
                <a:solidFill>
                  <a:srgbClr val="FF0000"/>
                </a:solidFill>
              </a:rPr>
              <a:t>ين</a:t>
            </a:r>
            <a:r>
              <a:rPr lang="ar-AE" sz="6000" b="1" dirty="0"/>
              <a:t> في الحديقة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1222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1041" y="1540591"/>
            <a:ext cx="833433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يُعرب </a:t>
            </a:r>
            <a:r>
              <a:rPr lang="ar-EG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المثنى</a:t>
            </a:r>
            <a:r>
              <a:rPr lang="ar-EG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بعلامات إعراب </a:t>
            </a:r>
            <a:r>
              <a:rPr lang="ar-EG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فرعية</a:t>
            </a:r>
            <a:r>
              <a:rPr lang="ar-EG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EG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 بغير الأصلية </a:t>
            </a:r>
          </a:p>
          <a:p>
            <a:pPr algn="ctr"/>
            <a:r>
              <a:rPr lang="ar-EG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ويُصاغ بزياة </a:t>
            </a:r>
            <a:r>
              <a:rPr lang="ar-EG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ألف ونون </a:t>
            </a:r>
            <a:r>
              <a:rPr lang="ar-EG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</a:t>
            </a:r>
            <a:r>
              <a:rPr lang="ar-EG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ياء ونون</a:t>
            </a:r>
          </a:p>
          <a:p>
            <a:pPr algn="ctr"/>
            <a:endParaRPr lang="ar-EG" sz="5400" b="1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EG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مُعَلّم - معلمان – مُعَلّمَيْن )</a:t>
            </a:r>
            <a:endParaRPr lang="ar-EG" sz="5400" b="1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4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28"/>
            <a:ext cx="12192000" cy="72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0E72769-8BBB-424F-A493-3D12A5F8F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9016" t="34214" r="9689" b="25327"/>
          <a:stretch/>
        </p:blipFill>
        <p:spPr>
          <a:xfrm>
            <a:off x="1371600" y="1667138"/>
            <a:ext cx="9397304" cy="47936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مستطيل: زوايا مستديرة 8">
            <a:extLst>
              <a:ext uri="{FF2B5EF4-FFF2-40B4-BE49-F238E27FC236}">
                <a16:creationId xmlns:a16="http://schemas.microsoft.com/office/drawing/2014/main" xmlns="" id="{AD8F6635-900E-4C0F-9048-3DEC23EE8B7B}"/>
              </a:ext>
            </a:extLst>
          </p:cNvPr>
          <p:cNvSpPr/>
          <p:nvPr/>
        </p:nvSpPr>
        <p:spPr>
          <a:xfrm>
            <a:off x="8027674" y="2175162"/>
            <a:ext cx="548291" cy="845993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xmlns="" id="{C658C6BF-0899-47DC-AD4B-97F088E437FA}"/>
              </a:ext>
            </a:extLst>
          </p:cNvPr>
          <p:cNvSpPr/>
          <p:nvPr/>
        </p:nvSpPr>
        <p:spPr>
          <a:xfrm>
            <a:off x="1200441" y="1787237"/>
            <a:ext cx="3579377" cy="88275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+mj-cs"/>
              </a:rPr>
              <a:t>اسم مجرور بحرف الجر (في) ، وعلامة جرّه الياء؛ لأنه مثنى .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20D35BF4-4935-4671-AA0C-8A341078B2DF}"/>
              </a:ext>
            </a:extLst>
          </p:cNvPr>
          <p:cNvSpPr/>
          <p:nvPr/>
        </p:nvSpPr>
        <p:spPr>
          <a:xfrm>
            <a:off x="8482907" y="4599709"/>
            <a:ext cx="604889" cy="59767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xmlns="" id="{14653A35-B6C0-48EE-8453-02A97887E334}"/>
              </a:ext>
            </a:extLst>
          </p:cNvPr>
          <p:cNvSpPr/>
          <p:nvPr/>
        </p:nvSpPr>
        <p:spPr>
          <a:xfrm>
            <a:off x="1724630" y="5844384"/>
            <a:ext cx="4647285" cy="593209"/>
          </a:xfrm>
          <a:prstGeom prst="roundRect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+mj-cs"/>
              </a:rPr>
              <a:t>خبر مرفوع، وعلامة رفعه الألف؛ لأنه مثنى .</a:t>
            </a:r>
          </a:p>
        </p:txBody>
      </p:sp>
      <p:sp>
        <p:nvSpPr>
          <p:cNvPr id="12" name="مستطيل: زوايا مستديرة 8">
            <a:extLst>
              <a:ext uri="{FF2B5EF4-FFF2-40B4-BE49-F238E27FC236}">
                <a16:creationId xmlns:a16="http://schemas.microsoft.com/office/drawing/2014/main" xmlns="" id="{41914500-31EF-4261-B6DD-14C9F83B5DF9}"/>
              </a:ext>
            </a:extLst>
          </p:cNvPr>
          <p:cNvSpPr/>
          <p:nvPr/>
        </p:nvSpPr>
        <p:spPr>
          <a:xfrm>
            <a:off x="11273278" y="6416725"/>
            <a:ext cx="767751" cy="832756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8">
            <a:extLst>
              <a:ext uri="{FF2B5EF4-FFF2-40B4-BE49-F238E27FC236}">
                <a16:creationId xmlns:a16="http://schemas.microsoft.com/office/drawing/2014/main" xmlns="" id="{20D35BF4-4935-4671-AA0C-8A341078B2DF}"/>
              </a:ext>
            </a:extLst>
          </p:cNvPr>
          <p:cNvSpPr/>
          <p:nvPr/>
        </p:nvSpPr>
        <p:spPr>
          <a:xfrm>
            <a:off x="8959958" y="5825701"/>
            <a:ext cx="604889" cy="597678"/>
          </a:xfrm>
          <a:prstGeom prst="roundRect">
            <a:avLst/>
          </a:prstGeom>
          <a:solidFill>
            <a:srgbClr val="92D050">
              <a:alpha val="27843"/>
            </a:srgbClr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Rounded Rectangle 38">
            <a:extLst>
              <a:ext uri="{FF2B5EF4-FFF2-40B4-BE49-F238E27FC236}">
                <a16:creationId xmlns:a16="http://schemas.microsoft.com/office/drawing/2014/main" xmlns="" id="{F318BA7E-9820-406A-9067-65741F6F9E60}"/>
              </a:ext>
            </a:extLst>
          </p:cNvPr>
          <p:cNvSpPr/>
          <p:nvPr/>
        </p:nvSpPr>
        <p:spPr>
          <a:xfrm>
            <a:off x="1371600" y="4390031"/>
            <a:ext cx="3565523" cy="1017033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rtlCol="1" anchor="ctr"/>
          <a:lstStyle/>
          <a:p>
            <a:pPr lvl="0" algn="ctr" defTabSz="914400" rtl="1"/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+mj-cs"/>
              </a:rPr>
              <a:t>مفعول فيه (ظرف زمان) منصوب، وعلامة نصبه الياء؛ لأنه مُثّنى.</a:t>
            </a:r>
          </a:p>
        </p:txBody>
      </p:sp>
      <p:sp>
        <p:nvSpPr>
          <p:cNvPr id="15" name="مستطيل: زوايا مستديرة 8">
            <a:extLst>
              <a:ext uri="{FF2B5EF4-FFF2-40B4-BE49-F238E27FC236}">
                <a16:creationId xmlns:a16="http://schemas.microsoft.com/office/drawing/2014/main" xmlns="" id="{64ADA903-3EEE-4581-9E7A-6D636932B832}"/>
              </a:ext>
            </a:extLst>
          </p:cNvPr>
          <p:cNvSpPr/>
          <p:nvPr/>
        </p:nvSpPr>
        <p:spPr>
          <a:xfrm>
            <a:off x="9232835" y="146406"/>
            <a:ext cx="2808194" cy="710658"/>
          </a:xfrm>
          <a:prstGeom prst="roundRect">
            <a:avLst/>
          </a:prstGeom>
          <a:solidFill>
            <a:schemeClr val="bg1"/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8">
            <a:extLst>
              <a:ext uri="{FF2B5EF4-FFF2-40B4-BE49-F238E27FC236}">
                <a16:creationId xmlns:a16="http://schemas.microsoft.com/office/drawing/2014/main" xmlns="" id="{EAD1BFE2-1AEE-41B7-A7DC-E2D39AF0C220}"/>
              </a:ext>
            </a:extLst>
          </p:cNvPr>
          <p:cNvSpPr/>
          <p:nvPr/>
        </p:nvSpPr>
        <p:spPr>
          <a:xfrm>
            <a:off x="5302105" y="123478"/>
            <a:ext cx="3779759" cy="710658"/>
          </a:xfrm>
          <a:prstGeom prst="roundRect">
            <a:avLst/>
          </a:prstGeom>
          <a:solidFill>
            <a:schemeClr val="bg1"/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8">
            <a:extLst>
              <a:ext uri="{FF2B5EF4-FFF2-40B4-BE49-F238E27FC236}">
                <a16:creationId xmlns:a16="http://schemas.microsoft.com/office/drawing/2014/main" xmlns="" id="{A6AC86DA-6E4E-4FB5-8232-FB7C2F9C9373}"/>
              </a:ext>
            </a:extLst>
          </p:cNvPr>
          <p:cNvSpPr/>
          <p:nvPr/>
        </p:nvSpPr>
        <p:spPr>
          <a:xfrm>
            <a:off x="678347" y="167809"/>
            <a:ext cx="4518996" cy="710658"/>
          </a:xfrm>
          <a:prstGeom prst="roundRect">
            <a:avLst/>
          </a:prstGeom>
          <a:solidFill>
            <a:schemeClr val="bg1"/>
          </a:solidFill>
          <a:ln w="12700" cap="flat" cmpd="sng" algn="in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13300" y="107940"/>
            <a:ext cx="2978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علامتا إعرابه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0256" y="130427"/>
            <a:ext cx="34644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dirty="0" smtClean="0">
                <a:ln w="0"/>
                <a:solidFill>
                  <a:srgbClr val="F846D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الألِف</a:t>
            </a:r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حالة الرَّفع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4309" y="157112"/>
            <a:ext cx="4782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000" b="0" cap="none" spc="0" dirty="0" smtClean="0">
                <a:ln w="0"/>
                <a:solidFill>
                  <a:srgbClr val="F846D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الياء</a:t>
            </a:r>
            <a:r>
              <a:rPr lang="ar-EG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حالة النَّصب والجر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658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67C878-5622-4DFE-8749-68A292F95B62}"/>
              </a:ext>
            </a:extLst>
          </p:cNvPr>
          <p:cNvSpPr/>
          <p:nvPr/>
        </p:nvSpPr>
        <p:spPr>
          <a:xfrm>
            <a:off x="1316181" y="1557891"/>
            <a:ext cx="9462653" cy="4382225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endParaRPr lang="ar-AE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AE" sz="1400" b="1" dirty="0">
                <a:latin typeface="Calibri" panose="020F0502020204030204" pitchFamily="34" charset="0"/>
                <a:ea typeface="Calibri" panose="020F0502020204030204" pitchFamily="34" charset="0"/>
              </a:rPr>
              <a:t>♠ </a:t>
            </a:r>
            <a:r>
              <a:rPr lang="ar-SA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حدد </a:t>
            </a:r>
            <a:r>
              <a:rPr lang="ar-AE" sz="4000" b="1" dirty="0">
                <a:latin typeface="Calibri" panose="020F0502020204030204" pitchFamily="34" charset="0"/>
                <a:ea typeface="Calibri" panose="020F0502020204030204" pitchFamily="34" charset="0"/>
              </a:rPr>
              <a:t>المثنى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</a:rPr>
              <a:t> في </a:t>
            </a:r>
            <a:r>
              <a:rPr lang="ar-AE" sz="4000" b="1" dirty="0">
                <a:latin typeface="Calibri" panose="020F0502020204030204" pitchFamily="34" charset="0"/>
                <a:ea typeface="Calibri" panose="020F0502020204030204" pitchFamily="34" charset="0"/>
              </a:rPr>
              <a:t>المثال التالي </a:t>
            </a:r>
            <a:r>
              <a:rPr lang="ar-AE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و</a:t>
            </a:r>
            <a:r>
              <a:rPr lang="ar-EG" sz="4000" b="1" dirty="0">
                <a:latin typeface="Calibri" panose="020F0502020204030204" pitchFamily="34" charset="0"/>
                <a:ea typeface="Calibri" panose="020F0502020204030204" pitchFamily="34" charset="0"/>
              </a:rPr>
              <a:t>أ</a:t>
            </a:r>
            <a:r>
              <a:rPr lang="ar-AE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عرب</a:t>
            </a:r>
            <a:r>
              <a:rPr lang="ar-EG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ه</a:t>
            </a:r>
            <a:r>
              <a:rPr lang="ar-AE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ar-AE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ar-AE" sz="4000" b="1" dirty="0">
                <a:solidFill>
                  <a:srgbClr val="2F2F2F"/>
                </a:solidFill>
                <a:latin typeface="Tajawal"/>
              </a:rPr>
              <a:t> </a:t>
            </a:r>
            <a:r>
              <a:rPr lang="ar-AE" sz="4000" b="1" dirty="0" smtClean="0">
                <a:solidFill>
                  <a:srgbClr val="2C2F34"/>
                </a:solidFill>
                <a:latin typeface="Noto Sans Kufi Arabic"/>
              </a:rPr>
              <a:t>قرأ</a:t>
            </a:r>
            <a:r>
              <a:rPr lang="ar-EG" sz="4000" b="1" dirty="0">
                <a:solidFill>
                  <a:srgbClr val="2C2F34"/>
                </a:solidFill>
                <a:latin typeface="Noto Sans Kufi Arabic"/>
              </a:rPr>
              <a:t> </a:t>
            </a:r>
            <a:r>
              <a:rPr lang="ar-EG" sz="4000" b="1" dirty="0" smtClean="0">
                <a:solidFill>
                  <a:srgbClr val="2C2F34"/>
                </a:solidFill>
                <a:latin typeface="Noto Sans Kufi Arabic"/>
              </a:rPr>
              <a:t>الطالبان</a:t>
            </a:r>
            <a:r>
              <a:rPr lang="ar-AE" sz="4000" b="1" dirty="0" smtClean="0">
                <a:solidFill>
                  <a:srgbClr val="2C2F34"/>
                </a:solidFill>
                <a:latin typeface="Noto Sans Kufi Arabic"/>
              </a:rPr>
              <a:t> </a:t>
            </a:r>
            <a:r>
              <a:rPr lang="ar-AE" sz="4000" b="1" dirty="0">
                <a:solidFill>
                  <a:srgbClr val="2C2F34"/>
                </a:solidFill>
                <a:latin typeface="Noto Sans Kufi Arabic"/>
              </a:rPr>
              <a:t>قصتين</a:t>
            </a:r>
            <a:r>
              <a:rPr lang="ar-AE" sz="4000" dirty="0">
                <a:solidFill>
                  <a:srgbClr val="2C2F34"/>
                </a:solidFill>
                <a:latin typeface="Noto Sans Kufi Arabic"/>
              </a:rPr>
              <a:t> </a:t>
            </a:r>
            <a:r>
              <a:rPr lang="ar-EG" sz="4000" b="1" dirty="0" smtClean="0">
                <a:solidFill>
                  <a:srgbClr val="2C2F34"/>
                </a:solidFill>
                <a:latin typeface="Noto Sans Kufi Arabic"/>
              </a:rPr>
              <a:t>مُفيدتَيْن</a:t>
            </a:r>
            <a:r>
              <a:rPr lang="ar-AE" sz="4000" b="1" dirty="0" smtClean="0">
                <a:solidFill>
                  <a:srgbClr val="2C2F34"/>
                </a:solidFill>
                <a:latin typeface="Noto Sans Kufi Arabic"/>
              </a:rPr>
              <a:t> </a:t>
            </a:r>
            <a:r>
              <a:rPr lang="ar-AE" sz="4000" b="1" dirty="0">
                <a:solidFill>
                  <a:srgbClr val="2C2F34"/>
                </a:solidFill>
                <a:latin typeface="Noto Sans Kufi Arabic"/>
              </a:rPr>
              <a:t>.</a:t>
            </a:r>
          </a:p>
          <a:p>
            <a:pPr algn="r"/>
            <a:r>
              <a:rPr lang="ar-AE" sz="4000" dirty="0">
                <a:solidFill>
                  <a:srgbClr val="2C2F34"/>
                </a:solidFill>
                <a:latin typeface="Noto Sans Kufi Arabic"/>
              </a:rPr>
              <a:t>  </a:t>
            </a:r>
          </a:p>
          <a:p>
            <a:pPr algn="r"/>
            <a:endParaRPr lang="ar-AE" sz="4000" b="1" dirty="0">
              <a:solidFill>
                <a:srgbClr val="2C2F34"/>
              </a:solidFill>
              <a:latin typeface="Noto Sans Kufi Arabic"/>
            </a:endParaRPr>
          </a:p>
          <a:p>
            <a:pPr algn="r"/>
            <a:endParaRPr lang="ar-AE" sz="4000" b="1" dirty="0">
              <a:solidFill>
                <a:srgbClr val="2C2F34"/>
              </a:solidFill>
              <a:latin typeface="Noto Sans Kufi Arabic"/>
            </a:endParaRPr>
          </a:p>
          <a:p>
            <a:pPr algn="r"/>
            <a:r>
              <a:rPr lang="ar-AE" sz="4000" b="1" dirty="0">
                <a:solidFill>
                  <a:srgbClr val="2F2F2F"/>
                </a:solidFill>
                <a:latin typeface="Tajawal"/>
              </a:rPr>
              <a:t> </a:t>
            </a:r>
            <a:endParaRPr lang="ar-AE" sz="4000" dirty="0">
              <a:solidFill>
                <a:srgbClr val="2F2F2F"/>
              </a:solidFill>
              <a:latin typeface="Tajawal"/>
            </a:endParaRP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806150" y="3687711"/>
            <a:ext cx="8899463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الطّالبان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فاعل مرفوع وعلامة رفعه الألِف 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لأنه </a:t>
            </a:r>
            <a:r>
              <a:rPr lang="ar-AE" sz="3600" b="1" dirty="0">
                <a:solidFill>
                  <a:schemeClr val="bg1"/>
                </a:solidFill>
                <a:latin typeface="Noto Sans Kufi Arabic"/>
              </a:rPr>
              <a:t>مثنى .</a:t>
            </a:r>
            <a:endParaRPr lang="ar-AE" sz="28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5" name="مستطيل: زوايا مستديرة 8">
            <a:extLst>
              <a:ext uri="{FF2B5EF4-FFF2-40B4-BE49-F238E27FC236}">
                <a16:creationId xmlns:a16="http://schemas.microsoft.com/office/drawing/2014/main" xmlns="" id="{BF59CFF4-3850-44DD-8276-0A1B9483188A}"/>
              </a:ext>
            </a:extLst>
          </p:cNvPr>
          <p:cNvSpPr/>
          <p:nvPr/>
        </p:nvSpPr>
        <p:spPr>
          <a:xfrm>
            <a:off x="5556782" y="2752846"/>
            <a:ext cx="1398200" cy="761203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8">
            <a:extLst>
              <a:ext uri="{FF2B5EF4-FFF2-40B4-BE49-F238E27FC236}">
                <a16:creationId xmlns:a16="http://schemas.microsoft.com/office/drawing/2014/main" xmlns="" id="{C4E2C5AA-5063-4292-A61B-FB06FDEC6644}"/>
              </a:ext>
            </a:extLst>
          </p:cNvPr>
          <p:cNvSpPr/>
          <p:nvPr/>
        </p:nvSpPr>
        <p:spPr>
          <a:xfrm>
            <a:off x="7051964" y="2752846"/>
            <a:ext cx="1219200" cy="761203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792294" y="4480738"/>
            <a:ext cx="8899463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AE" sz="3600" b="1" dirty="0">
                <a:solidFill>
                  <a:schemeClr val="bg1"/>
                </a:solidFill>
                <a:latin typeface="Noto Sans Kufi Arabic"/>
              </a:rPr>
              <a:t>قصتين: مفعول به منصوب وعلامة نصبه الياء لأنه مثنى .</a:t>
            </a:r>
            <a:endParaRPr lang="ar-AE" sz="28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xmlns="" id="{AE42B6BB-63C1-4239-B1F2-487FEA13637B}"/>
              </a:ext>
            </a:extLst>
          </p:cNvPr>
          <p:cNvSpPr txBox="1"/>
          <p:nvPr/>
        </p:nvSpPr>
        <p:spPr>
          <a:xfrm>
            <a:off x="1792295" y="5240117"/>
            <a:ext cx="8899463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مُفيدتين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: </a:t>
            </a:r>
            <a:r>
              <a:rPr lang="ar-EG" sz="3600" b="1" dirty="0" smtClean="0">
                <a:solidFill>
                  <a:schemeClr val="bg1"/>
                </a:solidFill>
                <a:latin typeface="Noto Sans Kufi Arabic"/>
              </a:rPr>
              <a:t>نعت </a:t>
            </a:r>
            <a:r>
              <a:rPr lang="ar-AE" sz="3600" b="1" dirty="0" smtClean="0">
                <a:solidFill>
                  <a:schemeClr val="bg1"/>
                </a:solidFill>
                <a:latin typeface="Noto Sans Kufi Arabic"/>
              </a:rPr>
              <a:t>منصوب </a:t>
            </a:r>
            <a:r>
              <a:rPr lang="ar-AE" sz="3600" b="1" dirty="0">
                <a:solidFill>
                  <a:schemeClr val="bg1"/>
                </a:solidFill>
                <a:latin typeface="Noto Sans Kufi Arabic"/>
              </a:rPr>
              <a:t>وعلامة نصبه الياء لأنه مثنى .</a:t>
            </a:r>
            <a:endParaRPr lang="ar-AE" sz="2800" b="1" dirty="0">
              <a:solidFill>
                <a:schemeClr val="bg1"/>
              </a:solidFill>
              <a:latin typeface="Tajawal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C4E2C5AA-5063-4292-A61B-FB06FDEC6644}"/>
              </a:ext>
            </a:extLst>
          </p:cNvPr>
          <p:cNvSpPr/>
          <p:nvPr/>
        </p:nvSpPr>
        <p:spPr>
          <a:xfrm>
            <a:off x="8368146" y="2752845"/>
            <a:ext cx="1219200" cy="761203"/>
          </a:xfrm>
          <a:prstGeom prst="roundRect">
            <a:avLst/>
          </a:prstGeom>
          <a:solidFill>
            <a:srgbClr val="D60093">
              <a:alpha val="27843"/>
            </a:srgbClr>
          </a:solidFill>
          <a:ln w="12700" cap="flat" cmpd="sng" algn="in">
            <a:solidFill>
              <a:srgbClr val="FF0066"/>
            </a:solidFill>
            <a:prstDash val="solid"/>
          </a:ln>
          <a:effectLst/>
        </p:spPr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712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1398</Words>
  <Application>Microsoft Office PowerPoint</Application>
  <PresentationFormat>Custom</PresentationFormat>
  <Paragraphs>345</Paragraphs>
  <Slides>50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Staff-ISK Walaa Adel</dc:creator>
  <cp:lastModifiedBy>Inas Alharfouch</cp:lastModifiedBy>
  <cp:revision>26</cp:revision>
  <dcterms:created xsi:type="dcterms:W3CDTF">2020-11-21T13:07:28Z</dcterms:created>
  <dcterms:modified xsi:type="dcterms:W3CDTF">2021-10-05T17:01:26Z</dcterms:modified>
</cp:coreProperties>
</file>