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786" r:id="rId6"/>
    <p:sldId id="261" r:id="rId7"/>
    <p:sldId id="785" r:id="rId8"/>
    <p:sldId id="262" r:id="rId9"/>
    <p:sldId id="780" r:id="rId10"/>
    <p:sldId id="782" r:id="rId11"/>
    <p:sldId id="783" r:id="rId12"/>
    <p:sldId id="784"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5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137F-136C-4213-9D44-0D7143839D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D09917-8C6D-440C-9871-DB4E3EC84E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B4450B-04FB-484C-BD12-B2EDA575620D}"/>
              </a:ext>
            </a:extLst>
          </p:cNvPr>
          <p:cNvSpPr>
            <a:spLocks noGrp="1"/>
          </p:cNvSpPr>
          <p:nvPr>
            <p:ph type="dt" sz="half" idx="10"/>
          </p:nvPr>
        </p:nvSpPr>
        <p:spPr/>
        <p:txBody>
          <a:bodyPr/>
          <a:lstStyle/>
          <a:p>
            <a:fld id="{0C5AAFE8-2575-4888-9412-1907319341FB}" type="datetimeFigureOut">
              <a:rPr lang="en-US" smtClean="0"/>
              <a:t>9/26/2020</a:t>
            </a:fld>
            <a:endParaRPr lang="en-US"/>
          </a:p>
        </p:txBody>
      </p:sp>
      <p:sp>
        <p:nvSpPr>
          <p:cNvPr id="5" name="Footer Placeholder 4">
            <a:extLst>
              <a:ext uri="{FF2B5EF4-FFF2-40B4-BE49-F238E27FC236}">
                <a16:creationId xmlns:a16="http://schemas.microsoft.com/office/drawing/2014/main" id="{9C399426-C8F8-4A2A-A4D8-3BA84F40D2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B0AF42-C090-423C-B865-1980004024E3}"/>
              </a:ext>
            </a:extLst>
          </p:cNvPr>
          <p:cNvSpPr>
            <a:spLocks noGrp="1"/>
          </p:cNvSpPr>
          <p:nvPr>
            <p:ph type="sldNum" sz="quarter" idx="12"/>
          </p:nvPr>
        </p:nvSpPr>
        <p:spPr/>
        <p:txBody>
          <a:bodyPr/>
          <a:lstStyle/>
          <a:p>
            <a:fld id="{12200DAF-7D76-460E-B8B2-FF213E8E57AE}" type="slidenum">
              <a:rPr lang="en-US" smtClean="0"/>
              <a:t>‹#›</a:t>
            </a:fld>
            <a:endParaRPr lang="en-US"/>
          </a:p>
        </p:txBody>
      </p:sp>
    </p:spTree>
    <p:extLst>
      <p:ext uri="{BB962C8B-B14F-4D97-AF65-F5344CB8AC3E}">
        <p14:creationId xmlns:p14="http://schemas.microsoft.com/office/powerpoint/2010/main" val="344690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F5253-CFAB-49FB-9CFC-2B83B534AA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12617B-27BB-4D91-ACD4-EECA15CB71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CB14B-A6F1-46E3-A6D4-57265C004D2F}"/>
              </a:ext>
            </a:extLst>
          </p:cNvPr>
          <p:cNvSpPr>
            <a:spLocks noGrp="1"/>
          </p:cNvSpPr>
          <p:nvPr>
            <p:ph type="dt" sz="half" idx="10"/>
          </p:nvPr>
        </p:nvSpPr>
        <p:spPr/>
        <p:txBody>
          <a:bodyPr/>
          <a:lstStyle/>
          <a:p>
            <a:fld id="{0C5AAFE8-2575-4888-9412-1907319341FB}" type="datetimeFigureOut">
              <a:rPr lang="en-US" smtClean="0"/>
              <a:t>9/26/2020</a:t>
            </a:fld>
            <a:endParaRPr lang="en-US"/>
          </a:p>
        </p:txBody>
      </p:sp>
      <p:sp>
        <p:nvSpPr>
          <p:cNvPr id="5" name="Footer Placeholder 4">
            <a:extLst>
              <a:ext uri="{FF2B5EF4-FFF2-40B4-BE49-F238E27FC236}">
                <a16:creationId xmlns:a16="http://schemas.microsoft.com/office/drawing/2014/main" id="{1CFEE70F-4B34-4246-B156-262E3DD501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A23EC2-D9E2-4F2F-870B-1DD33931B318}"/>
              </a:ext>
            </a:extLst>
          </p:cNvPr>
          <p:cNvSpPr>
            <a:spLocks noGrp="1"/>
          </p:cNvSpPr>
          <p:nvPr>
            <p:ph type="sldNum" sz="quarter" idx="12"/>
          </p:nvPr>
        </p:nvSpPr>
        <p:spPr/>
        <p:txBody>
          <a:bodyPr/>
          <a:lstStyle/>
          <a:p>
            <a:fld id="{12200DAF-7D76-460E-B8B2-FF213E8E57AE}" type="slidenum">
              <a:rPr lang="en-US" smtClean="0"/>
              <a:t>‹#›</a:t>
            </a:fld>
            <a:endParaRPr lang="en-US"/>
          </a:p>
        </p:txBody>
      </p:sp>
    </p:spTree>
    <p:extLst>
      <p:ext uri="{BB962C8B-B14F-4D97-AF65-F5344CB8AC3E}">
        <p14:creationId xmlns:p14="http://schemas.microsoft.com/office/powerpoint/2010/main" val="3267959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91F5A0-DE27-4F61-A86F-93AC3A8149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CF3D91-92B6-42E8-87EE-9E5469A3A4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E756E-1AC5-4003-9CA3-F284677FE4FB}"/>
              </a:ext>
            </a:extLst>
          </p:cNvPr>
          <p:cNvSpPr>
            <a:spLocks noGrp="1"/>
          </p:cNvSpPr>
          <p:nvPr>
            <p:ph type="dt" sz="half" idx="10"/>
          </p:nvPr>
        </p:nvSpPr>
        <p:spPr/>
        <p:txBody>
          <a:bodyPr/>
          <a:lstStyle/>
          <a:p>
            <a:fld id="{0C5AAFE8-2575-4888-9412-1907319341FB}" type="datetimeFigureOut">
              <a:rPr lang="en-US" smtClean="0"/>
              <a:t>9/26/2020</a:t>
            </a:fld>
            <a:endParaRPr lang="en-US"/>
          </a:p>
        </p:txBody>
      </p:sp>
      <p:sp>
        <p:nvSpPr>
          <p:cNvPr id="5" name="Footer Placeholder 4">
            <a:extLst>
              <a:ext uri="{FF2B5EF4-FFF2-40B4-BE49-F238E27FC236}">
                <a16:creationId xmlns:a16="http://schemas.microsoft.com/office/drawing/2014/main" id="{A25875B5-C6D1-458C-AD9D-23C02977B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9E8FE-D446-4EE2-A177-E1FDB5768CD9}"/>
              </a:ext>
            </a:extLst>
          </p:cNvPr>
          <p:cNvSpPr>
            <a:spLocks noGrp="1"/>
          </p:cNvSpPr>
          <p:nvPr>
            <p:ph type="sldNum" sz="quarter" idx="12"/>
          </p:nvPr>
        </p:nvSpPr>
        <p:spPr/>
        <p:txBody>
          <a:bodyPr/>
          <a:lstStyle/>
          <a:p>
            <a:fld id="{12200DAF-7D76-460E-B8B2-FF213E8E57AE}" type="slidenum">
              <a:rPr lang="en-US" smtClean="0"/>
              <a:t>‹#›</a:t>
            </a:fld>
            <a:endParaRPr lang="en-US"/>
          </a:p>
        </p:txBody>
      </p:sp>
    </p:spTree>
    <p:extLst>
      <p:ext uri="{BB962C8B-B14F-4D97-AF65-F5344CB8AC3E}">
        <p14:creationId xmlns:p14="http://schemas.microsoft.com/office/powerpoint/2010/main" val="4286605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08668-BF7D-45A6-B359-C968F0FAFE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4ED03C-E764-4C32-87A4-18A8FCAC9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7FC60-E8CC-4F6E-8565-AC43AE2432C1}"/>
              </a:ext>
            </a:extLst>
          </p:cNvPr>
          <p:cNvSpPr>
            <a:spLocks noGrp="1"/>
          </p:cNvSpPr>
          <p:nvPr>
            <p:ph type="dt" sz="half" idx="10"/>
          </p:nvPr>
        </p:nvSpPr>
        <p:spPr/>
        <p:txBody>
          <a:bodyPr/>
          <a:lstStyle/>
          <a:p>
            <a:fld id="{0C5AAFE8-2575-4888-9412-1907319341FB}" type="datetimeFigureOut">
              <a:rPr lang="en-US" smtClean="0"/>
              <a:t>9/26/2020</a:t>
            </a:fld>
            <a:endParaRPr lang="en-US"/>
          </a:p>
        </p:txBody>
      </p:sp>
      <p:sp>
        <p:nvSpPr>
          <p:cNvPr id="5" name="Footer Placeholder 4">
            <a:extLst>
              <a:ext uri="{FF2B5EF4-FFF2-40B4-BE49-F238E27FC236}">
                <a16:creationId xmlns:a16="http://schemas.microsoft.com/office/drawing/2014/main" id="{E5241E88-B3FB-4428-9465-85093D89A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90188-87F0-4640-A54C-B91A03E32E42}"/>
              </a:ext>
            </a:extLst>
          </p:cNvPr>
          <p:cNvSpPr>
            <a:spLocks noGrp="1"/>
          </p:cNvSpPr>
          <p:nvPr>
            <p:ph type="sldNum" sz="quarter" idx="12"/>
          </p:nvPr>
        </p:nvSpPr>
        <p:spPr/>
        <p:txBody>
          <a:bodyPr/>
          <a:lstStyle/>
          <a:p>
            <a:fld id="{12200DAF-7D76-460E-B8B2-FF213E8E57AE}" type="slidenum">
              <a:rPr lang="en-US" smtClean="0"/>
              <a:t>‹#›</a:t>
            </a:fld>
            <a:endParaRPr lang="en-US"/>
          </a:p>
        </p:txBody>
      </p:sp>
    </p:spTree>
    <p:extLst>
      <p:ext uri="{BB962C8B-B14F-4D97-AF65-F5344CB8AC3E}">
        <p14:creationId xmlns:p14="http://schemas.microsoft.com/office/powerpoint/2010/main" val="779482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7D7A-3C1B-48FA-9E83-4CDC31EE13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FC55AD-A0B8-4EE9-A87C-42A1DD04F6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439262-F82F-4645-87B0-DB3A07D25161}"/>
              </a:ext>
            </a:extLst>
          </p:cNvPr>
          <p:cNvSpPr>
            <a:spLocks noGrp="1"/>
          </p:cNvSpPr>
          <p:nvPr>
            <p:ph type="dt" sz="half" idx="10"/>
          </p:nvPr>
        </p:nvSpPr>
        <p:spPr/>
        <p:txBody>
          <a:bodyPr/>
          <a:lstStyle/>
          <a:p>
            <a:fld id="{0C5AAFE8-2575-4888-9412-1907319341FB}" type="datetimeFigureOut">
              <a:rPr lang="en-US" smtClean="0"/>
              <a:t>9/26/2020</a:t>
            </a:fld>
            <a:endParaRPr lang="en-US"/>
          </a:p>
        </p:txBody>
      </p:sp>
      <p:sp>
        <p:nvSpPr>
          <p:cNvPr id="5" name="Footer Placeholder 4">
            <a:extLst>
              <a:ext uri="{FF2B5EF4-FFF2-40B4-BE49-F238E27FC236}">
                <a16:creationId xmlns:a16="http://schemas.microsoft.com/office/drawing/2014/main" id="{2DCA019F-D4C7-43A8-B6AF-ABE124904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8830D6-8F09-4884-A001-EA8A8A06B6F4}"/>
              </a:ext>
            </a:extLst>
          </p:cNvPr>
          <p:cNvSpPr>
            <a:spLocks noGrp="1"/>
          </p:cNvSpPr>
          <p:nvPr>
            <p:ph type="sldNum" sz="quarter" idx="12"/>
          </p:nvPr>
        </p:nvSpPr>
        <p:spPr/>
        <p:txBody>
          <a:bodyPr/>
          <a:lstStyle/>
          <a:p>
            <a:fld id="{12200DAF-7D76-460E-B8B2-FF213E8E57AE}" type="slidenum">
              <a:rPr lang="en-US" smtClean="0"/>
              <a:t>‹#›</a:t>
            </a:fld>
            <a:endParaRPr lang="en-US"/>
          </a:p>
        </p:txBody>
      </p:sp>
    </p:spTree>
    <p:extLst>
      <p:ext uri="{BB962C8B-B14F-4D97-AF65-F5344CB8AC3E}">
        <p14:creationId xmlns:p14="http://schemas.microsoft.com/office/powerpoint/2010/main" val="460889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8AA18-2F05-447E-9693-1EF6E7B5F7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9173FB-7D00-4308-9833-CE8BDC88AB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BA9776-ADA9-406D-AAEA-3DBB28044E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FD110A-7E0C-4542-AF1C-B211EAA8D5F1}"/>
              </a:ext>
            </a:extLst>
          </p:cNvPr>
          <p:cNvSpPr>
            <a:spLocks noGrp="1"/>
          </p:cNvSpPr>
          <p:nvPr>
            <p:ph type="dt" sz="half" idx="10"/>
          </p:nvPr>
        </p:nvSpPr>
        <p:spPr/>
        <p:txBody>
          <a:bodyPr/>
          <a:lstStyle/>
          <a:p>
            <a:fld id="{0C5AAFE8-2575-4888-9412-1907319341FB}" type="datetimeFigureOut">
              <a:rPr lang="en-US" smtClean="0"/>
              <a:t>9/26/2020</a:t>
            </a:fld>
            <a:endParaRPr lang="en-US"/>
          </a:p>
        </p:txBody>
      </p:sp>
      <p:sp>
        <p:nvSpPr>
          <p:cNvPr id="6" name="Footer Placeholder 5">
            <a:extLst>
              <a:ext uri="{FF2B5EF4-FFF2-40B4-BE49-F238E27FC236}">
                <a16:creationId xmlns:a16="http://schemas.microsoft.com/office/drawing/2014/main" id="{AD69415C-153F-43A5-994D-45D96BCBF1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5C60D-40F3-411F-939B-71BC34E5DBA5}"/>
              </a:ext>
            </a:extLst>
          </p:cNvPr>
          <p:cNvSpPr>
            <a:spLocks noGrp="1"/>
          </p:cNvSpPr>
          <p:nvPr>
            <p:ph type="sldNum" sz="quarter" idx="12"/>
          </p:nvPr>
        </p:nvSpPr>
        <p:spPr/>
        <p:txBody>
          <a:bodyPr/>
          <a:lstStyle/>
          <a:p>
            <a:fld id="{12200DAF-7D76-460E-B8B2-FF213E8E57AE}" type="slidenum">
              <a:rPr lang="en-US" smtClean="0"/>
              <a:t>‹#›</a:t>
            </a:fld>
            <a:endParaRPr lang="en-US"/>
          </a:p>
        </p:txBody>
      </p:sp>
    </p:spTree>
    <p:extLst>
      <p:ext uri="{BB962C8B-B14F-4D97-AF65-F5344CB8AC3E}">
        <p14:creationId xmlns:p14="http://schemas.microsoft.com/office/powerpoint/2010/main" val="2927898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743E7-3452-45AF-9114-12BC3A3A17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DCD779-DA61-49B9-B70C-D53461E65B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2E1E9C-3F48-4C09-8CE6-BD9BFB65FD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1D2B2-1329-4733-82FB-2E6E3E25E4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A45461-9E13-4FF2-BEC0-02CEB13DC8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08A0BE-F607-4FFF-AC87-47665202BCA3}"/>
              </a:ext>
            </a:extLst>
          </p:cNvPr>
          <p:cNvSpPr>
            <a:spLocks noGrp="1"/>
          </p:cNvSpPr>
          <p:nvPr>
            <p:ph type="dt" sz="half" idx="10"/>
          </p:nvPr>
        </p:nvSpPr>
        <p:spPr/>
        <p:txBody>
          <a:bodyPr/>
          <a:lstStyle/>
          <a:p>
            <a:fld id="{0C5AAFE8-2575-4888-9412-1907319341FB}" type="datetimeFigureOut">
              <a:rPr lang="en-US" smtClean="0"/>
              <a:t>9/26/2020</a:t>
            </a:fld>
            <a:endParaRPr lang="en-US"/>
          </a:p>
        </p:txBody>
      </p:sp>
      <p:sp>
        <p:nvSpPr>
          <p:cNvPr id="8" name="Footer Placeholder 7">
            <a:extLst>
              <a:ext uri="{FF2B5EF4-FFF2-40B4-BE49-F238E27FC236}">
                <a16:creationId xmlns:a16="http://schemas.microsoft.com/office/drawing/2014/main" id="{FA35A293-77D9-4959-AB18-7F34283FE0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CEE0BC-2D72-47DE-876C-63BAA5447A18}"/>
              </a:ext>
            </a:extLst>
          </p:cNvPr>
          <p:cNvSpPr>
            <a:spLocks noGrp="1"/>
          </p:cNvSpPr>
          <p:nvPr>
            <p:ph type="sldNum" sz="quarter" idx="12"/>
          </p:nvPr>
        </p:nvSpPr>
        <p:spPr/>
        <p:txBody>
          <a:bodyPr/>
          <a:lstStyle/>
          <a:p>
            <a:fld id="{12200DAF-7D76-460E-B8B2-FF213E8E57AE}" type="slidenum">
              <a:rPr lang="en-US" smtClean="0"/>
              <a:t>‹#›</a:t>
            </a:fld>
            <a:endParaRPr lang="en-US"/>
          </a:p>
        </p:txBody>
      </p:sp>
    </p:spTree>
    <p:extLst>
      <p:ext uri="{BB962C8B-B14F-4D97-AF65-F5344CB8AC3E}">
        <p14:creationId xmlns:p14="http://schemas.microsoft.com/office/powerpoint/2010/main" val="928009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CA407-ACE5-4235-B473-450D869F67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A4B754-5D8F-4031-B24D-20B69E02FDF7}"/>
              </a:ext>
            </a:extLst>
          </p:cNvPr>
          <p:cNvSpPr>
            <a:spLocks noGrp="1"/>
          </p:cNvSpPr>
          <p:nvPr>
            <p:ph type="dt" sz="half" idx="10"/>
          </p:nvPr>
        </p:nvSpPr>
        <p:spPr/>
        <p:txBody>
          <a:bodyPr/>
          <a:lstStyle/>
          <a:p>
            <a:fld id="{0C5AAFE8-2575-4888-9412-1907319341FB}" type="datetimeFigureOut">
              <a:rPr lang="en-US" smtClean="0"/>
              <a:t>9/26/2020</a:t>
            </a:fld>
            <a:endParaRPr lang="en-US"/>
          </a:p>
        </p:txBody>
      </p:sp>
      <p:sp>
        <p:nvSpPr>
          <p:cNvPr id="4" name="Footer Placeholder 3">
            <a:extLst>
              <a:ext uri="{FF2B5EF4-FFF2-40B4-BE49-F238E27FC236}">
                <a16:creationId xmlns:a16="http://schemas.microsoft.com/office/drawing/2014/main" id="{81A6310B-C2C9-4F5E-92F7-0EB7C459A1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AB943-7FC3-4365-8A46-3FE18240ABE1}"/>
              </a:ext>
            </a:extLst>
          </p:cNvPr>
          <p:cNvSpPr>
            <a:spLocks noGrp="1"/>
          </p:cNvSpPr>
          <p:nvPr>
            <p:ph type="sldNum" sz="quarter" idx="12"/>
          </p:nvPr>
        </p:nvSpPr>
        <p:spPr/>
        <p:txBody>
          <a:bodyPr/>
          <a:lstStyle/>
          <a:p>
            <a:fld id="{12200DAF-7D76-460E-B8B2-FF213E8E57AE}" type="slidenum">
              <a:rPr lang="en-US" smtClean="0"/>
              <a:t>‹#›</a:t>
            </a:fld>
            <a:endParaRPr lang="en-US"/>
          </a:p>
        </p:txBody>
      </p:sp>
    </p:spTree>
    <p:extLst>
      <p:ext uri="{BB962C8B-B14F-4D97-AF65-F5344CB8AC3E}">
        <p14:creationId xmlns:p14="http://schemas.microsoft.com/office/powerpoint/2010/main" val="233381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092209-603C-42DF-A53F-425F437B417B}"/>
              </a:ext>
            </a:extLst>
          </p:cNvPr>
          <p:cNvSpPr>
            <a:spLocks noGrp="1"/>
          </p:cNvSpPr>
          <p:nvPr>
            <p:ph type="dt" sz="half" idx="10"/>
          </p:nvPr>
        </p:nvSpPr>
        <p:spPr/>
        <p:txBody>
          <a:bodyPr/>
          <a:lstStyle/>
          <a:p>
            <a:fld id="{0C5AAFE8-2575-4888-9412-1907319341FB}" type="datetimeFigureOut">
              <a:rPr lang="en-US" smtClean="0"/>
              <a:t>9/26/2020</a:t>
            </a:fld>
            <a:endParaRPr lang="en-US"/>
          </a:p>
        </p:txBody>
      </p:sp>
      <p:sp>
        <p:nvSpPr>
          <p:cNvPr id="3" name="Footer Placeholder 2">
            <a:extLst>
              <a:ext uri="{FF2B5EF4-FFF2-40B4-BE49-F238E27FC236}">
                <a16:creationId xmlns:a16="http://schemas.microsoft.com/office/drawing/2014/main" id="{606E816B-CD97-4205-8B70-C715335010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6853CD-D47F-487C-9D0B-2E7DA72FD456}"/>
              </a:ext>
            </a:extLst>
          </p:cNvPr>
          <p:cNvSpPr>
            <a:spLocks noGrp="1"/>
          </p:cNvSpPr>
          <p:nvPr>
            <p:ph type="sldNum" sz="quarter" idx="12"/>
          </p:nvPr>
        </p:nvSpPr>
        <p:spPr/>
        <p:txBody>
          <a:bodyPr/>
          <a:lstStyle/>
          <a:p>
            <a:fld id="{12200DAF-7D76-460E-B8B2-FF213E8E57AE}" type="slidenum">
              <a:rPr lang="en-US" smtClean="0"/>
              <a:t>‹#›</a:t>
            </a:fld>
            <a:endParaRPr lang="en-US"/>
          </a:p>
        </p:txBody>
      </p:sp>
    </p:spTree>
    <p:extLst>
      <p:ext uri="{BB962C8B-B14F-4D97-AF65-F5344CB8AC3E}">
        <p14:creationId xmlns:p14="http://schemas.microsoft.com/office/powerpoint/2010/main" val="3815568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BC894-09FB-40F8-AF7C-5C1F6CBB00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763BA7-0DBA-4909-9E02-B2ACEAC9E4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2C0BAB-55D6-45AF-99B1-0E87235261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46E240-5B5F-4616-AB18-3C76EAB9A05C}"/>
              </a:ext>
            </a:extLst>
          </p:cNvPr>
          <p:cNvSpPr>
            <a:spLocks noGrp="1"/>
          </p:cNvSpPr>
          <p:nvPr>
            <p:ph type="dt" sz="half" idx="10"/>
          </p:nvPr>
        </p:nvSpPr>
        <p:spPr/>
        <p:txBody>
          <a:bodyPr/>
          <a:lstStyle/>
          <a:p>
            <a:fld id="{0C5AAFE8-2575-4888-9412-1907319341FB}" type="datetimeFigureOut">
              <a:rPr lang="en-US" smtClean="0"/>
              <a:t>9/26/2020</a:t>
            </a:fld>
            <a:endParaRPr lang="en-US"/>
          </a:p>
        </p:txBody>
      </p:sp>
      <p:sp>
        <p:nvSpPr>
          <p:cNvPr id="6" name="Footer Placeholder 5">
            <a:extLst>
              <a:ext uri="{FF2B5EF4-FFF2-40B4-BE49-F238E27FC236}">
                <a16:creationId xmlns:a16="http://schemas.microsoft.com/office/drawing/2014/main" id="{A811B518-B1C3-4EB9-97D6-CCF5B523D9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4775A2-A952-4F8A-9712-D41011A80571}"/>
              </a:ext>
            </a:extLst>
          </p:cNvPr>
          <p:cNvSpPr>
            <a:spLocks noGrp="1"/>
          </p:cNvSpPr>
          <p:nvPr>
            <p:ph type="sldNum" sz="quarter" idx="12"/>
          </p:nvPr>
        </p:nvSpPr>
        <p:spPr/>
        <p:txBody>
          <a:bodyPr/>
          <a:lstStyle/>
          <a:p>
            <a:fld id="{12200DAF-7D76-460E-B8B2-FF213E8E57AE}" type="slidenum">
              <a:rPr lang="en-US" smtClean="0"/>
              <a:t>‹#›</a:t>
            </a:fld>
            <a:endParaRPr lang="en-US"/>
          </a:p>
        </p:txBody>
      </p:sp>
    </p:spTree>
    <p:extLst>
      <p:ext uri="{BB962C8B-B14F-4D97-AF65-F5344CB8AC3E}">
        <p14:creationId xmlns:p14="http://schemas.microsoft.com/office/powerpoint/2010/main" val="1619101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02147-8C5B-456B-BC0B-8BF9B748C4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E52975-8280-48BA-A87F-70D5AB4FDB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4D4715-07AA-4585-9A2C-9D2E5BCC8C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632E09-AA58-47B0-A3E7-0D312E8B7A7F}"/>
              </a:ext>
            </a:extLst>
          </p:cNvPr>
          <p:cNvSpPr>
            <a:spLocks noGrp="1"/>
          </p:cNvSpPr>
          <p:nvPr>
            <p:ph type="dt" sz="half" idx="10"/>
          </p:nvPr>
        </p:nvSpPr>
        <p:spPr/>
        <p:txBody>
          <a:bodyPr/>
          <a:lstStyle/>
          <a:p>
            <a:fld id="{0C5AAFE8-2575-4888-9412-1907319341FB}" type="datetimeFigureOut">
              <a:rPr lang="en-US" smtClean="0"/>
              <a:t>9/26/2020</a:t>
            </a:fld>
            <a:endParaRPr lang="en-US"/>
          </a:p>
        </p:txBody>
      </p:sp>
      <p:sp>
        <p:nvSpPr>
          <p:cNvPr id="6" name="Footer Placeholder 5">
            <a:extLst>
              <a:ext uri="{FF2B5EF4-FFF2-40B4-BE49-F238E27FC236}">
                <a16:creationId xmlns:a16="http://schemas.microsoft.com/office/drawing/2014/main" id="{52BFF428-04AB-440D-A068-41FBC2E930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396261-4C14-430A-B784-32C5A16B028C}"/>
              </a:ext>
            </a:extLst>
          </p:cNvPr>
          <p:cNvSpPr>
            <a:spLocks noGrp="1"/>
          </p:cNvSpPr>
          <p:nvPr>
            <p:ph type="sldNum" sz="quarter" idx="12"/>
          </p:nvPr>
        </p:nvSpPr>
        <p:spPr/>
        <p:txBody>
          <a:bodyPr/>
          <a:lstStyle/>
          <a:p>
            <a:fld id="{12200DAF-7D76-460E-B8B2-FF213E8E57AE}" type="slidenum">
              <a:rPr lang="en-US" smtClean="0"/>
              <a:t>‹#›</a:t>
            </a:fld>
            <a:endParaRPr lang="en-US"/>
          </a:p>
        </p:txBody>
      </p:sp>
    </p:spTree>
    <p:extLst>
      <p:ext uri="{BB962C8B-B14F-4D97-AF65-F5344CB8AC3E}">
        <p14:creationId xmlns:p14="http://schemas.microsoft.com/office/powerpoint/2010/main" val="3378511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CE64F2-422C-4D27-A9BE-8B240B28F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CF84B-9D56-407B-A096-1DEB30971F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6308C4-4C0F-481D-A464-4A350C747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AAFE8-2575-4888-9412-1907319341FB}" type="datetimeFigureOut">
              <a:rPr lang="en-US" smtClean="0"/>
              <a:t>9/26/2020</a:t>
            </a:fld>
            <a:endParaRPr lang="en-US"/>
          </a:p>
        </p:txBody>
      </p:sp>
      <p:sp>
        <p:nvSpPr>
          <p:cNvPr id="5" name="Footer Placeholder 4">
            <a:extLst>
              <a:ext uri="{FF2B5EF4-FFF2-40B4-BE49-F238E27FC236}">
                <a16:creationId xmlns:a16="http://schemas.microsoft.com/office/drawing/2014/main" id="{355EF8CB-FF66-48CD-B636-383AE438EE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D24783-F760-42A1-BF44-22613CA640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00DAF-7D76-460E-B8B2-FF213E8E57AE}" type="slidenum">
              <a:rPr lang="en-US" smtClean="0"/>
              <a:t>‹#›</a:t>
            </a:fld>
            <a:endParaRPr lang="en-US"/>
          </a:p>
        </p:txBody>
      </p:sp>
    </p:spTree>
    <p:extLst>
      <p:ext uri="{BB962C8B-B14F-4D97-AF65-F5344CB8AC3E}">
        <p14:creationId xmlns:p14="http://schemas.microsoft.com/office/powerpoint/2010/main" val="4169026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E4-WbtuHkAhWDbVAKHV7YDfQQjRx6BAgBEAQ&amp;url=https%3A%2F%2Fwww.youtube.com%2Fwatch%3Fv%3DVfsvxemRx04&amp;psig=AOvVaw0Un_TEvibm6ehikzMFXU03&amp;ust=1569137509988880" TargetMode="External"/><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A95149-06EF-47BA-9717-45A8274EBD7E}"/>
              </a:ext>
            </a:extLst>
          </p:cNvPr>
          <p:cNvPicPr>
            <a:picLocks noChangeAspect="1"/>
          </p:cNvPicPr>
          <p:nvPr/>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897"/>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6D00E01-207C-4886-B500-DABC2E96342C}"/>
              </a:ext>
            </a:extLst>
          </p:cNvPr>
          <p:cNvPicPr>
            <a:picLocks noChangeAspect="1"/>
          </p:cNvPicPr>
          <p:nvPr/>
        </p:nvPicPr>
        <p:blipFill rotWithShape="1">
          <a:blip r:embed="rId4">
            <a:extLst>
              <a:ext uri="{28A0092B-C50C-407E-A947-70E740481C1C}">
                <a14:useLocalDpi xmlns:a14="http://schemas.microsoft.com/office/drawing/2010/main" val="0"/>
              </a:ext>
            </a:extLst>
          </a:blip>
          <a:srcRect l="23008" r="27381"/>
          <a:stretch/>
        </p:blipFill>
        <p:spPr>
          <a:xfrm>
            <a:off x="6443003" y="507998"/>
            <a:ext cx="5219114" cy="6230428"/>
          </a:xfrm>
          <a:prstGeom prst="rect">
            <a:avLst/>
          </a:prstGeom>
        </p:spPr>
      </p:pic>
      <p:pic>
        <p:nvPicPr>
          <p:cNvPr id="7" name="Picture 6">
            <a:extLst>
              <a:ext uri="{FF2B5EF4-FFF2-40B4-BE49-F238E27FC236}">
                <a16:creationId xmlns:a16="http://schemas.microsoft.com/office/drawing/2014/main" id="{6523905F-8ABE-41EA-BB1B-7772B8C4E933}"/>
              </a:ext>
            </a:extLst>
          </p:cNvPr>
          <p:cNvPicPr>
            <a:picLocks noChangeAspect="1"/>
          </p:cNvPicPr>
          <p:nvPr/>
        </p:nvPicPr>
        <p:blipFill rotWithShape="1">
          <a:blip r:embed="rId5">
            <a:extLst>
              <a:ext uri="{28A0092B-C50C-407E-A947-70E740481C1C}">
                <a14:useLocalDpi xmlns:a14="http://schemas.microsoft.com/office/drawing/2010/main" val="0"/>
              </a:ext>
            </a:extLst>
          </a:blip>
          <a:srcRect r="31714"/>
          <a:stretch/>
        </p:blipFill>
        <p:spPr>
          <a:xfrm>
            <a:off x="529883" y="507998"/>
            <a:ext cx="2126859" cy="1813171"/>
          </a:xfrm>
          <a:prstGeom prst="rect">
            <a:avLst/>
          </a:prstGeom>
        </p:spPr>
      </p:pic>
      <p:sp>
        <p:nvSpPr>
          <p:cNvPr id="8" name="Rectangle 7">
            <a:extLst>
              <a:ext uri="{FF2B5EF4-FFF2-40B4-BE49-F238E27FC236}">
                <a16:creationId xmlns:a16="http://schemas.microsoft.com/office/drawing/2014/main" id="{2CC4E370-B66A-4BB1-8160-9404924F51C6}"/>
              </a:ext>
            </a:extLst>
          </p:cNvPr>
          <p:cNvSpPr/>
          <p:nvPr/>
        </p:nvSpPr>
        <p:spPr>
          <a:xfrm>
            <a:off x="534725" y="2700049"/>
            <a:ext cx="5378395" cy="1600438"/>
          </a:xfrm>
          <a:prstGeom prst="rect">
            <a:avLst/>
          </a:prstGeom>
          <a:noFill/>
        </p:spPr>
        <p:txBody>
          <a:bodyPr wrap="none" lIns="91440" tIns="45720" rIns="91440" bIns="45720">
            <a:spAutoFit/>
          </a:bodyPr>
          <a:lstStyle/>
          <a:p>
            <a:pPr algn="ctr"/>
            <a:r>
              <a:rPr lang="ar-AE" sz="54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عنوان الدرس :</a:t>
            </a:r>
            <a:endParaRPr lang="ar-AE" sz="54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a:p>
            <a:pPr algn="ctr"/>
            <a:r>
              <a:rPr lang="ar-AE" sz="44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(العدوان الثلاثي على مصر )</a:t>
            </a:r>
            <a:endParaRPr lang="en-US" sz="44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370556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836BDC-CC0D-43C2-BECD-09298719D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7866" y="780729"/>
            <a:ext cx="6916615" cy="3404382"/>
          </a:xfrm>
          <a:prstGeom prst="rect">
            <a:avLst/>
          </a:prstGeom>
        </p:spPr>
      </p:pic>
      <p:pic>
        <p:nvPicPr>
          <p:cNvPr id="6" name="Picture 5">
            <a:extLst>
              <a:ext uri="{FF2B5EF4-FFF2-40B4-BE49-F238E27FC236}">
                <a16:creationId xmlns:a16="http://schemas.microsoft.com/office/drawing/2014/main" id="{CEAB5AD0-5092-4D02-B969-E65A38A6B362}"/>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9392530" y="0"/>
            <a:ext cx="2799470" cy="2788845"/>
          </a:xfrm>
          <a:prstGeom prst="rect">
            <a:avLst/>
          </a:prstGeom>
        </p:spPr>
      </p:pic>
      <p:sp>
        <p:nvSpPr>
          <p:cNvPr id="7" name="Rectangle 6">
            <a:extLst>
              <a:ext uri="{FF2B5EF4-FFF2-40B4-BE49-F238E27FC236}">
                <a16:creationId xmlns:a16="http://schemas.microsoft.com/office/drawing/2014/main" id="{6EEC99DB-771E-4986-854D-37539DD17BB6}"/>
              </a:ext>
            </a:extLst>
          </p:cNvPr>
          <p:cNvSpPr/>
          <p:nvPr/>
        </p:nvSpPr>
        <p:spPr>
          <a:xfrm>
            <a:off x="9827096" y="125661"/>
            <a:ext cx="1930337" cy="1938992"/>
          </a:xfrm>
          <a:prstGeom prst="rect">
            <a:avLst/>
          </a:prstGeom>
          <a:noFill/>
        </p:spPr>
        <p:txBody>
          <a:bodyPr wrap="none" lIns="91440" tIns="45720" rIns="91440" bIns="45720">
            <a:spAutoFit/>
          </a:bodyPr>
          <a:lstStyle/>
          <a:p>
            <a:pPr algn="ctr"/>
            <a:r>
              <a:rPr lang="ar-AE" sz="4000" b="1" dirty="0">
                <a:ln w="12700">
                  <a:solidFill>
                    <a:schemeClr val="accent3">
                      <a:lumMod val="50000"/>
                    </a:schemeClr>
                  </a:solidFill>
                  <a:prstDash val="solid"/>
                </a:ln>
                <a:solidFill>
                  <a:srgbClr val="C00000"/>
                </a:solidFill>
                <a:effectLst>
                  <a:innerShdw blurRad="177800">
                    <a:schemeClr val="accent3">
                      <a:lumMod val="50000"/>
                    </a:schemeClr>
                  </a:innerShdw>
                </a:effectLst>
              </a:rPr>
              <a:t>التدريب </a:t>
            </a:r>
          </a:p>
          <a:p>
            <a:pPr algn="ctr"/>
            <a:r>
              <a:rPr lang="ar-AE" sz="4000" b="1" dirty="0">
                <a:ln w="12700">
                  <a:solidFill>
                    <a:schemeClr val="accent3">
                      <a:lumMod val="50000"/>
                    </a:schemeClr>
                  </a:solidFill>
                  <a:prstDash val="solid"/>
                </a:ln>
                <a:solidFill>
                  <a:srgbClr val="C00000"/>
                </a:solidFill>
                <a:effectLst>
                  <a:innerShdw blurRad="177800">
                    <a:schemeClr val="accent3">
                      <a:lumMod val="50000"/>
                    </a:schemeClr>
                  </a:innerShdw>
                </a:effectLst>
              </a:rPr>
              <a:t>على</a:t>
            </a:r>
          </a:p>
          <a:p>
            <a:pPr algn="ctr"/>
            <a:r>
              <a:rPr lang="ar-AE" sz="4000" b="1" dirty="0">
                <a:ln w="12700">
                  <a:solidFill>
                    <a:schemeClr val="accent3">
                      <a:lumMod val="50000"/>
                    </a:schemeClr>
                  </a:solidFill>
                  <a:prstDash val="solid"/>
                </a:ln>
                <a:solidFill>
                  <a:srgbClr val="C00000"/>
                </a:solidFill>
                <a:effectLst>
                  <a:innerShdw blurRad="177800">
                    <a:schemeClr val="accent3">
                      <a:lumMod val="50000"/>
                    </a:schemeClr>
                  </a:innerShdw>
                </a:effectLst>
              </a:rPr>
              <a:t> المهارات </a:t>
            </a:r>
            <a:endParaRPr lang="en-US" sz="4000" b="1" dirty="0">
              <a:ln w="12700">
                <a:solidFill>
                  <a:schemeClr val="accent3">
                    <a:lumMod val="50000"/>
                  </a:schemeClr>
                </a:solidFill>
                <a:prstDash val="solid"/>
              </a:ln>
              <a:solidFill>
                <a:srgbClr val="C00000"/>
              </a:solidFill>
              <a:effectLst>
                <a:innerShdw blurRad="177800">
                  <a:schemeClr val="accent3">
                    <a:lumMod val="50000"/>
                  </a:schemeClr>
                </a:innerShdw>
              </a:effectLst>
            </a:endParaRPr>
          </a:p>
        </p:txBody>
      </p:sp>
      <p:sp>
        <p:nvSpPr>
          <p:cNvPr id="9" name="TextBox 8">
            <a:extLst>
              <a:ext uri="{FF2B5EF4-FFF2-40B4-BE49-F238E27FC236}">
                <a16:creationId xmlns:a16="http://schemas.microsoft.com/office/drawing/2014/main" id="{20A9B8E3-AFF3-4247-BC7D-582EE0AC8AB7}"/>
              </a:ext>
            </a:extLst>
          </p:cNvPr>
          <p:cNvSpPr txBox="1"/>
          <p:nvPr/>
        </p:nvSpPr>
        <p:spPr>
          <a:xfrm>
            <a:off x="152400" y="4290535"/>
            <a:ext cx="118872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rtl="1"/>
            <a:r>
              <a:rPr lang="ar-AE" sz="2400" dirty="0"/>
              <a:t>دولة الإمارات العربية المتحدة رائدة في  تنفيذ إلتزاماتها في مجال المساعدات الإنمائية الرسمية لأقل البلدان  ولا ترتبط المساعدات الانسانية التي  تقدمها الدولة بالتوجهات السياسية للدول المستفيدة منها ولا البقعة  الجغرافية أو العرق أو اللون أو الطائفة أو الديانة ، بل تراعي في المقام الأول الجانب الإنساني الذي يتمثل في احتياجات الشعوب </a:t>
            </a:r>
            <a:r>
              <a:rPr lang="ar-AE" sz="2000" dirty="0"/>
              <a:t>.</a:t>
            </a:r>
            <a:endParaRPr lang="en-US" sz="2000" dirty="0"/>
          </a:p>
        </p:txBody>
      </p:sp>
      <p:sp>
        <p:nvSpPr>
          <p:cNvPr id="10" name="TextBox 9">
            <a:extLst>
              <a:ext uri="{FF2B5EF4-FFF2-40B4-BE49-F238E27FC236}">
                <a16:creationId xmlns:a16="http://schemas.microsoft.com/office/drawing/2014/main" id="{5A5127A9-C21E-4655-A841-6687D114EAA6}"/>
              </a:ext>
            </a:extLst>
          </p:cNvPr>
          <p:cNvSpPr txBox="1"/>
          <p:nvPr/>
        </p:nvSpPr>
        <p:spPr>
          <a:xfrm>
            <a:off x="4048523" y="152085"/>
            <a:ext cx="4644220" cy="523220"/>
          </a:xfrm>
          <a:prstGeom prst="rect">
            <a:avLst/>
          </a:prstGeom>
          <a:solidFill>
            <a:schemeClr val="accent4">
              <a:lumMod val="20000"/>
              <a:lumOff val="80000"/>
            </a:schemeClr>
          </a:solidFill>
        </p:spPr>
        <p:txBody>
          <a:bodyPr wrap="none" rtlCol="0">
            <a:spAutoFit/>
          </a:bodyPr>
          <a:lstStyle/>
          <a:p>
            <a:r>
              <a:rPr lang="ar-AE" sz="2800" b="1" u="sng" dirty="0">
                <a:solidFill>
                  <a:srgbClr val="C00000"/>
                </a:solidFill>
                <a:effectLst>
                  <a:outerShdw blurRad="38100" dist="38100" dir="2700000" algn="tl">
                    <a:srgbClr val="000000">
                      <a:alpha val="43137"/>
                    </a:srgbClr>
                  </a:outerShdw>
                </a:effectLst>
              </a:rPr>
              <a:t>من مهارات التفكير ( تحليل الأشكال )</a:t>
            </a:r>
            <a:endParaRPr lang="en-US" sz="2800" b="1" u="sng" dirty="0">
              <a:solidFill>
                <a:srgbClr val="C00000"/>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90ABA29A-6C4C-430D-A6C7-73D3000071CD}"/>
              </a:ext>
            </a:extLst>
          </p:cNvPr>
          <p:cNvSpPr txBox="1"/>
          <p:nvPr/>
        </p:nvSpPr>
        <p:spPr>
          <a:xfrm>
            <a:off x="654140" y="864324"/>
            <a:ext cx="2273379" cy="461665"/>
          </a:xfrm>
          <a:prstGeom prst="rect">
            <a:avLst/>
          </a:prstGeom>
          <a:noFill/>
        </p:spPr>
        <p:txBody>
          <a:bodyPr wrap="none" rtlCol="0">
            <a:spAutoFit/>
          </a:bodyPr>
          <a:lstStyle/>
          <a:p>
            <a:r>
              <a:rPr lang="ar-AE" sz="2400" b="1" dirty="0">
                <a:solidFill>
                  <a:srgbClr val="C00000"/>
                </a:solidFill>
              </a:rPr>
              <a:t>أقرأ الشكل ثم أجيب :</a:t>
            </a:r>
            <a:endParaRPr lang="en-US" sz="2400" b="1" dirty="0">
              <a:solidFill>
                <a:srgbClr val="C00000"/>
              </a:solidFill>
            </a:endParaRPr>
          </a:p>
        </p:txBody>
      </p:sp>
      <p:sp>
        <p:nvSpPr>
          <p:cNvPr id="12" name="TextBox 11">
            <a:extLst>
              <a:ext uri="{FF2B5EF4-FFF2-40B4-BE49-F238E27FC236}">
                <a16:creationId xmlns:a16="http://schemas.microsoft.com/office/drawing/2014/main" id="{46EBAF27-2B85-4CFA-AA73-5B50EC1B8C0E}"/>
              </a:ext>
            </a:extLst>
          </p:cNvPr>
          <p:cNvSpPr txBox="1"/>
          <p:nvPr/>
        </p:nvSpPr>
        <p:spPr>
          <a:xfrm>
            <a:off x="1761292" y="5661772"/>
            <a:ext cx="9424375" cy="830997"/>
          </a:xfrm>
          <a:prstGeom prst="rect">
            <a:avLst/>
          </a:prstGeom>
          <a:noFill/>
        </p:spPr>
        <p:txBody>
          <a:bodyPr wrap="none" rtlCol="0">
            <a:spAutoFit/>
          </a:bodyPr>
          <a:lstStyle/>
          <a:p>
            <a:pPr algn="r" rtl="1"/>
            <a:r>
              <a:rPr lang="ar-AE" sz="2400" b="1" dirty="0">
                <a:solidFill>
                  <a:srgbClr val="FF0000"/>
                </a:solidFill>
              </a:rPr>
              <a:t>2- القارة التي تستحوذ على النسبة الأعلى في مبادرات دولة الإمارات العربية المتحدة ..........</a:t>
            </a:r>
          </a:p>
          <a:p>
            <a:pPr algn="r" rtl="1"/>
            <a:r>
              <a:rPr lang="ar-AE" sz="2400" b="1" dirty="0">
                <a:solidFill>
                  <a:srgbClr val="0070C0"/>
                </a:solidFill>
              </a:rPr>
              <a:t>أ- آسيا               ب- إفريقيا           ج – أمريكا الجنوبية        د-أوروبا </a:t>
            </a:r>
            <a:endParaRPr lang="en-US" sz="2400" b="1" dirty="0">
              <a:solidFill>
                <a:srgbClr val="0070C0"/>
              </a:solidFill>
            </a:endParaRPr>
          </a:p>
        </p:txBody>
      </p:sp>
    </p:spTree>
    <p:extLst>
      <p:ext uri="{BB962C8B-B14F-4D97-AF65-F5344CB8AC3E}">
        <p14:creationId xmlns:p14="http://schemas.microsoft.com/office/powerpoint/2010/main" val="4039840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836BDC-CC0D-43C2-BECD-09298719D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7866" y="780729"/>
            <a:ext cx="6916615" cy="3404382"/>
          </a:xfrm>
          <a:prstGeom prst="rect">
            <a:avLst/>
          </a:prstGeom>
        </p:spPr>
      </p:pic>
      <p:pic>
        <p:nvPicPr>
          <p:cNvPr id="6" name="Picture 5">
            <a:extLst>
              <a:ext uri="{FF2B5EF4-FFF2-40B4-BE49-F238E27FC236}">
                <a16:creationId xmlns:a16="http://schemas.microsoft.com/office/drawing/2014/main" id="{CEAB5AD0-5092-4D02-B969-E65A38A6B362}"/>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9392530" y="0"/>
            <a:ext cx="2799470" cy="2788845"/>
          </a:xfrm>
          <a:prstGeom prst="rect">
            <a:avLst/>
          </a:prstGeom>
        </p:spPr>
      </p:pic>
      <p:sp>
        <p:nvSpPr>
          <p:cNvPr id="7" name="Rectangle 6">
            <a:extLst>
              <a:ext uri="{FF2B5EF4-FFF2-40B4-BE49-F238E27FC236}">
                <a16:creationId xmlns:a16="http://schemas.microsoft.com/office/drawing/2014/main" id="{6EEC99DB-771E-4986-854D-37539DD17BB6}"/>
              </a:ext>
            </a:extLst>
          </p:cNvPr>
          <p:cNvSpPr/>
          <p:nvPr/>
        </p:nvSpPr>
        <p:spPr>
          <a:xfrm>
            <a:off x="9827096" y="125661"/>
            <a:ext cx="1930337" cy="1938992"/>
          </a:xfrm>
          <a:prstGeom prst="rect">
            <a:avLst/>
          </a:prstGeom>
          <a:noFill/>
        </p:spPr>
        <p:txBody>
          <a:bodyPr wrap="none" lIns="91440" tIns="45720" rIns="91440" bIns="45720">
            <a:spAutoFit/>
          </a:bodyPr>
          <a:lstStyle/>
          <a:p>
            <a:pPr algn="ctr"/>
            <a:r>
              <a:rPr lang="ar-AE" sz="4000" b="1" dirty="0">
                <a:ln w="12700">
                  <a:solidFill>
                    <a:schemeClr val="accent3">
                      <a:lumMod val="50000"/>
                    </a:schemeClr>
                  </a:solidFill>
                  <a:prstDash val="solid"/>
                </a:ln>
                <a:solidFill>
                  <a:srgbClr val="C00000"/>
                </a:solidFill>
                <a:effectLst>
                  <a:innerShdw blurRad="177800">
                    <a:schemeClr val="accent3">
                      <a:lumMod val="50000"/>
                    </a:schemeClr>
                  </a:innerShdw>
                </a:effectLst>
              </a:rPr>
              <a:t>التدريب </a:t>
            </a:r>
          </a:p>
          <a:p>
            <a:pPr algn="ctr"/>
            <a:r>
              <a:rPr lang="ar-AE" sz="4000" b="1" dirty="0">
                <a:ln w="12700">
                  <a:solidFill>
                    <a:schemeClr val="accent3">
                      <a:lumMod val="50000"/>
                    </a:schemeClr>
                  </a:solidFill>
                  <a:prstDash val="solid"/>
                </a:ln>
                <a:solidFill>
                  <a:srgbClr val="C00000"/>
                </a:solidFill>
                <a:effectLst>
                  <a:innerShdw blurRad="177800">
                    <a:schemeClr val="accent3">
                      <a:lumMod val="50000"/>
                    </a:schemeClr>
                  </a:innerShdw>
                </a:effectLst>
              </a:rPr>
              <a:t>على</a:t>
            </a:r>
          </a:p>
          <a:p>
            <a:pPr algn="ctr"/>
            <a:r>
              <a:rPr lang="ar-AE" sz="4000" b="1" dirty="0">
                <a:ln w="12700">
                  <a:solidFill>
                    <a:schemeClr val="accent3">
                      <a:lumMod val="50000"/>
                    </a:schemeClr>
                  </a:solidFill>
                  <a:prstDash val="solid"/>
                </a:ln>
                <a:solidFill>
                  <a:srgbClr val="C00000"/>
                </a:solidFill>
                <a:effectLst>
                  <a:innerShdw blurRad="177800">
                    <a:schemeClr val="accent3">
                      <a:lumMod val="50000"/>
                    </a:schemeClr>
                  </a:innerShdw>
                </a:effectLst>
              </a:rPr>
              <a:t> المهارات </a:t>
            </a:r>
            <a:endParaRPr lang="en-US" sz="4000" b="1" dirty="0">
              <a:ln w="12700">
                <a:solidFill>
                  <a:schemeClr val="accent3">
                    <a:lumMod val="50000"/>
                  </a:schemeClr>
                </a:solidFill>
                <a:prstDash val="solid"/>
              </a:ln>
              <a:solidFill>
                <a:srgbClr val="C00000"/>
              </a:solidFill>
              <a:effectLst>
                <a:innerShdw blurRad="177800">
                  <a:schemeClr val="accent3">
                    <a:lumMod val="50000"/>
                  </a:schemeClr>
                </a:innerShdw>
              </a:effectLst>
            </a:endParaRPr>
          </a:p>
        </p:txBody>
      </p:sp>
      <p:sp>
        <p:nvSpPr>
          <p:cNvPr id="9" name="TextBox 8">
            <a:extLst>
              <a:ext uri="{FF2B5EF4-FFF2-40B4-BE49-F238E27FC236}">
                <a16:creationId xmlns:a16="http://schemas.microsoft.com/office/drawing/2014/main" id="{20A9B8E3-AFF3-4247-BC7D-582EE0AC8AB7}"/>
              </a:ext>
            </a:extLst>
          </p:cNvPr>
          <p:cNvSpPr txBox="1"/>
          <p:nvPr/>
        </p:nvSpPr>
        <p:spPr>
          <a:xfrm>
            <a:off x="152400" y="4290535"/>
            <a:ext cx="118872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rtl="1"/>
            <a:r>
              <a:rPr lang="ar-AE" sz="2400" dirty="0"/>
              <a:t>دولة الإمارات العربية المتحدة رائدة في  تنفيذ إلتزاماتها في مجال المساعدات الإنمائية الرسمية لأقل البلدان  ولا ترتبط المساعدات الانسانية التي  تقدمها الدولة بالتوجهات السياسية للدول المستفيدة منها ولا البقعة  الجغرافية أو العرق أو اللون أو الطائفة أو الديانة ، بل تراعي في المقام الأول الجانب الإنساني الذي يتمثل في احتياجات الشعوب </a:t>
            </a:r>
            <a:r>
              <a:rPr lang="ar-AE" sz="2000" dirty="0"/>
              <a:t>.</a:t>
            </a:r>
            <a:endParaRPr lang="en-US" sz="2000" dirty="0"/>
          </a:p>
        </p:txBody>
      </p:sp>
      <p:sp>
        <p:nvSpPr>
          <p:cNvPr id="10" name="TextBox 9">
            <a:extLst>
              <a:ext uri="{FF2B5EF4-FFF2-40B4-BE49-F238E27FC236}">
                <a16:creationId xmlns:a16="http://schemas.microsoft.com/office/drawing/2014/main" id="{5A5127A9-C21E-4655-A841-6687D114EAA6}"/>
              </a:ext>
            </a:extLst>
          </p:cNvPr>
          <p:cNvSpPr txBox="1"/>
          <p:nvPr/>
        </p:nvSpPr>
        <p:spPr>
          <a:xfrm>
            <a:off x="4048523" y="152085"/>
            <a:ext cx="4466287" cy="523220"/>
          </a:xfrm>
          <a:prstGeom prst="rect">
            <a:avLst/>
          </a:prstGeom>
          <a:solidFill>
            <a:schemeClr val="accent4">
              <a:lumMod val="20000"/>
              <a:lumOff val="80000"/>
            </a:schemeClr>
          </a:solidFill>
        </p:spPr>
        <p:txBody>
          <a:bodyPr wrap="none" rtlCol="0">
            <a:spAutoFit/>
          </a:bodyPr>
          <a:lstStyle/>
          <a:p>
            <a:r>
              <a:rPr lang="ar-AE" sz="2800" b="1" u="sng" dirty="0">
                <a:solidFill>
                  <a:srgbClr val="C00000"/>
                </a:solidFill>
                <a:effectLst>
                  <a:outerShdw blurRad="38100" dist="38100" dir="2700000" algn="tl">
                    <a:srgbClr val="000000">
                      <a:alpha val="43137"/>
                    </a:srgbClr>
                  </a:outerShdw>
                </a:effectLst>
              </a:rPr>
              <a:t>من مهارات التفكير ( تحليل الأشكال )</a:t>
            </a:r>
            <a:endParaRPr lang="en-US" sz="2800" b="1" u="sng" dirty="0">
              <a:solidFill>
                <a:srgbClr val="C00000"/>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90ABA29A-6C4C-430D-A6C7-73D3000071CD}"/>
              </a:ext>
            </a:extLst>
          </p:cNvPr>
          <p:cNvSpPr txBox="1"/>
          <p:nvPr/>
        </p:nvSpPr>
        <p:spPr>
          <a:xfrm>
            <a:off x="654140" y="864324"/>
            <a:ext cx="2273379" cy="461665"/>
          </a:xfrm>
          <a:prstGeom prst="rect">
            <a:avLst/>
          </a:prstGeom>
          <a:noFill/>
        </p:spPr>
        <p:txBody>
          <a:bodyPr wrap="none" rtlCol="0">
            <a:spAutoFit/>
          </a:bodyPr>
          <a:lstStyle/>
          <a:p>
            <a:r>
              <a:rPr lang="ar-AE" sz="2400" b="1" dirty="0">
                <a:solidFill>
                  <a:srgbClr val="C00000"/>
                </a:solidFill>
              </a:rPr>
              <a:t>أقرأ الشكل ثم أجيب :</a:t>
            </a:r>
            <a:endParaRPr lang="en-US" sz="2400" b="1" dirty="0">
              <a:solidFill>
                <a:srgbClr val="C00000"/>
              </a:solidFill>
            </a:endParaRPr>
          </a:p>
        </p:txBody>
      </p:sp>
      <p:sp>
        <p:nvSpPr>
          <p:cNvPr id="12" name="TextBox 11">
            <a:extLst>
              <a:ext uri="{FF2B5EF4-FFF2-40B4-BE49-F238E27FC236}">
                <a16:creationId xmlns:a16="http://schemas.microsoft.com/office/drawing/2014/main" id="{46EBAF27-2B85-4CFA-AA73-5B50EC1B8C0E}"/>
              </a:ext>
            </a:extLst>
          </p:cNvPr>
          <p:cNvSpPr txBox="1"/>
          <p:nvPr/>
        </p:nvSpPr>
        <p:spPr>
          <a:xfrm>
            <a:off x="2153108" y="5661772"/>
            <a:ext cx="9062096" cy="830997"/>
          </a:xfrm>
          <a:prstGeom prst="rect">
            <a:avLst/>
          </a:prstGeom>
          <a:noFill/>
        </p:spPr>
        <p:txBody>
          <a:bodyPr wrap="none" rtlCol="0">
            <a:spAutoFit/>
          </a:bodyPr>
          <a:lstStyle/>
          <a:p>
            <a:pPr algn="r" rtl="1"/>
            <a:r>
              <a:rPr lang="ar-AE" sz="2400" b="1" dirty="0">
                <a:solidFill>
                  <a:srgbClr val="FF0000"/>
                </a:solidFill>
              </a:rPr>
              <a:t>3- تراعي دولة الإمارات في المقام الأول في مبادراتها الخارجية ......................</a:t>
            </a:r>
          </a:p>
          <a:p>
            <a:pPr algn="r" rtl="1"/>
            <a:r>
              <a:rPr lang="ar-AE" sz="2400" b="1" dirty="0">
                <a:solidFill>
                  <a:srgbClr val="FF0000"/>
                </a:solidFill>
              </a:rPr>
              <a:t> </a:t>
            </a:r>
            <a:r>
              <a:rPr lang="ar-AE" sz="2400" b="1" dirty="0">
                <a:solidFill>
                  <a:srgbClr val="0070C0"/>
                </a:solidFill>
              </a:rPr>
              <a:t>أ-البقعة الجغرافية                ب- الجانب الإنساني           ج – الديانة         د- العرق  </a:t>
            </a:r>
            <a:endParaRPr lang="en-US" sz="2400" b="1" dirty="0">
              <a:solidFill>
                <a:srgbClr val="0070C0"/>
              </a:solidFill>
            </a:endParaRPr>
          </a:p>
        </p:txBody>
      </p:sp>
    </p:spTree>
    <p:extLst>
      <p:ext uri="{BB962C8B-B14F-4D97-AF65-F5344CB8AC3E}">
        <p14:creationId xmlns:p14="http://schemas.microsoft.com/office/powerpoint/2010/main" val="2502194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836BDC-CC0D-43C2-BECD-09298719D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7866" y="780729"/>
            <a:ext cx="6916615" cy="3404382"/>
          </a:xfrm>
          <a:prstGeom prst="rect">
            <a:avLst/>
          </a:prstGeom>
        </p:spPr>
      </p:pic>
      <p:pic>
        <p:nvPicPr>
          <p:cNvPr id="6" name="Picture 5">
            <a:extLst>
              <a:ext uri="{FF2B5EF4-FFF2-40B4-BE49-F238E27FC236}">
                <a16:creationId xmlns:a16="http://schemas.microsoft.com/office/drawing/2014/main" id="{CEAB5AD0-5092-4D02-B969-E65A38A6B362}"/>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9392530" y="0"/>
            <a:ext cx="2799470" cy="2788845"/>
          </a:xfrm>
          <a:prstGeom prst="rect">
            <a:avLst/>
          </a:prstGeom>
        </p:spPr>
      </p:pic>
      <p:sp>
        <p:nvSpPr>
          <p:cNvPr id="7" name="Rectangle 6">
            <a:extLst>
              <a:ext uri="{FF2B5EF4-FFF2-40B4-BE49-F238E27FC236}">
                <a16:creationId xmlns:a16="http://schemas.microsoft.com/office/drawing/2014/main" id="{6EEC99DB-771E-4986-854D-37539DD17BB6}"/>
              </a:ext>
            </a:extLst>
          </p:cNvPr>
          <p:cNvSpPr/>
          <p:nvPr/>
        </p:nvSpPr>
        <p:spPr>
          <a:xfrm>
            <a:off x="9827096" y="125661"/>
            <a:ext cx="1930337" cy="1938992"/>
          </a:xfrm>
          <a:prstGeom prst="rect">
            <a:avLst/>
          </a:prstGeom>
          <a:noFill/>
        </p:spPr>
        <p:txBody>
          <a:bodyPr wrap="none" lIns="91440" tIns="45720" rIns="91440" bIns="45720">
            <a:spAutoFit/>
          </a:bodyPr>
          <a:lstStyle/>
          <a:p>
            <a:pPr algn="ctr"/>
            <a:r>
              <a:rPr lang="ar-AE" sz="4000" b="1" dirty="0">
                <a:ln w="12700">
                  <a:solidFill>
                    <a:schemeClr val="accent3">
                      <a:lumMod val="50000"/>
                    </a:schemeClr>
                  </a:solidFill>
                  <a:prstDash val="solid"/>
                </a:ln>
                <a:solidFill>
                  <a:srgbClr val="C00000"/>
                </a:solidFill>
                <a:effectLst>
                  <a:innerShdw blurRad="177800">
                    <a:schemeClr val="accent3">
                      <a:lumMod val="50000"/>
                    </a:schemeClr>
                  </a:innerShdw>
                </a:effectLst>
              </a:rPr>
              <a:t>التدريب </a:t>
            </a:r>
          </a:p>
          <a:p>
            <a:pPr algn="ctr"/>
            <a:r>
              <a:rPr lang="ar-AE" sz="4000" b="1" dirty="0">
                <a:ln w="12700">
                  <a:solidFill>
                    <a:schemeClr val="accent3">
                      <a:lumMod val="50000"/>
                    </a:schemeClr>
                  </a:solidFill>
                  <a:prstDash val="solid"/>
                </a:ln>
                <a:solidFill>
                  <a:srgbClr val="C00000"/>
                </a:solidFill>
                <a:effectLst>
                  <a:innerShdw blurRad="177800">
                    <a:schemeClr val="accent3">
                      <a:lumMod val="50000"/>
                    </a:schemeClr>
                  </a:innerShdw>
                </a:effectLst>
              </a:rPr>
              <a:t>على</a:t>
            </a:r>
          </a:p>
          <a:p>
            <a:pPr algn="ctr"/>
            <a:r>
              <a:rPr lang="ar-AE" sz="4000" b="1" dirty="0">
                <a:ln w="12700">
                  <a:solidFill>
                    <a:schemeClr val="accent3">
                      <a:lumMod val="50000"/>
                    </a:schemeClr>
                  </a:solidFill>
                  <a:prstDash val="solid"/>
                </a:ln>
                <a:solidFill>
                  <a:srgbClr val="C00000"/>
                </a:solidFill>
                <a:effectLst>
                  <a:innerShdw blurRad="177800">
                    <a:schemeClr val="accent3">
                      <a:lumMod val="50000"/>
                    </a:schemeClr>
                  </a:innerShdw>
                </a:effectLst>
              </a:rPr>
              <a:t> المهارات </a:t>
            </a:r>
            <a:endParaRPr lang="en-US" sz="4000" b="1" dirty="0">
              <a:ln w="12700">
                <a:solidFill>
                  <a:schemeClr val="accent3">
                    <a:lumMod val="50000"/>
                  </a:schemeClr>
                </a:solidFill>
                <a:prstDash val="solid"/>
              </a:ln>
              <a:solidFill>
                <a:srgbClr val="C00000"/>
              </a:solidFill>
              <a:effectLst>
                <a:innerShdw blurRad="177800">
                  <a:schemeClr val="accent3">
                    <a:lumMod val="50000"/>
                  </a:schemeClr>
                </a:innerShdw>
              </a:effectLst>
            </a:endParaRPr>
          </a:p>
        </p:txBody>
      </p:sp>
      <p:sp>
        <p:nvSpPr>
          <p:cNvPr id="9" name="TextBox 8">
            <a:extLst>
              <a:ext uri="{FF2B5EF4-FFF2-40B4-BE49-F238E27FC236}">
                <a16:creationId xmlns:a16="http://schemas.microsoft.com/office/drawing/2014/main" id="{20A9B8E3-AFF3-4247-BC7D-582EE0AC8AB7}"/>
              </a:ext>
            </a:extLst>
          </p:cNvPr>
          <p:cNvSpPr txBox="1"/>
          <p:nvPr/>
        </p:nvSpPr>
        <p:spPr>
          <a:xfrm>
            <a:off x="152400" y="4290535"/>
            <a:ext cx="118872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rtl="1"/>
            <a:r>
              <a:rPr lang="ar-AE" sz="2400" dirty="0"/>
              <a:t>دولة الإمارات العربية المتحدة رائدة في  تنفيذ إلتزاماتها في مجال المساعدات الإنمائية الرسمية لأقل البلدان  ولا ترتبط المساعدات الانسانية التي  تقدمها الدولة بالتوجهات السياسية للدول المستفيدة منها ولا البقعة  الجغرافية أو العرق أو اللون أو الطائفة أو الديانة ، بل تراعي في المقام الأول الجانب الإنساني الذي يتمثل في احتياجات الشعوب </a:t>
            </a:r>
            <a:r>
              <a:rPr lang="ar-AE" sz="2000" dirty="0"/>
              <a:t>.</a:t>
            </a:r>
            <a:endParaRPr lang="en-US" sz="2000" dirty="0"/>
          </a:p>
        </p:txBody>
      </p:sp>
      <p:sp>
        <p:nvSpPr>
          <p:cNvPr id="10" name="TextBox 9">
            <a:extLst>
              <a:ext uri="{FF2B5EF4-FFF2-40B4-BE49-F238E27FC236}">
                <a16:creationId xmlns:a16="http://schemas.microsoft.com/office/drawing/2014/main" id="{5A5127A9-C21E-4655-A841-6687D114EAA6}"/>
              </a:ext>
            </a:extLst>
          </p:cNvPr>
          <p:cNvSpPr txBox="1"/>
          <p:nvPr/>
        </p:nvSpPr>
        <p:spPr>
          <a:xfrm>
            <a:off x="4048523" y="152085"/>
            <a:ext cx="4466287" cy="523220"/>
          </a:xfrm>
          <a:prstGeom prst="rect">
            <a:avLst/>
          </a:prstGeom>
          <a:solidFill>
            <a:schemeClr val="accent4">
              <a:lumMod val="20000"/>
              <a:lumOff val="80000"/>
            </a:schemeClr>
          </a:solidFill>
        </p:spPr>
        <p:txBody>
          <a:bodyPr wrap="none" rtlCol="0">
            <a:spAutoFit/>
          </a:bodyPr>
          <a:lstStyle/>
          <a:p>
            <a:r>
              <a:rPr lang="ar-AE" sz="2800" b="1" u="sng" dirty="0">
                <a:solidFill>
                  <a:srgbClr val="C00000"/>
                </a:solidFill>
                <a:effectLst>
                  <a:outerShdw blurRad="38100" dist="38100" dir="2700000" algn="tl">
                    <a:srgbClr val="000000">
                      <a:alpha val="43137"/>
                    </a:srgbClr>
                  </a:outerShdw>
                </a:effectLst>
              </a:rPr>
              <a:t>من مهارات التفكير ( تحليل الأشكال )</a:t>
            </a:r>
            <a:endParaRPr lang="en-US" sz="2800" b="1" u="sng" dirty="0">
              <a:solidFill>
                <a:srgbClr val="C00000"/>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90ABA29A-6C4C-430D-A6C7-73D3000071CD}"/>
              </a:ext>
            </a:extLst>
          </p:cNvPr>
          <p:cNvSpPr txBox="1"/>
          <p:nvPr/>
        </p:nvSpPr>
        <p:spPr>
          <a:xfrm>
            <a:off x="654140" y="864324"/>
            <a:ext cx="2273379" cy="461665"/>
          </a:xfrm>
          <a:prstGeom prst="rect">
            <a:avLst/>
          </a:prstGeom>
          <a:noFill/>
        </p:spPr>
        <p:txBody>
          <a:bodyPr wrap="none" rtlCol="0">
            <a:spAutoFit/>
          </a:bodyPr>
          <a:lstStyle/>
          <a:p>
            <a:r>
              <a:rPr lang="ar-AE" sz="2400" b="1" dirty="0">
                <a:solidFill>
                  <a:srgbClr val="C00000"/>
                </a:solidFill>
              </a:rPr>
              <a:t>أقرأ الشكل ثم أجيب :</a:t>
            </a:r>
            <a:endParaRPr lang="en-US" sz="2400" b="1" dirty="0">
              <a:solidFill>
                <a:srgbClr val="C00000"/>
              </a:solidFill>
            </a:endParaRPr>
          </a:p>
        </p:txBody>
      </p:sp>
      <p:sp>
        <p:nvSpPr>
          <p:cNvPr id="12" name="TextBox 11">
            <a:extLst>
              <a:ext uri="{FF2B5EF4-FFF2-40B4-BE49-F238E27FC236}">
                <a16:creationId xmlns:a16="http://schemas.microsoft.com/office/drawing/2014/main" id="{46EBAF27-2B85-4CFA-AA73-5B50EC1B8C0E}"/>
              </a:ext>
            </a:extLst>
          </p:cNvPr>
          <p:cNvSpPr txBox="1"/>
          <p:nvPr/>
        </p:nvSpPr>
        <p:spPr>
          <a:xfrm>
            <a:off x="2888886" y="5661772"/>
            <a:ext cx="8326318" cy="461665"/>
          </a:xfrm>
          <a:prstGeom prst="rect">
            <a:avLst/>
          </a:prstGeom>
          <a:noFill/>
        </p:spPr>
        <p:txBody>
          <a:bodyPr wrap="none" rtlCol="0">
            <a:spAutoFit/>
          </a:bodyPr>
          <a:lstStyle/>
          <a:p>
            <a:pPr algn="r" rtl="1"/>
            <a:r>
              <a:rPr lang="ar-AE" sz="2400" b="1" dirty="0">
                <a:solidFill>
                  <a:srgbClr val="FF0000"/>
                </a:solidFill>
              </a:rPr>
              <a:t>4-</a:t>
            </a:r>
            <a:r>
              <a:rPr lang="ar-AE" sz="2400" b="1" dirty="0">
                <a:solidFill>
                  <a:srgbClr val="0070C0"/>
                </a:solidFill>
              </a:rPr>
              <a:t> </a:t>
            </a:r>
            <a:r>
              <a:rPr lang="ar-AE" sz="2400" b="1" dirty="0">
                <a:solidFill>
                  <a:srgbClr val="FF0000"/>
                </a:solidFill>
              </a:rPr>
              <a:t>توقع النتائج التي تترتب على مبادرات دولة الإمارات في مجال العمل الإنساني ؟</a:t>
            </a:r>
            <a:endParaRPr lang="en-US" sz="2400" b="1" dirty="0">
              <a:solidFill>
                <a:srgbClr val="FF0000"/>
              </a:solidFill>
            </a:endParaRPr>
          </a:p>
        </p:txBody>
      </p:sp>
      <p:sp>
        <p:nvSpPr>
          <p:cNvPr id="2" name="TextBox 1">
            <a:extLst>
              <a:ext uri="{FF2B5EF4-FFF2-40B4-BE49-F238E27FC236}">
                <a16:creationId xmlns:a16="http://schemas.microsoft.com/office/drawing/2014/main" id="{B73FB682-DAED-4EAA-9460-7EEE487F8682}"/>
              </a:ext>
            </a:extLst>
          </p:cNvPr>
          <p:cNvSpPr txBox="1"/>
          <p:nvPr/>
        </p:nvSpPr>
        <p:spPr>
          <a:xfrm>
            <a:off x="808027" y="5993676"/>
            <a:ext cx="1965603" cy="707886"/>
          </a:xfrm>
          <a:prstGeom prst="rect">
            <a:avLst/>
          </a:prstGeom>
          <a:solidFill>
            <a:srgbClr val="FFFF00"/>
          </a:solidFill>
        </p:spPr>
        <p:txBody>
          <a:bodyPr wrap="none" rtlCol="0">
            <a:spAutoFit/>
          </a:bodyPr>
          <a:lstStyle/>
          <a:p>
            <a:pPr algn="r" rtl="1"/>
            <a:r>
              <a:rPr lang="ar-AE" sz="2000" b="1" dirty="0">
                <a:solidFill>
                  <a:schemeClr val="tx1">
                    <a:lumMod val="95000"/>
                    <a:lumOff val="5000"/>
                  </a:schemeClr>
                </a:solidFill>
              </a:rPr>
              <a:t>شارك بالدردشة</a:t>
            </a:r>
          </a:p>
          <a:p>
            <a:pPr algn="r" rtl="1"/>
            <a:r>
              <a:rPr lang="ar-AE" sz="2000" b="1" dirty="0">
                <a:solidFill>
                  <a:schemeClr val="tx1">
                    <a:lumMod val="95000"/>
                    <a:lumOff val="5000"/>
                  </a:schemeClr>
                </a:solidFill>
              </a:rPr>
              <a:t>            الكل يكتب  </a:t>
            </a:r>
            <a:endParaRPr lang="en-US" sz="2000" b="1" dirty="0">
              <a:solidFill>
                <a:schemeClr val="tx1">
                  <a:lumMod val="95000"/>
                  <a:lumOff val="5000"/>
                </a:schemeClr>
              </a:solidFill>
            </a:endParaRPr>
          </a:p>
        </p:txBody>
      </p:sp>
    </p:spTree>
    <p:extLst>
      <p:ext uri="{BB962C8B-B14F-4D97-AF65-F5344CB8AC3E}">
        <p14:creationId xmlns:p14="http://schemas.microsoft.com/office/powerpoint/2010/main" val="2682189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A83BC7-84D8-43E7-A9CF-C82885A149F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2125" r="11666"/>
          <a:stretch/>
        </p:blipFill>
        <p:spPr>
          <a:xfrm>
            <a:off x="9481625" y="102455"/>
            <a:ext cx="2710375" cy="2725151"/>
          </a:xfrm>
          <a:prstGeom prst="rect">
            <a:avLst/>
          </a:prstGeom>
        </p:spPr>
      </p:pic>
      <p:sp>
        <p:nvSpPr>
          <p:cNvPr id="5" name="TextBox 4">
            <a:extLst>
              <a:ext uri="{FF2B5EF4-FFF2-40B4-BE49-F238E27FC236}">
                <a16:creationId xmlns:a16="http://schemas.microsoft.com/office/drawing/2014/main" id="{690675AC-EE26-499A-9059-34D94C42FB38}"/>
              </a:ext>
            </a:extLst>
          </p:cNvPr>
          <p:cNvSpPr txBox="1"/>
          <p:nvPr/>
        </p:nvSpPr>
        <p:spPr>
          <a:xfrm>
            <a:off x="10157911" y="694441"/>
            <a:ext cx="1149675" cy="1200329"/>
          </a:xfrm>
          <a:prstGeom prst="rect">
            <a:avLst/>
          </a:prstGeom>
          <a:noFill/>
        </p:spPr>
        <p:txBody>
          <a:bodyPr wrap="none" rtlCol="0">
            <a:spAutoFit/>
          </a:bodyPr>
          <a:lstStyle/>
          <a:p>
            <a:pPr algn="r" rtl="1"/>
            <a:r>
              <a:rPr lang="ar-AE" sz="2400" b="1" dirty="0">
                <a:effectLst>
                  <a:outerShdw blurRad="38100" dist="38100" dir="2700000" algn="tl">
                    <a:srgbClr val="000000">
                      <a:alpha val="43137"/>
                    </a:srgbClr>
                  </a:outerShdw>
                </a:effectLst>
              </a:rPr>
              <a:t>التدريب </a:t>
            </a:r>
          </a:p>
          <a:p>
            <a:pPr algn="r" rtl="1"/>
            <a:r>
              <a:rPr lang="ar-AE" sz="2400" b="1" dirty="0">
                <a:effectLst>
                  <a:outerShdw blurRad="38100" dist="38100" dir="2700000" algn="tl">
                    <a:srgbClr val="000000">
                      <a:alpha val="43137"/>
                    </a:srgbClr>
                  </a:outerShdw>
                </a:effectLst>
              </a:rPr>
              <a:t>على </a:t>
            </a:r>
          </a:p>
          <a:p>
            <a:pPr algn="r" rtl="1"/>
            <a:r>
              <a:rPr lang="ar-AE" sz="2400" b="1" dirty="0">
                <a:effectLst>
                  <a:outerShdw blurRad="38100" dist="38100" dir="2700000" algn="tl">
                    <a:srgbClr val="000000">
                      <a:alpha val="43137"/>
                    </a:srgbClr>
                  </a:outerShdw>
                </a:effectLst>
              </a:rPr>
              <a:t>المهارات </a:t>
            </a:r>
            <a:endParaRPr lang="en-US" sz="2400" b="1"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74C21C1E-D399-4A82-90E8-7DAC1E457277}"/>
              </a:ext>
            </a:extLst>
          </p:cNvPr>
          <p:cNvPicPr>
            <a:picLocks noChangeAspect="1"/>
          </p:cNvPicPr>
          <p:nvPr/>
        </p:nvPicPr>
        <p:blipFill rotWithShape="1">
          <a:blip r:embed="rId4"/>
          <a:srcRect l="32745" t="22961" r="34231" b="24706"/>
          <a:stretch/>
        </p:blipFill>
        <p:spPr>
          <a:xfrm>
            <a:off x="4148137" y="19895"/>
            <a:ext cx="4995345" cy="3783467"/>
          </a:xfrm>
          <a:prstGeom prst="rect">
            <a:avLst/>
          </a:prstGeom>
        </p:spPr>
      </p:pic>
      <p:pic>
        <p:nvPicPr>
          <p:cNvPr id="6" name="Picture 5">
            <a:extLst>
              <a:ext uri="{FF2B5EF4-FFF2-40B4-BE49-F238E27FC236}">
                <a16:creationId xmlns:a16="http://schemas.microsoft.com/office/drawing/2014/main" id="{219BE7CF-D2FD-4215-BF1A-1184CD407425}"/>
              </a:ext>
            </a:extLst>
          </p:cNvPr>
          <p:cNvPicPr>
            <a:picLocks noChangeAspect="1"/>
          </p:cNvPicPr>
          <p:nvPr/>
        </p:nvPicPr>
        <p:blipFill rotWithShape="1">
          <a:blip r:embed="rId5"/>
          <a:srcRect l="28154" t="29734" r="29846" b="30862"/>
          <a:stretch/>
        </p:blipFill>
        <p:spPr>
          <a:xfrm>
            <a:off x="7384439" y="3803362"/>
            <a:ext cx="4807561" cy="2952183"/>
          </a:xfrm>
          <a:prstGeom prst="rect">
            <a:avLst/>
          </a:prstGeom>
        </p:spPr>
      </p:pic>
      <p:sp>
        <p:nvSpPr>
          <p:cNvPr id="12" name="TextBox 11">
            <a:extLst>
              <a:ext uri="{FF2B5EF4-FFF2-40B4-BE49-F238E27FC236}">
                <a16:creationId xmlns:a16="http://schemas.microsoft.com/office/drawing/2014/main" id="{93BC69BD-D6F8-4B59-B17F-CB6DF5192EAF}"/>
              </a:ext>
            </a:extLst>
          </p:cNvPr>
          <p:cNvSpPr txBox="1"/>
          <p:nvPr/>
        </p:nvSpPr>
        <p:spPr>
          <a:xfrm>
            <a:off x="-820700" y="771385"/>
            <a:ext cx="4600135" cy="954107"/>
          </a:xfrm>
          <a:prstGeom prst="rect">
            <a:avLst/>
          </a:prstGeom>
          <a:noFill/>
        </p:spPr>
        <p:txBody>
          <a:bodyPr wrap="square" rtlCol="0">
            <a:spAutoFit/>
          </a:bodyPr>
          <a:lstStyle/>
          <a:p>
            <a:pPr algn="r" rtl="1"/>
            <a:r>
              <a:rPr lang="ar-AE" sz="2800" b="1" u="sng" dirty="0">
                <a:solidFill>
                  <a:srgbClr val="FF0000"/>
                </a:solidFill>
                <a:effectLst>
                  <a:outerShdw blurRad="38100" dist="38100" dir="2700000" algn="tl">
                    <a:srgbClr val="000000">
                      <a:alpha val="43137"/>
                    </a:srgbClr>
                  </a:outerShdw>
                </a:effectLst>
              </a:rPr>
              <a:t>لاحظ الخريطة واستكمل</a:t>
            </a:r>
          </a:p>
          <a:p>
            <a:pPr algn="r" rtl="1"/>
            <a:r>
              <a:rPr lang="ar-AE" sz="2800" b="1" u="sng" dirty="0">
                <a:solidFill>
                  <a:srgbClr val="FF0000"/>
                </a:solidFill>
                <a:effectLst>
                  <a:outerShdw blurRad="38100" dist="38100" dir="2700000" algn="tl">
                    <a:srgbClr val="000000">
                      <a:alpha val="43137"/>
                    </a:srgbClr>
                  </a:outerShdw>
                </a:effectLst>
              </a:rPr>
              <a:t> المخطط الذهني  التالي: </a:t>
            </a:r>
            <a:endParaRPr lang="en-US" sz="2800" b="1" u="sng" dirty="0">
              <a:solidFill>
                <a:srgbClr val="FF0000"/>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B88456B1-1BF1-4FE4-AFF4-E21679A710D1}"/>
              </a:ext>
            </a:extLst>
          </p:cNvPr>
          <p:cNvSpPr txBox="1"/>
          <p:nvPr/>
        </p:nvSpPr>
        <p:spPr>
          <a:xfrm>
            <a:off x="489110" y="4854286"/>
            <a:ext cx="6404317" cy="1384995"/>
          </a:xfrm>
          <a:prstGeom prst="rect">
            <a:avLst/>
          </a:prstGeom>
          <a:noFill/>
        </p:spPr>
        <p:txBody>
          <a:bodyPr wrap="square" rtlCol="0">
            <a:spAutoFit/>
          </a:bodyPr>
          <a:lstStyle/>
          <a:p>
            <a:pPr marL="457200" indent="-457200" algn="r" rtl="1">
              <a:buFontTx/>
              <a:buChar char="-"/>
            </a:pPr>
            <a:r>
              <a:rPr lang="ar-AE" sz="2800" b="1" dirty="0">
                <a:solidFill>
                  <a:srgbClr val="FF0000"/>
                </a:solidFill>
              </a:rPr>
              <a:t>من أهم المضائق التي تشرف عليها دول الخليج العربي.....................</a:t>
            </a:r>
          </a:p>
          <a:p>
            <a:pPr marL="457200" indent="-457200" algn="r" rtl="1">
              <a:buFontTx/>
              <a:buChar char="-"/>
            </a:pPr>
            <a:r>
              <a:rPr lang="ar-AE" sz="2800" b="1" dirty="0">
                <a:solidFill>
                  <a:srgbClr val="FF0000"/>
                </a:solidFill>
              </a:rPr>
              <a:t>عدد دول مجلس التعاون الخليجي .</a:t>
            </a:r>
          </a:p>
        </p:txBody>
      </p:sp>
      <p:sp>
        <p:nvSpPr>
          <p:cNvPr id="14" name="TextBox 13">
            <a:extLst>
              <a:ext uri="{FF2B5EF4-FFF2-40B4-BE49-F238E27FC236}">
                <a16:creationId xmlns:a16="http://schemas.microsoft.com/office/drawing/2014/main" id="{C46B1E43-C770-48CC-8383-D1A4291E824C}"/>
              </a:ext>
            </a:extLst>
          </p:cNvPr>
          <p:cNvSpPr txBox="1"/>
          <p:nvPr/>
        </p:nvSpPr>
        <p:spPr>
          <a:xfrm>
            <a:off x="665440" y="6239281"/>
            <a:ext cx="6227987" cy="461665"/>
          </a:xfrm>
          <a:prstGeom prst="rect">
            <a:avLst/>
          </a:prstGeom>
          <a:noFill/>
        </p:spPr>
        <p:txBody>
          <a:bodyPr wrap="none" rtlCol="0">
            <a:spAutoFit/>
          </a:bodyPr>
          <a:lstStyle/>
          <a:p>
            <a:pPr algn="r" rtl="1"/>
            <a:r>
              <a:rPr lang="ar-AE" sz="2400" b="1" dirty="0">
                <a:solidFill>
                  <a:schemeClr val="accent1">
                    <a:lumMod val="75000"/>
                  </a:schemeClr>
                </a:solidFill>
                <a:highlight>
                  <a:srgbClr val="FFFF00"/>
                </a:highlight>
              </a:rPr>
              <a:t>الربط بالرياضيات : رتب دول مجلس التعاون الخليجي تنازليا </a:t>
            </a:r>
            <a:endParaRPr lang="en-US" sz="2400" b="1" dirty="0">
              <a:solidFill>
                <a:schemeClr val="accent1">
                  <a:lumMod val="75000"/>
                </a:schemeClr>
              </a:solidFill>
              <a:highlight>
                <a:srgbClr val="FFFF00"/>
              </a:highlight>
            </a:endParaRPr>
          </a:p>
        </p:txBody>
      </p:sp>
      <p:pic>
        <p:nvPicPr>
          <p:cNvPr id="15" name="Picture 14">
            <a:extLst>
              <a:ext uri="{FF2B5EF4-FFF2-40B4-BE49-F238E27FC236}">
                <a16:creationId xmlns:a16="http://schemas.microsoft.com/office/drawing/2014/main" id="{902744EA-E3F1-4D41-B42E-8EC8344539E5}"/>
              </a:ext>
            </a:extLst>
          </p:cNvPr>
          <p:cNvPicPr>
            <a:picLocks noChangeAspect="1"/>
          </p:cNvPicPr>
          <p:nvPr/>
        </p:nvPicPr>
        <p:blipFill rotWithShape="1">
          <a:blip r:embed="rId6"/>
          <a:srcRect l="25846" t="68111" r="61462" b="7862"/>
          <a:stretch/>
        </p:blipFill>
        <p:spPr>
          <a:xfrm>
            <a:off x="182880" y="3076324"/>
            <a:ext cx="1853676" cy="1646973"/>
          </a:xfrm>
          <a:prstGeom prst="rect">
            <a:avLst/>
          </a:prstGeom>
        </p:spPr>
      </p:pic>
      <p:sp>
        <p:nvSpPr>
          <p:cNvPr id="16" name="TextBox 15">
            <a:extLst>
              <a:ext uri="{FF2B5EF4-FFF2-40B4-BE49-F238E27FC236}">
                <a16:creationId xmlns:a16="http://schemas.microsoft.com/office/drawing/2014/main" id="{E60E5A1E-A07F-4A39-91D6-744174B156D1}"/>
              </a:ext>
            </a:extLst>
          </p:cNvPr>
          <p:cNvSpPr txBox="1"/>
          <p:nvPr/>
        </p:nvSpPr>
        <p:spPr>
          <a:xfrm>
            <a:off x="2799283" y="3896362"/>
            <a:ext cx="4339650" cy="707886"/>
          </a:xfrm>
          <a:prstGeom prst="rect">
            <a:avLst/>
          </a:prstGeom>
          <a:noFill/>
        </p:spPr>
        <p:txBody>
          <a:bodyPr wrap="none" rtlCol="0">
            <a:spAutoFit/>
          </a:bodyPr>
          <a:lstStyle/>
          <a:p>
            <a:pPr algn="r" rtl="1"/>
            <a:r>
              <a:rPr lang="ar-AE" sz="2000" b="1" u="sng" dirty="0"/>
              <a:t>استخرج نسبة مساحة دول مجلي التعاون الخليجي </a:t>
            </a:r>
          </a:p>
          <a:p>
            <a:pPr algn="r" rtl="1"/>
            <a:r>
              <a:rPr lang="ar-AE" sz="2000" b="1" u="sng" dirty="0"/>
              <a:t>بالنسبة لمساحة الوطن العربي حسب الشكل </a:t>
            </a:r>
            <a:endParaRPr lang="en-US" sz="2000" b="1" u="sng" dirty="0"/>
          </a:p>
        </p:txBody>
      </p:sp>
    </p:spTree>
    <p:extLst>
      <p:ext uri="{BB962C8B-B14F-4D97-AF65-F5344CB8AC3E}">
        <p14:creationId xmlns:p14="http://schemas.microsoft.com/office/powerpoint/2010/main" val="406879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D59E73-F099-4106-A115-704B49EAFDB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2519" r="8515"/>
          <a:stretch/>
        </p:blipFill>
        <p:spPr>
          <a:xfrm>
            <a:off x="3615397" y="-21882"/>
            <a:ext cx="8576603" cy="6745458"/>
          </a:xfrm>
          <a:prstGeom prst="rect">
            <a:avLst/>
          </a:prstGeom>
        </p:spPr>
      </p:pic>
      <p:sp>
        <p:nvSpPr>
          <p:cNvPr id="4" name="Rectangle 3">
            <a:extLst>
              <a:ext uri="{FF2B5EF4-FFF2-40B4-BE49-F238E27FC236}">
                <a16:creationId xmlns:a16="http://schemas.microsoft.com/office/drawing/2014/main" id="{F4EBAA89-9FB0-4B91-BB50-F481B8C780E0}"/>
              </a:ext>
            </a:extLst>
          </p:cNvPr>
          <p:cNvSpPr/>
          <p:nvPr/>
        </p:nvSpPr>
        <p:spPr>
          <a:xfrm>
            <a:off x="4167707" y="1293280"/>
            <a:ext cx="2956259" cy="923330"/>
          </a:xfrm>
          <a:prstGeom prst="rect">
            <a:avLst/>
          </a:prstGeom>
          <a:noFill/>
        </p:spPr>
        <p:txBody>
          <a:bodyPr wrap="none" lIns="91440" tIns="45720" rIns="91440" bIns="45720">
            <a:spAutoFit/>
          </a:bodyPr>
          <a:lstStyle/>
          <a:p>
            <a:pPr algn="ctr"/>
            <a:r>
              <a:rPr lang="ar-AE"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نواتج التعلم </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TextBox 4">
            <a:extLst>
              <a:ext uri="{FF2B5EF4-FFF2-40B4-BE49-F238E27FC236}">
                <a16:creationId xmlns:a16="http://schemas.microsoft.com/office/drawing/2014/main" id="{4760B95B-F12D-4F91-81BC-8A0A532269B7}"/>
              </a:ext>
            </a:extLst>
          </p:cNvPr>
          <p:cNvSpPr txBox="1"/>
          <p:nvPr/>
        </p:nvSpPr>
        <p:spPr>
          <a:xfrm rot="21359892">
            <a:off x="8055843" y="1883881"/>
            <a:ext cx="3724096" cy="830997"/>
          </a:xfrm>
          <a:prstGeom prst="rect">
            <a:avLst/>
          </a:prstGeom>
          <a:noFill/>
        </p:spPr>
        <p:txBody>
          <a:bodyPr wrap="none" rtlCol="0">
            <a:spAutoFit/>
          </a:bodyPr>
          <a:lstStyle/>
          <a:p>
            <a:pPr algn="r" rtl="1"/>
            <a:r>
              <a:rPr lang="ar-AE" sz="2400" b="1" dirty="0">
                <a:effectLst>
                  <a:outerShdw blurRad="38100" dist="38100" dir="2700000" algn="tl">
                    <a:srgbClr val="000000">
                      <a:alpha val="43137"/>
                    </a:srgbClr>
                  </a:outerShdw>
                </a:effectLst>
              </a:rPr>
              <a:t>يفسر المفاهيم والمصطلحات الواردة</a:t>
            </a:r>
          </a:p>
          <a:p>
            <a:pPr algn="r" rtl="1"/>
            <a:r>
              <a:rPr lang="ar-AE" sz="2400" b="1" dirty="0">
                <a:effectLst>
                  <a:outerShdw blurRad="38100" dist="38100" dir="2700000" algn="tl">
                    <a:srgbClr val="000000">
                      <a:alpha val="43137"/>
                    </a:srgbClr>
                  </a:outerShdw>
                </a:effectLst>
              </a:rPr>
              <a:t> بالدرس ( الاستطلاع )</a:t>
            </a:r>
            <a:endParaRPr lang="en-US" sz="2400" b="1"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B9853002-56F2-4797-B8B6-D2EBEC75FF80}"/>
              </a:ext>
            </a:extLst>
          </p:cNvPr>
          <p:cNvSpPr txBox="1"/>
          <p:nvPr/>
        </p:nvSpPr>
        <p:spPr>
          <a:xfrm rot="21390757">
            <a:off x="7121624" y="3344085"/>
            <a:ext cx="4479111" cy="461665"/>
          </a:xfrm>
          <a:prstGeom prst="rect">
            <a:avLst/>
          </a:prstGeom>
          <a:noFill/>
        </p:spPr>
        <p:txBody>
          <a:bodyPr wrap="none" rtlCol="0">
            <a:spAutoFit/>
          </a:bodyPr>
          <a:lstStyle/>
          <a:p>
            <a:pPr algn="r" rtl="1"/>
            <a:r>
              <a:rPr lang="ar-AE" sz="2400" b="1" dirty="0">
                <a:effectLst>
                  <a:outerShdw blurRad="38100" dist="38100" dir="2700000" algn="tl">
                    <a:srgbClr val="000000">
                      <a:alpha val="43137"/>
                    </a:srgbClr>
                  </a:outerShdw>
                </a:effectLst>
              </a:rPr>
              <a:t>يستكشف أسباب العدوان الثلاثي على مصر </a:t>
            </a:r>
          </a:p>
        </p:txBody>
      </p:sp>
      <p:sp>
        <p:nvSpPr>
          <p:cNvPr id="9" name="TextBox 8">
            <a:extLst>
              <a:ext uri="{FF2B5EF4-FFF2-40B4-BE49-F238E27FC236}">
                <a16:creationId xmlns:a16="http://schemas.microsoft.com/office/drawing/2014/main" id="{96F2E6AC-8E7D-4BE8-82D9-2ABCB54A159F}"/>
              </a:ext>
            </a:extLst>
          </p:cNvPr>
          <p:cNvSpPr txBox="1"/>
          <p:nvPr/>
        </p:nvSpPr>
        <p:spPr>
          <a:xfrm rot="21359892">
            <a:off x="6791653" y="4652632"/>
            <a:ext cx="4798172" cy="830997"/>
          </a:xfrm>
          <a:prstGeom prst="rect">
            <a:avLst/>
          </a:prstGeom>
          <a:noFill/>
        </p:spPr>
        <p:txBody>
          <a:bodyPr wrap="none" rtlCol="0">
            <a:spAutoFit/>
          </a:bodyPr>
          <a:lstStyle/>
          <a:p>
            <a:pPr algn="r" rtl="1"/>
            <a:r>
              <a:rPr lang="ar-AE" sz="2400" b="1" dirty="0">
                <a:effectLst>
                  <a:outerShdw blurRad="38100" dist="38100" dir="2700000" algn="tl">
                    <a:srgbClr val="000000">
                      <a:alpha val="43137"/>
                    </a:srgbClr>
                  </a:outerShdw>
                </a:effectLst>
              </a:rPr>
              <a:t>يثمن الحس القومي العربي عند الشيخ الدكتور </a:t>
            </a:r>
          </a:p>
          <a:p>
            <a:pPr algn="r" rtl="1"/>
            <a:r>
              <a:rPr lang="ar-AE" sz="2400" b="1" dirty="0">
                <a:effectLst>
                  <a:outerShdw blurRad="38100" dist="38100" dir="2700000" algn="tl">
                    <a:srgbClr val="000000">
                      <a:alpha val="43137"/>
                    </a:srgbClr>
                  </a:outerShdw>
                </a:effectLst>
              </a:rPr>
              <a:t>سلطان بن محمد القاسمي – حفظه الله - </a:t>
            </a:r>
          </a:p>
        </p:txBody>
      </p:sp>
      <p:pic>
        <p:nvPicPr>
          <p:cNvPr id="12" name="Picture 11">
            <a:extLst>
              <a:ext uri="{FF2B5EF4-FFF2-40B4-BE49-F238E27FC236}">
                <a16:creationId xmlns:a16="http://schemas.microsoft.com/office/drawing/2014/main" id="{BC81C34A-22D6-45B7-9DE3-A7D6BCDF940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7596" t="3911" r="7136"/>
          <a:stretch/>
        </p:blipFill>
        <p:spPr>
          <a:xfrm rot="20813282">
            <a:off x="563539" y="2650399"/>
            <a:ext cx="3531960" cy="3805090"/>
          </a:xfrm>
          <a:prstGeom prst="rect">
            <a:avLst/>
          </a:prstGeom>
        </p:spPr>
      </p:pic>
      <p:sp>
        <p:nvSpPr>
          <p:cNvPr id="13" name="TextBox 12">
            <a:extLst>
              <a:ext uri="{FF2B5EF4-FFF2-40B4-BE49-F238E27FC236}">
                <a16:creationId xmlns:a16="http://schemas.microsoft.com/office/drawing/2014/main" id="{64FFF50F-D8E2-49B0-9D62-8DA536520747}"/>
              </a:ext>
            </a:extLst>
          </p:cNvPr>
          <p:cNvSpPr txBox="1"/>
          <p:nvPr/>
        </p:nvSpPr>
        <p:spPr>
          <a:xfrm rot="21032363">
            <a:off x="897979" y="4182589"/>
            <a:ext cx="3021981" cy="1077218"/>
          </a:xfrm>
          <a:prstGeom prst="rect">
            <a:avLst/>
          </a:prstGeom>
          <a:noFill/>
        </p:spPr>
        <p:txBody>
          <a:bodyPr wrap="none" rtlCol="0">
            <a:spAutoFit/>
          </a:bodyPr>
          <a:lstStyle/>
          <a:p>
            <a:pPr algn="r" rtl="1"/>
            <a:r>
              <a:rPr lang="ar-AE" sz="3200" b="1" dirty="0"/>
              <a:t>غلق الحصة :</a:t>
            </a:r>
          </a:p>
          <a:p>
            <a:pPr algn="r" rtl="1"/>
            <a:r>
              <a:rPr lang="ar-AE" sz="3200" b="1" dirty="0"/>
              <a:t>مهارة تحليل الجداول </a:t>
            </a:r>
            <a:endParaRPr lang="en-US" sz="3200" b="1" dirty="0"/>
          </a:p>
        </p:txBody>
      </p:sp>
    </p:spTree>
    <p:extLst>
      <p:ext uri="{BB962C8B-B14F-4D97-AF65-F5344CB8AC3E}">
        <p14:creationId xmlns:p14="http://schemas.microsoft.com/office/powerpoint/2010/main" val="1395365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D2435-3192-4525-AA4D-B801A362EAD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77520" y="203983"/>
            <a:ext cx="12039600" cy="6654017"/>
          </a:xfrm>
          <a:prstGeom prst="rect">
            <a:avLst/>
          </a:prstGeom>
        </p:spPr>
      </p:pic>
      <p:sp>
        <p:nvSpPr>
          <p:cNvPr id="4" name="Rectangle 3">
            <a:extLst>
              <a:ext uri="{FF2B5EF4-FFF2-40B4-BE49-F238E27FC236}">
                <a16:creationId xmlns:a16="http://schemas.microsoft.com/office/drawing/2014/main" id="{F4625ACC-7654-4E50-9126-9678374CC54D}"/>
              </a:ext>
            </a:extLst>
          </p:cNvPr>
          <p:cNvSpPr/>
          <p:nvPr/>
        </p:nvSpPr>
        <p:spPr>
          <a:xfrm>
            <a:off x="4301278" y="927520"/>
            <a:ext cx="3589444" cy="923330"/>
          </a:xfrm>
          <a:prstGeom prst="rect">
            <a:avLst/>
          </a:prstGeom>
          <a:noFill/>
        </p:spPr>
        <p:txBody>
          <a:bodyPr wrap="none" lIns="91440" tIns="45720" rIns="91440" bIns="45720">
            <a:spAutoFit/>
          </a:bodyPr>
          <a:lstStyle/>
          <a:p>
            <a:pPr algn="ctr"/>
            <a:r>
              <a:rPr lang="ar-AE"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الفكرة الرئيسة </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6" name="Picture 2">
            <a:extLst>
              <a:ext uri="{FF2B5EF4-FFF2-40B4-BE49-F238E27FC236}">
                <a16:creationId xmlns:a16="http://schemas.microsoft.com/office/drawing/2014/main" id="{6FE134D1-1AEE-4A33-A762-9D96F93EC9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181" t="72325" r="20937" b="6250"/>
          <a:stretch/>
        </p:blipFill>
        <p:spPr bwMode="auto">
          <a:xfrm>
            <a:off x="1818641" y="3429000"/>
            <a:ext cx="9509760" cy="298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172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إنفوجراف- العدوان الثلاثي على مصر[via torchbrowser.com]">
            <a:hlinkClick r:id="" action="ppaction://media"/>
            <a:extLst>
              <a:ext uri="{FF2B5EF4-FFF2-40B4-BE49-F238E27FC236}">
                <a16:creationId xmlns:a16="http://schemas.microsoft.com/office/drawing/2014/main" id="{DF327F36-165C-49F7-869F-1E3AF56559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46480"/>
            <a:ext cx="12192000" cy="5811520"/>
          </a:xfrm>
          <a:prstGeom prst="rect">
            <a:avLst/>
          </a:prstGeom>
        </p:spPr>
      </p:pic>
      <p:sp>
        <p:nvSpPr>
          <p:cNvPr id="2" name="Rectangle: Rounded Corners 1">
            <a:extLst>
              <a:ext uri="{FF2B5EF4-FFF2-40B4-BE49-F238E27FC236}">
                <a16:creationId xmlns:a16="http://schemas.microsoft.com/office/drawing/2014/main" id="{508BAE30-0DA9-400D-99A7-EA20903FB70B}"/>
              </a:ext>
            </a:extLst>
          </p:cNvPr>
          <p:cNvSpPr/>
          <p:nvPr/>
        </p:nvSpPr>
        <p:spPr>
          <a:xfrm>
            <a:off x="213360" y="172720"/>
            <a:ext cx="11816080" cy="802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t>اشاهد المقطع المرئي واحدد أسباب العدوان الثلاثي على مصرو اسمي الدول المعتدية ونتائج العدوان ؟</a:t>
            </a:r>
            <a:endParaRPr lang="en-US" sz="2400" b="1" dirty="0"/>
          </a:p>
        </p:txBody>
      </p:sp>
    </p:spTree>
    <p:extLst>
      <p:ext uri="{BB962C8B-B14F-4D97-AF65-F5344CB8AC3E}">
        <p14:creationId xmlns:p14="http://schemas.microsoft.com/office/powerpoint/2010/main" val="386889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FA23B9-F597-4C6C-B88C-E84195A1CD0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018620" y="274320"/>
            <a:ext cx="3971450" cy="6583680"/>
          </a:xfrm>
          <a:prstGeom prst="rect">
            <a:avLst/>
          </a:prstGeom>
        </p:spPr>
      </p:pic>
      <p:sp>
        <p:nvSpPr>
          <p:cNvPr id="6" name="TextBox 5">
            <a:extLst>
              <a:ext uri="{FF2B5EF4-FFF2-40B4-BE49-F238E27FC236}">
                <a16:creationId xmlns:a16="http://schemas.microsoft.com/office/drawing/2014/main" id="{D316DD91-F33F-46F3-A1D4-B95418D87CE8}"/>
              </a:ext>
            </a:extLst>
          </p:cNvPr>
          <p:cNvSpPr txBox="1"/>
          <p:nvPr/>
        </p:nvSpPr>
        <p:spPr>
          <a:xfrm>
            <a:off x="8392114" y="3291840"/>
            <a:ext cx="3390673" cy="830997"/>
          </a:xfrm>
          <a:prstGeom prst="rect">
            <a:avLst/>
          </a:prstGeom>
          <a:noFill/>
        </p:spPr>
        <p:txBody>
          <a:bodyPr wrap="none" rtlCol="0">
            <a:spAutoFit/>
          </a:bodyPr>
          <a:lstStyle/>
          <a:p>
            <a:pPr algn="r" rtl="1"/>
            <a:r>
              <a:rPr lang="ar-AE" sz="2400" b="1" dirty="0"/>
              <a:t>برأيك : </a:t>
            </a:r>
          </a:p>
          <a:p>
            <a:pPr algn="r" rtl="1"/>
            <a:r>
              <a:rPr lang="ar-AE" sz="2400" b="1" dirty="0"/>
              <a:t>ما أهمية الخبر الوارد بالجريدة ؟</a:t>
            </a:r>
            <a:endParaRPr lang="en-US" sz="2400" b="1" dirty="0"/>
          </a:p>
        </p:txBody>
      </p:sp>
      <p:sp>
        <p:nvSpPr>
          <p:cNvPr id="7" name="TextBox 6">
            <a:extLst>
              <a:ext uri="{FF2B5EF4-FFF2-40B4-BE49-F238E27FC236}">
                <a16:creationId xmlns:a16="http://schemas.microsoft.com/office/drawing/2014/main" id="{2A3DDB08-EC56-496A-919E-9558DC261EC4}"/>
              </a:ext>
            </a:extLst>
          </p:cNvPr>
          <p:cNvSpPr txBox="1"/>
          <p:nvPr/>
        </p:nvSpPr>
        <p:spPr>
          <a:xfrm>
            <a:off x="9040779" y="2614589"/>
            <a:ext cx="1927131" cy="523220"/>
          </a:xfrm>
          <a:prstGeom prst="rect">
            <a:avLst/>
          </a:prstGeom>
          <a:noFill/>
        </p:spPr>
        <p:txBody>
          <a:bodyPr wrap="none" rtlCol="0">
            <a:spAutoFit/>
          </a:bodyPr>
          <a:lstStyle/>
          <a:p>
            <a:pPr algn="r" rtl="1"/>
            <a:r>
              <a:rPr lang="ar-AE" sz="2800" b="1" u="sng" dirty="0">
                <a:solidFill>
                  <a:srgbClr val="FF0000"/>
                </a:solidFill>
                <a:effectLst>
                  <a:outerShdw blurRad="38100" dist="38100" dir="2700000" algn="tl">
                    <a:srgbClr val="000000">
                      <a:alpha val="43137"/>
                    </a:srgbClr>
                  </a:outerShdw>
                </a:effectLst>
              </a:rPr>
              <a:t>خبر في جريدة </a:t>
            </a:r>
            <a:endParaRPr lang="en-US" sz="2800" b="1" u="sng" dirty="0">
              <a:solidFill>
                <a:srgbClr val="FF0000"/>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18FA8BEC-9A01-4410-AE90-CDD1C7D81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3379" y="395491"/>
            <a:ext cx="3845238" cy="2894348"/>
          </a:xfrm>
          <a:prstGeom prst="rect">
            <a:avLst/>
          </a:prstGeom>
        </p:spPr>
      </p:pic>
      <p:pic>
        <p:nvPicPr>
          <p:cNvPr id="11" name="Picture 10">
            <a:extLst>
              <a:ext uri="{FF2B5EF4-FFF2-40B4-BE49-F238E27FC236}">
                <a16:creationId xmlns:a16="http://schemas.microsoft.com/office/drawing/2014/main" id="{26933665-717A-45FB-BA48-3E5BF595D2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66" y="440171"/>
            <a:ext cx="4158811" cy="2894349"/>
          </a:xfrm>
          <a:prstGeom prst="rect">
            <a:avLst/>
          </a:prstGeom>
        </p:spPr>
      </p:pic>
      <p:pic>
        <p:nvPicPr>
          <p:cNvPr id="13" name="Picture 12">
            <a:extLst>
              <a:ext uri="{FF2B5EF4-FFF2-40B4-BE49-F238E27FC236}">
                <a16:creationId xmlns:a16="http://schemas.microsoft.com/office/drawing/2014/main" id="{F37B4E34-12B7-41D3-8E65-BADEB255F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9624" y="3289839"/>
            <a:ext cx="5527511" cy="2695091"/>
          </a:xfrm>
          <a:prstGeom prst="rect">
            <a:avLst/>
          </a:prstGeom>
        </p:spPr>
      </p:pic>
    </p:spTree>
    <p:extLst>
      <p:ext uri="{BB962C8B-B14F-4D97-AF65-F5344CB8AC3E}">
        <p14:creationId xmlns:p14="http://schemas.microsoft.com/office/powerpoint/2010/main" val="387354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175B85-1122-42B9-9AA4-44D87DAA1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159"/>
            <a:ext cx="12192000" cy="685800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A7AA1E16-C5D0-4106-9040-A10C33461133}"/>
              </a:ext>
            </a:extLst>
          </p:cNvPr>
          <p:cNvSpPr/>
          <p:nvPr/>
        </p:nvSpPr>
        <p:spPr>
          <a:xfrm>
            <a:off x="3279088" y="47159"/>
            <a:ext cx="4902303" cy="830997"/>
          </a:xfrm>
          <a:prstGeom prst="rect">
            <a:avLst/>
          </a:prstGeom>
          <a:noFill/>
        </p:spPr>
        <p:txBody>
          <a:bodyPr wrap="none" lIns="91440" tIns="45720" rIns="91440" bIns="45720">
            <a:spAutoFit/>
          </a:bodyPr>
          <a:lstStyle/>
          <a:p>
            <a:pPr algn="ctr"/>
            <a:r>
              <a:rPr lang="ar-AE" sz="4800" b="1" u="sng"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المفاهيم والمصطلحات :</a:t>
            </a:r>
            <a:endParaRPr lang="en-US" sz="4800" b="1" u="sng"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8" name="Picture 8" descr="نتيجة بحث الصور عن الاستطلاع">
            <a:hlinkClick r:id="rId3"/>
            <a:extLst>
              <a:ext uri="{FF2B5EF4-FFF2-40B4-BE49-F238E27FC236}">
                <a16:creationId xmlns:a16="http://schemas.microsoft.com/office/drawing/2014/main" id="{D16B42B7-69C6-4B6E-BEE8-F389B1F76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5357" y="1078603"/>
            <a:ext cx="5176911" cy="2333620"/>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A86657D-B497-47CA-935B-0ED99A6E5E7F}"/>
              </a:ext>
            </a:extLst>
          </p:cNvPr>
          <p:cNvSpPr/>
          <p:nvPr/>
        </p:nvSpPr>
        <p:spPr>
          <a:xfrm>
            <a:off x="8005759" y="1338860"/>
            <a:ext cx="2585965" cy="923330"/>
          </a:xfrm>
          <a:prstGeom prst="rect">
            <a:avLst/>
          </a:prstGeom>
          <a:noFill/>
        </p:spPr>
        <p:txBody>
          <a:bodyPr wrap="none" lIns="91440" tIns="45720" rIns="91440" bIns="45720">
            <a:spAutoFit/>
          </a:bodyPr>
          <a:lstStyle/>
          <a:p>
            <a:pPr algn="ctr"/>
            <a:r>
              <a:rPr lang="ar-AE"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الاستطلاع </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7" name="Picture 6">
            <a:extLst>
              <a:ext uri="{FF2B5EF4-FFF2-40B4-BE49-F238E27FC236}">
                <a16:creationId xmlns:a16="http://schemas.microsoft.com/office/drawing/2014/main" id="{90989124-300B-4EDC-90E5-E31B034B7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165" y="3770348"/>
            <a:ext cx="4462585" cy="2699144"/>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0AA3E00B-A465-4549-A828-CCDDE0C771F6}"/>
              </a:ext>
            </a:extLst>
          </p:cNvPr>
          <p:cNvSpPr/>
          <p:nvPr/>
        </p:nvSpPr>
        <p:spPr>
          <a:xfrm>
            <a:off x="5489721" y="4742314"/>
            <a:ext cx="2042547" cy="923330"/>
          </a:xfrm>
          <a:prstGeom prst="rect">
            <a:avLst/>
          </a:prstGeom>
          <a:noFill/>
        </p:spPr>
        <p:txBody>
          <a:bodyPr wrap="none" lIns="91440" tIns="45720" rIns="91440" bIns="45720">
            <a:spAutoFit/>
          </a:bodyPr>
          <a:lstStyle/>
          <a:p>
            <a:pPr algn="ctr"/>
            <a:r>
              <a:rPr lang="ar-AE"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الأفلاج  </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336091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حاكم الشارقة - كنت اول صحفي صري لمصر بالعدوان الثلاثي[via torchbrowser.com]">
            <a:hlinkClick r:id="" action="ppaction://media"/>
            <a:extLst>
              <a:ext uri="{FF2B5EF4-FFF2-40B4-BE49-F238E27FC236}">
                <a16:creationId xmlns:a16="http://schemas.microsoft.com/office/drawing/2014/main" id="{023F7F82-20C2-4C79-8477-E159C4D2AA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94080"/>
            <a:ext cx="12192000" cy="5963920"/>
          </a:xfrm>
          <a:prstGeom prst="rect">
            <a:avLst/>
          </a:prstGeom>
        </p:spPr>
      </p:pic>
      <p:sp>
        <p:nvSpPr>
          <p:cNvPr id="3" name="Rectangle: Rounded Corners 2">
            <a:extLst>
              <a:ext uri="{FF2B5EF4-FFF2-40B4-BE49-F238E27FC236}">
                <a16:creationId xmlns:a16="http://schemas.microsoft.com/office/drawing/2014/main" id="{AFBB2F08-AB8E-42E3-B442-F31104A44746}"/>
              </a:ext>
            </a:extLst>
          </p:cNvPr>
          <p:cNvSpPr/>
          <p:nvPr/>
        </p:nvSpPr>
        <p:spPr>
          <a:xfrm>
            <a:off x="314960" y="142240"/>
            <a:ext cx="11612880" cy="731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t>اشاهد المقطع المرئي واسجل اهم النقاط التي تدل على روح العروبة والقومية في الدكتور سلطان القاسمي ؟</a:t>
            </a:r>
            <a:endParaRPr lang="en-US" sz="2400" b="1" dirty="0"/>
          </a:p>
        </p:txBody>
      </p:sp>
    </p:spTree>
    <p:extLst>
      <p:ext uri="{BB962C8B-B14F-4D97-AF65-F5344CB8AC3E}">
        <p14:creationId xmlns:p14="http://schemas.microsoft.com/office/powerpoint/2010/main" val="78278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DA1BAF-55E3-4DCD-96E9-595C98365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174" t="20259" r="23792" b="8334"/>
          <a:stretch/>
        </p:blipFill>
        <p:spPr bwMode="auto">
          <a:xfrm>
            <a:off x="4707988" y="87923"/>
            <a:ext cx="7484012" cy="6682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BFFEBBBD-FFC2-4103-8E09-CA098100DC84}"/>
              </a:ext>
            </a:extLst>
          </p:cNvPr>
          <p:cNvSpPr/>
          <p:nvPr/>
        </p:nvSpPr>
        <p:spPr>
          <a:xfrm>
            <a:off x="100010" y="0"/>
            <a:ext cx="450796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5400" b="1" cap="none" spc="0" dirty="0">
                <a:ln/>
                <a:solidFill>
                  <a:srgbClr val="E151E1"/>
                </a:solidFill>
                <a:effectLst/>
              </a:rPr>
              <a:t>مهارة تحليل النص </a:t>
            </a:r>
            <a:endParaRPr lang="en-US" sz="5400" b="1" cap="none" spc="0" dirty="0">
              <a:ln/>
              <a:solidFill>
                <a:srgbClr val="E151E1"/>
              </a:solidFill>
              <a:effectLst/>
            </a:endParaRPr>
          </a:p>
        </p:txBody>
      </p:sp>
      <p:pic>
        <p:nvPicPr>
          <p:cNvPr id="6" name="Picture 2">
            <a:extLst>
              <a:ext uri="{FF2B5EF4-FFF2-40B4-BE49-F238E27FC236}">
                <a16:creationId xmlns:a16="http://schemas.microsoft.com/office/drawing/2014/main" id="{E3ACCB7C-46EA-4724-A037-00269742B8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15" t="21467" r="60359" b="14071"/>
          <a:stretch/>
        </p:blipFill>
        <p:spPr bwMode="auto">
          <a:xfrm>
            <a:off x="0" y="1005617"/>
            <a:ext cx="4707987" cy="551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027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836BDC-CC0D-43C2-BECD-09298719D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7866" y="780729"/>
            <a:ext cx="6916615" cy="3404382"/>
          </a:xfrm>
          <a:prstGeom prst="rect">
            <a:avLst/>
          </a:prstGeom>
        </p:spPr>
      </p:pic>
      <p:pic>
        <p:nvPicPr>
          <p:cNvPr id="6" name="Picture 5">
            <a:extLst>
              <a:ext uri="{FF2B5EF4-FFF2-40B4-BE49-F238E27FC236}">
                <a16:creationId xmlns:a16="http://schemas.microsoft.com/office/drawing/2014/main" id="{CEAB5AD0-5092-4D02-B969-E65A38A6B36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392530" y="0"/>
            <a:ext cx="2799470" cy="2788845"/>
          </a:xfrm>
          <a:prstGeom prst="rect">
            <a:avLst/>
          </a:prstGeom>
        </p:spPr>
      </p:pic>
      <p:sp>
        <p:nvSpPr>
          <p:cNvPr id="7" name="Rectangle 6">
            <a:extLst>
              <a:ext uri="{FF2B5EF4-FFF2-40B4-BE49-F238E27FC236}">
                <a16:creationId xmlns:a16="http://schemas.microsoft.com/office/drawing/2014/main" id="{6EEC99DB-771E-4986-854D-37539DD17BB6}"/>
              </a:ext>
            </a:extLst>
          </p:cNvPr>
          <p:cNvSpPr/>
          <p:nvPr/>
        </p:nvSpPr>
        <p:spPr>
          <a:xfrm>
            <a:off x="9827096" y="125661"/>
            <a:ext cx="1930337" cy="1938992"/>
          </a:xfrm>
          <a:prstGeom prst="rect">
            <a:avLst/>
          </a:prstGeom>
          <a:noFill/>
        </p:spPr>
        <p:txBody>
          <a:bodyPr wrap="none" lIns="91440" tIns="45720" rIns="91440" bIns="45720">
            <a:spAutoFit/>
          </a:bodyPr>
          <a:lstStyle/>
          <a:p>
            <a:pPr algn="ctr"/>
            <a:r>
              <a:rPr lang="ar-AE" sz="4000" b="1" dirty="0">
                <a:ln w="12700">
                  <a:solidFill>
                    <a:schemeClr val="accent3">
                      <a:lumMod val="50000"/>
                    </a:schemeClr>
                  </a:solidFill>
                  <a:prstDash val="solid"/>
                </a:ln>
                <a:solidFill>
                  <a:srgbClr val="C00000"/>
                </a:solidFill>
                <a:effectLst>
                  <a:innerShdw blurRad="177800">
                    <a:schemeClr val="accent3">
                      <a:lumMod val="50000"/>
                    </a:schemeClr>
                  </a:innerShdw>
                </a:effectLst>
              </a:rPr>
              <a:t>التدريب </a:t>
            </a:r>
          </a:p>
          <a:p>
            <a:pPr algn="ctr"/>
            <a:r>
              <a:rPr lang="ar-AE" sz="4000" b="1" dirty="0">
                <a:ln w="12700">
                  <a:solidFill>
                    <a:schemeClr val="accent3">
                      <a:lumMod val="50000"/>
                    </a:schemeClr>
                  </a:solidFill>
                  <a:prstDash val="solid"/>
                </a:ln>
                <a:solidFill>
                  <a:srgbClr val="C00000"/>
                </a:solidFill>
                <a:effectLst>
                  <a:innerShdw blurRad="177800">
                    <a:schemeClr val="accent3">
                      <a:lumMod val="50000"/>
                    </a:schemeClr>
                  </a:innerShdw>
                </a:effectLst>
              </a:rPr>
              <a:t>على</a:t>
            </a:r>
          </a:p>
          <a:p>
            <a:pPr algn="ctr"/>
            <a:r>
              <a:rPr lang="ar-AE" sz="4000" b="1" dirty="0">
                <a:ln w="12700">
                  <a:solidFill>
                    <a:schemeClr val="accent3">
                      <a:lumMod val="50000"/>
                    </a:schemeClr>
                  </a:solidFill>
                  <a:prstDash val="solid"/>
                </a:ln>
                <a:solidFill>
                  <a:srgbClr val="C00000"/>
                </a:solidFill>
                <a:effectLst>
                  <a:innerShdw blurRad="177800">
                    <a:schemeClr val="accent3">
                      <a:lumMod val="50000"/>
                    </a:schemeClr>
                  </a:innerShdw>
                </a:effectLst>
              </a:rPr>
              <a:t> المهارات </a:t>
            </a:r>
            <a:endParaRPr lang="en-US" sz="4000" b="1" dirty="0">
              <a:ln w="12700">
                <a:solidFill>
                  <a:schemeClr val="accent3">
                    <a:lumMod val="50000"/>
                  </a:schemeClr>
                </a:solidFill>
                <a:prstDash val="solid"/>
              </a:ln>
              <a:solidFill>
                <a:srgbClr val="C00000"/>
              </a:solidFill>
              <a:effectLst>
                <a:innerShdw blurRad="177800">
                  <a:schemeClr val="accent3">
                    <a:lumMod val="50000"/>
                  </a:schemeClr>
                </a:innerShdw>
              </a:effectLst>
            </a:endParaRPr>
          </a:p>
        </p:txBody>
      </p:sp>
      <p:sp>
        <p:nvSpPr>
          <p:cNvPr id="9" name="TextBox 8">
            <a:extLst>
              <a:ext uri="{FF2B5EF4-FFF2-40B4-BE49-F238E27FC236}">
                <a16:creationId xmlns:a16="http://schemas.microsoft.com/office/drawing/2014/main" id="{20A9B8E3-AFF3-4247-BC7D-582EE0AC8AB7}"/>
              </a:ext>
            </a:extLst>
          </p:cNvPr>
          <p:cNvSpPr txBox="1"/>
          <p:nvPr/>
        </p:nvSpPr>
        <p:spPr>
          <a:xfrm>
            <a:off x="152400" y="4290535"/>
            <a:ext cx="118872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rtl="1"/>
            <a:r>
              <a:rPr lang="ar-AE" sz="2400" dirty="0"/>
              <a:t>دولة الإمارات العربية المتحدة رائدة في  تنفيذ إلتزاماتها في مجال المساعدات الإنمائية الرسمية لأقل البلدان  ولا ترتبط المساعدات الانسانية التي  تقدمها الدولة بالتوجهات السياسية للدول المستفيدة منها ولا البقعة  الجغرافية أو العرق أو اللون أو الطائفة أو الديانة ، بل تراعي في المقام الأول الجانب الإنساني الذي يتمثل في احتياجات الشعوب </a:t>
            </a:r>
            <a:r>
              <a:rPr lang="ar-AE" sz="2000" dirty="0"/>
              <a:t>.</a:t>
            </a:r>
            <a:endParaRPr lang="en-US" sz="2000" dirty="0"/>
          </a:p>
        </p:txBody>
      </p:sp>
      <p:sp>
        <p:nvSpPr>
          <p:cNvPr id="10" name="TextBox 9">
            <a:extLst>
              <a:ext uri="{FF2B5EF4-FFF2-40B4-BE49-F238E27FC236}">
                <a16:creationId xmlns:a16="http://schemas.microsoft.com/office/drawing/2014/main" id="{5A5127A9-C21E-4655-A841-6687D114EAA6}"/>
              </a:ext>
            </a:extLst>
          </p:cNvPr>
          <p:cNvSpPr txBox="1"/>
          <p:nvPr/>
        </p:nvSpPr>
        <p:spPr>
          <a:xfrm>
            <a:off x="4048523" y="152085"/>
            <a:ext cx="4644220" cy="523220"/>
          </a:xfrm>
          <a:prstGeom prst="rect">
            <a:avLst/>
          </a:prstGeom>
          <a:solidFill>
            <a:schemeClr val="accent4">
              <a:lumMod val="20000"/>
              <a:lumOff val="80000"/>
            </a:schemeClr>
          </a:solidFill>
        </p:spPr>
        <p:txBody>
          <a:bodyPr wrap="none" rtlCol="0">
            <a:spAutoFit/>
          </a:bodyPr>
          <a:lstStyle/>
          <a:p>
            <a:r>
              <a:rPr lang="ar-AE" sz="2800" b="1" u="sng" dirty="0">
                <a:solidFill>
                  <a:srgbClr val="C00000"/>
                </a:solidFill>
                <a:effectLst>
                  <a:outerShdw blurRad="38100" dist="38100" dir="2700000" algn="tl">
                    <a:srgbClr val="000000">
                      <a:alpha val="43137"/>
                    </a:srgbClr>
                  </a:outerShdw>
                </a:effectLst>
              </a:rPr>
              <a:t>من مهارات التفكير ( تحليل الأشكال )</a:t>
            </a:r>
            <a:endParaRPr lang="en-US" sz="2800" b="1" u="sng" dirty="0">
              <a:solidFill>
                <a:srgbClr val="C00000"/>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90ABA29A-6C4C-430D-A6C7-73D3000071CD}"/>
              </a:ext>
            </a:extLst>
          </p:cNvPr>
          <p:cNvSpPr txBox="1"/>
          <p:nvPr/>
        </p:nvSpPr>
        <p:spPr>
          <a:xfrm>
            <a:off x="654140" y="864324"/>
            <a:ext cx="2273379" cy="461665"/>
          </a:xfrm>
          <a:prstGeom prst="rect">
            <a:avLst/>
          </a:prstGeom>
          <a:noFill/>
        </p:spPr>
        <p:txBody>
          <a:bodyPr wrap="none" rtlCol="0">
            <a:spAutoFit/>
          </a:bodyPr>
          <a:lstStyle/>
          <a:p>
            <a:r>
              <a:rPr lang="ar-AE" sz="2400" b="1" dirty="0">
                <a:solidFill>
                  <a:srgbClr val="C00000"/>
                </a:solidFill>
              </a:rPr>
              <a:t>أقرأ الشكل ثم أجيب :</a:t>
            </a:r>
            <a:endParaRPr lang="en-US" sz="2400" b="1" dirty="0">
              <a:solidFill>
                <a:srgbClr val="C00000"/>
              </a:solidFill>
            </a:endParaRPr>
          </a:p>
        </p:txBody>
      </p:sp>
      <p:sp>
        <p:nvSpPr>
          <p:cNvPr id="12" name="TextBox 11">
            <a:extLst>
              <a:ext uri="{FF2B5EF4-FFF2-40B4-BE49-F238E27FC236}">
                <a16:creationId xmlns:a16="http://schemas.microsoft.com/office/drawing/2014/main" id="{46EBAF27-2B85-4CFA-AA73-5B50EC1B8C0E}"/>
              </a:ext>
            </a:extLst>
          </p:cNvPr>
          <p:cNvSpPr txBox="1"/>
          <p:nvPr/>
        </p:nvSpPr>
        <p:spPr>
          <a:xfrm>
            <a:off x="1572073" y="5661772"/>
            <a:ext cx="9613594" cy="830997"/>
          </a:xfrm>
          <a:prstGeom prst="rect">
            <a:avLst/>
          </a:prstGeom>
          <a:noFill/>
        </p:spPr>
        <p:txBody>
          <a:bodyPr wrap="none" rtlCol="0">
            <a:spAutoFit/>
          </a:bodyPr>
          <a:lstStyle/>
          <a:p>
            <a:pPr algn="r" rtl="1"/>
            <a:r>
              <a:rPr lang="ar-AE" sz="2400" b="1" dirty="0">
                <a:solidFill>
                  <a:srgbClr val="FF0000"/>
                </a:solidFill>
              </a:rPr>
              <a:t>1-  تبلغ القيمة الكلية للمبادرات الخارجية لدولة الإمارات العربية المتحدة ...........مليار درهم .</a:t>
            </a:r>
          </a:p>
          <a:p>
            <a:pPr algn="r" rtl="1"/>
            <a:r>
              <a:rPr lang="ar-AE" sz="2400" b="1" dirty="0">
                <a:solidFill>
                  <a:srgbClr val="0070C0"/>
                </a:solidFill>
              </a:rPr>
              <a:t> أ- 952              ب- 73.1              ج – 582.7            د-  182.5</a:t>
            </a:r>
            <a:endParaRPr lang="en-US" sz="2400" b="1" dirty="0">
              <a:solidFill>
                <a:srgbClr val="0070C0"/>
              </a:solidFill>
            </a:endParaRPr>
          </a:p>
        </p:txBody>
      </p:sp>
    </p:spTree>
    <p:extLst>
      <p:ext uri="{BB962C8B-B14F-4D97-AF65-F5344CB8AC3E}">
        <p14:creationId xmlns:p14="http://schemas.microsoft.com/office/powerpoint/2010/main" val="2593270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509</Words>
  <Application>Microsoft Office PowerPoint</Application>
  <PresentationFormat>Widescreen</PresentationFormat>
  <Paragraphs>63</Paragraphs>
  <Slides>13</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Ahmed Saleh Mohamed Ahmed</cp:lastModifiedBy>
  <cp:revision>17</cp:revision>
  <dcterms:created xsi:type="dcterms:W3CDTF">2020-09-22T14:23:06Z</dcterms:created>
  <dcterms:modified xsi:type="dcterms:W3CDTF">2020-09-26T06:15:34Z</dcterms:modified>
</cp:coreProperties>
</file>