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92" r:id="rId3"/>
    <p:sldMasterId id="2147483828" r:id="rId4"/>
    <p:sldMasterId id="2147483852" r:id="rId5"/>
    <p:sldMasterId id="2147483864" r:id="rId6"/>
  </p:sldMasterIdLst>
  <p:notesMasterIdLst>
    <p:notesMasterId r:id="rId35"/>
  </p:notesMasterIdLst>
  <p:sldIdLst>
    <p:sldId id="1116" r:id="rId7"/>
    <p:sldId id="410" r:id="rId8"/>
    <p:sldId id="411" r:id="rId9"/>
    <p:sldId id="343" r:id="rId10"/>
    <p:sldId id="414" r:id="rId11"/>
    <p:sldId id="1145" r:id="rId12"/>
    <p:sldId id="417" r:id="rId13"/>
    <p:sldId id="418" r:id="rId14"/>
    <p:sldId id="1117" r:id="rId15"/>
    <p:sldId id="1369" r:id="rId16"/>
    <p:sldId id="958" r:id="rId17"/>
    <p:sldId id="1009" r:id="rId18"/>
    <p:sldId id="1147" r:id="rId19"/>
    <p:sldId id="1377" r:id="rId20"/>
    <p:sldId id="1382" r:id="rId21"/>
    <p:sldId id="1383" r:id="rId22"/>
    <p:sldId id="1380" r:id="rId23"/>
    <p:sldId id="1381" r:id="rId24"/>
    <p:sldId id="973" r:id="rId25"/>
    <p:sldId id="974" r:id="rId26"/>
    <p:sldId id="373" r:id="rId27"/>
    <p:sldId id="1379" r:id="rId28"/>
    <p:sldId id="437" r:id="rId29"/>
    <p:sldId id="1113" r:id="rId30"/>
    <p:sldId id="1384" r:id="rId31"/>
    <p:sldId id="408" r:id="rId32"/>
    <p:sldId id="1630" r:id="rId33"/>
    <p:sldId id="162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2FF0D"/>
    <a:srgbClr val="FF00FF"/>
    <a:srgbClr val="E9AFEF"/>
    <a:srgbClr val="FF69FF"/>
    <a:srgbClr val="FF006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76" autoAdjust="0"/>
    <p:restoredTop sz="94660"/>
  </p:normalViewPr>
  <p:slideViewPr>
    <p:cSldViewPr>
      <p:cViewPr varScale="1">
        <p:scale>
          <a:sx n="68" d="100"/>
          <a:sy n="68" d="100"/>
        </p:scale>
        <p:origin x="103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12/03/1443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150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89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931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60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89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0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8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7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5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78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57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44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24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70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6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8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08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31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01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14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9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72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23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1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28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50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96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78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55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29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52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5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50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9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01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72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8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15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182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1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6D35CCD-2218-41DF-A3BD-C2354A8F66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2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9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4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0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tmp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2.png"/><Relationship Id="rId3" Type="http://schemas.microsoft.com/office/2007/relationships/media" Target="../media/media5.WAV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9.jpg"/><Relationship Id="rId4" Type="http://schemas.openxmlformats.org/officeDocument/2006/relationships/audio" Target="../media/media5.WAV"/><Relationship Id="rId9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7.wav"/><Relationship Id="rId7" Type="http://schemas.openxmlformats.org/officeDocument/2006/relationships/image" Target="../media/image9.jpg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4.jp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9.wav"/><Relationship Id="rId7" Type="http://schemas.openxmlformats.org/officeDocument/2006/relationships/image" Target="../media/image9.jpg"/><Relationship Id="rId12" Type="http://schemas.openxmlformats.org/officeDocument/2006/relationships/image" Target="../media/image28.jpg"/><Relationship Id="rId2" Type="http://schemas.openxmlformats.org/officeDocument/2006/relationships/audio" Target="../media/audio3.wav"/><Relationship Id="rId1" Type="http://schemas.openxmlformats.org/officeDocument/2006/relationships/audio" Target="../media/audio8.wav"/><Relationship Id="rId6" Type="http://schemas.openxmlformats.org/officeDocument/2006/relationships/image" Target="../media/image8.JPG"/><Relationship Id="rId11" Type="http://schemas.openxmlformats.org/officeDocument/2006/relationships/image" Target="../media/image27.jpe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6.jpeg"/><Relationship Id="rId4" Type="http://schemas.openxmlformats.org/officeDocument/2006/relationships/audio" Target="../media/audio10.wav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audio" Target="../media/audio13.wav"/><Relationship Id="rId7" Type="http://schemas.openxmlformats.org/officeDocument/2006/relationships/image" Target="../media/image29.jpeg"/><Relationship Id="rId2" Type="http://schemas.openxmlformats.org/officeDocument/2006/relationships/audio" Target="../media/audio12.wav"/><Relationship Id="rId1" Type="http://schemas.openxmlformats.org/officeDocument/2006/relationships/audio" Target="../media/audio11.wav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1.jpg"/><Relationship Id="rId4" Type="http://schemas.openxmlformats.org/officeDocument/2006/relationships/audio" Target="../media/audio14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JPG"/><Relationship Id="rId7" Type="http://schemas.openxmlformats.org/officeDocument/2006/relationships/image" Target="../media/image3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5.wdp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6.png"/><Relationship Id="rId5" Type="http://schemas.openxmlformats.org/officeDocument/2006/relationships/image" Target="../media/image9.jpg"/><Relationship Id="rId10" Type="http://schemas.openxmlformats.org/officeDocument/2006/relationships/image" Target="../media/image38.png"/><Relationship Id="rId4" Type="http://schemas.openxmlformats.org/officeDocument/2006/relationships/image" Target="../media/image8.JP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tm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مَدْرَسَةُ دودي الْجَديدَةُ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الحركات الطويلة والتجريد الكتابي 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د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108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8B1745-10D0-4EE3-999F-113F31865D29}"/>
              </a:ext>
            </a:extLst>
          </p:cNvPr>
          <p:cNvGraphicFramePr>
            <a:graphicFrameLocks noGrp="1"/>
          </p:cNvGraphicFramePr>
          <p:nvPr/>
        </p:nvGraphicFramePr>
        <p:xfrm>
          <a:off x="2187301" y="629099"/>
          <a:ext cx="6816580" cy="11125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4145">
                  <a:extLst>
                    <a:ext uri="{9D8B030D-6E8A-4147-A177-3AD203B41FA5}">
                      <a16:colId xmlns:a16="http://schemas.microsoft.com/office/drawing/2014/main" val="234136272"/>
                    </a:ext>
                  </a:extLst>
                </a:gridCol>
                <a:gridCol w="1704145">
                  <a:extLst>
                    <a:ext uri="{9D8B030D-6E8A-4147-A177-3AD203B41FA5}">
                      <a16:colId xmlns:a16="http://schemas.microsoft.com/office/drawing/2014/main" val="3750500851"/>
                    </a:ext>
                  </a:extLst>
                </a:gridCol>
                <a:gridCol w="1704145">
                  <a:extLst>
                    <a:ext uri="{9D8B030D-6E8A-4147-A177-3AD203B41FA5}">
                      <a16:colId xmlns:a16="http://schemas.microsoft.com/office/drawing/2014/main" val="1252089196"/>
                    </a:ext>
                  </a:extLst>
                </a:gridCol>
                <a:gridCol w="1704145">
                  <a:extLst>
                    <a:ext uri="{9D8B030D-6E8A-4147-A177-3AD203B41FA5}">
                      <a16:colId xmlns:a16="http://schemas.microsoft.com/office/drawing/2014/main" val="305718996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ar-BH" dirty="0"/>
                        <a:t>سلّم تقييم القراءة 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4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b="1" dirty="0"/>
                        <a:t>القراءة المعبرة 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b="1" dirty="0"/>
                        <a:t>وضوح الصّوت 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b="1" dirty="0"/>
                        <a:t>السرعة والطلاقة 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b="1" dirty="0"/>
                        <a:t>صحَّة القراءة 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15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0735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0F51754-8120-4CB2-A50F-07F9CCFFE01A}"/>
              </a:ext>
            </a:extLst>
          </p:cNvPr>
          <p:cNvSpPr/>
          <p:nvPr/>
        </p:nvSpPr>
        <p:spPr>
          <a:xfrm>
            <a:off x="2186610" y="1351722"/>
            <a:ext cx="1709531" cy="38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5085D-EE0F-4960-BEEE-C94602FA063A}"/>
              </a:ext>
            </a:extLst>
          </p:cNvPr>
          <p:cNvSpPr/>
          <p:nvPr/>
        </p:nvSpPr>
        <p:spPr>
          <a:xfrm>
            <a:off x="3896141" y="1351721"/>
            <a:ext cx="1709531" cy="38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827CF-F50A-4C1C-AD5D-1130F33A8CCF}"/>
              </a:ext>
            </a:extLst>
          </p:cNvPr>
          <p:cNvSpPr/>
          <p:nvPr/>
        </p:nvSpPr>
        <p:spPr>
          <a:xfrm>
            <a:off x="5595245" y="1351720"/>
            <a:ext cx="1709531" cy="38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223EC-7933-473D-8FC9-4D04E860CC01}"/>
              </a:ext>
            </a:extLst>
          </p:cNvPr>
          <p:cNvSpPr/>
          <p:nvPr/>
        </p:nvSpPr>
        <p:spPr>
          <a:xfrm>
            <a:off x="7299563" y="1351718"/>
            <a:ext cx="1709531" cy="38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04537-C2AB-4B6F-8E3A-E64735067C8F}"/>
              </a:ext>
            </a:extLst>
          </p:cNvPr>
          <p:cNvSpPr/>
          <p:nvPr/>
        </p:nvSpPr>
        <p:spPr>
          <a:xfrm>
            <a:off x="379687" y="629099"/>
            <a:ext cx="1736035" cy="1147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اسم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لطالب: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C500AD-4192-4D20-AEC0-3AD167141052}"/>
              </a:ext>
            </a:extLst>
          </p:cNvPr>
          <p:cNvSpPr/>
          <p:nvPr/>
        </p:nvSpPr>
        <p:spPr>
          <a:xfrm>
            <a:off x="5260032" y="109815"/>
            <a:ext cx="3656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أقرأ النص القرائي قراءة سريعة وصحيحة </a:t>
            </a:r>
            <a:endParaRPr kumimoji="0" lang="ar-AE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Letter&#10;&#10;Description automatically generated">
            <a:extLst>
              <a:ext uri="{FF2B5EF4-FFF2-40B4-BE49-F238E27FC236}">
                <a16:creationId xmlns:a16="http://schemas.microsoft.com/office/drawing/2014/main" id="{F839DA26-761F-40AE-A199-D8E7C7061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752361" cy="460851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DF8C183-F716-4CAB-899E-4B7312845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0" y="65043"/>
            <a:ext cx="687465" cy="765553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2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80528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811599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</a:t>
            </a:r>
            <a:r>
              <a:rPr lang="ar-AE" sz="4800" b="1" dirty="0">
                <a:latin typeface="Calibri"/>
                <a:cs typeface="Arial" panose="020B0604020202020204" pitchFamily="34" charset="0"/>
              </a:rPr>
              <a:t>الحركات الطويلة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 err="1">
                <a:solidFill>
                  <a:schemeClr val="accent3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دا</a:t>
            </a:r>
            <a:r>
              <a:rPr lang="ar-AE" sz="5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، دو ، دي – ديـ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13 دقيقة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أصوات الحروف - أصوات حرف الدال - د">
            <a:hlinkClick r:id="" action="ppaction://media"/>
            <a:extLst>
              <a:ext uri="{FF2B5EF4-FFF2-40B4-BE49-F238E27FC236}">
                <a16:creationId xmlns:a16="http://schemas.microsoft.com/office/drawing/2014/main" id="{05AA3518-3394-410D-AA53-C1B8634E6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2656"/>
            <a:ext cx="8208912" cy="5976664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FF0D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725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1187624" cy="1301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26BB4E-9E1E-4BDE-8447-CF392E4EF95C}"/>
              </a:ext>
            </a:extLst>
          </p:cNvPr>
          <p:cNvSpPr/>
          <p:nvPr/>
        </p:nvSpPr>
        <p:spPr>
          <a:xfrm>
            <a:off x="1516817" y="6758"/>
            <a:ext cx="7015623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أسْتمع و أُمَيِّزُ الصَّوْتَ الطويل من الْقَصيرَ لِحَرْفِ (د) :- </a:t>
            </a:r>
            <a:endParaRPr kumimoji="0" lang="en-US" sz="4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41F00F3-6F0C-4432-965F-23E7BF1383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77"/>
          <a:stretch/>
        </p:blipFill>
        <p:spPr>
          <a:xfrm>
            <a:off x="971600" y="781207"/>
            <a:ext cx="7416824" cy="1063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8F4AE-3A8C-40B2-B7F0-99A2081AED34}"/>
              </a:ext>
            </a:extLst>
          </p:cNvPr>
          <p:cNvSpPr txBox="1"/>
          <p:nvPr/>
        </p:nvSpPr>
        <p:spPr>
          <a:xfrm>
            <a:off x="7380312" y="2348880"/>
            <a:ext cx="479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9">
            <a:hlinkClick r:id="" action="ppaction://media"/>
            <a:extLst>
              <a:ext uri="{FF2B5EF4-FFF2-40B4-BE49-F238E27FC236}">
                <a16:creationId xmlns:a16="http://schemas.microsoft.com/office/drawing/2014/main" id="{9F8C5778-F5D9-4727-AF31-9E7EA087459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05" y="3834543"/>
            <a:ext cx="376468" cy="3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BD9DC-F67F-4F29-8020-83511728946E}"/>
              </a:ext>
            </a:extLst>
          </p:cNvPr>
          <p:cNvSpPr txBox="1"/>
          <p:nvPr/>
        </p:nvSpPr>
        <p:spPr>
          <a:xfrm>
            <a:off x="5940152" y="2502767"/>
            <a:ext cx="911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kern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دو</a:t>
            </a:r>
            <a:endParaRPr kumimoji="0" lang="ar-AE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1D77D-0682-4E7B-BD67-9DE3E73C919E}"/>
              </a:ext>
            </a:extLst>
          </p:cNvPr>
          <p:cNvSpPr txBox="1"/>
          <p:nvPr/>
        </p:nvSpPr>
        <p:spPr>
          <a:xfrm>
            <a:off x="4680012" y="2532409"/>
            <a:ext cx="1235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kern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دي</a:t>
            </a:r>
            <a:endParaRPr kumimoji="0" lang="ar-AE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3F6EF-323D-4C61-BA54-A01B9944124F}"/>
              </a:ext>
            </a:extLst>
          </p:cNvPr>
          <p:cNvSpPr txBox="1"/>
          <p:nvPr/>
        </p:nvSpPr>
        <p:spPr>
          <a:xfrm>
            <a:off x="4084669" y="2378520"/>
            <a:ext cx="479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9">
            <a:hlinkClick r:id="" action="ppaction://media"/>
            <a:extLst>
              <a:ext uri="{FF2B5EF4-FFF2-40B4-BE49-F238E27FC236}">
                <a16:creationId xmlns:a16="http://schemas.microsoft.com/office/drawing/2014/main" id="{1B18F833-EE5F-4C05-B0AC-686B38A2390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44" y="3870327"/>
            <a:ext cx="376468" cy="3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68C0D8-4DD1-4315-B617-9D1177C4C273}"/>
              </a:ext>
            </a:extLst>
          </p:cNvPr>
          <p:cNvSpPr txBox="1"/>
          <p:nvPr/>
        </p:nvSpPr>
        <p:spPr>
          <a:xfrm>
            <a:off x="1579605" y="2532409"/>
            <a:ext cx="1235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kern="0" dirty="0" err="1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دا</a:t>
            </a:r>
            <a:endParaRPr kumimoji="0" lang="ar-AE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D6EC59-0184-434A-9AFE-DEAF23345305}"/>
              </a:ext>
            </a:extLst>
          </p:cNvPr>
          <p:cNvSpPr txBox="1"/>
          <p:nvPr/>
        </p:nvSpPr>
        <p:spPr>
          <a:xfrm>
            <a:off x="1058986" y="2392812"/>
            <a:ext cx="479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دِ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7">
            <a:hlinkClick r:id="" action="ppaction://media"/>
            <a:extLst>
              <a:ext uri="{FF2B5EF4-FFF2-40B4-BE49-F238E27FC236}">
                <a16:creationId xmlns:a16="http://schemas.microsoft.com/office/drawing/2014/main" id="{92D70951-499D-41D5-8B69-1047A42A60AB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50" y="3806623"/>
            <a:ext cx="404388" cy="4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hlinkClick r:id="" action="ppaction://media"/>
            <a:extLst>
              <a:ext uri="{FF2B5EF4-FFF2-40B4-BE49-F238E27FC236}">
                <a16:creationId xmlns:a16="http://schemas.microsoft.com/office/drawing/2014/main" id="{4F06A8A0-1771-43F7-8049-6D36D79F0609}"/>
              </a:ext>
            </a:extLst>
          </p:cNvPr>
          <p:cNvPicPr>
            <a:picLocks noRot="1" noChangeAspect="1" noChangeArrowheads="1"/>
          </p:cNvPicPr>
          <p:nvPr>
            <a:wavAudioFile r:embed="rId5" name="صوت مسجّل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21" y="3798659"/>
            <a:ext cx="376468" cy="4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hlinkClick r:id="" action="ppaction://media"/>
            <a:extLst>
              <a:ext uri="{FF2B5EF4-FFF2-40B4-BE49-F238E27FC236}">
                <a16:creationId xmlns:a16="http://schemas.microsoft.com/office/drawing/2014/main" id="{A78AA657-8A53-43F1-9579-A3B8475A9992}"/>
              </a:ext>
            </a:extLst>
          </p:cNvPr>
          <p:cNvPicPr>
            <a:picLocks noRot="1" noChangeAspect="1" noChangeArrowheads="1"/>
          </p:cNvPicPr>
          <p:nvPr>
            <a:wavAudioFile r:embed="rId6" name="صوت مسجّل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09" y="3870327"/>
            <a:ext cx="390378" cy="39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>
            <a:hlinkClick r:id="" action="ppaction://media"/>
            <a:extLst>
              <a:ext uri="{FF2B5EF4-FFF2-40B4-BE49-F238E27FC236}">
                <a16:creationId xmlns:a16="http://schemas.microsoft.com/office/drawing/2014/main" id="{86E62701-1200-4345-9C98-AE87E2FDF458}"/>
              </a:ext>
            </a:extLst>
          </p:cNvPr>
          <p:cNvPicPr>
            <a:picLocks noRot="1" noChangeAspect="1" noChangeArrowheads="1"/>
          </p:cNvPicPr>
          <p:nvPr>
            <a:wavAudioFile r:embed="rId7" name="صوت مسجّل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30" y="3894441"/>
            <a:ext cx="390378" cy="39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782826" cy="85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26BB4E-9E1E-4BDE-8447-CF392E4EF95C}"/>
              </a:ext>
            </a:extLst>
          </p:cNvPr>
          <p:cNvSpPr/>
          <p:nvPr/>
        </p:nvSpPr>
        <p:spPr>
          <a:xfrm>
            <a:off x="1516817" y="6758"/>
            <a:ext cx="7015623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أسْتمع و أُمَيِّزُ الصَّوْتَ الطويل من الْقَصيرَ لِحَرْفِ (د) :- </a:t>
            </a:r>
            <a:endParaRPr kumimoji="0" lang="en-US" sz="4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00A35CD-F35C-458C-A95C-2F7C04D8C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36712"/>
            <a:ext cx="1512282" cy="1584176"/>
          </a:xfrm>
          <a:prstGeom prst="rect">
            <a:avLst/>
          </a:prstGeom>
        </p:spPr>
      </p:pic>
      <p:pic>
        <p:nvPicPr>
          <p:cNvPr id="8" name="Picture 5">
            <a:hlinkClick r:id="" action="ppaction://media"/>
            <a:extLst>
              <a:ext uri="{FF2B5EF4-FFF2-40B4-BE49-F238E27FC236}">
                <a16:creationId xmlns:a16="http://schemas.microsoft.com/office/drawing/2014/main" id="{B9E206C4-5751-4D0A-A4D2-7DD6F5FBDB4B}"/>
              </a:ext>
            </a:extLst>
          </p:cNvPr>
          <p:cNvPicPr>
            <a:picLocks noRot="1" noChangeAspect="1" noChangeArrowheads="1"/>
          </p:cNvPicPr>
          <p:nvPr>
            <a:wavAudioFile r:embed="rId1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74778"/>
            <a:ext cx="448816" cy="36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FF671-B5A6-404A-B36D-E6C9BEB69EE1}"/>
              </a:ext>
            </a:extLst>
          </p:cNvPr>
          <p:cNvSpPr/>
          <p:nvPr/>
        </p:nvSpPr>
        <p:spPr>
          <a:xfrm>
            <a:off x="5580112" y="3292512"/>
            <a:ext cx="2585505" cy="79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8000" b="1" dirty="0">
                <a:solidFill>
                  <a:srgbClr val="FF0000"/>
                </a:solidFill>
              </a:rPr>
              <a:t>دَ</a:t>
            </a:r>
            <a:r>
              <a:rPr lang="ar-AE" sz="8000" b="1" dirty="0"/>
              <a:t>جاجَةُ</a:t>
            </a:r>
            <a:endParaRPr lang="ar-AE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6077C-9322-4213-9FCF-C9B9DC222461}"/>
              </a:ext>
            </a:extLst>
          </p:cNvPr>
          <p:cNvSpPr txBox="1"/>
          <p:nvPr/>
        </p:nvSpPr>
        <p:spPr>
          <a:xfrm>
            <a:off x="6724320" y="4232949"/>
            <a:ext cx="779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دَ</a:t>
            </a:r>
          </a:p>
        </p:txBody>
      </p:sp>
      <p:pic>
        <p:nvPicPr>
          <p:cNvPr id="11" name="Picture 6">
            <a:hlinkClick r:id="" action="ppaction://media"/>
            <a:extLst>
              <a:ext uri="{FF2B5EF4-FFF2-40B4-BE49-F238E27FC236}">
                <a16:creationId xmlns:a16="http://schemas.microsoft.com/office/drawing/2014/main" id="{9630B96E-9FA9-44C3-B053-C28F0FD98BDC}"/>
              </a:ext>
            </a:extLst>
          </p:cNvPr>
          <p:cNvPicPr>
            <a:picLocks noRot="1" noChangeAspect="1" noChangeArrowheads="1"/>
          </p:cNvPicPr>
          <p:nvPr>
            <a:wavAudioFile r:embed="rId2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700" y="5548975"/>
            <a:ext cx="398674" cy="3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>
            <a:hlinkClick r:id="" action="ppaction://media"/>
            <a:extLst>
              <a:ext uri="{FF2B5EF4-FFF2-40B4-BE49-F238E27FC236}">
                <a16:creationId xmlns:a16="http://schemas.microsoft.com/office/drawing/2014/main" id="{3E8B08AD-EC87-427E-B86E-DDDBC33EAE80}"/>
              </a:ext>
            </a:extLst>
          </p:cNvPr>
          <p:cNvPicPr>
            <a:picLocks noRot="1" noChangeAspect="1" noChangeArrowheads="1"/>
          </p:cNvPicPr>
          <p:nvPr>
            <a:wavAudioFile r:embed="rId3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74778"/>
            <a:ext cx="363844" cy="36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E5EABB0-ADA1-4780-8B62-6E2B419C13D5}"/>
              </a:ext>
            </a:extLst>
          </p:cNvPr>
          <p:cNvSpPr/>
          <p:nvPr/>
        </p:nvSpPr>
        <p:spPr>
          <a:xfrm>
            <a:off x="1516817" y="3292512"/>
            <a:ext cx="2770818" cy="79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9600" b="1" dirty="0">
                <a:solidFill>
                  <a:schemeClr val="tx1"/>
                </a:solidFill>
              </a:rPr>
              <a:t>وِ</a:t>
            </a:r>
            <a:r>
              <a:rPr lang="ar-AE" sz="9600" b="1" dirty="0">
                <a:solidFill>
                  <a:srgbClr val="FF0000"/>
                </a:solidFill>
              </a:rPr>
              <a:t>دا</a:t>
            </a:r>
            <a:r>
              <a:rPr lang="ar-AE" sz="9600" b="1" dirty="0">
                <a:solidFill>
                  <a:schemeClr val="tx1"/>
                </a:solidFill>
              </a:rPr>
              <a:t>دُ</a:t>
            </a:r>
            <a:endParaRPr lang="ar-AE" sz="32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227EB-9D7E-4407-9D47-89934826A56F}"/>
              </a:ext>
            </a:extLst>
          </p:cNvPr>
          <p:cNvSpPr txBox="1"/>
          <p:nvPr/>
        </p:nvSpPr>
        <p:spPr>
          <a:xfrm>
            <a:off x="1996909" y="4232949"/>
            <a:ext cx="1117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دا</a:t>
            </a:r>
            <a:endParaRPr kumimoji="0" lang="ar-AE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 descr="A close up of a toy&#10;&#10;Description automatically generated">
            <a:extLst>
              <a:ext uri="{FF2B5EF4-FFF2-40B4-BE49-F238E27FC236}">
                <a16:creationId xmlns:a16="http://schemas.microsoft.com/office/drawing/2014/main" id="{67DEC7C2-360F-40A4-A4B4-1EC759AC95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79" y="857745"/>
            <a:ext cx="1135960" cy="1405892"/>
          </a:xfrm>
          <a:prstGeom prst="rect">
            <a:avLst/>
          </a:prstGeom>
        </p:spPr>
      </p:pic>
      <p:pic>
        <p:nvPicPr>
          <p:cNvPr id="17" name="Picture 6">
            <a:hlinkClick r:id="" action="ppaction://media"/>
            <a:extLst>
              <a:ext uri="{FF2B5EF4-FFF2-40B4-BE49-F238E27FC236}">
                <a16:creationId xmlns:a16="http://schemas.microsoft.com/office/drawing/2014/main" id="{05FC4C69-252F-41B6-909B-FED373A031FC}"/>
              </a:ext>
            </a:extLst>
          </p:cNvPr>
          <p:cNvPicPr>
            <a:picLocks noRot="1" noChangeAspect="1" noChangeArrowheads="1"/>
          </p:cNvPicPr>
          <p:nvPr>
            <a:wavAudioFile r:embed="rId4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992" y="5604037"/>
            <a:ext cx="376468" cy="4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7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782826" cy="85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26BB4E-9E1E-4BDE-8447-CF392E4EF95C}"/>
              </a:ext>
            </a:extLst>
          </p:cNvPr>
          <p:cNvSpPr/>
          <p:nvPr/>
        </p:nvSpPr>
        <p:spPr>
          <a:xfrm>
            <a:off x="1516817" y="6758"/>
            <a:ext cx="7015623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أسْتمع و أُمَيِّزُ الصَّوْتَ الطويل من الْقَصيرَ لِحَرْفِ (د) :- </a:t>
            </a:r>
            <a:endParaRPr kumimoji="0" lang="en-US" sz="4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9">
            <a:hlinkClick r:id="" action="ppaction://media"/>
            <a:extLst>
              <a:ext uri="{FF2B5EF4-FFF2-40B4-BE49-F238E27FC236}">
                <a16:creationId xmlns:a16="http://schemas.microsoft.com/office/drawing/2014/main" id="{52FBAC96-D9D7-44F6-9832-5409584EA319}"/>
              </a:ext>
            </a:extLst>
          </p:cNvPr>
          <p:cNvPicPr>
            <a:picLocks noRot="1" noChangeAspect="1" noChangeArrowheads="1"/>
          </p:cNvPicPr>
          <p:nvPr>
            <a:wavAudioFile r:embed="rId1" name="صوت مسجّل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310540" cy="31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5D99F1-CF62-47EB-B7F0-AFEDF8A8D781}"/>
              </a:ext>
            </a:extLst>
          </p:cNvPr>
          <p:cNvSpPr/>
          <p:nvPr/>
        </p:nvSpPr>
        <p:spPr>
          <a:xfrm>
            <a:off x="1130261" y="3212976"/>
            <a:ext cx="2585505" cy="79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صُ</a:t>
            </a:r>
            <a:r>
              <a:rPr lang="ar-AE" sz="8000" b="1" dirty="0">
                <a:solidFill>
                  <a:srgbClr val="FF0000"/>
                </a:solidFill>
              </a:rPr>
              <a:t>دو</a:t>
            </a:r>
            <a:r>
              <a:rPr lang="ar-AE" sz="8000" b="1" dirty="0">
                <a:solidFill>
                  <a:schemeClr val="tx1"/>
                </a:solidFill>
              </a:rPr>
              <a:t>رُ</a:t>
            </a:r>
            <a:endParaRPr lang="ar-AE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B188F-4660-40A0-AC42-3799A94819E1}"/>
              </a:ext>
            </a:extLst>
          </p:cNvPr>
          <p:cNvSpPr txBox="1"/>
          <p:nvPr/>
        </p:nvSpPr>
        <p:spPr>
          <a:xfrm>
            <a:off x="6724320" y="4232949"/>
            <a:ext cx="779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دُ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9748B-CF09-4B23-85FE-D6C020CD8122}"/>
              </a:ext>
            </a:extLst>
          </p:cNvPr>
          <p:cNvSpPr txBox="1"/>
          <p:nvPr/>
        </p:nvSpPr>
        <p:spPr>
          <a:xfrm>
            <a:off x="1708877" y="4156680"/>
            <a:ext cx="1117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دو</a:t>
            </a:r>
          </a:p>
        </p:txBody>
      </p:sp>
      <p:pic>
        <p:nvPicPr>
          <p:cNvPr id="11" name="Picture 6">
            <a:hlinkClick r:id="" action="ppaction://media"/>
            <a:extLst>
              <a:ext uri="{FF2B5EF4-FFF2-40B4-BE49-F238E27FC236}">
                <a16:creationId xmlns:a16="http://schemas.microsoft.com/office/drawing/2014/main" id="{76F1B70A-D9D4-4790-AF78-16FB7AB7E2C3}"/>
              </a:ext>
            </a:extLst>
          </p:cNvPr>
          <p:cNvPicPr>
            <a:picLocks noRot="1" noChangeAspect="1" noChangeArrowheads="1"/>
          </p:cNvPicPr>
          <p:nvPr>
            <a:wavAudioFile r:embed="rId2" name="صوت مسجّل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78" y="5627886"/>
            <a:ext cx="390378" cy="39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B8A9FCD-9884-468F-B469-BC3AEB4985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1" y="989393"/>
            <a:ext cx="1488386" cy="990453"/>
          </a:xfrm>
          <a:prstGeom prst="rect">
            <a:avLst/>
          </a:prstGeom>
        </p:spPr>
      </p:pic>
      <p:pic>
        <p:nvPicPr>
          <p:cNvPr id="14" name="Picture 1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63B47E2-7B34-4419-8F56-2D2A2C9D0E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74" y="1505553"/>
            <a:ext cx="1309872" cy="871660"/>
          </a:xfrm>
          <a:prstGeom prst="rect">
            <a:avLst/>
          </a:prstGeom>
        </p:spPr>
      </p:pic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D26A265-96BD-47AA-B4D1-11AE428F47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757612"/>
            <a:ext cx="994386" cy="661719"/>
          </a:xfrm>
          <a:prstGeom prst="rect">
            <a:avLst/>
          </a:prstGeom>
        </p:spPr>
      </p:pic>
      <p:pic>
        <p:nvPicPr>
          <p:cNvPr id="16" name="Picture 11">
            <a:hlinkClick r:id="" action="ppaction://media"/>
            <a:extLst>
              <a:ext uri="{FF2B5EF4-FFF2-40B4-BE49-F238E27FC236}">
                <a16:creationId xmlns:a16="http://schemas.microsoft.com/office/drawing/2014/main" id="{AB7C5BFA-AFF0-4F73-B74A-7D982674AD7D}"/>
              </a:ext>
            </a:extLst>
          </p:cNvPr>
          <p:cNvPicPr>
            <a:picLocks noRot="1" noChangeAspect="1" noChangeArrowheads="1"/>
          </p:cNvPicPr>
          <p:nvPr>
            <a:wavAudioFile r:embed="rId3" name="صوت مسجّل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05" y="26426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outdoor, water, building, grass&#10;&#10;Description automatically generated">
            <a:extLst>
              <a:ext uri="{FF2B5EF4-FFF2-40B4-BE49-F238E27FC236}">
                <a16:creationId xmlns:a16="http://schemas.microsoft.com/office/drawing/2014/main" id="{9C7C9487-AD2F-4B84-AFCB-70F5B704DD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41" y="947305"/>
            <a:ext cx="1593528" cy="11936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7A9715-FA0E-4082-A2E7-F21CEBA14FF5}"/>
              </a:ext>
            </a:extLst>
          </p:cNvPr>
          <p:cNvSpPr/>
          <p:nvPr/>
        </p:nvSpPr>
        <p:spPr>
          <a:xfrm>
            <a:off x="5821393" y="3139239"/>
            <a:ext cx="2585505" cy="79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مَسْجِ</a:t>
            </a:r>
            <a:r>
              <a:rPr lang="ar-AE" sz="8000" b="1" dirty="0">
                <a:solidFill>
                  <a:srgbClr val="FF0000"/>
                </a:solidFill>
              </a:rPr>
              <a:t>د</a:t>
            </a:r>
            <a:r>
              <a:rPr lang="ar-AE" sz="8000" b="1" dirty="0">
                <a:solidFill>
                  <a:schemeClr val="tx1"/>
                </a:solidFill>
              </a:rPr>
              <a:t>ُ</a:t>
            </a:r>
            <a:endParaRPr lang="ar-AE" sz="2400" b="1" dirty="0">
              <a:solidFill>
                <a:schemeClr val="tx1"/>
              </a:solidFill>
            </a:endParaRPr>
          </a:p>
        </p:txBody>
      </p:sp>
      <p:pic>
        <p:nvPicPr>
          <p:cNvPr id="20" name="Picture 10">
            <a:hlinkClick r:id="" action="ppaction://media"/>
            <a:extLst>
              <a:ext uri="{FF2B5EF4-FFF2-40B4-BE49-F238E27FC236}">
                <a16:creationId xmlns:a16="http://schemas.microsoft.com/office/drawing/2014/main" id="{A79CF8D1-98A5-4AF4-94E8-99F00F316C26}"/>
              </a:ext>
            </a:extLst>
          </p:cNvPr>
          <p:cNvPicPr>
            <a:picLocks noRot="1" noChangeAspect="1" noChangeArrowheads="1"/>
          </p:cNvPicPr>
          <p:nvPr>
            <a:wavAudioFile r:embed="rId4" name="صوت مسجّل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8567" y="5667412"/>
            <a:ext cx="390378" cy="39037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2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717137" cy="78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26BB4E-9E1E-4BDE-8447-CF392E4EF95C}"/>
              </a:ext>
            </a:extLst>
          </p:cNvPr>
          <p:cNvSpPr/>
          <p:nvPr/>
        </p:nvSpPr>
        <p:spPr>
          <a:xfrm>
            <a:off x="1516817" y="6758"/>
            <a:ext cx="7015623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أسْتمع و أُمَيِّزُ الصَّوْتَ الطويل من الْقَصيرَ لِحَرْفِ (د) :- </a:t>
            </a:r>
            <a:endParaRPr kumimoji="0" lang="en-US" sz="4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een plant in a garden&#10;&#10;Description automatically generated">
            <a:extLst>
              <a:ext uri="{FF2B5EF4-FFF2-40B4-BE49-F238E27FC236}">
                <a16:creationId xmlns:a16="http://schemas.microsoft.com/office/drawing/2014/main" id="{A11E2252-8AA6-4F7A-8068-B74BC09C5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52" y="862979"/>
            <a:ext cx="2064869" cy="1440907"/>
          </a:xfrm>
          <a:prstGeom prst="rect">
            <a:avLst/>
          </a:prstGeom>
        </p:spPr>
      </p:pic>
      <p:pic>
        <p:nvPicPr>
          <p:cNvPr id="8" name="Picture 8">
            <a:hlinkClick r:id="" action="ppaction://media"/>
            <a:extLst>
              <a:ext uri="{FF2B5EF4-FFF2-40B4-BE49-F238E27FC236}">
                <a16:creationId xmlns:a16="http://schemas.microsoft.com/office/drawing/2014/main" id="{E290597C-6B7D-4F88-9498-AA0FD5B71EF7}"/>
              </a:ext>
            </a:extLst>
          </p:cNvPr>
          <p:cNvPicPr>
            <a:picLocks noRot="1" noChangeAspect="1" noChangeArrowheads="1"/>
          </p:cNvPicPr>
          <p:nvPr>
            <a:wavAudioFile r:embed="rId1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29" y="2619405"/>
            <a:ext cx="469740" cy="46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671B1C-1F06-4747-8D22-57779F2BA168}"/>
              </a:ext>
            </a:extLst>
          </p:cNvPr>
          <p:cNvSpPr/>
          <p:nvPr/>
        </p:nvSpPr>
        <p:spPr>
          <a:xfrm>
            <a:off x="1422780" y="3314833"/>
            <a:ext cx="2585505" cy="79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8000" b="1" dirty="0"/>
              <a:t>حَـ</a:t>
            </a:r>
            <a:r>
              <a:rPr lang="ar-AE" sz="8000" b="1" dirty="0">
                <a:solidFill>
                  <a:srgbClr val="FF0000"/>
                </a:solidFill>
              </a:rPr>
              <a:t>دي</a:t>
            </a:r>
            <a:r>
              <a:rPr lang="ar-AE" sz="8000" b="1" dirty="0"/>
              <a:t>قَةُ</a:t>
            </a:r>
            <a:endParaRPr lang="ar-AE" sz="2400" b="1" dirty="0"/>
          </a:p>
        </p:txBody>
      </p:sp>
      <p:pic>
        <p:nvPicPr>
          <p:cNvPr id="11" name="Picture 10">
            <a:hlinkClick r:id="" action="ppaction://media"/>
            <a:extLst>
              <a:ext uri="{FF2B5EF4-FFF2-40B4-BE49-F238E27FC236}">
                <a16:creationId xmlns:a16="http://schemas.microsoft.com/office/drawing/2014/main" id="{7629BCA6-129F-4058-9D33-7D07454D468F}"/>
              </a:ext>
            </a:extLst>
          </p:cNvPr>
          <p:cNvPicPr>
            <a:picLocks noRot="1" noChangeAspect="1" noChangeArrowheads="1"/>
          </p:cNvPicPr>
          <p:nvPr>
            <a:wavAudioFile r:embed="rId2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19" y="5463888"/>
            <a:ext cx="528179" cy="5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>
            <a:hlinkClick r:id="" action="ppaction://media"/>
            <a:extLst>
              <a:ext uri="{FF2B5EF4-FFF2-40B4-BE49-F238E27FC236}">
                <a16:creationId xmlns:a16="http://schemas.microsoft.com/office/drawing/2014/main" id="{7E4BF17D-60F0-4A49-AE9C-B9BB5B9E6C56}"/>
              </a:ext>
            </a:extLst>
          </p:cNvPr>
          <p:cNvPicPr>
            <a:picLocks noRot="1" noChangeAspect="1" noChangeArrowheads="1"/>
          </p:cNvPicPr>
          <p:nvPr>
            <a:wavAudioFile r:embed="rId3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69928"/>
            <a:ext cx="469740" cy="46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6ADE68-2F49-4579-B852-845C6E99C930}"/>
              </a:ext>
            </a:extLst>
          </p:cNvPr>
          <p:cNvSpPr/>
          <p:nvPr/>
        </p:nvSpPr>
        <p:spPr>
          <a:xfrm>
            <a:off x="5530341" y="3314833"/>
            <a:ext cx="2585505" cy="79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8000" b="1" dirty="0"/>
              <a:t>هَـ</a:t>
            </a:r>
            <a:r>
              <a:rPr lang="ar-AE" sz="8000" b="1" dirty="0">
                <a:solidFill>
                  <a:srgbClr val="FF0000"/>
                </a:solidFill>
              </a:rPr>
              <a:t>دِ</a:t>
            </a:r>
            <a:r>
              <a:rPr lang="ar-AE" sz="8000" b="1" dirty="0"/>
              <a:t>يّةُ</a:t>
            </a:r>
            <a:endParaRPr lang="ar-AE" sz="2400" b="1" dirty="0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5FB588C-FE5C-4E06-BDC2-548C35D66C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64703"/>
            <a:ext cx="1761978" cy="16777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9FE51F-E178-4856-98CD-80942F706DCE}"/>
              </a:ext>
            </a:extLst>
          </p:cNvPr>
          <p:cNvSpPr txBox="1"/>
          <p:nvPr/>
        </p:nvSpPr>
        <p:spPr>
          <a:xfrm>
            <a:off x="6278311" y="4017338"/>
            <a:ext cx="779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دِ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E7190A-FC16-43F7-9FD3-11E8972EBAE1}"/>
              </a:ext>
            </a:extLst>
          </p:cNvPr>
          <p:cNvSpPr txBox="1"/>
          <p:nvPr/>
        </p:nvSpPr>
        <p:spPr>
          <a:xfrm>
            <a:off x="2156665" y="4123685"/>
            <a:ext cx="1117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ديـ</a:t>
            </a:r>
          </a:p>
        </p:txBody>
      </p:sp>
      <p:pic>
        <p:nvPicPr>
          <p:cNvPr id="20" name="Picture 6">
            <a:hlinkClick r:id="" action="ppaction://media"/>
            <a:extLst>
              <a:ext uri="{FF2B5EF4-FFF2-40B4-BE49-F238E27FC236}">
                <a16:creationId xmlns:a16="http://schemas.microsoft.com/office/drawing/2014/main" id="{C2EA4EF2-B4C4-4F1B-9E6C-F0DCC1A05313}"/>
              </a:ext>
            </a:extLst>
          </p:cNvPr>
          <p:cNvPicPr>
            <a:picLocks noRot="1" noChangeAspect="1" noChangeArrowheads="1"/>
          </p:cNvPicPr>
          <p:nvPr>
            <a:wavAudioFile r:embed="rId4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34" y="5549465"/>
            <a:ext cx="528179" cy="5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683568" cy="74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26BB4E-9E1E-4BDE-8447-CF392E4EF95C}"/>
              </a:ext>
            </a:extLst>
          </p:cNvPr>
          <p:cNvSpPr/>
          <p:nvPr/>
        </p:nvSpPr>
        <p:spPr>
          <a:xfrm>
            <a:off x="2699792" y="-21417"/>
            <a:ext cx="5359439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أصل الكلمة بصوت الحرف المناسب :</a:t>
            </a:r>
            <a:endParaRPr kumimoji="0" lang="en-US" sz="4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clock, food&#10;&#10;Description automatically generated">
            <a:extLst>
              <a:ext uri="{FF2B5EF4-FFF2-40B4-BE49-F238E27FC236}">
                <a16:creationId xmlns:a16="http://schemas.microsoft.com/office/drawing/2014/main" id="{7B9FE989-2A39-4AFD-9F86-083C7C2EB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589282"/>
            <a:ext cx="3180038" cy="5648029"/>
          </a:xfrm>
          <a:prstGeom prst="rect">
            <a:avLst/>
          </a:prstGeom>
        </p:spPr>
      </p:pic>
      <p:pic>
        <p:nvPicPr>
          <p:cNvPr id="6" name="Picture 5" descr="A close up of a hanger&#10;&#10;Description automatically generated">
            <a:extLst>
              <a:ext uri="{FF2B5EF4-FFF2-40B4-BE49-F238E27FC236}">
                <a16:creationId xmlns:a16="http://schemas.microsoft.com/office/drawing/2014/main" id="{52391BE9-B518-4244-8E19-339390EBB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2696"/>
            <a:ext cx="1238883" cy="554461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C4523E-FCA2-446D-B5DD-4C47F314E317}"/>
              </a:ext>
            </a:extLst>
          </p:cNvPr>
          <p:cNvCxnSpPr>
            <a:cxnSpLocks/>
          </p:cNvCxnSpPr>
          <p:nvPr/>
        </p:nvCxnSpPr>
        <p:spPr>
          <a:xfrm flipH="1">
            <a:off x="2843809" y="1484784"/>
            <a:ext cx="2736303" cy="208823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A6D8B2C-EF6E-4E4E-9060-A963FB7C9A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1" b="21972"/>
          <a:stretch/>
        </p:blipFill>
        <p:spPr>
          <a:xfrm>
            <a:off x="971600" y="3278329"/>
            <a:ext cx="864096" cy="65472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A63CF8-0DA9-40F4-8C00-81AD1A9801C4}"/>
              </a:ext>
            </a:extLst>
          </p:cNvPr>
          <p:cNvCxnSpPr>
            <a:cxnSpLocks/>
          </p:cNvCxnSpPr>
          <p:nvPr/>
        </p:nvCxnSpPr>
        <p:spPr>
          <a:xfrm flipH="1">
            <a:off x="2959869" y="2348880"/>
            <a:ext cx="2419642" cy="0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9281C3-F940-4C3E-9E15-8FD1DBC2D6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1" b="21972"/>
          <a:stretch/>
        </p:blipFill>
        <p:spPr>
          <a:xfrm>
            <a:off x="971600" y="2111599"/>
            <a:ext cx="864096" cy="65472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07F4C2-AAD5-476D-962C-1E32B70847C9}"/>
              </a:ext>
            </a:extLst>
          </p:cNvPr>
          <p:cNvCxnSpPr>
            <a:cxnSpLocks/>
          </p:cNvCxnSpPr>
          <p:nvPr/>
        </p:nvCxnSpPr>
        <p:spPr>
          <a:xfrm flipH="1">
            <a:off x="2843811" y="3429000"/>
            <a:ext cx="2535700" cy="1224136"/>
          </a:xfrm>
          <a:prstGeom prst="straightConnector1">
            <a:avLst/>
          </a:prstGeom>
          <a:noFill/>
          <a:ln w="76200" cap="flat" cmpd="sng" algn="ctr">
            <a:solidFill>
              <a:srgbClr val="008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AFC46D9-3B85-43C6-8C98-46F0ABAA5A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1" b="21972"/>
          <a:stretch/>
        </p:blipFill>
        <p:spPr>
          <a:xfrm>
            <a:off x="949072" y="4325772"/>
            <a:ext cx="864096" cy="65472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A54DE4-EC7F-4DD4-8DAC-B102DD8A3C2A}"/>
              </a:ext>
            </a:extLst>
          </p:cNvPr>
          <p:cNvCxnSpPr>
            <a:cxnSpLocks/>
          </p:cNvCxnSpPr>
          <p:nvPr/>
        </p:nvCxnSpPr>
        <p:spPr>
          <a:xfrm flipH="1">
            <a:off x="2959869" y="4653135"/>
            <a:ext cx="2541968" cy="1080120"/>
          </a:xfrm>
          <a:prstGeom prst="straightConnector1">
            <a:avLst/>
          </a:prstGeom>
          <a:noFill/>
          <a:ln w="76200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EAAB51A-2D13-4F42-9117-F250B17ABC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1" b="21972"/>
          <a:stretch/>
        </p:blipFill>
        <p:spPr>
          <a:xfrm>
            <a:off x="957080" y="5535441"/>
            <a:ext cx="864096" cy="65472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84DAC4D-427B-4CE2-A9EE-23E4D025F7A5}"/>
              </a:ext>
            </a:extLst>
          </p:cNvPr>
          <p:cNvCxnSpPr>
            <a:cxnSpLocks/>
          </p:cNvCxnSpPr>
          <p:nvPr/>
        </p:nvCxnSpPr>
        <p:spPr>
          <a:xfrm flipH="1" flipV="1">
            <a:off x="2959869" y="1196752"/>
            <a:ext cx="2541968" cy="433869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D47B2CE9-3BD3-4F13-B3F2-AADB59AAA7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1" b="21972"/>
          <a:stretch/>
        </p:blipFill>
        <p:spPr>
          <a:xfrm>
            <a:off x="957080" y="901930"/>
            <a:ext cx="864096" cy="6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7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979894" cy="107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1DBEE-08E3-4FB1-9557-5785F670B115}"/>
              </a:ext>
            </a:extLst>
          </p:cNvPr>
          <p:cNvSpPr/>
          <p:nvPr/>
        </p:nvSpPr>
        <p:spPr>
          <a:xfrm>
            <a:off x="2051720" y="5049"/>
            <a:ext cx="6336705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457200" rtl="1">
              <a:defRPr/>
            </a:pPr>
            <a:r>
              <a:rPr lang="ar-AE" sz="3200" b="1" kern="0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khbar MT" pitchFamily="2" charset="-78"/>
              </a:rPr>
              <a:t>أستمع ثم أضع دائرة حول الصوت الطويل لحرف ( د)</a:t>
            </a:r>
            <a:endParaRPr lang="en-US" sz="6000" b="1" kern="0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Akhbar MT" pitchFamily="2" charset="-78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BAFEF79-8CB3-49CB-8705-1DFD17154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92696"/>
            <a:ext cx="1656184" cy="5472608"/>
          </a:xfrm>
          <a:prstGeom prst="rect">
            <a:avLst/>
          </a:prstGeom>
        </p:spPr>
      </p:pic>
      <p:pic>
        <p:nvPicPr>
          <p:cNvPr id="10" name="Picture 9" descr="A picture containing letter&#10;&#10;Description automatically generated">
            <a:extLst>
              <a:ext uri="{FF2B5EF4-FFF2-40B4-BE49-F238E27FC236}">
                <a16:creationId xmlns:a16="http://schemas.microsoft.com/office/drawing/2014/main" id="{D8F0CD16-2DC7-4C20-98B1-F0B201628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53" y="692696"/>
            <a:ext cx="1510850" cy="547260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44B7926-28D1-4DD9-A0E2-7A0B2BC8DDB1}"/>
              </a:ext>
            </a:extLst>
          </p:cNvPr>
          <p:cNvSpPr/>
          <p:nvPr/>
        </p:nvSpPr>
        <p:spPr>
          <a:xfrm>
            <a:off x="3185441" y="778826"/>
            <a:ext cx="792088" cy="803308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416D0E-F349-4372-B128-74A5DD03E92B}"/>
              </a:ext>
            </a:extLst>
          </p:cNvPr>
          <p:cNvSpPr/>
          <p:nvPr/>
        </p:nvSpPr>
        <p:spPr>
          <a:xfrm>
            <a:off x="6660232" y="1988840"/>
            <a:ext cx="648072" cy="792088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95B9F4-209B-4240-A8AF-1D20EF578907}"/>
              </a:ext>
            </a:extLst>
          </p:cNvPr>
          <p:cNvSpPr/>
          <p:nvPr/>
        </p:nvSpPr>
        <p:spPr>
          <a:xfrm>
            <a:off x="6113706" y="1940846"/>
            <a:ext cx="546526" cy="840082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6EA7D8-EBB7-4B3B-974D-69DE796E5602}"/>
              </a:ext>
            </a:extLst>
          </p:cNvPr>
          <p:cNvSpPr/>
          <p:nvPr/>
        </p:nvSpPr>
        <p:spPr>
          <a:xfrm>
            <a:off x="6372200" y="4221088"/>
            <a:ext cx="546526" cy="803308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B35F2C-7367-43EE-BAAA-EE01515A29D8}"/>
              </a:ext>
            </a:extLst>
          </p:cNvPr>
          <p:cNvSpPr/>
          <p:nvPr/>
        </p:nvSpPr>
        <p:spPr>
          <a:xfrm>
            <a:off x="3812278" y="4397715"/>
            <a:ext cx="648072" cy="615528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E39934-7E1C-4AE5-8F4B-D8F970C1F819}"/>
              </a:ext>
            </a:extLst>
          </p:cNvPr>
          <p:cNvSpPr/>
          <p:nvPr/>
        </p:nvSpPr>
        <p:spPr>
          <a:xfrm>
            <a:off x="6588224" y="5409990"/>
            <a:ext cx="648072" cy="803308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7" name="VID-20200916-WA0017">
            <a:hlinkClick r:id="" action="ppaction://media"/>
            <a:extLst>
              <a:ext uri="{FF2B5EF4-FFF2-40B4-BE49-F238E27FC236}">
                <a16:creationId xmlns:a16="http://schemas.microsoft.com/office/drawing/2014/main" id="{8B073E73-EAB2-4EF6-8431-0EF9FD42D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4797" y="5349686"/>
            <a:ext cx="1679847" cy="9239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8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09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6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38002" y="1814479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الكتابي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166073" y="3169516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كيفية كتابة الدّال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890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د">
            <a:hlinkClick r:id="" action="ppaction://media"/>
            <a:extLst>
              <a:ext uri="{FF2B5EF4-FFF2-40B4-BE49-F238E27FC236}">
                <a16:creationId xmlns:a16="http://schemas.microsoft.com/office/drawing/2014/main" id="{F80ED4CC-F63A-4EEA-A075-B79AC80426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03" end="20535.0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404664"/>
            <a:ext cx="8280920" cy="5976664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FF0D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0486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1951616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التجريد الكتابي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739225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 كتاب الطالب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1045583" cy="1146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B7E8F733-C1BF-4141-B017-688170D9F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66338"/>
            <a:ext cx="6624735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59632" y="2459788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A057-0100-493E-8737-68DE7F8E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5996" y="35812"/>
            <a:ext cx="764747" cy="83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25283A-6C61-4CBF-8812-38486DD4F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2780"/>
            <a:ext cx="3704087" cy="2791894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64406A-73D1-4C68-B780-6F5896416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9594"/>
            <a:ext cx="3704087" cy="251198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50ADE-B683-4306-8949-6BED41D88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6" y="696423"/>
            <a:ext cx="3694534" cy="2791894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406086-9A48-420B-9AA9-B6A0F574F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3" y="3620323"/>
            <a:ext cx="3704087" cy="2541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C936F5-0124-4A06-B719-870BB08A3B24}"/>
              </a:ext>
            </a:extLst>
          </p:cNvPr>
          <p:cNvSpPr txBox="1"/>
          <p:nvPr/>
        </p:nvSpPr>
        <p:spPr>
          <a:xfrm>
            <a:off x="5482749" y="790301"/>
            <a:ext cx="225437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المبدعون الصغار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B5A3E5-D6FF-4A77-98E0-27B3C6CAB964}"/>
              </a:ext>
            </a:extLst>
          </p:cNvPr>
          <p:cNvSpPr txBox="1"/>
          <p:nvPr/>
        </p:nvSpPr>
        <p:spPr>
          <a:xfrm>
            <a:off x="1551881" y="797499"/>
            <a:ext cx="273713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المفكرون الصغار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4B76B-F320-4030-9A53-77DA4317AC98}"/>
              </a:ext>
            </a:extLst>
          </p:cNvPr>
          <p:cNvSpPr txBox="1"/>
          <p:nvPr/>
        </p:nvSpPr>
        <p:spPr>
          <a:xfrm>
            <a:off x="5350624" y="3717032"/>
            <a:ext cx="273713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أذكياء الجوري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7BBEF-5319-4F81-B4F4-9610013D6135}"/>
              </a:ext>
            </a:extLst>
          </p:cNvPr>
          <p:cNvSpPr txBox="1"/>
          <p:nvPr/>
        </p:nvSpPr>
        <p:spPr>
          <a:xfrm>
            <a:off x="1471140" y="3717032"/>
            <a:ext cx="273713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أبطال الجوري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2F3DCA-141C-44D8-ADEB-47CC774DF4BC}"/>
              </a:ext>
            </a:extLst>
          </p:cNvPr>
          <p:cNvSpPr/>
          <p:nvPr/>
        </p:nvSpPr>
        <p:spPr>
          <a:xfrm>
            <a:off x="5387042" y="1267354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أكتب أسماء أشخاص تحتوي على الصوت الطويل لحرف الدّال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2518A-380F-47A8-BF51-F5040D6C9802}"/>
              </a:ext>
            </a:extLst>
          </p:cNvPr>
          <p:cNvSpPr/>
          <p:nvPr/>
        </p:nvSpPr>
        <p:spPr>
          <a:xfrm>
            <a:off x="1925161" y="1199830"/>
            <a:ext cx="20708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أكتب</a:t>
            </a:r>
            <a:r>
              <a:rPr lang="ar-A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جملة تحتوي جميع كلماتها الأصوات الطويلة لحرف الدّال </a:t>
            </a:r>
            <a:r>
              <a:rPr lang="ar-AE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579F51-24CE-4883-9C9D-D9E96B22D2A6}"/>
              </a:ext>
            </a:extLst>
          </p:cNvPr>
          <p:cNvSpPr/>
          <p:nvPr/>
        </p:nvSpPr>
        <p:spPr>
          <a:xfrm>
            <a:off x="5299456" y="4138412"/>
            <a:ext cx="2862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أكتب كلمة تحتوي مد الألف ، وأخرى مد الواو ، وثالثة مد الياء لحرف الدّال </a:t>
            </a:r>
            <a:r>
              <a:rPr lang="ar-AE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B009C-4507-496D-807D-DA43A884E384}"/>
              </a:ext>
            </a:extLst>
          </p:cNvPr>
          <p:cNvSpPr/>
          <p:nvPr/>
        </p:nvSpPr>
        <p:spPr>
          <a:xfrm>
            <a:off x="1796558" y="4217376"/>
            <a:ext cx="2411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أكتب 3 كلمات تحتوي مد الألف لحرف الدّال </a:t>
            </a:r>
            <a:r>
              <a:rPr lang="ar-AE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7590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A057-0100-493E-8737-68DE7F8E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4756"/>
            <a:ext cx="919648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F818A-48B2-4027-82F7-D600ADBA0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65059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34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A057-0100-493E-8737-68DE7F8E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4756"/>
            <a:ext cx="919648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AD61FA-4D0A-4C0E-931F-28F6E4C1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1504192"/>
            <a:ext cx="4680520" cy="4608512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40C44C-152D-4884-BC86-9A29B1F15604}"/>
              </a:ext>
            </a:extLst>
          </p:cNvPr>
          <p:cNvSpPr/>
          <p:nvPr/>
        </p:nvSpPr>
        <p:spPr>
          <a:xfrm>
            <a:off x="2704182" y="725795"/>
            <a:ext cx="4095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rtl="1">
              <a:buFont typeface="Wingdings" panose="05000000000000000000" pitchFamily="2" charset="2"/>
              <a:buChar char="q"/>
              <a:defRPr/>
            </a:pPr>
            <a:r>
              <a:rPr lang="ar-AE" sz="2400" b="1" dirty="0">
                <a:solidFill>
                  <a:srgbClr val="008000"/>
                </a:solidFill>
                <a:latin typeface="Aharoni" panose="02010803020104030203" pitchFamily="2" charset="-79"/>
              </a:rPr>
              <a:t>قراءة قصّة من منصّة نهلة وناهل</a:t>
            </a:r>
          </a:p>
          <a:p>
            <a:pPr algn="ctr" rtl="1">
              <a:defRPr/>
            </a:pPr>
            <a:endParaRPr lang="ar-EG" sz="2400" b="1" dirty="0">
              <a:solidFill>
                <a:srgbClr val="008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123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60680" y="3573016"/>
            <a:ext cx="8783320" cy="165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الصوت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الطويل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دا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، دو ، دي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 نطقا صحيحا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أتتبع رسم حرف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(د)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والمقطع تتبعا سليما 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271462"/>
            <a:ext cx="1296144" cy="1161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687514" y="559180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763688" y="266319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المتكررة / السبورة التفاعلية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92A1CF-481F-4C8E-A4DF-78F760ABC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17" y="3743312"/>
            <a:ext cx="3464223" cy="1161742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A057-0100-493E-8737-68DE7F8E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08520" y="-99392"/>
            <a:ext cx="880040" cy="96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64720A-FD49-4085-8FEF-0965C001E5E7}"/>
              </a:ext>
            </a:extLst>
          </p:cNvPr>
          <p:cNvSpPr/>
          <p:nvPr/>
        </p:nvSpPr>
        <p:spPr>
          <a:xfrm>
            <a:off x="1331640" y="0"/>
            <a:ext cx="7272808" cy="5701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457200" rtl="1">
              <a:defRPr/>
            </a:pPr>
            <a:r>
              <a:rPr lang="ar-AE" sz="2800" b="1" kern="0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khbar MT" pitchFamily="2" charset="-78"/>
              </a:rPr>
              <a:t>أكتب أكبر عدد ممكن من الكلمات التي تحتوي حرف الدال في الصورة :</a:t>
            </a:r>
            <a:endParaRPr lang="en-US" sz="4400" b="1" kern="0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Akhbar MT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D9842-46F3-424E-B09A-B37C678177A9}"/>
              </a:ext>
            </a:extLst>
          </p:cNvPr>
          <p:cNvSpPr/>
          <p:nvPr/>
        </p:nvSpPr>
        <p:spPr>
          <a:xfrm>
            <a:off x="6790206" y="2564904"/>
            <a:ext cx="1625104" cy="4842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5D6E18-F058-4BF9-AE90-6BBDDDA36BEF}"/>
              </a:ext>
            </a:extLst>
          </p:cNvPr>
          <p:cNvSpPr/>
          <p:nvPr/>
        </p:nvSpPr>
        <p:spPr>
          <a:xfrm>
            <a:off x="4970672" y="5347117"/>
            <a:ext cx="1625104" cy="4842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D1E0-F461-4117-8B91-4B4E07297489}"/>
              </a:ext>
            </a:extLst>
          </p:cNvPr>
          <p:cNvSpPr/>
          <p:nvPr/>
        </p:nvSpPr>
        <p:spPr>
          <a:xfrm>
            <a:off x="2863606" y="5347118"/>
            <a:ext cx="1625104" cy="4842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17B570-92DF-4925-A5AA-FF440FEDDFC4}"/>
              </a:ext>
            </a:extLst>
          </p:cNvPr>
          <p:cNvSpPr/>
          <p:nvPr/>
        </p:nvSpPr>
        <p:spPr>
          <a:xfrm>
            <a:off x="753970" y="5347118"/>
            <a:ext cx="1625104" cy="4842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48E54-AA43-47A1-A66C-FACCC08EB2CA}"/>
              </a:ext>
            </a:extLst>
          </p:cNvPr>
          <p:cNvSpPr/>
          <p:nvPr/>
        </p:nvSpPr>
        <p:spPr>
          <a:xfrm>
            <a:off x="6835328" y="5347117"/>
            <a:ext cx="1625104" cy="4842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E412-D1A0-46C9-AB7B-0B4F46FF6F1E}"/>
              </a:ext>
            </a:extLst>
          </p:cNvPr>
          <p:cNvSpPr/>
          <p:nvPr/>
        </p:nvSpPr>
        <p:spPr>
          <a:xfrm>
            <a:off x="4324663" y="2566340"/>
            <a:ext cx="1625104" cy="4842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30546B-D9DD-4842-A227-D26B36A9DCD5}"/>
              </a:ext>
            </a:extLst>
          </p:cNvPr>
          <p:cNvSpPr/>
          <p:nvPr/>
        </p:nvSpPr>
        <p:spPr>
          <a:xfrm>
            <a:off x="1859120" y="2564904"/>
            <a:ext cx="1625104" cy="4842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4" descr="أخرق, درج Clipart | k12285164 | Fotosearch">
            <a:extLst>
              <a:ext uri="{FF2B5EF4-FFF2-40B4-BE49-F238E27FC236}">
                <a16:creationId xmlns:a16="http://schemas.microsoft.com/office/drawing/2014/main" id="{3B16E794-DD83-49EB-A117-E14A4F3C7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83" y="1026646"/>
            <a:ext cx="986950" cy="107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Green Worm Clipart | i2Clipart - Royalty Free Public Domain Clipart">
            <a:extLst>
              <a:ext uri="{FF2B5EF4-FFF2-40B4-BE49-F238E27FC236}">
                <a16:creationId xmlns:a16="http://schemas.microsoft.com/office/drawing/2014/main" id="{C32CB347-5F9C-4673-AA53-039EBA440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63" y="1270447"/>
            <a:ext cx="1505431" cy="9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Medicine Drugs Clipart | i2Clipart - Royalty Free Public Domain Clipart">
            <a:extLst>
              <a:ext uri="{FF2B5EF4-FFF2-40B4-BE49-F238E27FC236}">
                <a16:creationId xmlns:a16="http://schemas.microsoft.com/office/drawing/2014/main" id="{72E7CA39-87EF-4AF6-99AC-D8758875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76730"/>
            <a:ext cx="1188107" cy="87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444F33-5833-4F58-9D5A-FD62411F4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5205" y="3731670"/>
            <a:ext cx="1267274" cy="1186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4" descr="Ayam Jantan Clipart | i2Clipart - Royalty Free Public Domain Clipart">
            <a:extLst>
              <a:ext uri="{FF2B5EF4-FFF2-40B4-BE49-F238E27FC236}">
                <a16:creationId xmlns:a16="http://schemas.microsoft.com/office/drawing/2014/main" id="{B6EB30AA-BF99-4265-B894-D1F357DC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6" y="865302"/>
            <a:ext cx="1186353" cy="14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8C71342-C86A-43BE-BE8D-E566EF39CFA3}"/>
              </a:ext>
            </a:extLst>
          </p:cNvPr>
          <p:cNvSpPr/>
          <p:nvPr/>
        </p:nvSpPr>
        <p:spPr>
          <a:xfrm>
            <a:off x="5137215" y="3807424"/>
            <a:ext cx="1186353" cy="1005985"/>
          </a:xfrm>
          <a:prstGeom prst="ellips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 descr="United Arab Emirates coin stock image. Image of dubai - 39599429">
            <a:extLst>
              <a:ext uri="{FF2B5EF4-FFF2-40B4-BE49-F238E27FC236}">
                <a16:creationId xmlns:a16="http://schemas.microsoft.com/office/drawing/2014/main" id="{F6716793-DF56-46AA-8B65-B1C1559B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49" y="3844510"/>
            <a:ext cx="1186353" cy="11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435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1844082" y="3246071"/>
            <a:ext cx="669062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الأصوات الطويلة لحرف الدّال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9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73D8840C-5111-44B2-8C7F-1BDB89BC5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8"/>
          <a:stretch/>
        </p:blipFill>
        <p:spPr bwMode="auto">
          <a:xfrm>
            <a:off x="3707904" y="5013177"/>
            <a:ext cx="1728192" cy="1289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031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FC3D643B-3B2E-41F7-8E87-99ED166329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04664"/>
            <a:ext cx="8208912" cy="590465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FF0D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316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15941" y="1601831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77D72B-E5AB-48B5-851D-02F83D28BD6D}"/>
              </a:ext>
            </a:extLst>
          </p:cNvPr>
          <p:cNvSpPr/>
          <p:nvPr/>
        </p:nvSpPr>
        <p:spPr>
          <a:xfrm>
            <a:off x="1082185" y="3289711"/>
            <a:ext cx="8064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تقييم النّص القرائي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 مَدْرَسَةُ دودي الْجَديدَةُ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0568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309</Words>
  <Application>Microsoft Office PowerPoint</Application>
  <PresentationFormat>On-screen Show (4:3)</PresentationFormat>
  <Paragraphs>79</Paragraphs>
  <Slides>28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Wingdings</vt:lpstr>
      <vt:lpstr>نسق Office</vt:lpstr>
      <vt:lpstr>1_نسق Office</vt:lpstr>
      <vt:lpstr>Retrospect</vt:lpstr>
      <vt:lpstr>3_Office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296</cp:revision>
  <dcterms:created xsi:type="dcterms:W3CDTF">2020-03-23T18:31:31Z</dcterms:created>
  <dcterms:modified xsi:type="dcterms:W3CDTF">2021-10-18T15:57:16Z</dcterms:modified>
</cp:coreProperties>
</file>