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57" r:id="rId5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1" d="100"/>
          <a:sy n="71" d="100"/>
        </p:scale>
        <p:origin x="-135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1981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7110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5572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1292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6578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66015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29488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0049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7884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2143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66854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F18B-E7F5-42CE-A34B-2604471C3AA1}" type="datetimeFigureOut">
              <a:rPr lang="ar-AE" smtClean="0"/>
              <a:t>03/03/1443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C6F0A-653E-4E2B-8CDF-D8756DB52948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4482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sa=i&amp;rct=j&amp;q=&amp;esrc=s&amp;source=images&amp;cd=&amp;cad=rja&amp;uact=8&amp;ved=0ahUKEwjstdKcofHPAhUGDxoKHR34CPkQjRwIBw&amp;url=http://limem2003.skyrock.com/3210173561-16-Jugular-vein.html&amp;psig=AFQjCNGWgjczQKcYDA0Qsn-GatBgUmNgFQ&amp;ust=147732338260072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microsoft.com/office/2007/relationships/hdphoto" Target="../media/hdphoto1.wdp"/><Relationship Id="rId3" Type="http://schemas.openxmlformats.org/officeDocument/2006/relationships/hyperlink" Target="http://www.google.ae/url?sa=i&amp;rct=j&amp;q=&amp;esrc=s&amp;source=images&amp;cd=&amp;cad=rja&amp;uact=8&amp;ved=0CAcQjRxqFQoTCKqwmuuv6cgCFckIGgod-VwFlA&amp;url=http://pt.depositphotos.com/6646202/stock-illustration-school-teacher-student-class-classroom.html&amp;psig=AFQjCNHnSGahMVhZ0n2bIlqxeocfUsyHQg&amp;ust=1446266240208372" TargetMode="External"/><Relationship Id="rId7" Type="http://schemas.openxmlformats.org/officeDocument/2006/relationships/hyperlink" Target="http://www.google.ae/url?sa=i&amp;rct=j&amp;q=&amp;esrc=s&amp;source=images&amp;cd=&amp;cad=rja&amp;uact=8&amp;ved=0CAcQjRxqFQoTCML10_Kw6cgCFYmJGgodJXgCgQ&amp;url=http://www.iconshut.com/cartoon-atm-icons/dT1hSFIwY0RvdkwzZDNkeTV3YVdOMGRYSmxjMjltTG01bGRDOWZhVzFoWjJWelh6TXdNQzlDYkdGamExOWhibVJmVjJocGRHVmZRMkZ5ZEc5dmJsOUhkWGxmVUhWMGRHbHVaMTlOYjI1bGVWOUpibDloYmw5QlZFMWZVbTk1WVd4MGVWOUdjbVZsWDBOc2FYQmhjblJmVUdsamRIVnlaVjh4TURBek1qa3RNVFkwTmpJd0xUTXdNakEwTWk1cWNHY3x1cj1odHRwOi8vY2xlYXJ2aWV3c291dGhiYXkuY29tL3RtcC9jYXJ0b29uLWF0bXx3PTIzMnxoPTMwMHx0PWpwZWd8/&amp;psig=AFQjCNHcN0kBSF-omS-WxU8fU8elW2Dvcw&amp;ust=1446266409304539" TargetMode="External"/><Relationship Id="rId12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hyperlink" Target="http://www.google.ae/url?sa=i&amp;rct=j&amp;q=&amp;esrc=s&amp;source=images&amp;cd=&amp;cad=rja&amp;uact=8&amp;ved=0CAcQjRxqFQoTCKa50PO36cgCFUedGgodAvEDeA&amp;url=http://es.clipartlogo.com/premium/detail/man-people-gardening-work_83159053.html&amp;psig=AFQjCNE3dyD3eUIVKjTIx1USlaEl9epdYw&amp;ust=1446268400328266" TargetMode="External"/><Relationship Id="rId5" Type="http://schemas.openxmlformats.org/officeDocument/2006/relationships/hyperlink" Target="http://www.google.ae/url?sa=i&amp;rct=j&amp;q=&amp;esrc=s&amp;source=images&amp;cd=&amp;cad=rja&amp;uact=8&amp;ved=0CAcQjRxqFQoTCN7tsPi86cgCFcrYGgodYHAJhw&amp;url=http://server1.amdsb.ca/ESL/picdic.htm&amp;psig=AFQjCNEPmr0MYJpcD6mzwSA8sHRwZifGCA&amp;ust=1446269548983544" TargetMode="External"/><Relationship Id="rId15" Type="http://schemas.openxmlformats.org/officeDocument/2006/relationships/image" Target="../media/image11.jpeg"/><Relationship Id="rId10" Type="http://schemas.openxmlformats.org/officeDocument/2006/relationships/image" Target="../media/image9.png"/><Relationship Id="rId4" Type="http://schemas.openxmlformats.org/officeDocument/2006/relationships/image" Target="../media/image6.jpeg"/><Relationship Id="rId9" Type="http://schemas.openxmlformats.org/officeDocument/2006/relationships/hyperlink" Target="http://www.google.ae/url?sa=i&amp;rct=j&amp;q=&amp;esrc=s&amp;source=images&amp;cd=&amp;cad=rja&amp;uact=8&amp;ved=0CAcQjRxqFQoTCNPk9Oy_6cgCFcfnGgod664LPg&amp;url=http://www.clker.com/clipart-men-women-icon-1.html&amp;psig=AFQjCNGpeeyNS4VQbQYywhK4zMv-nDH_ew&amp;ust=1446270461448676" TargetMode="External"/><Relationship Id="rId14" Type="http://schemas.openxmlformats.org/officeDocument/2006/relationships/hyperlink" Target="http://www.google.ae/url?sa=i&amp;rct=j&amp;q=&amp;esrc=s&amp;source=images&amp;cd=&amp;cad=rja&amp;uact=8&amp;ved=0CAcQjRxqFQoTCLL7mbjM6cgCFcnuGgodeb8DkQ&amp;url=http://www.shutterstock.com/s/superstitious/search.html&amp;psig=AFQjCNEKVI5dHu6jemlHt_7eA0mb6zysSg&amp;ust=14462738645646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700" y="1196752"/>
            <a:ext cx="4710804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48777"/>
              </p:ext>
            </p:extLst>
          </p:nvPr>
        </p:nvGraphicFramePr>
        <p:xfrm>
          <a:off x="4397700" y="4527376"/>
          <a:ext cx="4710804" cy="22860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85134"/>
                <a:gridCol w="785134"/>
                <a:gridCol w="785134"/>
                <a:gridCol w="785134"/>
                <a:gridCol w="785134"/>
                <a:gridCol w="785134"/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الإِنسَانَ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عَتِيدٌ  وَ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dirty="0" smtClean="0"/>
                        <a:t>  وَشَهِيدٌ</a:t>
                      </a:r>
                      <a:r>
                        <a:rPr lang="ar-AE" sz="1200" baseline="0" dirty="0" smtClean="0"/>
                        <a:t> </a:t>
                      </a:r>
                      <a:r>
                        <a:rPr lang="ar-AE" sz="1200" dirty="0" smtClean="0"/>
                        <a:t>لَقَدْ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مِنْ حَبْلِ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كُنتَ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لَقَدْ كُنتَ </a:t>
                      </a:r>
                    </a:p>
                    <a:p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قَعِيدٌ </a:t>
                      </a:r>
                      <a:r>
                        <a:rPr lang="ar-AE" sz="1200" baseline="0" dirty="0" smtClean="0"/>
                        <a:t> م</a:t>
                      </a:r>
                      <a:r>
                        <a:rPr lang="ar-AE" sz="1200" dirty="0" smtClean="0"/>
                        <a:t>َا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مِنْهُ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dirty="0" smtClean="0"/>
                        <a:t>غَفْلَةٍ مِّنْ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مِن قَوْلٍ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نَفْسٍ مَّعَهَا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مِّنْ هَذَا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رَقِيبٌ عَتِيدٌ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سَائِقٌ و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عَنكَ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46084" y="4139788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b="1" dirty="0" smtClean="0"/>
              <a:t>بين </a:t>
            </a:r>
            <a:r>
              <a:rPr lang="ar-AE" b="1" dirty="0" smtClean="0"/>
              <a:t>حكم التجويد في الأمثلة التالية :</a:t>
            </a:r>
            <a:endParaRPr lang="ar-AE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024910" y="692696"/>
            <a:ext cx="34563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b="1" dirty="0" smtClean="0"/>
              <a:t>ورقة عمل الخلاق العليم (1)</a:t>
            </a:r>
            <a:endParaRPr lang="ar-AE" b="1" dirty="0"/>
          </a:p>
        </p:txBody>
      </p:sp>
      <p:pic>
        <p:nvPicPr>
          <p:cNvPr id="1039" name="Picture 15" descr="نتيجة بحث الصور عن الوريد الوداجي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76" b="40149"/>
          <a:stretch/>
        </p:blipFill>
        <p:spPr bwMode="auto">
          <a:xfrm>
            <a:off x="190916" y="83513"/>
            <a:ext cx="1265508" cy="68119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496" y="268193"/>
            <a:ext cx="41174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1600" b="1" dirty="0" smtClean="0">
                <a:solidFill>
                  <a:srgbClr val="C00000"/>
                </a:solidFill>
              </a:rPr>
              <a:t>- ما معنى الكلمات التالية :</a:t>
            </a:r>
          </a:p>
          <a:p>
            <a:r>
              <a:rPr lang="ar-AE" sz="1600" b="1" dirty="0" smtClean="0">
                <a:solidFill>
                  <a:srgbClr val="C00000"/>
                </a:solidFill>
              </a:rPr>
              <a:t>حَبْلِ الْوَرِيدِ : </a:t>
            </a:r>
            <a:r>
              <a:rPr lang="ar-AE" sz="900" dirty="0" smtClean="0"/>
              <a:t>.........................................</a:t>
            </a:r>
            <a:endParaRPr lang="ar-AE" sz="1600" dirty="0" smtClean="0"/>
          </a:p>
          <a:p>
            <a:r>
              <a:rPr lang="ar-AE" sz="1600" b="1" dirty="0" smtClean="0">
                <a:solidFill>
                  <a:srgbClr val="C00000"/>
                </a:solidFill>
              </a:rPr>
              <a:t>الْمُتَلَقِّيَانِ : </a:t>
            </a:r>
            <a:r>
              <a:rPr lang="ar-AE" sz="900" dirty="0" smtClean="0"/>
              <a:t>........................................................................................</a:t>
            </a:r>
            <a:endParaRPr lang="ar-AE" sz="1600" b="1" dirty="0" smtClean="0">
              <a:solidFill>
                <a:srgbClr val="C00000"/>
              </a:solidFill>
            </a:endParaRPr>
          </a:p>
          <a:p>
            <a:r>
              <a:rPr lang="ar-AE" sz="1600" b="1" dirty="0" smtClean="0">
                <a:solidFill>
                  <a:srgbClr val="C00000"/>
                </a:solidFill>
              </a:rPr>
              <a:t>قَعِيدٌ : </a:t>
            </a:r>
            <a:r>
              <a:rPr lang="ar-AE" sz="900" dirty="0" smtClean="0"/>
              <a:t>.................................................................................................</a:t>
            </a:r>
            <a:endParaRPr lang="ar-AE" sz="1600" b="1" dirty="0" smtClean="0"/>
          </a:p>
          <a:p>
            <a:r>
              <a:rPr lang="ar-AE" sz="1600" b="1" dirty="0" smtClean="0">
                <a:solidFill>
                  <a:srgbClr val="C00000"/>
                </a:solidFill>
              </a:rPr>
              <a:t>رَقِيبٌ : </a:t>
            </a:r>
            <a:r>
              <a:rPr lang="ar-AE" sz="900" dirty="0" smtClean="0"/>
              <a:t>...............................................................................................</a:t>
            </a:r>
            <a:endParaRPr lang="ar-AE" sz="1600" dirty="0" smtClean="0">
              <a:effectLst/>
            </a:endParaRPr>
          </a:p>
          <a:p>
            <a:r>
              <a:rPr lang="ar-AE" sz="1600" b="1" dirty="0" smtClean="0">
                <a:solidFill>
                  <a:srgbClr val="C00000"/>
                </a:solidFill>
              </a:rPr>
              <a:t>عَتِيدٌ  : </a:t>
            </a:r>
            <a:r>
              <a:rPr lang="ar-AE" sz="900" dirty="0" smtClean="0"/>
              <a:t>.............................................................................................</a:t>
            </a:r>
          </a:p>
          <a:p>
            <a:r>
              <a:rPr lang="ar-AE" sz="1600" b="1" dirty="0" smtClean="0">
                <a:solidFill>
                  <a:srgbClr val="FF0000"/>
                </a:solidFill>
              </a:rPr>
              <a:t>سَكْرَةُ الْمَوْتِ : </a:t>
            </a:r>
            <a:r>
              <a:rPr lang="ar-AE" sz="900" dirty="0" smtClean="0"/>
              <a:t>...............................................................................</a:t>
            </a:r>
            <a:endParaRPr lang="ar-AE" sz="1600" dirty="0" smtClean="0"/>
          </a:p>
          <a:p>
            <a:r>
              <a:rPr lang="ar-AE" sz="1600" b="1" dirty="0" smtClean="0">
                <a:solidFill>
                  <a:srgbClr val="FF0000"/>
                </a:solidFill>
              </a:rPr>
              <a:t>تَحِيدُ : </a:t>
            </a:r>
            <a:r>
              <a:rPr lang="ar-AE" sz="900" dirty="0" smtClean="0"/>
              <a:t>.............................................................................................</a:t>
            </a:r>
            <a:endParaRPr lang="ar-AE" sz="1600" dirty="0" smtClean="0"/>
          </a:p>
          <a:p>
            <a:r>
              <a:rPr lang="ar-AE" sz="1600" b="1" dirty="0" smtClean="0">
                <a:solidFill>
                  <a:srgbClr val="FF0000"/>
                </a:solidFill>
              </a:rPr>
              <a:t>سَائِقٌ وَشَهِيدٌ : </a:t>
            </a:r>
            <a:r>
              <a:rPr lang="ar-AE" sz="900" dirty="0" smtClean="0"/>
              <a:t>..............................................................................</a:t>
            </a:r>
            <a:endParaRPr lang="ar-AE" sz="1600" dirty="0" smtClean="0"/>
          </a:p>
          <a:p>
            <a:r>
              <a:rPr lang="ar-AE" sz="1600" b="1" dirty="0" smtClean="0">
                <a:solidFill>
                  <a:srgbClr val="FF0000"/>
                </a:solidFill>
              </a:rPr>
              <a:t>حَدِيدٌ :</a:t>
            </a:r>
            <a:r>
              <a:rPr lang="ar-AE" sz="1600" dirty="0" smtClean="0"/>
              <a:t> </a:t>
            </a:r>
            <a:r>
              <a:rPr lang="ar-AE" sz="900" dirty="0" smtClean="0"/>
              <a:t>.............................................................................................</a:t>
            </a:r>
            <a:endParaRPr lang="ar-AE" sz="1600" dirty="0" smtClean="0"/>
          </a:p>
          <a:p>
            <a:endParaRPr lang="ar-AE" sz="1600" dirty="0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72933"/>
            <a:ext cx="3096344" cy="2063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450310"/>
              </p:ext>
            </p:extLst>
          </p:nvPr>
        </p:nvGraphicFramePr>
        <p:xfrm>
          <a:off x="94517" y="5074586"/>
          <a:ext cx="4117443" cy="173879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08156"/>
                <a:gridCol w="587332"/>
                <a:gridCol w="441876"/>
                <a:gridCol w="580079"/>
              </a:tblGrid>
              <a:tr h="367190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الحالة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يؤجر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يأثم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00" b="1" dirty="0" smtClean="0">
                          <a:solidFill>
                            <a:sysClr val="windowText" lastClr="000000"/>
                          </a:solidFill>
                        </a:rPr>
                        <a:t>لا يحاسب</a:t>
                      </a:r>
                      <a:endParaRPr lang="ar-AE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خطر بباله أن يتلف قلم زميله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031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يساعد جيرانه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031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دفع زميله أثناء النزول من الحافلة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031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وسوسة</a:t>
                      </a:r>
                      <a:r>
                        <a:rPr lang="ar-AE" sz="1200" b="1" baseline="0" dirty="0" smtClean="0">
                          <a:solidFill>
                            <a:sysClr val="windowText" lastClr="000000"/>
                          </a:solidFill>
                        </a:rPr>
                        <a:t> له نفسه أن يفطر في رمضان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</a:txBody>
                  <a:tcPr/>
                </a:tc>
              </a:tr>
              <a:tr h="22031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أراد أن يتبرع فاكتشف أنه نسي نقوده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07504" y="4808185"/>
            <a:ext cx="420085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200" b="1" dirty="0" smtClean="0">
                <a:solidFill>
                  <a:srgbClr val="FF0000"/>
                </a:solidFill>
              </a:rPr>
              <a:t> - أصدر حكماً على الحالات التالية   :</a:t>
            </a:r>
            <a:endParaRPr lang="ar-AE" sz="12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68926" y="179348"/>
            <a:ext cx="32194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الاسم :  </a:t>
            </a:r>
            <a:r>
              <a:rPr lang="ar-AE" sz="1000" dirty="0" smtClean="0"/>
              <a:t>.................................. </a:t>
            </a:r>
            <a:r>
              <a:rPr lang="ar-AE" dirty="0" smtClean="0"/>
              <a:t>الصف : </a:t>
            </a:r>
            <a:r>
              <a:rPr lang="ar-AE" sz="1000" dirty="0" smtClean="0"/>
              <a:t>.............</a:t>
            </a:r>
            <a:endParaRPr lang="ar-AE" dirty="0"/>
          </a:p>
        </p:txBody>
      </p:sp>
      <p:pic>
        <p:nvPicPr>
          <p:cNvPr id="56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5887"/>
            <a:ext cx="775140" cy="58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7668344" y="454105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7668344" y="5013176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7668344" y="5477162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7668344" y="598121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7668344" y="6413266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6084168" y="458112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6084168" y="5053246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6084168" y="5517232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6084168" y="602128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6084168" y="6453336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499992" y="454105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73" name="TextBox 72"/>
          <p:cNvSpPr txBox="1"/>
          <p:nvPr/>
        </p:nvSpPr>
        <p:spPr>
          <a:xfrm>
            <a:off x="4499992" y="5013176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4499992" y="5477162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4499992" y="598121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76" name="TextBox 75"/>
          <p:cNvSpPr txBox="1"/>
          <p:nvPr/>
        </p:nvSpPr>
        <p:spPr>
          <a:xfrm>
            <a:off x="4499992" y="6413266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5020620" y="692696"/>
            <a:ext cx="6092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ar-AE" b="1" dirty="0"/>
          </a:p>
        </p:txBody>
      </p:sp>
    </p:spTree>
    <p:extLst>
      <p:ext uri="{BB962C8B-B14F-4D97-AF65-F5344CB8AC3E}">
        <p14:creationId xmlns:p14="http://schemas.microsoft.com/office/powerpoint/2010/main" val="12920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38" y="1196752"/>
            <a:ext cx="4955566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54824"/>
              </p:ext>
            </p:extLst>
          </p:nvPr>
        </p:nvGraphicFramePr>
        <p:xfrm>
          <a:off x="4152937" y="4527376"/>
          <a:ext cx="4955567" cy="22860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09686"/>
                <a:gridCol w="391294"/>
                <a:gridCol w="550875"/>
                <a:gridCol w="590095"/>
                <a:gridCol w="390670"/>
                <a:gridCol w="588488"/>
                <a:gridCol w="800135"/>
                <a:gridCol w="388240"/>
                <a:gridCol w="546084"/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الإِنسَانَ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ن-س</a:t>
                      </a:r>
                      <a:endParaRPr lang="ar-A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عَتِيدٌ  وَ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 دٌ-و</a:t>
                      </a:r>
                      <a:endParaRPr lang="ar-A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dirty="0" smtClean="0"/>
                        <a:t>  وَشَهِيدٌ</a:t>
                      </a:r>
                      <a:r>
                        <a:rPr lang="ar-AE" sz="1200" baseline="0" dirty="0" smtClean="0"/>
                        <a:t> </a:t>
                      </a:r>
                      <a:r>
                        <a:rPr lang="ar-AE" sz="1200" dirty="0" smtClean="0"/>
                        <a:t>لَقَدْ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دٌ-ل </a:t>
                      </a:r>
                      <a:endParaRPr lang="ar-A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مِنْ حَبْلِ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ن-ح</a:t>
                      </a:r>
                      <a:endParaRPr lang="ar-A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كُنتَ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ن-ت</a:t>
                      </a:r>
                      <a:endParaRPr lang="ar-A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  كُنتَ </a:t>
                      </a:r>
                    </a:p>
                    <a:p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ن-ت</a:t>
                      </a:r>
                      <a:endParaRPr lang="ar-A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قَعِيدٌ </a:t>
                      </a:r>
                      <a:r>
                        <a:rPr lang="ar-AE" sz="1200" baseline="0" dirty="0" smtClean="0"/>
                        <a:t> م</a:t>
                      </a:r>
                      <a:r>
                        <a:rPr lang="ar-AE" sz="1200" dirty="0" smtClean="0"/>
                        <a:t>َا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دٌ-م</a:t>
                      </a:r>
                      <a:endParaRPr lang="ar-A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مِنْهُ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ن-هـ</a:t>
                      </a:r>
                      <a:endParaRPr lang="ar-A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dirty="0" smtClean="0"/>
                        <a:t>غَفْلَةٍ مِّنْ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ةٍ-مـ</a:t>
                      </a:r>
                      <a:endParaRPr lang="ar-A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مِن قَوْلٍ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ن-ق</a:t>
                      </a:r>
                      <a:endParaRPr lang="ar-A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نَفْسٍ مَّعَهَا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سٍ-مـ</a:t>
                      </a:r>
                      <a:endParaRPr lang="ar-A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مِّنْ هَذَا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ن-هـ</a:t>
                      </a:r>
                      <a:endParaRPr lang="ar-A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رَقِيبٌ عَتِيدٌ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بٌ-ع</a:t>
                      </a:r>
                      <a:endParaRPr lang="ar-A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سَائِقٌ و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قٌ-و</a:t>
                      </a:r>
                      <a:endParaRPr lang="ar-A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عَنكَ </a:t>
                      </a:r>
                      <a:endParaRPr lang="ar-AE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900" dirty="0" smtClean="0"/>
                        <a:t>ن-ك</a:t>
                      </a:r>
                      <a:endParaRPr lang="ar-AE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46084" y="4139788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b="1" dirty="0" smtClean="0"/>
              <a:t>بيني حكم التجويد في الأمثلة التالية :</a:t>
            </a:r>
            <a:endParaRPr lang="ar-AE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024910" y="692696"/>
            <a:ext cx="34563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b="1" dirty="0" smtClean="0"/>
              <a:t>ورقة عمل الخلاق العليم (1)</a:t>
            </a:r>
            <a:endParaRPr lang="ar-AE" b="1" dirty="0"/>
          </a:p>
        </p:txBody>
      </p:sp>
      <p:sp>
        <p:nvSpPr>
          <p:cNvPr id="8" name="Rectangle 7"/>
          <p:cNvSpPr/>
          <p:nvPr/>
        </p:nvSpPr>
        <p:spPr>
          <a:xfrm>
            <a:off x="35496" y="268193"/>
            <a:ext cx="411744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ar-AE" sz="1200" b="1" dirty="0" smtClean="0">
                <a:solidFill>
                  <a:srgbClr val="C00000"/>
                </a:solidFill>
              </a:rPr>
              <a:t>ضعي معاني الكلمات التالية  في المكان المناسب :</a:t>
            </a:r>
          </a:p>
          <a:p>
            <a:pPr marL="171450" indent="-171450">
              <a:buFontTx/>
              <a:buChar char="-"/>
            </a:pPr>
            <a:endParaRPr lang="ar-AE" sz="1200" b="1" dirty="0">
              <a:solidFill>
                <a:srgbClr val="C00000"/>
              </a:solidFill>
            </a:endParaRPr>
          </a:p>
          <a:p>
            <a:pPr marL="171450" indent="-171450">
              <a:buFontTx/>
              <a:buChar char="-"/>
            </a:pPr>
            <a:endParaRPr lang="ar-AE" sz="1200" b="1" dirty="0" smtClean="0">
              <a:solidFill>
                <a:srgbClr val="C00000"/>
              </a:solidFill>
            </a:endParaRPr>
          </a:p>
          <a:p>
            <a:endParaRPr lang="ar-AE" sz="1200" b="1" dirty="0">
              <a:solidFill>
                <a:srgbClr val="C00000"/>
              </a:solidFill>
            </a:endParaRPr>
          </a:p>
          <a:p>
            <a:endParaRPr lang="ar-AE" sz="1200" b="1" dirty="0" smtClean="0">
              <a:solidFill>
                <a:srgbClr val="C00000"/>
              </a:solidFill>
            </a:endParaRPr>
          </a:p>
          <a:p>
            <a:endParaRPr lang="ar-AE" sz="1200" b="1" dirty="0">
              <a:solidFill>
                <a:srgbClr val="C00000"/>
              </a:solidFill>
            </a:endParaRPr>
          </a:p>
          <a:p>
            <a:pPr marL="171450" indent="-171450">
              <a:buFontTx/>
              <a:buChar char="-"/>
            </a:pPr>
            <a:endParaRPr lang="ar-AE" sz="1200" b="1" dirty="0" smtClean="0">
              <a:solidFill>
                <a:srgbClr val="C00000"/>
              </a:solidFill>
            </a:endParaRPr>
          </a:p>
          <a:p>
            <a:endParaRPr lang="ar-AE" sz="1400" b="1" dirty="0" smtClean="0"/>
          </a:p>
          <a:p>
            <a:r>
              <a:rPr lang="ar-AE" sz="1400" b="1" dirty="0" smtClean="0"/>
              <a:t>حَبْلِ الْوَرِيدِ : </a:t>
            </a:r>
            <a:r>
              <a:rPr lang="ar-AE" sz="800" dirty="0" smtClean="0"/>
              <a:t>..............................................................................................................</a:t>
            </a:r>
            <a:endParaRPr lang="ar-AE" sz="1400" dirty="0" smtClean="0"/>
          </a:p>
          <a:p>
            <a:r>
              <a:rPr lang="ar-AE" sz="1400" b="1" dirty="0" smtClean="0"/>
              <a:t>الْمُتَلَقِّيَانِ : </a:t>
            </a:r>
            <a:r>
              <a:rPr lang="ar-AE" sz="800" dirty="0" smtClean="0"/>
              <a:t>..................................................................................................................</a:t>
            </a:r>
            <a:endParaRPr lang="ar-AE" sz="1400" b="1" dirty="0" smtClean="0"/>
          </a:p>
          <a:p>
            <a:r>
              <a:rPr lang="ar-AE" sz="1400" b="1" dirty="0" smtClean="0"/>
              <a:t>قَعِيدٌ : </a:t>
            </a:r>
            <a:r>
              <a:rPr lang="ar-AE" sz="800" dirty="0" smtClean="0"/>
              <a:t>...........................................................................................................................</a:t>
            </a:r>
            <a:endParaRPr lang="ar-AE" sz="1400" b="1" dirty="0" smtClean="0"/>
          </a:p>
          <a:p>
            <a:r>
              <a:rPr lang="ar-AE" sz="1400" b="1" dirty="0" smtClean="0"/>
              <a:t>رَقِيبٌ : </a:t>
            </a:r>
            <a:r>
              <a:rPr lang="ar-AE" sz="800" dirty="0" smtClean="0"/>
              <a:t>.........................................................................................................................</a:t>
            </a:r>
            <a:endParaRPr lang="ar-AE" sz="1400" dirty="0" smtClean="0">
              <a:effectLst/>
            </a:endParaRPr>
          </a:p>
          <a:p>
            <a:r>
              <a:rPr lang="ar-AE" sz="1400" b="1" dirty="0" smtClean="0"/>
              <a:t>عَتِيدٌ  : </a:t>
            </a:r>
            <a:r>
              <a:rPr lang="ar-AE" sz="800" dirty="0" smtClean="0"/>
              <a:t>.........................................................................................................................</a:t>
            </a:r>
          </a:p>
          <a:p>
            <a:r>
              <a:rPr lang="ar-AE" sz="1400" b="1" dirty="0" smtClean="0"/>
              <a:t>سَكْرَةُ الْمَوْتِ : </a:t>
            </a:r>
            <a:r>
              <a:rPr lang="ar-AE" sz="800" dirty="0" smtClean="0"/>
              <a:t>..........................................................................................................</a:t>
            </a:r>
            <a:endParaRPr lang="ar-AE" sz="1400" dirty="0" smtClean="0"/>
          </a:p>
          <a:p>
            <a:r>
              <a:rPr lang="ar-AE" sz="1400" b="1" dirty="0" smtClean="0"/>
              <a:t>تَحِيدُ : </a:t>
            </a:r>
            <a:r>
              <a:rPr lang="ar-AE" sz="800" dirty="0" smtClean="0"/>
              <a:t>.........................................................................................................................</a:t>
            </a:r>
            <a:endParaRPr lang="ar-AE" sz="1400" dirty="0" smtClean="0"/>
          </a:p>
          <a:p>
            <a:r>
              <a:rPr lang="ar-AE" sz="1400" b="1" dirty="0" smtClean="0"/>
              <a:t>سَائِقٌ وَشَهِيدٌ : </a:t>
            </a:r>
            <a:r>
              <a:rPr lang="ar-AE" sz="800" dirty="0" smtClean="0"/>
              <a:t>..........................................................................................................</a:t>
            </a:r>
            <a:endParaRPr lang="ar-AE" sz="1400" dirty="0" smtClean="0"/>
          </a:p>
          <a:p>
            <a:r>
              <a:rPr lang="ar-AE" sz="1400" b="1" dirty="0" smtClean="0"/>
              <a:t>حَدِيدٌ :</a:t>
            </a:r>
            <a:r>
              <a:rPr lang="ar-AE" sz="1400" dirty="0" smtClean="0"/>
              <a:t> </a:t>
            </a:r>
            <a:r>
              <a:rPr lang="ar-AE" sz="800" dirty="0" smtClean="0"/>
              <a:t>.......................................................................................................................</a:t>
            </a:r>
            <a:endParaRPr lang="ar-AE" sz="1400" dirty="0" smtClean="0"/>
          </a:p>
          <a:p>
            <a:endParaRPr lang="ar-AE" sz="1400" dirty="0"/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28586"/>
              </p:ext>
            </p:extLst>
          </p:nvPr>
        </p:nvGraphicFramePr>
        <p:xfrm>
          <a:off x="107504" y="4157672"/>
          <a:ext cx="3901418" cy="265319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60124"/>
                <a:gridCol w="544814"/>
                <a:gridCol w="646836"/>
                <a:gridCol w="549644"/>
              </a:tblGrid>
              <a:tr h="367190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الحالة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الحكم</a:t>
                      </a:r>
                      <a:endParaRPr lang="ar-A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AE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A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031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خطر بباله أن يتلف قلم زميله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حسنة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 سيئة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لا يحاسب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031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يساعد جيرانه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عشر حسنات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سيئات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لا يحاسب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031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دفع زميله أثناء النزول من الحافلة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حسنة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سيئة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لا يحاسب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22031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وسوسة</a:t>
                      </a:r>
                      <a:r>
                        <a:rPr lang="ar-AE" sz="1200" b="1" baseline="0" dirty="0" smtClean="0">
                          <a:solidFill>
                            <a:sysClr val="windowText" lastClr="000000"/>
                          </a:solidFill>
                        </a:rPr>
                        <a:t> له نفسه أن يفطر في رمضان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عشر حسنات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سيئات</a:t>
                      </a:r>
                    </a:p>
                    <a:p>
                      <a:pPr algn="ctr" rtl="1"/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لا يحاسب</a:t>
                      </a:r>
                    </a:p>
                  </a:txBody>
                  <a:tcPr/>
                </a:tc>
              </a:tr>
              <a:tr h="22031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أراد أن يتبرع فاكتشف أنه نسي نقوده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حسنة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سيئة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لا يحاسب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-47916" y="3769558"/>
            <a:ext cx="420085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b="1" dirty="0" smtClean="0">
                <a:solidFill>
                  <a:srgbClr val="FF0000"/>
                </a:solidFill>
              </a:rPr>
              <a:t> - لوني الحكم الصحيح فى الحالات التالية   :</a:t>
            </a:r>
            <a:endParaRPr lang="ar-AE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68926" y="179348"/>
            <a:ext cx="32194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الاسم :  </a:t>
            </a:r>
            <a:r>
              <a:rPr lang="ar-AE" sz="1000" dirty="0" smtClean="0"/>
              <a:t>.................................. </a:t>
            </a:r>
            <a:r>
              <a:rPr lang="ar-AE" dirty="0" smtClean="0"/>
              <a:t>الصف : </a:t>
            </a:r>
            <a:r>
              <a:rPr lang="ar-AE" sz="1000" dirty="0" smtClean="0"/>
              <a:t>.............</a:t>
            </a:r>
            <a:endParaRPr lang="ar-AE" dirty="0"/>
          </a:p>
        </p:txBody>
      </p:sp>
      <p:sp>
        <p:nvSpPr>
          <p:cNvPr id="3" name="Rectangle 2"/>
          <p:cNvSpPr/>
          <p:nvPr/>
        </p:nvSpPr>
        <p:spPr>
          <a:xfrm>
            <a:off x="66353" y="548680"/>
            <a:ext cx="3929583" cy="10156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ar-AE" sz="1200" b="1" dirty="0"/>
              <a:t>( الملكان الموكلان بكتابة الأعمال –   شريان في العنق- </a:t>
            </a:r>
          </a:p>
          <a:p>
            <a:pPr algn="ctr"/>
            <a:r>
              <a:rPr lang="ar-AE" sz="1200" b="1" dirty="0"/>
              <a:t>حافظ  - جالسان  - تهرب وتفزع  - </a:t>
            </a:r>
            <a:endParaRPr lang="ar-AE" sz="1200" b="1" dirty="0" smtClean="0"/>
          </a:p>
          <a:p>
            <a:pPr algn="ctr"/>
            <a:r>
              <a:rPr lang="ar-AE" sz="1200" b="1" dirty="0" smtClean="0"/>
              <a:t>شدة </a:t>
            </a:r>
            <a:r>
              <a:rPr lang="ar-AE" sz="1200" b="1" dirty="0"/>
              <a:t>الموت  - </a:t>
            </a:r>
            <a:r>
              <a:rPr lang="ar-AE" sz="1200" b="1" dirty="0" smtClean="0"/>
              <a:t> الملك </a:t>
            </a:r>
            <a:r>
              <a:rPr lang="ar-AE" sz="1200" b="1" dirty="0"/>
              <a:t>الموكل به أو قرينه من الشياطين – </a:t>
            </a:r>
            <a:endParaRPr lang="ar-AE" sz="1200" b="1" dirty="0" smtClean="0"/>
          </a:p>
          <a:p>
            <a:pPr algn="ctr"/>
            <a:r>
              <a:rPr lang="ar-AE" sz="1200" b="1" dirty="0" smtClean="0"/>
              <a:t>ملكان </a:t>
            </a:r>
            <a:r>
              <a:rPr lang="ar-AE" sz="1200" b="1" dirty="0"/>
              <a:t>أحدهما يسوق الإنسان و الآخر يشهد عليه – </a:t>
            </a:r>
            <a:endParaRPr lang="ar-AE" sz="1200" b="1" dirty="0" smtClean="0"/>
          </a:p>
          <a:p>
            <a:pPr algn="ctr"/>
            <a:r>
              <a:rPr lang="ar-AE" sz="1200" b="1" dirty="0" smtClean="0"/>
              <a:t>شاك– </a:t>
            </a:r>
            <a:r>
              <a:rPr lang="ar-AE" sz="1200" b="1" dirty="0"/>
              <a:t>حاد تدرك به ما كنت تنكره – حاضر </a:t>
            </a:r>
            <a:r>
              <a:rPr lang="ar-AE" sz="1200" b="1" dirty="0" smtClean="0"/>
              <a:t>.)</a:t>
            </a:r>
            <a:endParaRPr lang="ar-AE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0620" y="692696"/>
            <a:ext cx="6092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/>
              <a:t>B</a:t>
            </a:r>
            <a:endParaRPr lang="ar-AE" b="1" dirty="0"/>
          </a:p>
        </p:txBody>
      </p:sp>
    </p:spTree>
    <p:extLst>
      <p:ext uri="{BB962C8B-B14F-4D97-AF65-F5344CB8AC3E}">
        <p14:creationId xmlns:p14="http://schemas.microsoft.com/office/powerpoint/2010/main" val="30057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38" y="1052736"/>
            <a:ext cx="4955566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06748"/>
              </p:ext>
            </p:extLst>
          </p:nvPr>
        </p:nvGraphicFramePr>
        <p:xfrm>
          <a:off x="4152936" y="4455368"/>
          <a:ext cx="4955568" cy="22860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25928"/>
                <a:gridCol w="825928"/>
                <a:gridCol w="825928"/>
                <a:gridCol w="825928"/>
                <a:gridCol w="825928"/>
                <a:gridCol w="825928"/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/>
                        <a:t>الإِنسَانَ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/>
                        <a:t>ن-س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إخفاء حقيقي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إظهار حلقي </a:t>
                      </a:r>
                    </a:p>
                    <a:p>
                      <a:pPr algn="ctr" rtl="1"/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/>
                        <a:t> عَتِيدٌ  وَ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/>
                        <a:t> دٌ-و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إدغام بغنة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إظهار حلقي</a:t>
                      </a:r>
                      <a:endParaRPr lang="ar-AE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/>
                        <a:t>مِنْ حَبْلِ </a:t>
                      </a:r>
                    </a:p>
                    <a:p>
                      <a:pPr algn="ctr" rtl="1"/>
                      <a:r>
                        <a:rPr lang="ar-AE" sz="1200" b="1" dirty="0" smtClean="0"/>
                        <a:t>ن-ح</a:t>
                      </a:r>
                      <a:endParaRPr lang="ar-AE" sz="12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إدغام بغنة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إظهار حلقي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/>
                        <a:t>كُنتَ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/>
                        <a:t>ن-ت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إدغام بغنة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إخفاء حقيقي</a:t>
                      </a: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/>
                        <a:t> قَعِيدٌ </a:t>
                      </a:r>
                      <a:r>
                        <a:rPr lang="ar-AE" sz="1200" b="1" baseline="0" dirty="0" smtClean="0"/>
                        <a:t> م</a:t>
                      </a:r>
                      <a:r>
                        <a:rPr lang="ar-AE" sz="1200" b="1" dirty="0" smtClean="0"/>
                        <a:t>َا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/>
                        <a:t>دٌ-م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إدغام بغنة 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إدغام بدون غنة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/>
                        <a:t>مِنْهُ </a:t>
                      </a:r>
                    </a:p>
                    <a:p>
                      <a:pPr algn="ctr" rtl="1"/>
                      <a:r>
                        <a:rPr lang="ar-AE" sz="1200" b="1" dirty="0" smtClean="0"/>
                        <a:t>ن-هـ</a:t>
                      </a:r>
                      <a:endParaRPr lang="ar-AE" sz="12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إظهار حلقي 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إدغام بغنة</a:t>
                      </a:r>
                      <a:endParaRPr lang="ar-AE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/>
                        <a:t>مِن قَوْلٍ</a:t>
                      </a:r>
                    </a:p>
                    <a:p>
                      <a:pPr algn="ctr" rtl="1"/>
                      <a:r>
                        <a:rPr lang="ar-AE" sz="1200" b="1" dirty="0" smtClean="0"/>
                        <a:t>ن-ق</a:t>
                      </a:r>
                      <a:endParaRPr lang="ar-AE" sz="12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إقلاب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إخفاء حقيقي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/>
                        <a:t>نَفْسٍ مَّعَهَا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/>
                        <a:t>سٍ-مـ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إقلاب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إدغام</a:t>
                      </a:r>
                      <a:r>
                        <a:rPr lang="ar-AE" sz="1200" baseline="0" dirty="0" smtClean="0"/>
                        <a:t> بغنة</a:t>
                      </a:r>
                      <a:endParaRPr lang="ar-AE" sz="12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/>
                        <a:t>رَقِيبٌ عَتِيدٌ</a:t>
                      </a:r>
                    </a:p>
                    <a:p>
                      <a:pPr algn="ctr" rtl="1"/>
                      <a:r>
                        <a:rPr lang="ar-AE" sz="1200" b="1" dirty="0" smtClean="0"/>
                        <a:t>بٌ-ع</a:t>
                      </a:r>
                      <a:endParaRPr lang="ar-AE" sz="12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إظهار حلقي 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إدغام بغنة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/>
                        <a:t>سَائِقٌ و</a:t>
                      </a:r>
                    </a:p>
                    <a:p>
                      <a:pPr algn="ctr" rtl="1"/>
                      <a:r>
                        <a:rPr lang="ar-AE" sz="1200" b="1" dirty="0" smtClean="0"/>
                        <a:t>قٌ-و</a:t>
                      </a:r>
                      <a:endParaRPr lang="ar-AE" sz="12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إدغام بغنة</a:t>
                      </a:r>
                      <a:endParaRPr lang="ar-AE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إدغام بدون غنة</a:t>
                      </a:r>
                      <a:endParaRPr lang="ar-AE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032" y="4005064"/>
            <a:ext cx="42304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b="1" dirty="0" smtClean="0"/>
              <a:t>اختاري الحكم التجويدي الصحيح  في الأمثلة  التالية :</a:t>
            </a:r>
            <a:endParaRPr lang="ar-AE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024910" y="620688"/>
            <a:ext cx="34563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b="1" dirty="0" smtClean="0"/>
              <a:t>ورقة عمل الخلاق العليم (1)</a:t>
            </a:r>
            <a:endParaRPr lang="ar-AE" b="1" dirty="0"/>
          </a:p>
        </p:txBody>
      </p:sp>
      <p:sp>
        <p:nvSpPr>
          <p:cNvPr id="8" name="Rectangle 7"/>
          <p:cNvSpPr/>
          <p:nvPr/>
        </p:nvSpPr>
        <p:spPr>
          <a:xfrm>
            <a:off x="-108520" y="28942"/>
            <a:ext cx="40919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1600" b="1" dirty="0" smtClean="0">
                <a:solidFill>
                  <a:srgbClr val="C00000"/>
                </a:solidFill>
              </a:rPr>
              <a:t>- صلي   الكلمات التالية  مع المعنى المناسب  لها :</a:t>
            </a:r>
          </a:p>
          <a:p>
            <a:pPr marL="171450" indent="-171450">
              <a:buFontTx/>
              <a:buChar char="-"/>
            </a:pPr>
            <a:endParaRPr lang="ar-AE" sz="1600" b="1" dirty="0">
              <a:solidFill>
                <a:srgbClr val="C00000"/>
              </a:solidFill>
            </a:endParaRPr>
          </a:p>
          <a:p>
            <a:pPr marL="171450" indent="-171450">
              <a:buFontTx/>
              <a:buChar char="-"/>
            </a:pPr>
            <a:endParaRPr lang="ar-AE" sz="1600" b="1" dirty="0" smtClean="0">
              <a:solidFill>
                <a:srgbClr val="C00000"/>
              </a:solidFill>
            </a:endParaRPr>
          </a:p>
          <a:p>
            <a:endParaRPr lang="ar-AE" sz="1600" b="1" dirty="0">
              <a:solidFill>
                <a:srgbClr val="C00000"/>
              </a:solidFill>
            </a:endParaRPr>
          </a:p>
          <a:p>
            <a:endParaRPr lang="ar-AE" sz="1600" b="1" dirty="0" smtClean="0">
              <a:solidFill>
                <a:srgbClr val="C00000"/>
              </a:solidFill>
            </a:endParaRPr>
          </a:p>
          <a:p>
            <a:endParaRPr lang="ar-AE" sz="1600" b="1" dirty="0">
              <a:solidFill>
                <a:srgbClr val="C00000"/>
              </a:solidFill>
            </a:endParaRPr>
          </a:p>
          <a:p>
            <a:pPr marL="171450" indent="-171450">
              <a:buFontTx/>
              <a:buChar char="-"/>
            </a:pPr>
            <a:endParaRPr lang="ar-AE" sz="1600" b="1" dirty="0" smtClean="0">
              <a:solidFill>
                <a:srgbClr val="C00000"/>
              </a:solidFill>
            </a:endParaRPr>
          </a:p>
          <a:p>
            <a:endParaRPr lang="ar-AE" sz="1600" b="1" dirty="0" smtClean="0"/>
          </a:p>
          <a:p>
            <a:endParaRPr lang="ar-AE" sz="1600" dirty="0"/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14200"/>
              </p:ext>
            </p:extLst>
          </p:nvPr>
        </p:nvGraphicFramePr>
        <p:xfrm>
          <a:off x="66352" y="4821128"/>
          <a:ext cx="3942570" cy="19202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195692"/>
                <a:gridCol w="884022"/>
                <a:gridCol w="8628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الحالة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الحكم</a:t>
                      </a:r>
                      <a:endParaRPr lang="ar-A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A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خطر بباله أن يتلف قلم زميله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 سيئة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لا يحاسب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يساعد جيرانه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حسنة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عشر حسنات 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دفع زميله أثناء النزول من الحافلة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سيئة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لا يحاسب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وسوسة</a:t>
                      </a:r>
                      <a:r>
                        <a:rPr lang="ar-AE" sz="1200" b="1" baseline="0" dirty="0" smtClean="0">
                          <a:solidFill>
                            <a:sysClr val="windowText" lastClr="000000"/>
                          </a:solidFill>
                        </a:rPr>
                        <a:t> له نفسه أن يفطر في رمضان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سيئات</a:t>
                      </a:r>
                    </a:p>
                    <a:p>
                      <a:pPr algn="ctr" rtl="1"/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لا يحاسب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 smtClean="0">
                          <a:solidFill>
                            <a:sysClr val="windowText" lastClr="000000"/>
                          </a:solidFill>
                        </a:rPr>
                        <a:t>أراد أن يتبرع فاكتشف أنه نسي نقوده </a:t>
                      </a:r>
                      <a:endParaRPr lang="ar-AE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حسنة  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>
                          <a:solidFill>
                            <a:sysClr val="windowText" lastClr="000000"/>
                          </a:solidFill>
                        </a:rPr>
                        <a:t>لا يحاسب</a:t>
                      </a:r>
                      <a:endParaRPr lang="ar-A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-8257" y="4509120"/>
            <a:ext cx="420085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b="1" dirty="0" smtClean="0">
                <a:solidFill>
                  <a:srgbClr val="FF0000"/>
                </a:solidFill>
              </a:rPr>
              <a:t> - لوني الحكم الصحيح فى الحالات التالية   :</a:t>
            </a:r>
            <a:endParaRPr lang="ar-AE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68926" y="179348"/>
            <a:ext cx="32194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الاسم :  </a:t>
            </a:r>
            <a:r>
              <a:rPr lang="ar-AE" sz="1000" dirty="0" smtClean="0"/>
              <a:t>.................................. </a:t>
            </a:r>
            <a:r>
              <a:rPr lang="ar-AE" dirty="0" smtClean="0"/>
              <a:t>الصف : </a:t>
            </a:r>
            <a:r>
              <a:rPr lang="ar-AE" sz="1000" dirty="0" smtClean="0"/>
              <a:t>.............</a:t>
            </a:r>
            <a:endParaRPr lang="ar-AE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162984"/>
              </p:ext>
            </p:extLst>
          </p:nvPr>
        </p:nvGraphicFramePr>
        <p:xfrm>
          <a:off x="2843808" y="422136"/>
          <a:ext cx="1080120" cy="38709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80120"/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 smtClean="0">
                          <a:solidFill>
                            <a:schemeClr val="tx1"/>
                          </a:solidFill>
                        </a:rPr>
                        <a:t>الكلمة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حَبْلِ الْوَرِيدِ : 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الْمُتَلَقِّيَانِ : 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قَعِيدٌ : 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رَقِيبٌ :  </a:t>
                      </a:r>
                      <a:endParaRPr lang="ar-AE" sz="1400" b="1" dirty="0" smtClean="0">
                        <a:effectLst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عَتِيدٌ  : 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سَكْرَةُ الْمَوْتِ : 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تَحِيدُ : 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سَائِقٌ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وَشَهِيدٌ : 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حَدِيدٌ : 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عتيد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مريب</a:t>
                      </a:r>
                      <a:endParaRPr lang="ar-AE" sz="1400" b="1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2767"/>
              </p:ext>
            </p:extLst>
          </p:nvPr>
        </p:nvGraphicFramePr>
        <p:xfrm>
          <a:off x="107505" y="422136"/>
          <a:ext cx="1728192" cy="38709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728192"/>
              </a:tblGrid>
              <a:tr h="13278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 smtClean="0"/>
                        <a:t>معناها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278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الملكان الموكلان بالكتابة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13278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شريان في العنق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13278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حافظ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13278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جالسان </a:t>
                      </a:r>
                      <a:endParaRPr lang="ar-AE" sz="1400" b="1" dirty="0" smtClean="0">
                        <a:effectLst/>
                      </a:endParaRPr>
                    </a:p>
                  </a:txBody>
                  <a:tcPr/>
                </a:tc>
              </a:tr>
              <a:tr h="13278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تهرب وتفزع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13278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شدة الموت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22572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الملك</a:t>
                      </a:r>
                      <a:r>
                        <a:rPr lang="ar-AE" sz="1400" baseline="0" dirty="0" smtClean="0"/>
                        <a:t> </a:t>
                      </a:r>
                      <a:r>
                        <a:rPr lang="ar-AE" sz="1400" dirty="0" smtClean="0"/>
                        <a:t>أو قرينه من الشياطين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318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 smtClean="0"/>
                        <a:t> ملكان أحدهما يسوق الإنسان و الآخر يشهد عليه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13278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حاد تدرك به ما كنت تنكره 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13278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حاضر</a:t>
                      </a:r>
                      <a:endParaRPr lang="ar-AE" sz="1400" b="1" dirty="0" smtClean="0"/>
                    </a:p>
                  </a:txBody>
                  <a:tcPr/>
                </a:tc>
              </a:tr>
              <a:tr h="13278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 smtClean="0"/>
                        <a:t>شاك</a:t>
                      </a:r>
                      <a:endParaRPr lang="ar-AE" sz="1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20620" y="692696"/>
            <a:ext cx="6092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ar-AE" b="1" dirty="0"/>
          </a:p>
        </p:txBody>
      </p:sp>
    </p:spTree>
    <p:extLst>
      <p:ext uri="{BB962C8B-B14F-4D97-AF65-F5344CB8AC3E}">
        <p14:creationId xmlns:p14="http://schemas.microsoft.com/office/powerpoint/2010/main" val="11054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Rounded Rectangle 2047"/>
          <p:cNvSpPr/>
          <p:nvPr/>
        </p:nvSpPr>
        <p:spPr>
          <a:xfrm>
            <a:off x="2123728" y="3183359"/>
            <a:ext cx="2035981" cy="1181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4" name="Rounded Rectangle 33"/>
          <p:cNvSpPr/>
          <p:nvPr/>
        </p:nvSpPr>
        <p:spPr>
          <a:xfrm>
            <a:off x="87747" y="3183359"/>
            <a:ext cx="2035981" cy="1181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5" name="Rounded Rectangle 34"/>
          <p:cNvSpPr/>
          <p:nvPr/>
        </p:nvSpPr>
        <p:spPr>
          <a:xfrm>
            <a:off x="87747" y="4365104"/>
            <a:ext cx="2035981" cy="1181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6" name="Rounded Rectangle 35"/>
          <p:cNvSpPr/>
          <p:nvPr/>
        </p:nvSpPr>
        <p:spPr>
          <a:xfrm>
            <a:off x="87747" y="5517232"/>
            <a:ext cx="2035981" cy="1181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7" name="Rounded Rectangle 36"/>
          <p:cNvSpPr/>
          <p:nvPr/>
        </p:nvSpPr>
        <p:spPr>
          <a:xfrm>
            <a:off x="2123728" y="4365104"/>
            <a:ext cx="2035981" cy="1181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8" name="Rounded Rectangle 37"/>
          <p:cNvSpPr/>
          <p:nvPr/>
        </p:nvSpPr>
        <p:spPr>
          <a:xfrm>
            <a:off x="2123728" y="5517232"/>
            <a:ext cx="2035981" cy="1181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894581"/>
            <a:ext cx="4932040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937102"/>
              </p:ext>
            </p:extLst>
          </p:nvPr>
        </p:nvGraphicFramePr>
        <p:xfrm>
          <a:off x="4308358" y="4455368"/>
          <a:ext cx="4710804" cy="22860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785134"/>
                <a:gridCol w="785134"/>
                <a:gridCol w="785134"/>
                <a:gridCol w="785134"/>
                <a:gridCol w="824274"/>
                <a:gridCol w="745994"/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حَدِيدٌ وَ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مَّنَّاعٍ لِّلْخَيْرِ 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dirty="0" smtClean="0"/>
                        <a:t> بَعِيدٍ قَالَ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عَتِيدٌ  أَلْقِيَا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مُعْتَدٍ مُّرِيبٍ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 إِلَيْكُم بِالْوَعِيدِ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جَهَنَّمَ 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إِلَهًا آخَرَ 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sz="1200" dirty="0" smtClean="0"/>
                        <a:t> بِظَلاَّمٍ لِّلْعَبِيدِ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كَفَّارٍ عَنِيدٍ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وَلَكِن كَانَ 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لِجَهَنَّمَ 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عَنِيدٍ </a:t>
                      </a:r>
                      <a:r>
                        <a:rPr lang="ar-AE" sz="1200" baseline="0" dirty="0" smtClean="0"/>
                        <a:t> </a:t>
                      </a:r>
                      <a:r>
                        <a:rPr lang="ar-AE" sz="1200" dirty="0" smtClean="0"/>
                        <a:t>مَّنَّاعٍ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ضَلالٍ بَعِيدٍ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 مِن مَّزِيدٍ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8064" y="3995772"/>
            <a:ext cx="37444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b="1" dirty="0" smtClean="0"/>
              <a:t>بين </a:t>
            </a:r>
            <a:r>
              <a:rPr lang="ar-AE" b="1" dirty="0" smtClean="0"/>
              <a:t>حكم التجويد في الأمثلة التالية :</a:t>
            </a:r>
            <a:endParaRPr lang="ar-AE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67380"/>
            <a:ext cx="34563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b="1" dirty="0" smtClean="0"/>
              <a:t>ورقة عمل الخلاق العليم (2)</a:t>
            </a:r>
            <a:endParaRPr lang="ar-AE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48688"/>
              </p:ext>
            </p:extLst>
          </p:nvPr>
        </p:nvGraphicFramePr>
        <p:xfrm>
          <a:off x="72008" y="1124744"/>
          <a:ext cx="3995936" cy="1554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95829"/>
                <a:gridCol w="1368129"/>
                <a:gridCol w="1331978"/>
              </a:tblGrid>
              <a:tr h="337918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وجه المقارنة 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(وَقَالَ قَرِينُهُ هَذَا مَا لَدَيَّ عَتِيدٌ )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(قَالَ قَرِينُهُ رَبَّنَا مَا أَطْغَيْتُهُ )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751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نوعه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/>
                </a:tc>
              </a:tr>
              <a:tr h="202751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الأصل الذي خلق منه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 </a:t>
                      </a:r>
                      <a:endParaRPr lang="ar-AE" sz="1200" dirty="0"/>
                    </a:p>
                  </a:txBody>
                  <a:tcPr/>
                </a:tc>
              </a:tr>
              <a:tr h="202751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عمله</a:t>
                      </a:r>
                      <a:r>
                        <a:rPr lang="ar-AE" sz="1200" baseline="0" dirty="0" smtClean="0"/>
                        <a:t> في الدنيا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/>
                </a:tc>
              </a:tr>
              <a:tr h="202751"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موقفه يوم القيامة</a:t>
                      </a:r>
                      <a:endParaRPr lang="ar-AE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 smtClean="0"/>
                        <a:t> </a:t>
                      </a:r>
                      <a:endParaRPr lang="ar-A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010" y="816967"/>
            <a:ext cx="399293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AE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-  </a:t>
            </a:r>
            <a:r>
              <a:rPr lang="ar-AE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قارن </a:t>
            </a:r>
            <a:r>
              <a:rPr lang="ar-AE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بين القرينين فيما يأتي: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60032" y="44624"/>
            <a:ext cx="32194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 smtClean="0"/>
              <a:t>الاسم :  </a:t>
            </a:r>
            <a:r>
              <a:rPr lang="ar-AE" sz="1000" dirty="0" smtClean="0"/>
              <a:t>.................................. </a:t>
            </a:r>
            <a:r>
              <a:rPr lang="ar-AE" dirty="0" smtClean="0"/>
              <a:t>الصف : </a:t>
            </a:r>
            <a:r>
              <a:rPr lang="ar-AE" sz="1000" dirty="0" smtClean="0"/>
              <a:t>.............</a:t>
            </a:r>
            <a:endParaRPr lang="ar-AE" dirty="0"/>
          </a:p>
        </p:txBody>
      </p:sp>
      <p:sp>
        <p:nvSpPr>
          <p:cNvPr id="9" name="Rectangle 8"/>
          <p:cNvSpPr/>
          <p:nvPr/>
        </p:nvSpPr>
        <p:spPr>
          <a:xfrm>
            <a:off x="75010" y="44624"/>
            <a:ext cx="3992934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ar-AE" sz="1400" b="1" dirty="0" smtClean="0">
                <a:solidFill>
                  <a:srgbClr val="C00000"/>
                </a:solidFill>
              </a:rPr>
              <a:t>- ما معنى الكلمات التالية :</a:t>
            </a:r>
            <a:endParaRPr lang="ar-AE" sz="1400" b="1" dirty="0" smtClean="0">
              <a:solidFill>
                <a:srgbClr val="FF0000"/>
              </a:solidFill>
            </a:endParaRPr>
          </a:p>
          <a:p>
            <a:r>
              <a:rPr lang="ar-AE" sz="1400" b="1" dirty="0" smtClean="0">
                <a:solidFill>
                  <a:srgbClr val="C00000"/>
                </a:solidFill>
              </a:rPr>
              <a:t>قَرِينُهُ : </a:t>
            </a:r>
            <a:r>
              <a:rPr lang="ar-AE" sz="800" dirty="0" smtClean="0"/>
              <a:t>.............................................................................................</a:t>
            </a:r>
            <a:endParaRPr lang="ar-AE" sz="1400" dirty="0" smtClean="0"/>
          </a:p>
          <a:p>
            <a:r>
              <a:rPr lang="ar-AE" sz="1400" b="1" dirty="0" smtClean="0">
                <a:solidFill>
                  <a:srgbClr val="C00000"/>
                </a:solidFill>
              </a:rPr>
              <a:t>عتيد : </a:t>
            </a:r>
            <a:r>
              <a:rPr lang="ar-AE" sz="800" dirty="0" smtClean="0"/>
              <a:t>.............................................................................................</a:t>
            </a:r>
            <a:endParaRPr lang="ar-AE" sz="1400" dirty="0" smtClean="0"/>
          </a:p>
        </p:txBody>
      </p:sp>
      <p:pic>
        <p:nvPicPr>
          <p:cNvPr id="11" name="Picture 2" descr="http://st.depositphotos.com/1029662/4308/v/450/depositphotos_43087175-School-Education-Social-Problem-Student-Teacher-Stick-Figure-Pictogram-Icon-Clipart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59" t="6237" r="39434" b="70241"/>
          <a:stretch/>
        </p:blipFill>
        <p:spPr bwMode="auto">
          <a:xfrm>
            <a:off x="176620" y="4952900"/>
            <a:ext cx="782302" cy="56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st.depositphotos.com/1029662/4308/v/450/depositphotos_43087175-School-Education-Social-Problem-Student-Teacher-Stick-Figure-Pictogram-Icon-Clipart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21" t="41816" r="9072" b="34662"/>
          <a:stretch/>
        </p:blipFill>
        <p:spPr bwMode="auto">
          <a:xfrm>
            <a:off x="176620" y="3789040"/>
            <a:ext cx="761527" cy="54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http://server1.amdsb.ca/ESL/images/wastebasket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29924" y="5013176"/>
            <a:ext cx="325852" cy="44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2267744" y="6176380"/>
            <a:ext cx="729949" cy="492980"/>
            <a:chOff x="4817636" y="612524"/>
            <a:chExt cx="2091560" cy="1536549"/>
          </a:xfrm>
        </p:grpSpPr>
        <p:pic>
          <p:nvPicPr>
            <p:cNvPr id="16" name="Picture 4" descr="http://thumbs.dreamstime.com/z/people-icons-18135180.jpg">
              <a:hlinkClick r:id="rId7"/>
            </p:cNvPr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85" t="71772" r="50050" b="2079"/>
            <a:stretch/>
          </p:blipFill>
          <p:spPr bwMode="auto">
            <a:xfrm flipH="1">
              <a:off x="5148064" y="1051991"/>
              <a:ext cx="1761132" cy="10970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4" descr="http://www.clker.com/cliparts/O/W/D/5/S/P/men-women-icon-hi.png">
              <a:hlinkClick r:id="rId9"/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4817636" y="612524"/>
              <a:ext cx="553608" cy="1314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Heart 17"/>
            <p:cNvSpPr/>
            <p:nvPr/>
          </p:nvSpPr>
          <p:spPr>
            <a:xfrm>
              <a:off x="5508104" y="1051991"/>
              <a:ext cx="288032" cy="288777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</p:grpSp>
      <p:pic>
        <p:nvPicPr>
          <p:cNvPr id="19" name="Picture 10" descr="http://images.clipartlogo.com/files/ss/original/831/83159053/man-people-gardening-work.jpg">
            <a:hlinkClick r:id="rId11"/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48" t="3769" r="45721" b="69486"/>
          <a:stretch/>
        </p:blipFill>
        <p:spPr bwMode="auto">
          <a:xfrm>
            <a:off x="2267744" y="3908382"/>
            <a:ext cx="729949" cy="40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179512" y="6165304"/>
            <a:ext cx="438273" cy="512962"/>
            <a:chOff x="173471" y="4107585"/>
            <a:chExt cx="986863" cy="1283085"/>
          </a:xfrm>
        </p:grpSpPr>
        <p:pic>
          <p:nvPicPr>
            <p:cNvPr id="27" name="Picture 21" descr="http://thumb9.shutterstock.com/display_pic_with_logo/598477/138339446/stock-vector-islam-muslim-religion-culture-tradition-stick-figure-pictogram-icon-138339446.jpg">
              <a:hlinkClick r:id="rId14"/>
            </p:cNvPr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11" t="68273" r="72965" b="6906"/>
            <a:stretch/>
          </p:blipFill>
          <p:spPr bwMode="auto">
            <a:xfrm>
              <a:off x="173471" y="4107585"/>
              <a:ext cx="986863" cy="1283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Oval 27"/>
            <p:cNvSpPr/>
            <p:nvPr/>
          </p:nvSpPr>
          <p:spPr>
            <a:xfrm>
              <a:off x="467544" y="5245074"/>
              <a:ext cx="620782" cy="1236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777935" y="4678305"/>
              <a:ext cx="121657" cy="451805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683568" y="4653136"/>
              <a:ext cx="27759" cy="492118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539552" y="4658508"/>
              <a:ext cx="144016" cy="471602"/>
            </a:xfrm>
            <a:prstGeom prst="line">
              <a:avLst/>
            </a:prstGeom>
            <a:ln w="28575">
              <a:solidFill>
                <a:schemeClr val="tx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0" name="Rectangle 2049"/>
          <p:cNvSpPr/>
          <p:nvPr/>
        </p:nvSpPr>
        <p:spPr>
          <a:xfrm>
            <a:off x="52165" y="2710081"/>
            <a:ext cx="4107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1200" b="1" dirty="0" smtClean="0"/>
              <a:t>تعلمنا من هذا الدرس علم وعدل الله المطلق و أنّ لكل بداية نهاية وعلى هذا الأساس علقي على السلوكات التالية على ضوء فهمك للدرس .</a:t>
            </a:r>
            <a:endParaRPr lang="ar-AE" sz="1200" b="1" dirty="0"/>
          </a:p>
        </p:txBody>
      </p:sp>
      <p:sp>
        <p:nvSpPr>
          <p:cNvPr id="2051" name="TextBox 2050"/>
          <p:cNvSpPr txBox="1"/>
          <p:nvPr/>
        </p:nvSpPr>
        <p:spPr>
          <a:xfrm>
            <a:off x="2267744" y="3212976"/>
            <a:ext cx="172819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ar-AE" sz="1000" dirty="0" smtClean="0"/>
              <a:t>....................</a:t>
            </a:r>
            <a:endParaRPr lang="ar-AE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2339752" y="4439434"/>
            <a:ext cx="1728192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....................................................................................................................................................................................................</a:t>
            </a:r>
            <a:endParaRPr lang="ar-AE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2267744" y="5663570"/>
            <a:ext cx="172819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..............................................................................................................................................................................</a:t>
            </a:r>
          </a:p>
          <a:p>
            <a:r>
              <a:rPr lang="ar-AE" sz="1000" dirty="0" smtClean="0"/>
              <a:t>......................</a:t>
            </a:r>
          </a:p>
          <a:p>
            <a:r>
              <a:rPr lang="ar-AE" sz="1000" dirty="0" smtClean="0"/>
              <a:t>......................</a:t>
            </a:r>
            <a:endParaRPr lang="ar-AE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251520" y="5661248"/>
            <a:ext cx="172819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........................................................................................................................................................................</a:t>
            </a:r>
          </a:p>
          <a:p>
            <a:r>
              <a:rPr lang="ar-AE" sz="1000" dirty="0" smtClean="0"/>
              <a:t>.................................</a:t>
            </a:r>
          </a:p>
          <a:p>
            <a:r>
              <a:rPr lang="ar-AE" sz="1000" dirty="0" smtClean="0"/>
              <a:t>...........................</a:t>
            </a:r>
            <a:endParaRPr lang="ar-AE" sz="1000" dirty="0"/>
          </a:p>
        </p:txBody>
      </p:sp>
      <p:sp>
        <p:nvSpPr>
          <p:cNvPr id="44" name="TextBox 43"/>
          <p:cNvSpPr txBox="1"/>
          <p:nvPr/>
        </p:nvSpPr>
        <p:spPr>
          <a:xfrm>
            <a:off x="251520" y="4439434"/>
            <a:ext cx="172819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................................................................................................................................................................</a:t>
            </a:r>
          </a:p>
          <a:p>
            <a:r>
              <a:rPr lang="ar-AE" sz="1000" dirty="0" smtClean="0"/>
              <a:t>..........................</a:t>
            </a:r>
          </a:p>
          <a:p>
            <a:r>
              <a:rPr lang="ar-AE" sz="1000" dirty="0" smtClean="0"/>
              <a:t>...................</a:t>
            </a:r>
            <a:endParaRPr lang="ar-AE" sz="1000" dirty="0"/>
          </a:p>
        </p:txBody>
      </p:sp>
      <p:sp>
        <p:nvSpPr>
          <p:cNvPr id="45" name="TextBox 44"/>
          <p:cNvSpPr txBox="1"/>
          <p:nvPr/>
        </p:nvSpPr>
        <p:spPr>
          <a:xfrm>
            <a:off x="251520" y="3212976"/>
            <a:ext cx="172819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..............................................................................................................................................................</a:t>
            </a:r>
          </a:p>
          <a:p>
            <a:r>
              <a:rPr lang="ar-AE" sz="1000" dirty="0" smtClean="0"/>
              <a:t>..........................</a:t>
            </a:r>
          </a:p>
          <a:p>
            <a:r>
              <a:rPr lang="ar-AE" sz="1000" dirty="0" smtClean="0"/>
              <a:t>........................</a:t>
            </a:r>
            <a:endParaRPr lang="ar-AE" sz="1000" dirty="0"/>
          </a:p>
        </p:txBody>
      </p:sp>
      <p:sp>
        <p:nvSpPr>
          <p:cNvPr id="2052" name="TextBox 2051"/>
          <p:cNvSpPr txBox="1"/>
          <p:nvPr/>
        </p:nvSpPr>
        <p:spPr>
          <a:xfrm>
            <a:off x="7596336" y="4469050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7596336" y="494116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48" name="TextBox 47"/>
          <p:cNvSpPr txBox="1"/>
          <p:nvPr/>
        </p:nvSpPr>
        <p:spPr>
          <a:xfrm>
            <a:off x="7596336" y="5405154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49" name="TextBox 48"/>
          <p:cNvSpPr txBox="1"/>
          <p:nvPr/>
        </p:nvSpPr>
        <p:spPr>
          <a:xfrm>
            <a:off x="7596336" y="5909210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7596336" y="634125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6012160" y="4469050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6012160" y="494116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6012160" y="5405154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6012160" y="5909210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6012160" y="634125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4355976" y="4469050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4355976" y="494116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59" name="TextBox 58"/>
          <p:cNvSpPr txBox="1"/>
          <p:nvPr/>
        </p:nvSpPr>
        <p:spPr>
          <a:xfrm>
            <a:off x="4355976" y="5405154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4355976" y="5909210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4355976" y="6341258"/>
            <a:ext cx="57606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000" dirty="0" smtClean="0"/>
              <a:t>.....................</a:t>
            </a:r>
            <a:endParaRPr lang="ar-AE" sz="1000" dirty="0"/>
          </a:p>
        </p:txBody>
      </p:sp>
    </p:spTree>
    <p:extLst>
      <p:ext uri="{BB962C8B-B14F-4D97-AF65-F5344CB8AC3E}">
        <p14:creationId xmlns:p14="http://schemas.microsoft.com/office/powerpoint/2010/main" val="6604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752</Words>
  <Application>Microsoft Office PowerPoint</Application>
  <PresentationFormat>On-screen Show (4:3)</PresentationFormat>
  <Paragraphs>308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ss</cp:lastModifiedBy>
  <cp:revision>33</cp:revision>
  <dcterms:created xsi:type="dcterms:W3CDTF">2016-10-23T12:58:17Z</dcterms:created>
  <dcterms:modified xsi:type="dcterms:W3CDTF">2021-10-09T15:02:00Z</dcterms:modified>
</cp:coreProperties>
</file>