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0" r:id="rId2"/>
    <p:sldId id="400" r:id="rId3"/>
    <p:sldId id="441" r:id="rId4"/>
    <p:sldId id="442" r:id="rId5"/>
    <p:sldId id="330" r:id="rId6"/>
    <p:sldId id="445" r:id="rId7"/>
    <p:sldId id="293" r:id="rId8"/>
    <p:sldId id="427" r:id="rId9"/>
    <p:sldId id="408" r:id="rId10"/>
    <p:sldId id="447" r:id="rId11"/>
    <p:sldId id="443" r:id="rId12"/>
    <p:sldId id="448" r:id="rId13"/>
    <p:sldId id="449" r:id="rId14"/>
    <p:sldId id="428" r:id="rId15"/>
    <p:sldId id="444" r:id="rId16"/>
    <p:sldId id="433" r:id="rId17"/>
    <p:sldId id="437" r:id="rId18"/>
    <p:sldId id="446" r:id="rId19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2883B"/>
    <a:srgbClr val="EC46A5"/>
    <a:srgbClr val="ED3832"/>
    <a:srgbClr val="55C5BB"/>
    <a:srgbClr val="EA3949"/>
    <a:srgbClr val="70B72F"/>
    <a:srgbClr val="54C09D"/>
    <a:srgbClr val="55BC6B"/>
    <a:srgbClr val="B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10/18/2021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10" Type="http://schemas.openxmlformats.org/officeDocument/2006/relationships/image" Target="../media/image10.png"/><Relationship Id="rId4" Type="http://schemas.openxmlformats.org/officeDocument/2006/relationships/image" Target="../media/image1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5188280" y="1593505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681654" y="3869829"/>
            <a:ext cx="4742689" cy="52322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PT Bold Heading" panose="02010400000000000000" pitchFamily="2" charset="-78"/>
              </a:rPr>
              <a:t>علياء الأمينة 1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023ECF-2355-4291-92F0-EB71536028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75" t="23215" r="44818" b="59398"/>
          <a:stretch/>
        </p:blipFill>
        <p:spPr>
          <a:xfrm>
            <a:off x="9140942" y="1482976"/>
            <a:ext cx="2051776" cy="2484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4044307" y="2653645"/>
            <a:ext cx="338003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القيم الإسلامية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FC6CEDD-0D96-4978-931F-7E642B54F6EF}"/>
              </a:ext>
            </a:extLst>
          </p:cNvPr>
          <p:cNvSpPr txBox="1"/>
          <p:nvPr/>
        </p:nvSpPr>
        <p:spPr>
          <a:xfrm>
            <a:off x="2816935" y="4587246"/>
            <a:ext cx="474268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أتحدث / أتعلم 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E0FDF08-A1A0-4514-B0DF-5BD3891F7B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89" t="25304" r="22656" b="23236"/>
          <a:stretch/>
        </p:blipFill>
        <p:spPr>
          <a:xfrm>
            <a:off x="8212015" y="3149418"/>
            <a:ext cx="1857855" cy="238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E483B30-AEB6-49D3-81FB-2DFD68385A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058" t="43718" r="20961" b="33589"/>
          <a:stretch/>
        </p:blipFill>
        <p:spPr>
          <a:xfrm>
            <a:off x="2504633" y="516301"/>
            <a:ext cx="8906606" cy="5119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70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6734909" y="1083629"/>
            <a:ext cx="4378570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أين ذهبت علياء بعد أنهت طعامها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7658102" y="1881066"/>
            <a:ext cx="3455377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حدث لعلياء في الحمام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4739054" y="2567796"/>
            <a:ext cx="6374425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صف الساعة و الخـاتم الذي وجدته علياء على مغسلة الحمام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7007469" y="3258178"/>
            <a:ext cx="4035670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لماذا حملت علياء الخاتم و الساعة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C87F4B6-6C4B-4CFB-9707-C8C7C85AB545}"/>
              </a:ext>
            </a:extLst>
          </p:cNvPr>
          <p:cNvSpPr/>
          <p:nvPr/>
        </p:nvSpPr>
        <p:spPr>
          <a:xfrm>
            <a:off x="7587761" y="3881200"/>
            <a:ext cx="3455378" cy="5418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قررت علياء أن تفعل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34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3FDAB22-0976-494C-8158-55F993712F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93" t="66348" r="20745" b="21282"/>
          <a:stretch/>
        </p:blipFill>
        <p:spPr>
          <a:xfrm>
            <a:off x="2710482" y="1617784"/>
            <a:ext cx="8392596" cy="2655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039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6734909" y="1083629"/>
            <a:ext cx="4378570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أين أخذت علياء الساعة و الخاتم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8704385" y="1881066"/>
            <a:ext cx="2409094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فعل والد علياء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7350369" y="2567796"/>
            <a:ext cx="3763110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كيف شكـر ضابط الأمن في المركز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7895491" y="3303093"/>
            <a:ext cx="3147647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صف مشاعر علياء ؟ لماذا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04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026" name="Picture 2" descr="310 Arabic Alphabets; Crafts &amp;amp; Coloring Pages ideas | coloring pages,  arabic alphabet, crafts">
            <a:extLst>
              <a:ext uri="{FF2B5EF4-FFF2-40B4-BE49-F238E27FC236}">
                <a16:creationId xmlns:a16="http://schemas.microsoft.com/office/drawing/2014/main" id="{39CC305C-0B98-4B13-A11B-10A2B8A4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15" y="566644"/>
            <a:ext cx="5077925" cy="507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31FB95A-6041-41DB-9532-606EB7465980}"/>
              </a:ext>
            </a:extLst>
          </p:cNvPr>
          <p:cNvSpPr txBox="1"/>
          <p:nvPr/>
        </p:nvSpPr>
        <p:spPr>
          <a:xfrm rot="19294902">
            <a:off x="6296792" y="4006172"/>
            <a:ext cx="3210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b="1" dirty="0">
                <a:solidFill>
                  <a:srgbClr val="FF0000"/>
                </a:solidFill>
              </a:rPr>
              <a:t>أين </a:t>
            </a:r>
            <a:r>
              <a:rPr lang="ar-AE" sz="1400" b="1" dirty="0"/>
              <a:t>ذهبت عائلة علياء </a:t>
            </a:r>
            <a:r>
              <a:rPr lang="ar-AE" sz="1400" b="1" dirty="0">
                <a:solidFill>
                  <a:srgbClr val="FF0000"/>
                </a:solidFill>
              </a:rPr>
              <a:t>؟</a:t>
            </a:r>
            <a:endParaRPr lang="en-US" sz="14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0BD109F-1E1B-4D06-A426-29D993543B75}"/>
              </a:ext>
            </a:extLst>
          </p:cNvPr>
          <p:cNvSpPr txBox="1"/>
          <p:nvPr/>
        </p:nvSpPr>
        <p:spPr>
          <a:xfrm rot="16947768">
            <a:off x="5753080" y="2007872"/>
            <a:ext cx="2975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ماذا </a:t>
            </a:r>
            <a:r>
              <a:rPr lang="ar-AE" sz="1400" b="1" dirty="0"/>
              <a:t>فعلت عائلة علياء في المركز التجاري </a:t>
            </a:r>
            <a:r>
              <a:rPr lang="ar-AE" sz="1400" dirty="0"/>
              <a:t>؟</a:t>
            </a:r>
            <a:endParaRPr lang="en-US" sz="14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BCA025-B68C-45E1-8F78-9CC4F290BDB6}"/>
              </a:ext>
            </a:extLst>
          </p:cNvPr>
          <p:cNvSpPr txBox="1"/>
          <p:nvPr/>
        </p:nvSpPr>
        <p:spPr>
          <a:xfrm rot="16007702">
            <a:off x="4952198" y="1803365"/>
            <a:ext cx="295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ماذا </a:t>
            </a:r>
            <a:r>
              <a:rPr lang="ar-AE" sz="1400" b="1" dirty="0"/>
              <a:t>وجدت علياء على مغسلة حمام المركز </a:t>
            </a:r>
            <a:r>
              <a:rPr lang="ar-AE" sz="1400" dirty="0"/>
              <a:t>؟</a:t>
            </a:r>
            <a:endParaRPr lang="en-US" sz="14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EF6BBE5-7C55-4EE0-87CF-04613C5409F0}"/>
              </a:ext>
            </a:extLst>
          </p:cNvPr>
          <p:cNvSpPr txBox="1"/>
          <p:nvPr/>
        </p:nvSpPr>
        <p:spPr>
          <a:xfrm rot="14730066">
            <a:off x="4021977" y="2025578"/>
            <a:ext cx="318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كيف </a:t>
            </a:r>
            <a:r>
              <a:rPr lang="ar-AE" sz="1400" b="1" dirty="0"/>
              <a:t>تصرفت علياء في الساعة و الخاتم ؟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8BF12-CEBF-4F10-AEDA-98DDD8576641}"/>
              </a:ext>
            </a:extLst>
          </p:cNvPr>
          <p:cNvSpPr txBox="1"/>
          <p:nvPr/>
        </p:nvSpPr>
        <p:spPr>
          <a:xfrm>
            <a:off x="7696499" y="610684"/>
            <a:ext cx="36223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الأصابع الخمس 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0AC1649-8E1F-4132-AC00-F1984E3A3C44}"/>
              </a:ext>
            </a:extLst>
          </p:cNvPr>
          <p:cNvSpPr txBox="1"/>
          <p:nvPr/>
        </p:nvSpPr>
        <p:spPr>
          <a:xfrm rot="14150013">
            <a:off x="3946492" y="2690834"/>
            <a:ext cx="1628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400" b="1" dirty="0">
                <a:solidFill>
                  <a:srgbClr val="FF0000"/>
                </a:solidFill>
              </a:rPr>
              <a:t>ماذا  </a:t>
            </a:r>
            <a:r>
              <a:rPr lang="ar-AE" sz="1400" b="1" dirty="0"/>
              <a:t>فعل والد علياء ؟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4628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F752A94-BAB2-4931-B744-0070CB9C8CF2}"/>
              </a:ext>
            </a:extLst>
          </p:cNvPr>
          <p:cNvSpPr/>
          <p:nvPr/>
        </p:nvSpPr>
        <p:spPr>
          <a:xfrm>
            <a:off x="6430635" y="1364406"/>
            <a:ext cx="3429000" cy="7545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ما هي مشكلة علياء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4106AA8F-8463-41D1-9CA2-8A71169A97B2}"/>
              </a:ext>
            </a:extLst>
          </p:cNvPr>
          <p:cNvSpPr/>
          <p:nvPr/>
        </p:nvSpPr>
        <p:spPr>
          <a:xfrm>
            <a:off x="6641650" y="2226337"/>
            <a:ext cx="3006969" cy="94129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ماذا فعلت علياء 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1D07990-5905-4097-B24C-5F18E27F67B2}"/>
              </a:ext>
            </a:extLst>
          </p:cNvPr>
          <p:cNvSpPr/>
          <p:nvPr/>
        </p:nvSpPr>
        <p:spPr>
          <a:xfrm>
            <a:off x="7376020" y="3303277"/>
            <a:ext cx="1855179" cy="9412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Akhbar MT" pitchFamily="2" charset="-78"/>
              </a:rPr>
              <a:t>النـتيجة</a:t>
            </a:r>
            <a:endParaRPr lang="en-US" sz="4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11830A7-48AD-4B3E-853B-90B6E050D2C4}"/>
              </a:ext>
            </a:extLst>
          </p:cNvPr>
          <p:cNvSpPr txBox="1"/>
          <p:nvPr/>
        </p:nvSpPr>
        <p:spPr>
          <a:xfrm>
            <a:off x="7696499" y="610684"/>
            <a:ext cx="36223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السبب و النتيجة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B0EC85F-8CA4-4FAA-8DD7-CE8362C1A8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25640" r="23630" b="24360"/>
          <a:stretch/>
        </p:blipFill>
        <p:spPr>
          <a:xfrm>
            <a:off x="2803484" y="1492030"/>
            <a:ext cx="2580804" cy="2752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08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5" name="TextBox 16">
            <a:extLst>
              <a:ext uri="{FF2B5EF4-FFF2-40B4-BE49-F238E27FC236}">
                <a16:creationId xmlns:a16="http://schemas.microsoft.com/office/drawing/2014/main" id="{6F2F28D3-AB58-4F1F-940F-69A24CD40E08}"/>
              </a:ext>
            </a:extLst>
          </p:cNvPr>
          <p:cNvSpPr txBox="1"/>
          <p:nvPr/>
        </p:nvSpPr>
        <p:spPr>
          <a:xfrm>
            <a:off x="4747846" y="518464"/>
            <a:ext cx="4953174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علياء الأمينة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26103A4B-A189-4712-8CCE-13504E00996C}"/>
              </a:ext>
            </a:extLst>
          </p:cNvPr>
          <p:cNvCxnSpPr>
            <a:cxnSpLocks/>
          </p:cNvCxnSpPr>
          <p:nvPr/>
        </p:nvCxnSpPr>
        <p:spPr>
          <a:xfrm>
            <a:off x="7816362" y="2470638"/>
            <a:ext cx="1451123" cy="2757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7C62F4-116F-40E6-A90A-8818605B93D0}"/>
              </a:ext>
            </a:extLst>
          </p:cNvPr>
          <p:cNvSpPr/>
          <p:nvPr/>
        </p:nvSpPr>
        <p:spPr>
          <a:xfrm>
            <a:off x="9267485" y="1992930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أين وقعت قصة علياء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7AE07AA1-D3D8-4FDF-8F84-BA95A41179B3}"/>
              </a:ext>
            </a:extLst>
          </p:cNvPr>
          <p:cNvCxnSpPr>
            <a:cxnSpLocks/>
          </p:cNvCxnSpPr>
          <p:nvPr/>
        </p:nvCxnSpPr>
        <p:spPr>
          <a:xfrm>
            <a:off x="7491155" y="3149218"/>
            <a:ext cx="938029" cy="8336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CB41193-3F00-492C-BE5E-7766AB891EFE}"/>
              </a:ext>
            </a:extLst>
          </p:cNvPr>
          <p:cNvSpPr/>
          <p:nvPr/>
        </p:nvSpPr>
        <p:spPr>
          <a:xfrm>
            <a:off x="8430916" y="3771034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من شخصيات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D381F9BA-7DFF-4400-84EB-9A3631AC2A51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6349050" y="3273535"/>
            <a:ext cx="412692" cy="6051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920FBC0-42BA-4E3F-907E-1E6E7BE8369D}"/>
              </a:ext>
            </a:extLst>
          </p:cNvPr>
          <p:cNvSpPr/>
          <p:nvPr/>
        </p:nvSpPr>
        <p:spPr>
          <a:xfrm>
            <a:off x="5619637" y="3878730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ما هي أحداث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A5D1C141-6BE9-4C68-BE3B-9C5F5543CCFE}"/>
              </a:ext>
            </a:extLst>
          </p:cNvPr>
          <p:cNvCxnSpPr>
            <a:cxnSpLocks/>
          </p:cNvCxnSpPr>
          <p:nvPr/>
        </p:nvCxnSpPr>
        <p:spPr>
          <a:xfrm flipH="1">
            <a:off x="5122965" y="2678730"/>
            <a:ext cx="1234572" cy="8974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525D6C8-3072-4944-A51E-8225E27C8722}"/>
              </a:ext>
            </a:extLst>
          </p:cNvPr>
          <p:cNvSpPr/>
          <p:nvPr/>
        </p:nvSpPr>
        <p:spPr>
          <a:xfrm>
            <a:off x="3602303" y="2979270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ما هي نهاية القصة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F626AC4B-01B8-41B7-AB60-5A862BBCA569}"/>
              </a:ext>
            </a:extLst>
          </p:cNvPr>
          <p:cNvCxnSpPr>
            <a:cxnSpLocks/>
          </p:cNvCxnSpPr>
          <p:nvPr/>
        </p:nvCxnSpPr>
        <p:spPr>
          <a:xfrm flipH="1" flipV="1">
            <a:off x="5189485" y="1809692"/>
            <a:ext cx="906515" cy="1264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1267B28-3034-4020-A157-C1EF42C494AD}"/>
              </a:ext>
            </a:extLst>
          </p:cNvPr>
          <p:cNvSpPr/>
          <p:nvPr/>
        </p:nvSpPr>
        <p:spPr>
          <a:xfrm>
            <a:off x="3680204" y="1164795"/>
            <a:ext cx="1458825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ماذا تعلمت من قصة علياء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F9AA3E17-12A5-48A0-A1BC-AB4EA99437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25640" r="23630" b="24360"/>
          <a:stretch/>
        </p:blipFill>
        <p:spPr>
          <a:xfrm>
            <a:off x="6191109" y="1246350"/>
            <a:ext cx="1989767" cy="2122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415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TextBox 16">
            <a:extLst>
              <a:ext uri="{FF2B5EF4-FFF2-40B4-BE49-F238E27FC236}">
                <a16:creationId xmlns:a16="http://schemas.microsoft.com/office/drawing/2014/main" id="{DF20675C-3972-4DAA-AB37-579597A310A7}"/>
              </a:ext>
            </a:extLst>
          </p:cNvPr>
          <p:cNvSpPr txBox="1"/>
          <p:nvPr/>
        </p:nvSpPr>
        <p:spPr>
          <a:xfrm>
            <a:off x="6840415" y="610684"/>
            <a:ext cx="4478390" cy="646331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Nazli" panose="01000506000000020004" pitchFamily="2" charset="-78"/>
                <a:cs typeface="Nazli" panose="01000506000000020004" pitchFamily="2" charset="-78"/>
              </a:rPr>
              <a:t>الربط بمادة اللغة العربية </a:t>
            </a:r>
            <a:endParaRPr lang="ar-SA" sz="36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B3F4EA1-9561-4C9D-9301-A97451D14DD3}"/>
              </a:ext>
            </a:extLst>
          </p:cNvPr>
          <p:cNvSpPr/>
          <p:nvPr/>
        </p:nvSpPr>
        <p:spPr>
          <a:xfrm>
            <a:off x="10340187" y="1488293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C935DB65-9044-4CEB-9728-FDEEA2D61497}"/>
              </a:ext>
            </a:extLst>
          </p:cNvPr>
          <p:cNvSpPr/>
          <p:nvPr/>
        </p:nvSpPr>
        <p:spPr>
          <a:xfrm>
            <a:off x="10353935" y="2189569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C10CDF6F-6808-4B2E-BDFA-931EBF93F77B}"/>
              </a:ext>
            </a:extLst>
          </p:cNvPr>
          <p:cNvSpPr/>
          <p:nvPr/>
        </p:nvSpPr>
        <p:spPr>
          <a:xfrm>
            <a:off x="10372167" y="2887520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D35AF61-3337-494E-92A8-83E42584034C}"/>
              </a:ext>
            </a:extLst>
          </p:cNvPr>
          <p:cNvSpPr/>
          <p:nvPr/>
        </p:nvSpPr>
        <p:spPr>
          <a:xfrm>
            <a:off x="10393931" y="4331722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1490197-ED08-4AAF-84AF-512F3C867E44}"/>
              </a:ext>
            </a:extLst>
          </p:cNvPr>
          <p:cNvSpPr txBox="1"/>
          <p:nvPr/>
        </p:nvSpPr>
        <p:spPr>
          <a:xfrm>
            <a:off x="3466293" y="2296398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قررت عائلة علياء الذهاب إلى المركز التجاري . 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49F1C5B-2411-403D-801F-465CC7D832BB}"/>
              </a:ext>
            </a:extLst>
          </p:cNvPr>
          <p:cNvSpPr txBox="1"/>
          <p:nvPr/>
        </p:nvSpPr>
        <p:spPr>
          <a:xfrm>
            <a:off x="1846234" y="3748383"/>
            <a:ext cx="8307864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ذهبت علياء إلى حمام المركز التجاري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143841-FA51-4463-BC7A-8F7EAE7024F3}"/>
              </a:ext>
            </a:extLst>
          </p:cNvPr>
          <p:cNvSpPr txBox="1"/>
          <p:nvPr/>
        </p:nvSpPr>
        <p:spPr>
          <a:xfrm>
            <a:off x="3527990" y="1603892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وجدت علياء ساعة و خاتم على مغسلة الحمام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594A8C9-CDE1-4D6D-95B9-3432A0CF2931}"/>
              </a:ext>
            </a:extLst>
          </p:cNvPr>
          <p:cNvSpPr txBox="1"/>
          <p:nvPr/>
        </p:nvSpPr>
        <p:spPr>
          <a:xfrm>
            <a:off x="3096296" y="4414707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أعطت علياء الخاتم و الساعة لولدها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75ACF47-D18F-478C-8495-91A643E72CEB}"/>
              </a:ext>
            </a:extLst>
          </p:cNvPr>
          <p:cNvSpPr txBox="1"/>
          <p:nvPr/>
        </p:nvSpPr>
        <p:spPr>
          <a:xfrm>
            <a:off x="3496510" y="2988904"/>
            <a:ext cx="6657587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Nazli" panose="01000506000000020004" pitchFamily="2" charset="-78"/>
                <a:cs typeface="Nazli" panose="01000506000000020004" pitchFamily="2" charset="-78"/>
              </a:rPr>
              <a:t>أخذ والد علياء الساعة و الخاتم إلى ضابط الأمن في الـمركز  </a:t>
            </a:r>
            <a:endParaRPr lang="ar-SA" sz="24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1AB70799-E3D9-4EF9-9F85-2E3CACC32F69}"/>
              </a:ext>
            </a:extLst>
          </p:cNvPr>
          <p:cNvSpPr/>
          <p:nvPr/>
        </p:nvSpPr>
        <p:spPr>
          <a:xfrm>
            <a:off x="10372167" y="3609621"/>
            <a:ext cx="693292" cy="5793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F23335B-F161-42FE-8546-D09C1BB73482}"/>
              </a:ext>
            </a:extLst>
          </p:cNvPr>
          <p:cNvSpPr txBox="1"/>
          <p:nvPr/>
        </p:nvSpPr>
        <p:spPr>
          <a:xfrm>
            <a:off x="10482913" y="2223176"/>
            <a:ext cx="2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C8A17E5-617F-4E53-B9E9-E70E49419313}"/>
              </a:ext>
            </a:extLst>
          </p:cNvPr>
          <p:cNvSpPr txBox="1"/>
          <p:nvPr/>
        </p:nvSpPr>
        <p:spPr>
          <a:xfrm>
            <a:off x="10541760" y="3668449"/>
            <a:ext cx="2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DD813E7-8C56-4B26-8F44-6784D745D2D5}"/>
              </a:ext>
            </a:extLst>
          </p:cNvPr>
          <p:cNvSpPr txBox="1"/>
          <p:nvPr/>
        </p:nvSpPr>
        <p:spPr>
          <a:xfrm flipH="1">
            <a:off x="10541760" y="1531039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D5BA589-285E-4A51-93F6-68278AD8E136}"/>
              </a:ext>
            </a:extLst>
          </p:cNvPr>
          <p:cNvSpPr txBox="1"/>
          <p:nvPr/>
        </p:nvSpPr>
        <p:spPr>
          <a:xfrm flipH="1">
            <a:off x="10566413" y="4399398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81A6064-FDB9-4682-A7B1-9B7E97EA92A1}"/>
              </a:ext>
            </a:extLst>
          </p:cNvPr>
          <p:cNvSpPr txBox="1"/>
          <p:nvPr/>
        </p:nvSpPr>
        <p:spPr>
          <a:xfrm flipH="1">
            <a:off x="10534433" y="2971697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2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3">
            <a:extLst>
              <a:ext uri="{FF2B5EF4-FFF2-40B4-BE49-F238E27FC236}">
                <a16:creationId xmlns:a16="http://schemas.microsoft.com/office/drawing/2014/main" id="{2184B0FA-48F8-41C3-8309-0585931D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122" y="29067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ar-AE" sz="6600" dirty="0"/>
              <a:t>02</a:t>
            </a:r>
            <a:r>
              <a:rPr lang="en-GB" sz="6600" dirty="0"/>
              <a:t>:00</a:t>
            </a:r>
          </a:p>
        </p:txBody>
      </p:sp>
      <p:sp>
        <p:nvSpPr>
          <p:cNvPr id="12" name="TextBox 431">
            <a:extLst>
              <a:ext uri="{FF2B5EF4-FFF2-40B4-BE49-F238E27FC236}">
                <a16:creationId xmlns:a16="http://schemas.microsoft.com/office/drawing/2014/main" id="{1C08F0FE-3FCE-4EC3-9F30-7E8433E2DBF4}"/>
              </a:ext>
            </a:extLst>
          </p:cNvPr>
          <p:cNvSpPr txBox="1"/>
          <p:nvPr/>
        </p:nvSpPr>
        <p:spPr>
          <a:xfrm>
            <a:off x="5430289" y="3197342"/>
            <a:ext cx="573585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(AH) Manal Black" pitchFamily="2" charset="-78"/>
              </a:rPr>
              <a:t>لو لم تكن هناك أمانة كيف سيكون تعامل الناس مع بعضهم ؟</a:t>
            </a:r>
            <a:endParaRPr lang="en-US" sz="4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26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5906CB59-D3ED-43DC-9A0E-A9409B0B8535}"/>
              </a:ext>
            </a:extLst>
          </p:cNvPr>
          <p:cNvSpPr txBox="1"/>
          <p:nvPr/>
        </p:nvSpPr>
        <p:spPr>
          <a:xfrm>
            <a:off x="8774722" y="506628"/>
            <a:ext cx="2290913" cy="707886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/>
              <a:t>التهيئة</a:t>
            </a:r>
            <a:endParaRPr lang="en-US" sz="102800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B8B38CED-292A-4F8B-A672-50ABE9F6E8DA}"/>
              </a:ext>
            </a:extLst>
          </p:cNvPr>
          <p:cNvSpPr/>
          <p:nvPr/>
        </p:nvSpPr>
        <p:spPr>
          <a:xfrm>
            <a:off x="3212090" y="2738939"/>
            <a:ext cx="7389379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نقول قبل بداية كل عمل ؟ لـمـاذا ؟ 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80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BAE6B5E-8B36-4D57-B0BE-5A92DA72E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2321" y="204061"/>
            <a:ext cx="9273864" cy="60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488B8BA7-6B3B-4305-B803-797B640694B3}"/>
              </a:ext>
            </a:extLst>
          </p:cNvPr>
          <p:cNvSpPr txBox="1"/>
          <p:nvPr/>
        </p:nvSpPr>
        <p:spPr>
          <a:xfrm>
            <a:off x="3727940" y="2199192"/>
            <a:ext cx="6650620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8800" dirty="0">
                <a:cs typeface="PT Bold Heading" panose="02010400000000000000" pitchFamily="2" charset="-78"/>
              </a:rPr>
              <a:t>علياء الأمينة </a:t>
            </a:r>
            <a:endParaRPr lang="ar-SA" sz="88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7E319C3-38F5-432F-AB4D-3230CAB00C0C}"/>
              </a:ext>
            </a:extLst>
          </p:cNvPr>
          <p:cNvSpPr txBox="1"/>
          <p:nvPr/>
        </p:nvSpPr>
        <p:spPr>
          <a:xfrm>
            <a:off x="8304659" y="678119"/>
            <a:ext cx="297003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Nazli" panose="01000506000000020004" pitchFamily="2" charset="-78"/>
                <a:cs typeface="Nazli" panose="01000506000000020004" pitchFamily="2" charset="-78"/>
              </a:rPr>
              <a:t>عنوان الدرس</a:t>
            </a:r>
            <a:endParaRPr lang="ar-SA" sz="28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654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8979C118-4A6B-4D81-A8D8-BE067BC696C4}"/>
              </a:ext>
            </a:extLst>
          </p:cNvPr>
          <p:cNvSpPr/>
          <p:nvPr/>
        </p:nvSpPr>
        <p:spPr>
          <a:xfrm>
            <a:off x="9143382" y="122870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28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4353B-15DA-4D80-A034-479D121FEA5A}"/>
              </a:ext>
            </a:extLst>
          </p:cNvPr>
          <p:cNvSpPr/>
          <p:nvPr/>
        </p:nvSpPr>
        <p:spPr>
          <a:xfrm>
            <a:off x="2841250" y="2766455"/>
            <a:ext cx="85620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b="1" dirty="0"/>
              <a:t> - يَسْتَخْلِصُ أَهَمِّيَّةَ الأمانة في حَياتِهِ، وَأَثَرَهُ الإيجابِيَّ عَلَيْهِ وَعَلى المُجْتَمَعِ.</a:t>
            </a:r>
          </a:p>
          <a:p>
            <a:pPr algn="r" rtl="1"/>
            <a:br>
              <a:rPr lang="ar-AE" sz="4000" b="1" dirty="0"/>
            </a:br>
            <a:r>
              <a:rPr lang="ar-AE" sz="2800" b="1" dirty="0"/>
              <a:t>- يُقارِنُ بَيْنَ نَتائِجِ الأَمانَةِ وَالخِيانَةِ مِنْ حَيْثُ أَثَرُهُما عَلى الفَرْدِ وَالمُجْتَمَعِ</a:t>
            </a:r>
            <a:r>
              <a:rPr lang="ar-AE" dirty="0"/>
              <a:t>.</a:t>
            </a:r>
            <a:endParaRPr lang="ar-SA" sz="4000" b="1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4EF196-2099-4D5A-A9B2-EC116CBFD8E5}"/>
              </a:ext>
            </a:extLst>
          </p:cNvPr>
          <p:cNvSpPr/>
          <p:nvPr/>
        </p:nvSpPr>
        <p:spPr>
          <a:xfrm>
            <a:off x="2502889" y="749267"/>
            <a:ext cx="9355767" cy="5809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3">
            <a:extLst>
              <a:ext uri="{FF2B5EF4-FFF2-40B4-BE49-F238E27FC236}">
                <a16:creationId xmlns:a16="http://schemas.microsoft.com/office/drawing/2014/main" id="{2184B0FA-48F8-41C3-8309-0585931D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122" y="29067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ar-AE" sz="6600" dirty="0"/>
              <a:t>02</a:t>
            </a:r>
            <a:r>
              <a:rPr lang="en-GB" sz="6600" dirty="0"/>
              <a:t>:00</a:t>
            </a:r>
          </a:p>
        </p:txBody>
      </p:sp>
      <p:sp>
        <p:nvSpPr>
          <p:cNvPr id="12" name="TextBox 431">
            <a:extLst>
              <a:ext uri="{FF2B5EF4-FFF2-40B4-BE49-F238E27FC236}">
                <a16:creationId xmlns:a16="http://schemas.microsoft.com/office/drawing/2014/main" id="{1C08F0FE-3FCE-4EC3-9F30-7E8433E2DBF4}"/>
              </a:ext>
            </a:extLst>
          </p:cNvPr>
          <p:cNvSpPr txBox="1"/>
          <p:nvPr/>
        </p:nvSpPr>
        <p:spPr>
          <a:xfrm>
            <a:off x="5450992" y="2367171"/>
            <a:ext cx="5735850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600" dirty="0">
                <a:cs typeface="(AH) Manal Black" pitchFamily="2" charset="-78"/>
              </a:rPr>
              <a:t>فكر  ماذا تعني لك الأمانة ؟</a:t>
            </a:r>
            <a:endParaRPr lang="en-US" sz="66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9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AD0A631F-7CFE-4FD5-9D08-E7631E3C6DB3}"/>
              </a:ext>
            </a:extLst>
          </p:cNvPr>
          <p:cNvSpPr/>
          <p:nvPr/>
        </p:nvSpPr>
        <p:spPr>
          <a:xfrm>
            <a:off x="4009293" y="1401942"/>
            <a:ext cx="7227276" cy="540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إذا وجدت شيئا ثمينا في المدرسة أو الشارع أو في أي مكان ؟فماذا تفعل ؟ و لماذا ؟</a:t>
            </a:r>
            <a:endParaRPr lang="en-US" sz="20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BB48E69-E71C-4D18-B11C-A41F18D51836}"/>
              </a:ext>
            </a:extLst>
          </p:cNvPr>
          <p:cNvSpPr/>
          <p:nvPr/>
        </p:nvSpPr>
        <p:spPr>
          <a:xfrm>
            <a:off x="2918350" y="2144781"/>
            <a:ext cx="8327011" cy="6429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إذا أخبرك صديقك شيئا و قال لا تخبر أحدا عن هذا الشيء ؟فماذا تفعل ؟ لماذا ؟</a:t>
            </a:r>
            <a:endParaRPr lang="en-US" sz="24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A198EDB-73DC-4A9C-A87D-CDD3B8B00696}"/>
              </a:ext>
            </a:extLst>
          </p:cNvPr>
          <p:cNvSpPr/>
          <p:nvPr/>
        </p:nvSpPr>
        <p:spPr>
          <a:xfrm>
            <a:off x="2918350" y="2990105"/>
            <a:ext cx="8318219" cy="6082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Akhbar MT" pitchFamily="2" charset="-78"/>
              </a:rPr>
              <a:t>إذا خبأ صديقك عندك شيئا ثم طلب إليك أن تعيده إليه ؟فماذا تفعل ؟ لماذا ؟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AC8DED5-4672-46F8-95E7-7EFC7C568C8B}"/>
              </a:ext>
            </a:extLst>
          </p:cNvPr>
          <p:cNvSpPr/>
          <p:nvPr/>
        </p:nvSpPr>
        <p:spPr>
          <a:xfrm>
            <a:off x="2918351" y="3732944"/>
            <a:ext cx="8318218" cy="540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كانت قريش تضع أموالها و مجوهراتها  عند الرسول صلى الله عليه و سلم فلماذا برأيك  ؟</a:t>
            </a:r>
            <a:endParaRPr lang="en-US" sz="20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B2013EA-586A-4588-9ADF-3D80188C1B3D}"/>
              </a:ext>
            </a:extLst>
          </p:cNvPr>
          <p:cNvSpPr/>
          <p:nvPr/>
        </p:nvSpPr>
        <p:spPr>
          <a:xfrm>
            <a:off x="5565531" y="4407975"/>
            <a:ext cx="5727599" cy="6429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Nazli" panose="01000506000000020004" pitchFamily="2" charset="-78"/>
                <a:cs typeface="Nazli" panose="01000506000000020004" pitchFamily="2" charset="-78"/>
              </a:rPr>
              <a:t>هل تحفظ آية أو حديثا نبويا أو أنشودة عن الأمانة ؟</a:t>
            </a:r>
            <a:endParaRPr lang="en-US" sz="2400" b="1" dirty="0">
              <a:solidFill>
                <a:schemeClr val="tx1"/>
              </a:solidFill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F0742E7-90F7-4FD8-A8C0-73E6B03A8E4D}"/>
              </a:ext>
            </a:extLst>
          </p:cNvPr>
          <p:cNvSpPr txBox="1"/>
          <p:nvPr/>
        </p:nvSpPr>
        <p:spPr>
          <a:xfrm>
            <a:off x="7696498" y="610684"/>
            <a:ext cx="4742689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latin typeface="Nazli" panose="01000506000000020004" pitchFamily="2" charset="-78"/>
                <a:cs typeface="Nazli" panose="01000506000000020004" pitchFamily="2" charset="-78"/>
              </a:rPr>
              <a:t>أتحدث  </a:t>
            </a:r>
            <a:endParaRPr lang="ar-SA" sz="4800" b="1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147272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995074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46396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91687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E483B30-AEB6-49D3-81FB-2DFD68385A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74" t="19895" r="20961" b="56026"/>
          <a:stretch/>
        </p:blipFill>
        <p:spPr>
          <a:xfrm>
            <a:off x="2743200" y="995074"/>
            <a:ext cx="7957040" cy="4537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48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D3D4FCE-A6F2-4905-A624-44ACA4CEF614}"/>
              </a:ext>
            </a:extLst>
          </p:cNvPr>
          <p:cNvSpPr/>
          <p:nvPr/>
        </p:nvSpPr>
        <p:spPr>
          <a:xfrm>
            <a:off x="7465016" y="1181311"/>
            <a:ext cx="3596055" cy="603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قررت عائلة علياء؟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D1AB418-0B9E-44D8-B78F-410436F959AA}"/>
              </a:ext>
            </a:extLst>
          </p:cNvPr>
          <p:cNvSpPr/>
          <p:nvPr/>
        </p:nvSpPr>
        <p:spPr>
          <a:xfrm>
            <a:off x="6453900" y="1976718"/>
            <a:ext cx="4651131" cy="49327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ماذا تفعل عائلة علياء في المركز التجاري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9EB793-E419-4D9D-9DD3-59F62BFB0AC9}"/>
              </a:ext>
            </a:extLst>
          </p:cNvPr>
          <p:cNvSpPr/>
          <p:nvPr/>
        </p:nvSpPr>
        <p:spPr>
          <a:xfrm>
            <a:off x="5759307" y="2611216"/>
            <a:ext cx="5354171" cy="541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أي نوع من الأطعمة قررت عائلة علياء أن </a:t>
            </a:r>
            <a:r>
              <a:rPr lang="ar-AE" sz="2400" b="1" dirty="0" err="1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تاكل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7A3C6F3-61C2-4849-9934-D8BD83BA33AF}"/>
              </a:ext>
            </a:extLst>
          </p:cNvPr>
          <p:cNvSpPr/>
          <p:nvPr/>
        </p:nvSpPr>
        <p:spPr>
          <a:xfrm>
            <a:off x="7166422" y="3435510"/>
            <a:ext cx="3824309" cy="484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لماذا انهت علياء طعامها بسرعة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45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402</Words>
  <Application>Microsoft Office PowerPoint</Application>
  <PresentationFormat>شاشة عريضة</PresentationFormat>
  <Paragraphs>80</Paragraphs>
  <Slides>18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202</cp:revision>
  <dcterms:created xsi:type="dcterms:W3CDTF">2020-08-22T21:07:06Z</dcterms:created>
  <dcterms:modified xsi:type="dcterms:W3CDTF">2021-10-18T12:12:54Z</dcterms:modified>
</cp:coreProperties>
</file>