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9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95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</p:sldIdLst>
  <p:sldSz cx="12192000" cy="6858000"/>
  <p:notesSz cx="6858000" cy="9144000"/>
  <p:photoAlbum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5" d="100"/>
          <a:sy n="75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C45DF4-C961-4ED7-8ABE-BD5EFF9087A1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239995-9B74-4011-A4F7-FF77BCB5858D}" type="slidenum">
              <a:rPr lang="ar-AE" smtClean="0"/>
              <a:t>‹#›</a:t>
            </a:fld>
            <a:endParaRPr lang="ar-A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0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5DF4-C961-4ED7-8ABE-BD5EFF9087A1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9995-9B74-4011-A4F7-FF77BCB5858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9361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5DF4-C961-4ED7-8ABE-BD5EFF9087A1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9995-9B74-4011-A4F7-FF77BCB5858D}" type="slidenum">
              <a:rPr lang="ar-AE" smtClean="0"/>
              <a:t>‹#›</a:t>
            </a:fld>
            <a:endParaRPr lang="ar-A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57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5DF4-C961-4ED7-8ABE-BD5EFF9087A1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9995-9B74-4011-A4F7-FF77BCB5858D}" type="slidenum">
              <a:rPr lang="ar-AE" smtClean="0"/>
              <a:t>‹#›</a:t>
            </a:fld>
            <a:endParaRPr lang="ar-A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63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5DF4-C961-4ED7-8ABE-BD5EFF9087A1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9995-9B74-4011-A4F7-FF77BCB5858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0050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5DF4-C961-4ED7-8ABE-BD5EFF9087A1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9995-9B74-4011-A4F7-FF77BCB5858D}" type="slidenum">
              <a:rPr lang="ar-AE" smtClean="0"/>
              <a:t>‹#›</a:t>
            </a:fld>
            <a:endParaRPr lang="ar-A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17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5DF4-C961-4ED7-8ABE-BD5EFF9087A1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9995-9B74-4011-A4F7-FF77BCB5858D}" type="slidenum">
              <a:rPr lang="ar-AE" smtClean="0"/>
              <a:t>‹#›</a:t>
            </a:fld>
            <a:endParaRPr lang="ar-A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3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5DF4-C961-4ED7-8ABE-BD5EFF9087A1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9995-9B74-4011-A4F7-FF77BCB5858D}" type="slidenum">
              <a:rPr lang="ar-AE" smtClean="0"/>
              <a:t>‹#›</a:t>
            </a:fld>
            <a:endParaRPr lang="ar-A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31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5DF4-C961-4ED7-8ABE-BD5EFF9087A1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9995-9B74-4011-A4F7-FF77BCB5858D}" type="slidenum">
              <a:rPr lang="ar-AE" smtClean="0"/>
              <a:t>‹#›</a:t>
            </a:fld>
            <a:endParaRPr lang="ar-A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21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5DF4-C961-4ED7-8ABE-BD5EFF9087A1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9995-9B74-4011-A4F7-FF77BCB5858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2129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5DF4-C961-4ED7-8ABE-BD5EFF9087A1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9995-9B74-4011-A4F7-FF77BCB5858D}" type="slidenum">
              <a:rPr lang="ar-AE" smtClean="0"/>
              <a:t>‹#›</a:t>
            </a:fld>
            <a:endParaRPr lang="ar-A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97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5DF4-C961-4ED7-8ABE-BD5EFF9087A1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9995-9B74-4011-A4F7-FF77BCB5858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5757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5DF4-C961-4ED7-8ABE-BD5EFF9087A1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9995-9B74-4011-A4F7-FF77BCB5858D}" type="slidenum">
              <a:rPr lang="ar-AE" smtClean="0"/>
              <a:t>‹#›</a:t>
            </a:fld>
            <a:endParaRPr lang="ar-A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96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5DF4-C961-4ED7-8ABE-BD5EFF9087A1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9995-9B74-4011-A4F7-FF77BCB5858D}" type="slidenum">
              <a:rPr lang="ar-AE" smtClean="0"/>
              <a:t>‹#›</a:t>
            </a:fld>
            <a:endParaRPr lang="ar-A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26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5DF4-C961-4ED7-8ABE-BD5EFF9087A1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9995-9B74-4011-A4F7-FF77BCB5858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4266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5DF4-C961-4ED7-8ABE-BD5EFF9087A1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9995-9B74-4011-A4F7-FF77BCB5858D}" type="slidenum">
              <a:rPr lang="ar-AE" smtClean="0"/>
              <a:t>‹#›</a:t>
            </a:fld>
            <a:endParaRPr lang="ar-A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68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5DF4-C961-4ED7-8ABE-BD5EFF9087A1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9995-9B74-4011-A4F7-FF77BCB5858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9968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C45DF4-C961-4ED7-8ABE-BD5EFF9087A1}" type="datetimeFigureOut">
              <a:rPr lang="ar-AE" smtClean="0"/>
              <a:t>08/02/1438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239995-9B74-4011-A4F7-FF77BCB5858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2898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6965972" y="1713372"/>
            <a:ext cx="2857520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1" anchor="ctr">
            <a:normAutofit fontScale="67500" lnSpcReduction="20000"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4400" dirty="0" smtClean="0">
                <a:ln>
                  <a:solidFill>
                    <a:sysClr val="windowText" lastClr="000000"/>
                  </a:solidFill>
                </a:ln>
                <a:latin typeface="+mj-lt"/>
                <a:ea typeface="+mj-ea"/>
                <a:cs typeface="+mj-cs"/>
              </a:rPr>
              <a:t>الفصل الدراسي الأول</a:t>
            </a:r>
            <a:endParaRPr kumimoji="0" lang="ar-AE" sz="4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6896148" y="3724300"/>
            <a:ext cx="2857488" cy="7858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1" anchor="ctr">
            <a:normAutofit fontScale="97500"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ar-AE" sz="2400" dirty="0" smtClean="0"/>
              <a:t>الوحدة الثانية- الدرس </a:t>
            </a:r>
            <a:r>
              <a:rPr lang="ar-AE" sz="2400" dirty="0" smtClean="0"/>
              <a:t>الرابع</a:t>
            </a:r>
            <a:endParaRPr lang="ar-AE" sz="2400" dirty="0" smtClean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4724400" y="6000744"/>
            <a:ext cx="7467600" cy="8572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1" anchor="ctr"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ar-AE" sz="4400" b="1" dirty="0" smtClean="0"/>
              <a:t>اسم الدرس / </a:t>
            </a:r>
            <a:r>
              <a:rPr lang="ar-AE" sz="4400" b="1" dirty="0" smtClean="0"/>
              <a:t>مصادر التشريع الاسلامي</a:t>
            </a:r>
            <a:endParaRPr lang="ar-AE" sz="4400" b="1" dirty="0" smtClean="0"/>
          </a:p>
        </p:txBody>
      </p:sp>
      <p:pic>
        <p:nvPicPr>
          <p:cNvPr id="7" name="Picture 10" descr="photo_2016-10-16_21-51-0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65100" y="-137002"/>
            <a:ext cx="7010400" cy="699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8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7420"/>
            <a:ext cx="12192000" cy="367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8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01" y="0"/>
            <a:ext cx="1226900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3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165"/>
            <a:ext cx="12192000" cy="4196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06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5"/>
          <p:cNvSpPr/>
          <p:nvPr/>
        </p:nvSpPr>
        <p:spPr>
          <a:xfrm>
            <a:off x="-514239" y="1710481"/>
            <a:ext cx="3765083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مبينة لأحكام جديدة</a:t>
            </a:r>
          </a:p>
        </p:txBody>
      </p:sp>
      <p:sp>
        <p:nvSpPr>
          <p:cNvPr id="4" name="Rounded Rectangle 5"/>
          <p:cNvSpPr/>
          <p:nvPr/>
        </p:nvSpPr>
        <p:spPr>
          <a:xfrm>
            <a:off x="429839" y="2442784"/>
            <a:ext cx="1876928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مؤكدة</a:t>
            </a:r>
          </a:p>
        </p:txBody>
      </p:sp>
      <p:sp>
        <p:nvSpPr>
          <p:cNvPr id="5" name="Rounded Rectangle 5"/>
          <p:cNvSpPr/>
          <p:nvPr/>
        </p:nvSpPr>
        <p:spPr>
          <a:xfrm>
            <a:off x="-213093" y="3467337"/>
            <a:ext cx="3599849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مفصلة لمجمل القران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-349005" y="4312496"/>
            <a:ext cx="3599849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مقيدة لمطلق القران</a:t>
            </a:r>
          </a:p>
        </p:txBody>
      </p:sp>
      <p:sp>
        <p:nvSpPr>
          <p:cNvPr id="7" name="Rounded Rectangle 5"/>
          <p:cNvSpPr/>
          <p:nvPr/>
        </p:nvSpPr>
        <p:spPr>
          <a:xfrm>
            <a:off x="-759193" y="5224193"/>
            <a:ext cx="3765083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مبينة لأحكام جديدة</a:t>
            </a:r>
          </a:p>
        </p:txBody>
      </p:sp>
      <p:sp>
        <p:nvSpPr>
          <p:cNvPr id="8" name="Rounded Rectangle 5"/>
          <p:cNvSpPr/>
          <p:nvPr/>
        </p:nvSpPr>
        <p:spPr>
          <a:xfrm>
            <a:off x="-632194" y="6069352"/>
            <a:ext cx="3765083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مبينة لأحكام جديدة</a:t>
            </a:r>
          </a:p>
        </p:txBody>
      </p:sp>
    </p:spTree>
    <p:extLst>
      <p:ext uri="{BB962C8B-B14F-4D97-AF65-F5344CB8AC3E}">
        <p14:creationId xmlns:p14="http://schemas.microsoft.com/office/powerpoint/2010/main" val="33674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7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92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0299"/>
            <a:ext cx="12192000" cy="5067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67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2700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5"/>
          <p:cNvSpPr/>
          <p:nvPr/>
        </p:nvSpPr>
        <p:spPr>
          <a:xfrm>
            <a:off x="-119782" y="6142911"/>
            <a:ext cx="11720363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 smtClean="0">
                <a:solidFill>
                  <a:schemeClr val="accent4">
                    <a:lumMod val="50000"/>
                  </a:schemeClr>
                </a:solidFill>
              </a:rPr>
              <a:t>الحق النبي صلى الله عليه وسلم دين الله بدين العبد في وجوب القضاء</a:t>
            </a:r>
            <a:endParaRPr lang="ar-AE" altLang="ar-AE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1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706104"/>
              </p:ext>
            </p:extLst>
          </p:nvPr>
        </p:nvGraphicFramePr>
        <p:xfrm>
          <a:off x="462014" y="452386"/>
          <a:ext cx="11261556" cy="5813660"/>
        </p:xfrm>
        <a:graphic>
          <a:graphicData uri="http://schemas.openxmlformats.org/drawingml/2006/table">
            <a:tbl>
              <a:tblPr rtl="1">
                <a:tableStyleId>{08FB837D-C827-4EFA-A057-4D05807E0F7C}</a:tableStyleId>
              </a:tblPr>
              <a:tblGrid>
                <a:gridCol w="5630778"/>
                <a:gridCol w="5630778"/>
              </a:tblGrid>
              <a:tr h="116232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5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الأصل</a:t>
                      </a: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kumimoji="0" lang="ar-AE" sz="5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تحريم الخمر</a:t>
                      </a: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FFFF00"/>
                    </a:solidFill>
                  </a:tcPr>
                </a:tc>
              </a:tr>
              <a:tr h="116232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5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الفرع</a:t>
                      </a: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kumimoji="0" lang="ar-AE" sz="5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النبيذ</a:t>
                      </a: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FFFF00"/>
                    </a:solidFill>
                  </a:tcPr>
                </a:tc>
              </a:tr>
              <a:tr h="116436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5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العلة المشتركة بينهما</a:t>
                      </a: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kumimoji="0" lang="ar-AE" sz="5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الإسكار- وذهاب العقل</a:t>
                      </a: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FFFF00"/>
                    </a:solidFill>
                  </a:tcPr>
                </a:tc>
              </a:tr>
              <a:tr h="116232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5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حكم الأصل </a:t>
                      </a: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kumimoji="0" lang="ar-AE" sz="5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التحريم</a:t>
                      </a: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FFFF00"/>
                    </a:solidFill>
                  </a:tcPr>
                </a:tc>
              </a:tr>
              <a:tr h="116232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5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حكم الفرع بالقياس</a:t>
                      </a: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5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kumimoji="0" lang="ar-AE" sz="5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التحريم</a:t>
                      </a: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37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5"/>
          <p:cNvSpPr/>
          <p:nvPr/>
        </p:nvSpPr>
        <p:spPr>
          <a:xfrm>
            <a:off x="1213970" y="3016234"/>
            <a:ext cx="5788944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 smtClean="0">
                <a:solidFill>
                  <a:schemeClr val="accent4">
                    <a:lumMod val="50000"/>
                  </a:schemeClr>
                </a:solidFill>
              </a:rPr>
              <a:t>الكلام </a:t>
            </a:r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أثناء خطبة </a:t>
            </a:r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الجمعة</a:t>
            </a:r>
            <a:endParaRPr lang="ar-AE" altLang="ar-AE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ounded Rectangle 5"/>
          <p:cNvSpPr/>
          <p:nvPr/>
        </p:nvSpPr>
        <p:spPr>
          <a:xfrm>
            <a:off x="2772076" y="3746658"/>
            <a:ext cx="4129238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اللهو بالهاتف أثناء الخطبة</a:t>
            </a:r>
          </a:p>
        </p:txBody>
      </p:sp>
      <p:sp>
        <p:nvSpPr>
          <p:cNvPr id="5" name="Rounded Rectangle 5"/>
          <p:cNvSpPr/>
          <p:nvPr/>
        </p:nvSpPr>
        <p:spPr>
          <a:xfrm>
            <a:off x="2007518" y="4461502"/>
            <a:ext cx="4893796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الانشغال عن استماع الخطبة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32057" y="5244204"/>
            <a:ext cx="2044717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التحريم</a:t>
            </a:r>
          </a:p>
        </p:txBody>
      </p:sp>
      <p:sp>
        <p:nvSpPr>
          <p:cNvPr id="7" name="Rounded Rectangle 5"/>
          <p:cNvSpPr/>
          <p:nvPr/>
        </p:nvSpPr>
        <p:spPr>
          <a:xfrm>
            <a:off x="3432056" y="5974628"/>
            <a:ext cx="2044717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التحريم</a:t>
            </a:r>
          </a:p>
        </p:txBody>
      </p:sp>
    </p:spTree>
    <p:extLst>
      <p:ext uri="{BB962C8B-B14F-4D97-AF65-F5344CB8AC3E}">
        <p14:creationId xmlns:p14="http://schemas.microsoft.com/office/powerpoint/2010/main" val="10388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98" y="683394"/>
            <a:ext cx="10635916" cy="5457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5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5"/>
          <p:cNvSpPr/>
          <p:nvPr/>
        </p:nvSpPr>
        <p:spPr>
          <a:xfrm>
            <a:off x="4965432" y="4642481"/>
            <a:ext cx="2637233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الحالة الأولى</a:t>
            </a:r>
            <a:endParaRPr lang="ar-AE" altLang="ar-AE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ounded Rectangle 5"/>
          <p:cNvSpPr/>
          <p:nvPr/>
        </p:nvSpPr>
        <p:spPr>
          <a:xfrm>
            <a:off x="374786" y="5357570"/>
            <a:ext cx="11817214" cy="1191816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200" b="1" dirty="0" smtClean="0">
                <a:solidFill>
                  <a:schemeClr val="accent4">
                    <a:lumMod val="50000"/>
                  </a:schemeClr>
                </a:solidFill>
              </a:rPr>
              <a:t>لضياع مال بعض المشاركين دون الحصول على مقابل فهو </a:t>
            </a:r>
            <a:r>
              <a:rPr lang="ar-AE" altLang="ar-AE" sz="3200" b="1" dirty="0">
                <a:solidFill>
                  <a:schemeClr val="accent4">
                    <a:lumMod val="50000"/>
                  </a:schemeClr>
                </a:solidFill>
              </a:rPr>
              <a:t>أكل لأموال الناس بالباطل، </a:t>
            </a:r>
            <a:r>
              <a:rPr lang="ar-AE" altLang="ar-AE" sz="3200" b="1" dirty="0" smtClean="0">
                <a:solidFill>
                  <a:schemeClr val="accent4">
                    <a:lumMod val="50000"/>
                  </a:schemeClr>
                </a:solidFill>
              </a:rPr>
              <a:t>أما الحالة الثانية فهي ميزة وتبرع من المركز التجاري لم يبذل فيها الشخص مقابلا</a:t>
            </a:r>
            <a:endParaRPr lang="ar-AE" altLang="ar-AE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19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925"/>
            <a:ext cx="12192000" cy="685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5"/>
          <p:cNvSpPr/>
          <p:nvPr/>
        </p:nvSpPr>
        <p:spPr>
          <a:xfrm>
            <a:off x="-393700" y="5872788"/>
            <a:ext cx="11863613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القوانين المنظمة لمجال </a:t>
            </a:r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البناء </a:t>
            </a:r>
            <a:r>
              <a:rPr lang="ar-AE" altLang="ar-AE" sz="3600" b="1" dirty="0" smtClean="0">
                <a:solidFill>
                  <a:schemeClr val="accent4">
                    <a:lumMod val="50000"/>
                  </a:schemeClr>
                </a:solidFill>
              </a:rPr>
              <a:t>،،  قوانين الصحة العامة في البلديات.</a:t>
            </a:r>
            <a:endParaRPr lang="ar-AE" altLang="ar-AE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62" y="1530418"/>
            <a:ext cx="12210162" cy="5327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1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5"/>
          <p:cNvSpPr/>
          <p:nvPr/>
        </p:nvSpPr>
        <p:spPr>
          <a:xfrm>
            <a:off x="9143999" y="3246120"/>
            <a:ext cx="1992341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لا يجوز</a:t>
            </a:r>
          </a:p>
        </p:txBody>
      </p:sp>
      <p:sp>
        <p:nvSpPr>
          <p:cNvPr id="4" name="Rounded Rectangle 5"/>
          <p:cNvSpPr/>
          <p:nvPr/>
        </p:nvSpPr>
        <p:spPr>
          <a:xfrm>
            <a:off x="308009" y="5399145"/>
            <a:ext cx="11261557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عرف فاسد لتعارضه مع قوله تعالى ( </a:t>
            </a:r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وآتوا </a:t>
            </a:r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النساء صدقاتهن </a:t>
            </a:r>
            <a:r>
              <a:rPr lang="ar-AE" altLang="ar-AE" sz="3600" b="1" dirty="0" smtClean="0">
                <a:solidFill>
                  <a:schemeClr val="accent4">
                    <a:lumMod val="50000"/>
                  </a:schemeClr>
                </a:solidFill>
              </a:rPr>
              <a:t>نحلة </a:t>
            </a:r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113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14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7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5"/>
          <p:cNvSpPr/>
          <p:nvPr/>
        </p:nvSpPr>
        <p:spPr>
          <a:xfrm>
            <a:off x="584200" y="2848451"/>
            <a:ext cx="7953320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انتشار  مرض جنون </a:t>
            </a:r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البقر في بعض البلدان</a:t>
            </a:r>
            <a:endParaRPr lang="ar-AE" altLang="ar-AE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ounded Rectangle 5"/>
          <p:cNvSpPr/>
          <p:nvPr/>
        </p:nvSpPr>
        <p:spPr>
          <a:xfrm>
            <a:off x="3152229" y="3719438"/>
            <a:ext cx="5361183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يؤدي الى مرض الناس واذاهم</a:t>
            </a:r>
          </a:p>
        </p:txBody>
      </p:sp>
      <p:sp>
        <p:nvSpPr>
          <p:cNvPr id="5" name="Rounded Rectangle 5"/>
          <p:cNvSpPr/>
          <p:nvPr/>
        </p:nvSpPr>
        <p:spPr>
          <a:xfrm>
            <a:off x="736601" y="4556835"/>
            <a:ext cx="7776812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منع استيراد البقر </a:t>
            </a:r>
            <a:r>
              <a:rPr lang="ar-AE" altLang="ar-AE" sz="3600" b="1" dirty="0" smtClean="0">
                <a:solidFill>
                  <a:schemeClr val="accent4">
                    <a:lumMod val="50000"/>
                  </a:schemeClr>
                </a:solidFill>
              </a:rPr>
              <a:t>ولحومها من جميع الدول</a:t>
            </a:r>
            <a:endParaRPr lang="ar-AE" altLang="ar-AE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79926" y="5427822"/>
            <a:ext cx="2733486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سدا للذرائع</a:t>
            </a:r>
          </a:p>
        </p:txBody>
      </p:sp>
    </p:spTree>
    <p:extLst>
      <p:ext uri="{BB962C8B-B14F-4D97-AF65-F5344CB8AC3E}">
        <p14:creationId xmlns:p14="http://schemas.microsoft.com/office/powerpoint/2010/main" val="252547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74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5"/>
          <p:cNvSpPr/>
          <p:nvPr/>
        </p:nvSpPr>
        <p:spPr>
          <a:xfrm>
            <a:off x="3984118" y="1403039"/>
            <a:ext cx="4002503" cy="1191816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200" b="1" dirty="0">
                <a:solidFill>
                  <a:srgbClr val="FF0000"/>
                </a:solidFill>
              </a:rPr>
              <a:t>كلام الله المعجز المنزل على سيدنا محمد </a:t>
            </a:r>
            <a:r>
              <a:rPr lang="ar-AE" altLang="ar-AE" sz="3200" b="1" dirty="0" smtClean="0">
                <a:solidFill>
                  <a:srgbClr val="FF0000"/>
                </a:solidFill>
              </a:rPr>
              <a:t>المتعبد بتلاوته</a:t>
            </a:r>
            <a:endParaRPr lang="ar-AE" altLang="ar-AE" sz="32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5"/>
          <p:cNvSpPr/>
          <p:nvPr/>
        </p:nvSpPr>
        <p:spPr>
          <a:xfrm rot="264272">
            <a:off x="7625410" y="2537756"/>
            <a:ext cx="3976172" cy="919401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2400" b="1" dirty="0">
                <a:solidFill>
                  <a:schemeClr val="accent4">
                    <a:lumMod val="50000"/>
                  </a:schemeClr>
                </a:solidFill>
              </a:rPr>
              <a:t>كل ما صدر عن الرسول </a:t>
            </a:r>
            <a:r>
              <a:rPr lang="ar-AE" altLang="ar-AE" sz="2400" b="1" dirty="0">
                <a:solidFill>
                  <a:schemeClr val="accent4">
                    <a:lumMod val="50000"/>
                  </a:schemeClr>
                </a:solidFill>
                <a:sym typeface="AGA Arabesque" panose="05010101010101010101" pitchFamily="2" charset="2"/>
              </a:rPr>
              <a:t> من قول </a:t>
            </a:r>
            <a:r>
              <a:rPr lang="ar-AE" altLang="ar-AE" sz="2400" b="1" dirty="0">
                <a:solidFill>
                  <a:schemeClr val="accent4">
                    <a:lumMod val="50000"/>
                  </a:schemeClr>
                </a:solidFill>
                <a:sym typeface="AGA Arabesque" panose="05010101010101010101" pitchFamily="2" charset="2"/>
              </a:rPr>
              <a:t>أو فعل او تقرير او صفة</a:t>
            </a:r>
            <a:endParaRPr lang="ar-AE" altLang="ar-AE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ounded Rectangle 5"/>
          <p:cNvSpPr/>
          <p:nvPr/>
        </p:nvSpPr>
        <p:spPr>
          <a:xfrm rot="21410912">
            <a:off x="-363211" y="2589140"/>
            <a:ext cx="4597233" cy="919401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2400" b="1" dirty="0">
                <a:solidFill>
                  <a:schemeClr val="accent4">
                    <a:lumMod val="50000"/>
                  </a:schemeClr>
                </a:solidFill>
              </a:rPr>
              <a:t>اتفاق المجتهدين من أمة محمد </a:t>
            </a:r>
            <a:r>
              <a:rPr lang="ar-AE" altLang="ar-AE" sz="2400" b="1" dirty="0">
                <a:solidFill>
                  <a:schemeClr val="accent4">
                    <a:lumMod val="50000"/>
                  </a:schemeClr>
                </a:solidFill>
                <a:sym typeface="AGA Arabesque" panose="05010101010101010101" pitchFamily="2" charset="2"/>
              </a:rPr>
              <a:t> بعد وفاته </a:t>
            </a:r>
            <a:r>
              <a:rPr lang="ar-AE" altLang="ar-AE" sz="2400" b="1" dirty="0" smtClean="0">
                <a:solidFill>
                  <a:schemeClr val="accent4">
                    <a:lumMod val="50000"/>
                  </a:schemeClr>
                </a:solidFill>
                <a:sym typeface="AGA Arabesque" panose="05010101010101010101" pitchFamily="2" charset="2"/>
              </a:rPr>
              <a:t>على حكم شرعي في عصر من العصور</a:t>
            </a:r>
            <a:endParaRPr lang="ar-AE" altLang="ar-AE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55000" y="4020909"/>
            <a:ext cx="3376015" cy="919401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2400" b="1" dirty="0">
                <a:solidFill>
                  <a:srgbClr val="7030A0"/>
                </a:solidFill>
              </a:rPr>
              <a:t>منع الوسائل التي ظاهرها الإباحة </a:t>
            </a:r>
            <a:r>
              <a:rPr lang="ar-AE" altLang="ar-AE" sz="2400" b="1" dirty="0">
                <a:solidFill>
                  <a:srgbClr val="7030A0"/>
                </a:solidFill>
              </a:rPr>
              <a:t>ويتوصل بها الى محظور</a:t>
            </a:r>
            <a:endParaRPr lang="ar-AE" altLang="ar-AE" sz="2400" b="1" dirty="0">
              <a:solidFill>
                <a:srgbClr val="7030A0"/>
              </a:solidFill>
            </a:endParaRPr>
          </a:p>
        </p:txBody>
      </p:sp>
      <p:sp>
        <p:nvSpPr>
          <p:cNvPr id="7" name="Rounded Rectangle 5"/>
          <p:cNvSpPr/>
          <p:nvPr/>
        </p:nvSpPr>
        <p:spPr>
          <a:xfrm>
            <a:off x="774700" y="4119686"/>
            <a:ext cx="2602162" cy="919401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2400" b="1" dirty="0">
                <a:solidFill>
                  <a:srgbClr val="7030A0"/>
                </a:solidFill>
              </a:rPr>
              <a:t>هو ما اعتاده</a:t>
            </a:r>
            <a:r>
              <a:rPr lang="ar-AE" altLang="ar-AE" sz="2400" b="1" dirty="0">
                <a:solidFill>
                  <a:srgbClr val="7030A0"/>
                </a:solidFill>
              </a:rPr>
              <a:t> الناس وألفوه </a:t>
            </a:r>
            <a:r>
              <a:rPr lang="ar-AE" altLang="ar-AE" sz="2400" b="1" dirty="0" smtClean="0">
                <a:solidFill>
                  <a:srgbClr val="7030A0"/>
                </a:solidFill>
              </a:rPr>
              <a:t>من فعل او لفظ</a:t>
            </a:r>
            <a:endParaRPr lang="ar-AE" altLang="ar-AE" sz="2400" b="1" dirty="0">
              <a:solidFill>
                <a:srgbClr val="7030A0"/>
              </a:solidFill>
            </a:endParaRPr>
          </a:p>
        </p:txBody>
      </p:sp>
      <p:sp>
        <p:nvSpPr>
          <p:cNvPr id="8" name="Rounded Rectangle 5"/>
          <p:cNvSpPr/>
          <p:nvPr/>
        </p:nvSpPr>
        <p:spPr>
          <a:xfrm>
            <a:off x="8255000" y="5683548"/>
            <a:ext cx="3175401" cy="1123712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2000" b="1" dirty="0">
                <a:solidFill>
                  <a:srgbClr val="FF0000"/>
                </a:solidFill>
              </a:rPr>
              <a:t>إلحاق مسألة لا نص </a:t>
            </a:r>
            <a:r>
              <a:rPr lang="ar-AE" altLang="ar-AE" sz="2000" b="1" dirty="0" smtClean="0">
                <a:solidFill>
                  <a:srgbClr val="FF0000"/>
                </a:solidFill>
              </a:rPr>
              <a:t>بمسالة منصوص على حكمها لاشتراكهما في العلة</a:t>
            </a:r>
            <a:endParaRPr lang="ar-AE" altLang="ar-AE" sz="20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5"/>
          <p:cNvSpPr/>
          <p:nvPr/>
        </p:nvSpPr>
        <p:spPr>
          <a:xfrm rot="234026">
            <a:off x="614645" y="5630566"/>
            <a:ext cx="3151606" cy="1021556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b="1" dirty="0">
                <a:solidFill>
                  <a:schemeClr val="accent4">
                    <a:lumMod val="50000"/>
                  </a:schemeClr>
                </a:solidFill>
              </a:rPr>
              <a:t>المصالح التي تجلب الخير </a:t>
            </a:r>
            <a:r>
              <a:rPr lang="ar-AE" altLang="ar-AE" b="1" dirty="0" smtClean="0">
                <a:solidFill>
                  <a:schemeClr val="accent4">
                    <a:lumMod val="50000"/>
                  </a:schemeClr>
                </a:solidFill>
              </a:rPr>
              <a:t>او تدفع الشر ولم يرد في الشرع ما يدل على اعتبارها او الغاءها</a:t>
            </a:r>
            <a:endParaRPr lang="ar-AE" altLang="ar-AE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6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  <p:bldP spid="8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2" y="750771"/>
            <a:ext cx="10558913" cy="5313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9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4" y="1010654"/>
            <a:ext cx="10462661" cy="4822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9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5"/>
          <p:cNvSpPr/>
          <p:nvPr/>
        </p:nvSpPr>
        <p:spPr>
          <a:xfrm>
            <a:off x="764984" y="2273855"/>
            <a:ext cx="3095815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 smtClean="0">
                <a:solidFill>
                  <a:schemeClr val="accent4">
                    <a:lumMod val="50000"/>
                  </a:schemeClr>
                </a:solidFill>
              </a:rPr>
              <a:t>العرف</a:t>
            </a:r>
            <a:endParaRPr lang="ar-AE" altLang="ar-AE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ounded Rectangle 5"/>
          <p:cNvSpPr/>
          <p:nvPr/>
        </p:nvSpPr>
        <p:spPr>
          <a:xfrm>
            <a:off x="1056986" y="2929054"/>
            <a:ext cx="2811068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سد الذرائع</a:t>
            </a:r>
          </a:p>
        </p:txBody>
      </p:sp>
      <p:sp>
        <p:nvSpPr>
          <p:cNvPr id="5" name="Rounded Rectangle 5"/>
          <p:cNvSpPr/>
          <p:nvPr/>
        </p:nvSpPr>
        <p:spPr>
          <a:xfrm>
            <a:off x="853647" y="3656552"/>
            <a:ext cx="3065068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 smtClean="0">
                <a:solidFill>
                  <a:schemeClr val="accent4">
                    <a:lumMod val="50000"/>
                  </a:schemeClr>
                </a:solidFill>
              </a:rPr>
              <a:t>سد الذرائع</a:t>
            </a:r>
            <a:endParaRPr lang="ar-AE" altLang="ar-AE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2091" y="4316679"/>
            <a:ext cx="3161600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 smtClean="0">
                <a:solidFill>
                  <a:schemeClr val="accent4">
                    <a:lumMod val="50000"/>
                  </a:schemeClr>
                </a:solidFill>
              </a:rPr>
              <a:t>المصالح المرسلة</a:t>
            </a:r>
            <a:endParaRPr lang="ar-AE" altLang="ar-AE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ounded Rectangle 5"/>
          <p:cNvSpPr/>
          <p:nvPr/>
        </p:nvSpPr>
        <p:spPr>
          <a:xfrm>
            <a:off x="1364055" y="5067537"/>
            <a:ext cx="2077408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القياس</a:t>
            </a:r>
            <a:endParaRPr lang="ar-AE" altLang="ar-AE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ounded Rectangle 5"/>
          <p:cNvSpPr/>
          <p:nvPr/>
        </p:nvSpPr>
        <p:spPr>
          <a:xfrm>
            <a:off x="1364055" y="5740073"/>
            <a:ext cx="2077408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 smtClean="0">
                <a:solidFill>
                  <a:schemeClr val="accent4">
                    <a:lumMod val="50000"/>
                  </a:schemeClr>
                </a:solidFill>
              </a:rPr>
              <a:t>السنة</a:t>
            </a:r>
            <a:endParaRPr lang="ar-AE" altLang="ar-AE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5"/>
          <p:cNvSpPr/>
          <p:nvPr/>
        </p:nvSpPr>
        <p:spPr>
          <a:xfrm>
            <a:off x="1694045" y="2030303"/>
            <a:ext cx="9565863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فهم النصوص الواردة في القران الكريم والسنة النبوية</a:t>
            </a:r>
          </a:p>
        </p:txBody>
      </p:sp>
      <p:sp>
        <p:nvSpPr>
          <p:cNvPr id="4" name="Rounded Rectangle 5"/>
          <p:cNvSpPr/>
          <p:nvPr/>
        </p:nvSpPr>
        <p:spPr>
          <a:xfrm>
            <a:off x="1828799" y="2933474"/>
            <a:ext cx="9431109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إيجاد أحكام الوقائع المستجدة التي لم يرد بشأنها نص</a:t>
            </a:r>
          </a:p>
        </p:txBody>
      </p:sp>
      <p:sp>
        <p:nvSpPr>
          <p:cNvPr id="5" name="Rounded Rectangle 5"/>
          <p:cNvSpPr/>
          <p:nvPr/>
        </p:nvSpPr>
        <p:spPr>
          <a:xfrm>
            <a:off x="320842" y="5039802"/>
            <a:ext cx="11550316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 smtClean="0">
                <a:solidFill>
                  <a:schemeClr val="accent4">
                    <a:lumMod val="50000"/>
                  </a:schemeClr>
                </a:solidFill>
              </a:rPr>
              <a:t>تلاوته عبادة لا تصح الصلاة بدونها وخارج الصلاة ينال القارئ الأجر والثواب</a:t>
            </a:r>
            <a:endParaRPr lang="ar-AE" altLang="ar-AE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2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</p:spPr>
      </p:pic>
      <p:pic>
        <p:nvPicPr>
          <p:cNvPr id="3" name="Picture 4" descr="نتيجة بحث الصور عن علامة صح صغيرة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26973" y="1670427"/>
            <a:ext cx="981777" cy="11305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677636" y="3015934"/>
            <a:ext cx="2962602" cy="1328023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بل هي من </a:t>
            </a:r>
            <a:endParaRPr lang="ar-AE" altLang="ar-AE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مصادر </a:t>
            </a:r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التشريع</a:t>
            </a:r>
          </a:p>
        </p:txBody>
      </p:sp>
      <p:sp>
        <p:nvSpPr>
          <p:cNvPr id="7" name="Rounded Rectangle 5"/>
          <p:cNvSpPr/>
          <p:nvPr/>
        </p:nvSpPr>
        <p:spPr>
          <a:xfrm>
            <a:off x="677636" y="4320215"/>
            <a:ext cx="2962602" cy="1328023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يأخذ الفرع </a:t>
            </a:r>
            <a:endParaRPr lang="ar-AE" altLang="ar-AE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حكم </a:t>
            </a:r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الاصل</a:t>
            </a:r>
          </a:p>
        </p:txBody>
      </p:sp>
      <p:sp>
        <p:nvSpPr>
          <p:cNvPr id="8" name="Rounded Rectangle 5"/>
          <p:cNvSpPr/>
          <p:nvPr/>
        </p:nvSpPr>
        <p:spPr>
          <a:xfrm>
            <a:off x="677636" y="5530700"/>
            <a:ext cx="2962602" cy="1328023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بعد </a:t>
            </a:r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وفاة</a:t>
            </a:r>
          </a:p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 النبي </a:t>
            </a:r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  <a:sym typeface="AGA Arabesque" panose="05010101010101010101" pitchFamily="2" charset="2"/>
              </a:rPr>
              <a:t></a:t>
            </a:r>
            <a:endParaRPr lang="ar-AE" altLang="ar-AE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Multiply 1"/>
          <p:cNvSpPr/>
          <p:nvPr/>
        </p:nvSpPr>
        <p:spPr>
          <a:xfrm>
            <a:off x="4159145" y="4380828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Multiply 8"/>
          <p:cNvSpPr/>
          <p:nvPr/>
        </p:nvSpPr>
        <p:spPr>
          <a:xfrm>
            <a:off x="4126973" y="3058899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Multiply 9"/>
          <p:cNvSpPr/>
          <p:nvPr/>
        </p:nvSpPr>
        <p:spPr>
          <a:xfrm>
            <a:off x="4184726" y="560130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4856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1049154" y="1974858"/>
            <a:ext cx="9613962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بذل الجهد واستفراغ الوسع للتوصل للحكم الشرعي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21230" y="3701340"/>
            <a:ext cx="5342021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المعروف عرفا كالمشروط شرطا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70973" y="5279670"/>
            <a:ext cx="5842534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منع الوسائل المؤدية الى الممنوع</a:t>
            </a:r>
          </a:p>
        </p:txBody>
      </p:sp>
    </p:spTree>
    <p:extLst>
      <p:ext uri="{BB962C8B-B14F-4D97-AF65-F5344CB8AC3E}">
        <p14:creationId xmlns:p14="http://schemas.microsoft.com/office/powerpoint/2010/main" val="277038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8306602" y="1747361"/>
            <a:ext cx="2116380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لا يجوز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06602" y="3363275"/>
            <a:ext cx="2116380" cy="715089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ملغاة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2390" y="4898881"/>
            <a:ext cx="11348186" cy="1328023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لأنه يخالف صريح القران لقوله عز وجل</a:t>
            </a:r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"يوصيكم الله في أولادكم للذكر مثل حظ الأنثيين" (النساء/11). </a:t>
            </a:r>
          </a:p>
        </p:txBody>
      </p:sp>
    </p:spTree>
    <p:extLst>
      <p:ext uri="{BB962C8B-B14F-4D97-AF65-F5344CB8AC3E}">
        <p14:creationId xmlns:p14="http://schemas.microsoft.com/office/powerpoint/2010/main" val="20116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7" y="770021"/>
            <a:ext cx="10626290" cy="53227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0" y="0"/>
            <a:ext cx="2926080" cy="919401"/>
          </a:xfrm>
          <a:prstGeom prst="round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>
              <a:buFont typeface="+mj-lt"/>
              <a:buNone/>
            </a:pPr>
            <a:r>
              <a:rPr lang="ar-AE" altLang="ar-AE" sz="4800" b="1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نشاط فردي</a:t>
            </a:r>
            <a:endParaRPr lang="ar-AE" altLang="ar-AE" sz="4800" b="1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71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0" y="0"/>
            <a:ext cx="2926080" cy="919401"/>
          </a:xfrm>
          <a:prstGeom prst="round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>
              <a:buFont typeface="+mj-lt"/>
              <a:buNone/>
            </a:pPr>
            <a:r>
              <a:rPr lang="ar-AE" altLang="ar-AE" sz="4800" b="1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نشاط فردي</a:t>
            </a:r>
            <a:endParaRPr lang="ar-AE" altLang="ar-AE" sz="4800" b="1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0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7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763"/>
            <a:ext cx="12192000" cy="6073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5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261"/>
            <a:ext cx="12192000" cy="6044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88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5"/>
          <p:cNvSpPr/>
          <p:nvPr/>
        </p:nvSpPr>
        <p:spPr>
          <a:xfrm>
            <a:off x="1838425" y="2357562"/>
            <a:ext cx="8720488" cy="1328023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 smtClean="0">
                <a:solidFill>
                  <a:schemeClr val="accent4">
                    <a:lumMod val="50000"/>
                  </a:schemeClr>
                </a:solidFill>
              </a:rPr>
              <a:t>الهدى /  النور /  الموعظة / النعمة</a:t>
            </a:r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/ </a:t>
            </a:r>
            <a:r>
              <a:rPr lang="ar-AE" altLang="ar-AE" sz="3600" b="1" dirty="0" smtClean="0">
                <a:solidFill>
                  <a:schemeClr val="accent4">
                    <a:lumMod val="50000"/>
                  </a:schemeClr>
                </a:solidFill>
              </a:rPr>
              <a:t>احسن</a:t>
            </a:r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ar-AE" altLang="ar-AE" sz="3600" b="1" dirty="0" smtClean="0">
                <a:solidFill>
                  <a:schemeClr val="accent4">
                    <a:lumMod val="50000"/>
                  </a:schemeClr>
                </a:solidFill>
              </a:rPr>
              <a:t>الحديث /</a:t>
            </a:r>
          </a:p>
          <a:p>
            <a:r>
              <a:rPr lang="ar-AE" altLang="ar-AE" sz="3600" b="1" dirty="0" smtClean="0">
                <a:solidFill>
                  <a:schemeClr val="accent4">
                    <a:lumMod val="50000"/>
                  </a:schemeClr>
                </a:solidFill>
              </a:rPr>
              <a:t> الفرقان / الكتاب/ الشفاء / حبل الله المتين</a:t>
            </a:r>
            <a:endParaRPr lang="ar-AE" altLang="ar-AE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ounded Rectangle 5"/>
          <p:cNvSpPr/>
          <p:nvPr/>
        </p:nvSpPr>
        <p:spPr>
          <a:xfrm>
            <a:off x="1981200" y="5529977"/>
            <a:ext cx="9207500" cy="1328023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altLang="ar-AE" sz="3600" b="1" dirty="0" smtClean="0">
                <a:solidFill>
                  <a:schemeClr val="accent4">
                    <a:lumMod val="50000"/>
                  </a:schemeClr>
                </a:solidFill>
              </a:rPr>
              <a:t>لأن </a:t>
            </a:r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القرآن </a:t>
            </a:r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العربي معجز </a:t>
            </a:r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في نظمه </a:t>
            </a:r>
            <a:r>
              <a:rPr lang="ar-AE" altLang="ar-AE" sz="3600" b="1" dirty="0" smtClean="0">
                <a:solidFill>
                  <a:schemeClr val="accent4">
                    <a:lumMod val="50000"/>
                  </a:schemeClr>
                </a:solidFill>
              </a:rPr>
              <a:t>ولفظه .                                      أما ترجمة المعاني والتفسير فجائزة </a:t>
            </a:r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بل مطلوبة </a:t>
            </a:r>
            <a:r>
              <a:rPr lang="ar-AE" altLang="ar-AE" sz="3600" b="1" dirty="0">
                <a:solidFill>
                  <a:schemeClr val="accent4">
                    <a:lumMod val="50000"/>
                  </a:schemeClr>
                </a:solidFill>
              </a:rPr>
              <a:t>شرعا</a:t>
            </a:r>
            <a:endParaRPr lang="ar-AE" altLang="ar-AE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3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77" y="0"/>
            <a:ext cx="1225937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09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96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</TotalTime>
  <Words>373</Words>
  <Application>Microsoft Office PowerPoint</Application>
  <PresentationFormat>ملء الشاشة</PresentationFormat>
  <Paragraphs>68</Paragraphs>
  <Slides>37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43" baseType="lpstr">
      <vt:lpstr>AGA Arabesque</vt:lpstr>
      <vt:lpstr>Arial</vt:lpstr>
      <vt:lpstr>Garamond</vt:lpstr>
      <vt:lpstr>PT Bold Heading</vt:lpstr>
      <vt:lpstr>Times New Roman</vt:lpstr>
      <vt:lpstr>Organic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وليد لطفي عاشور</dc:creator>
  <cp:lastModifiedBy>محمد البتانوني</cp:lastModifiedBy>
  <cp:revision>17</cp:revision>
  <dcterms:created xsi:type="dcterms:W3CDTF">2016-10-05T10:21:51Z</dcterms:created>
  <dcterms:modified xsi:type="dcterms:W3CDTF">2016-11-08T05:28:38Z</dcterms:modified>
</cp:coreProperties>
</file>