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6" r:id="rId19"/>
    <p:sldId id="277" r:id="rId20"/>
    <p:sldId id="278" r:id="rId21"/>
    <p:sldId id="279" r:id="rId22"/>
    <p:sldId id="280" r:id="rId23"/>
    <p:sldId id="281" r:id="rId24"/>
    <p:sldId id="560" r:id="rId25"/>
    <p:sldId id="282" r:id="rId26"/>
    <p:sldId id="283" r:id="rId27"/>
    <p:sldId id="284" r:id="rId28"/>
    <p:sldId id="285" r:id="rId29"/>
    <p:sldId id="561" r:id="rId30"/>
    <p:sldId id="562" r:id="rId31"/>
    <p:sldId id="289" r:id="rId32"/>
    <p:sldId id="290" r:id="rId33"/>
    <p:sldId id="553" r:id="rId34"/>
    <p:sldId id="555" r:id="rId35"/>
    <p:sldId id="556" r:id="rId36"/>
    <p:sldId id="557" r:id="rId37"/>
    <p:sldId id="558" r:id="rId38"/>
    <p:sldId id="559" r:id="rId39"/>
    <p:sldId id="566" r:id="rId40"/>
    <p:sldId id="565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000000"/>
    <a:srgbClr val="D7AA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73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12-Oct-20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12-Oct-20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12-Oct-20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12-Oct-20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12-Oct-20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12-Oct-20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F57C03A-95EE-44F1-9FD8-A14F20B1799F}"/>
              </a:ext>
            </a:extLst>
          </p:cNvPr>
          <p:cNvSpPr txBox="1">
            <a:spLocks/>
          </p:cNvSpPr>
          <p:nvPr/>
        </p:nvSpPr>
        <p:spPr>
          <a:xfrm>
            <a:off x="5810250" y="133761"/>
            <a:ext cx="6087358" cy="742539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AE" sz="3600" dirty="0">
                <a:solidFill>
                  <a:srgbClr val="C00000"/>
                </a:solidFill>
                <a:cs typeface="(AH) Manal Black" pitchFamily="2" charset="-78"/>
              </a:rPr>
              <a:t>اختر الإجابة الصحيحة مما يلي :</a:t>
            </a:r>
            <a:endParaRPr lang="en-US" sz="3600" dirty="0">
              <a:solidFill>
                <a:srgbClr val="C00000"/>
              </a:solidFill>
              <a:cs typeface="(AH) Manal Black" pitchFamily="2" charset="-78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F05E151-2EF8-4711-A686-A2A6F45CB8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237870"/>
              </p:ext>
            </p:extLst>
          </p:nvPr>
        </p:nvGraphicFramePr>
        <p:xfrm>
          <a:off x="190500" y="1117599"/>
          <a:ext cx="11811000" cy="3921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7225">
                  <a:extLst>
                    <a:ext uri="{9D8B030D-6E8A-4147-A177-3AD203B41FA5}">
                      <a16:colId xmlns:a16="http://schemas.microsoft.com/office/drawing/2014/main" val="802355370"/>
                    </a:ext>
                  </a:extLst>
                </a:gridCol>
                <a:gridCol w="3199805">
                  <a:extLst>
                    <a:ext uri="{9D8B030D-6E8A-4147-A177-3AD203B41FA5}">
                      <a16:colId xmlns:a16="http://schemas.microsoft.com/office/drawing/2014/main" val="836827310"/>
                    </a:ext>
                  </a:extLst>
                </a:gridCol>
                <a:gridCol w="7953970">
                  <a:extLst>
                    <a:ext uri="{9D8B030D-6E8A-4147-A177-3AD203B41FA5}">
                      <a16:colId xmlns:a16="http://schemas.microsoft.com/office/drawing/2014/main" val="1086040072"/>
                    </a:ext>
                  </a:extLst>
                </a:gridCol>
              </a:tblGrid>
              <a:tr h="1010690">
                <a:tc gridSpan="3">
                  <a:txBody>
                    <a:bodyPr/>
                    <a:lstStyle/>
                    <a:p>
                      <a:pPr algn="r" rtl="1"/>
                      <a:r>
                        <a:rPr lang="ar-AE" sz="3600" dirty="0"/>
                        <a:t>العدد ( ستمئة وسبعون مليونا وتسعون ألفاً وخمسة ) بالصيغة القياسية هو 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297052"/>
                  </a:ext>
                </a:extLst>
              </a:tr>
              <a:tr h="727609">
                <a:tc>
                  <a:txBody>
                    <a:bodyPr/>
                    <a:lstStyle/>
                    <a:p>
                      <a:r>
                        <a:rPr lang="en-US" sz="3200" b="1" dirty="0"/>
                        <a:t>a)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/>
                        <a:t>670905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8974941"/>
                  </a:ext>
                </a:extLst>
              </a:tr>
              <a:tr h="727609">
                <a:tc>
                  <a:txBody>
                    <a:bodyPr/>
                    <a:lstStyle/>
                    <a:p>
                      <a:r>
                        <a:rPr lang="en-US" sz="3200" b="1" dirty="0"/>
                        <a:t>b)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/>
                        <a:t>670090005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165644"/>
                  </a:ext>
                </a:extLst>
              </a:tr>
              <a:tr h="727609">
                <a:tc>
                  <a:txBody>
                    <a:bodyPr/>
                    <a:lstStyle/>
                    <a:p>
                      <a:r>
                        <a:rPr lang="en-US" sz="3200" b="1" dirty="0"/>
                        <a:t>c)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/>
                        <a:t>67090005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350088"/>
                  </a:ext>
                </a:extLst>
              </a:tr>
              <a:tr h="727609">
                <a:tc>
                  <a:txBody>
                    <a:bodyPr/>
                    <a:lstStyle/>
                    <a:p>
                      <a:r>
                        <a:rPr lang="en-US" sz="3200" b="1" dirty="0"/>
                        <a:t>d)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/>
                        <a:t>76090005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5755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4016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F57C03A-95EE-44F1-9FD8-A14F20B1799F}"/>
              </a:ext>
            </a:extLst>
          </p:cNvPr>
          <p:cNvSpPr txBox="1">
            <a:spLocks/>
          </p:cNvSpPr>
          <p:nvPr/>
        </p:nvSpPr>
        <p:spPr>
          <a:xfrm>
            <a:off x="5810250" y="133761"/>
            <a:ext cx="6087358" cy="742539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AE" sz="3600" dirty="0">
                <a:solidFill>
                  <a:srgbClr val="C00000"/>
                </a:solidFill>
                <a:cs typeface="(AH) Manal Black" pitchFamily="2" charset="-78"/>
              </a:rPr>
              <a:t>اختر الإجابة الصحيحة مما يلي :</a:t>
            </a:r>
            <a:endParaRPr lang="en-US" sz="3600" dirty="0">
              <a:solidFill>
                <a:srgbClr val="C00000"/>
              </a:solidFill>
              <a:cs typeface="(AH) Manal Black" pitchFamily="2" charset="-78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F05E151-2EF8-4711-A686-A2A6F45CB8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506043"/>
              </p:ext>
            </p:extLst>
          </p:nvPr>
        </p:nvGraphicFramePr>
        <p:xfrm>
          <a:off x="190500" y="1117599"/>
          <a:ext cx="11811000" cy="3921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7225">
                  <a:extLst>
                    <a:ext uri="{9D8B030D-6E8A-4147-A177-3AD203B41FA5}">
                      <a16:colId xmlns:a16="http://schemas.microsoft.com/office/drawing/2014/main" val="802355370"/>
                    </a:ext>
                  </a:extLst>
                </a:gridCol>
                <a:gridCol w="3199805">
                  <a:extLst>
                    <a:ext uri="{9D8B030D-6E8A-4147-A177-3AD203B41FA5}">
                      <a16:colId xmlns:a16="http://schemas.microsoft.com/office/drawing/2014/main" val="836827310"/>
                    </a:ext>
                  </a:extLst>
                </a:gridCol>
                <a:gridCol w="7953970">
                  <a:extLst>
                    <a:ext uri="{9D8B030D-6E8A-4147-A177-3AD203B41FA5}">
                      <a16:colId xmlns:a16="http://schemas.microsoft.com/office/drawing/2014/main" val="1086040072"/>
                    </a:ext>
                  </a:extLst>
                </a:gridCol>
              </a:tblGrid>
              <a:tr h="1010690">
                <a:tc gridSpan="3">
                  <a:txBody>
                    <a:bodyPr/>
                    <a:lstStyle/>
                    <a:p>
                      <a:pPr algn="r" rtl="1"/>
                      <a:r>
                        <a:rPr lang="ar-AE" sz="3600" dirty="0"/>
                        <a:t>الرقم الموجود في منزلة الأحاد في العدد (</a:t>
                      </a:r>
                      <a:r>
                        <a:rPr lang="en-US" sz="3600" dirty="0"/>
                        <a:t>5.697</a:t>
                      </a:r>
                      <a:r>
                        <a:rPr lang="ar-AE" sz="3600" dirty="0"/>
                        <a:t>)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297052"/>
                  </a:ext>
                </a:extLst>
              </a:tr>
              <a:tr h="727609">
                <a:tc>
                  <a:txBody>
                    <a:bodyPr/>
                    <a:lstStyle/>
                    <a:p>
                      <a:r>
                        <a:rPr lang="en-US" sz="3200" b="1" dirty="0"/>
                        <a:t>a)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cs typeface="(AH) Manal Black" pitchFamily="2" charset="-78"/>
                        </a:rPr>
                        <a:t>5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8974941"/>
                  </a:ext>
                </a:extLst>
              </a:tr>
              <a:tr h="727609">
                <a:tc>
                  <a:txBody>
                    <a:bodyPr/>
                    <a:lstStyle/>
                    <a:p>
                      <a:r>
                        <a:rPr lang="en-US" sz="3200" b="1" dirty="0"/>
                        <a:t>b)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cs typeface="(AH) Manal Black" pitchFamily="2" charset="-78"/>
                        </a:rPr>
                        <a:t>6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165644"/>
                  </a:ext>
                </a:extLst>
              </a:tr>
              <a:tr h="727609">
                <a:tc>
                  <a:txBody>
                    <a:bodyPr/>
                    <a:lstStyle/>
                    <a:p>
                      <a:r>
                        <a:rPr lang="en-US" sz="3200" b="1" dirty="0"/>
                        <a:t>c)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cs typeface="(AH) Manal Black" pitchFamily="2" charset="-78"/>
                        </a:rPr>
                        <a:t>9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350088"/>
                  </a:ext>
                </a:extLst>
              </a:tr>
              <a:tr h="727609">
                <a:tc>
                  <a:txBody>
                    <a:bodyPr/>
                    <a:lstStyle/>
                    <a:p>
                      <a:r>
                        <a:rPr lang="en-US" sz="3200" b="1" dirty="0"/>
                        <a:t>d)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cs typeface="(AH) Manal Black" pitchFamily="2" charset="-78"/>
                        </a:rPr>
                        <a:t>7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5755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9758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F57C03A-95EE-44F1-9FD8-A14F20B1799F}"/>
              </a:ext>
            </a:extLst>
          </p:cNvPr>
          <p:cNvSpPr txBox="1">
            <a:spLocks/>
          </p:cNvSpPr>
          <p:nvPr/>
        </p:nvSpPr>
        <p:spPr>
          <a:xfrm>
            <a:off x="5810250" y="133761"/>
            <a:ext cx="6087358" cy="742539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AE" sz="3600" dirty="0">
                <a:solidFill>
                  <a:srgbClr val="C00000"/>
                </a:solidFill>
                <a:cs typeface="(AH) Manal Black" pitchFamily="2" charset="-78"/>
              </a:rPr>
              <a:t>اختر الإجابة الصحيحة مما يلي :</a:t>
            </a:r>
            <a:endParaRPr lang="en-US" sz="3600" dirty="0">
              <a:solidFill>
                <a:srgbClr val="C00000"/>
              </a:solidFill>
              <a:cs typeface="(AH) Manal Black" pitchFamily="2" charset="-78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F05E151-2EF8-4711-A686-A2A6F45CB8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423119"/>
              </p:ext>
            </p:extLst>
          </p:nvPr>
        </p:nvGraphicFramePr>
        <p:xfrm>
          <a:off x="190500" y="1117599"/>
          <a:ext cx="11811000" cy="3921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7225">
                  <a:extLst>
                    <a:ext uri="{9D8B030D-6E8A-4147-A177-3AD203B41FA5}">
                      <a16:colId xmlns:a16="http://schemas.microsoft.com/office/drawing/2014/main" val="802355370"/>
                    </a:ext>
                  </a:extLst>
                </a:gridCol>
                <a:gridCol w="3199805">
                  <a:extLst>
                    <a:ext uri="{9D8B030D-6E8A-4147-A177-3AD203B41FA5}">
                      <a16:colId xmlns:a16="http://schemas.microsoft.com/office/drawing/2014/main" val="836827310"/>
                    </a:ext>
                  </a:extLst>
                </a:gridCol>
                <a:gridCol w="7953970">
                  <a:extLst>
                    <a:ext uri="{9D8B030D-6E8A-4147-A177-3AD203B41FA5}">
                      <a16:colId xmlns:a16="http://schemas.microsoft.com/office/drawing/2014/main" val="1086040072"/>
                    </a:ext>
                  </a:extLst>
                </a:gridCol>
              </a:tblGrid>
              <a:tr h="1010690">
                <a:tc gridSpan="3">
                  <a:txBody>
                    <a:bodyPr/>
                    <a:lstStyle/>
                    <a:p>
                      <a:pPr algn="r" rtl="1"/>
                      <a:r>
                        <a:rPr lang="ar-AE" sz="3600" dirty="0"/>
                        <a:t>الرقم الموجود في منزلة الأجزاء من عشرة في العدد (</a:t>
                      </a:r>
                      <a:r>
                        <a:rPr lang="en-US" sz="3600" dirty="0"/>
                        <a:t> 5.697 </a:t>
                      </a:r>
                      <a:r>
                        <a:rPr lang="ar-AE" sz="3600" dirty="0"/>
                        <a:t>)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297052"/>
                  </a:ext>
                </a:extLst>
              </a:tr>
              <a:tr h="727609">
                <a:tc>
                  <a:txBody>
                    <a:bodyPr/>
                    <a:lstStyle/>
                    <a:p>
                      <a:r>
                        <a:rPr lang="en-US" sz="3200" b="1" dirty="0"/>
                        <a:t>a)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cs typeface="(AH) Manal Black" pitchFamily="2" charset="-78"/>
                        </a:rPr>
                        <a:t>5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8974941"/>
                  </a:ext>
                </a:extLst>
              </a:tr>
              <a:tr h="727609">
                <a:tc>
                  <a:txBody>
                    <a:bodyPr/>
                    <a:lstStyle/>
                    <a:p>
                      <a:r>
                        <a:rPr lang="en-US" sz="3200" b="1" dirty="0"/>
                        <a:t>b)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cs typeface="(AH) Manal Black" pitchFamily="2" charset="-78"/>
                        </a:rPr>
                        <a:t>6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165644"/>
                  </a:ext>
                </a:extLst>
              </a:tr>
              <a:tr h="727609">
                <a:tc>
                  <a:txBody>
                    <a:bodyPr/>
                    <a:lstStyle/>
                    <a:p>
                      <a:r>
                        <a:rPr lang="en-US" sz="3200" b="1" dirty="0"/>
                        <a:t>c)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cs typeface="(AH) Manal Black" pitchFamily="2" charset="-78"/>
                        </a:rPr>
                        <a:t>9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350088"/>
                  </a:ext>
                </a:extLst>
              </a:tr>
              <a:tr h="727609">
                <a:tc>
                  <a:txBody>
                    <a:bodyPr/>
                    <a:lstStyle/>
                    <a:p>
                      <a:r>
                        <a:rPr lang="en-US" sz="3200" b="1" dirty="0"/>
                        <a:t>d)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cs typeface="(AH) Manal Black" pitchFamily="2" charset="-78"/>
                        </a:rPr>
                        <a:t>7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5755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3312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F57C03A-95EE-44F1-9FD8-A14F20B1799F}"/>
              </a:ext>
            </a:extLst>
          </p:cNvPr>
          <p:cNvSpPr txBox="1">
            <a:spLocks/>
          </p:cNvSpPr>
          <p:nvPr/>
        </p:nvSpPr>
        <p:spPr>
          <a:xfrm>
            <a:off x="5810250" y="133761"/>
            <a:ext cx="6087358" cy="742539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AE" sz="3600" dirty="0">
                <a:solidFill>
                  <a:srgbClr val="C00000"/>
                </a:solidFill>
                <a:cs typeface="(AH) Manal Black" pitchFamily="2" charset="-78"/>
              </a:rPr>
              <a:t>اختر الإجابة الصحيحة مما يلي :</a:t>
            </a:r>
            <a:endParaRPr lang="en-US" sz="3600" dirty="0">
              <a:solidFill>
                <a:srgbClr val="C00000"/>
              </a:solidFill>
              <a:cs typeface="(AH) Manal Black" pitchFamily="2" charset="-78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F05E151-2EF8-4711-A686-A2A6F45CB8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275982"/>
              </p:ext>
            </p:extLst>
          </p:nvPr>
        </p:nvGraphicFramePr>
        <p:xfrm>
          <a:off x="190500" y="1117599"/>
          <a:ext cx="11811000" cy="3921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7225">
                  <a:extLst>
                    <a:ext uri="{9D8B030D-6E8A-4147-A177-3AD203B41FA5}">
                      <a16:colId xmlns:a16="http://schemas.microsoft.com/office/drawing/2014/main" val="802355370"/>
                    </a:ext>
                  </a:extLst>
                </a:gridCol>
                <a:gridCol w="3199805">
                  <a:extLst>
                    <a:ext uri="{9D8B030D-6E8A-4147-A177-3AD203B41FA5}">
                      <a16:colId xmlns:a16="http://schemas.microsoft.com/office/drawing/2014/main" val="836827310"/>
                    </a:ext>
                  </a:extLst>
                </a:gridCol>
                <a:gridCol w="7953970">
                  <a:extLst>
                    <a:ext uri="{9D8B030D-6E8A-4147-A177-3AD203B41FA5}">
                      <a16:colId xmlns:a16="http://schemas.microsoft.com/office/drawing/2014/main" val="1086040072"/>
                    </a:ext>
                  </a:extLst>
                </a:gridCol>
              </a:tblGrid>
              <a:tr h="1010690">
                <a:tc gridSpan="3">
                  <a:txBody>
                    <a:bodyPr/>
                    <a:lstStyle/>
                    <a:p>
                      <a:pPr algn="r" rtl="1"/>
                      <a:r>
                        <a:rPr lang="ar-AE" sz="3600" dirty="0"/>
                        <a:t>العدد ( ستة وسبعة أجزاء من مئة ) بالصيغة القياسية هو 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297052"/>
                  </a:ext>
                </a:extLst>
              </a:tr>
              <a:tr h="727609">
                <a:tc>
                  <a:txBody>
                    <a:bodyPr/>
                    <a:lstStyle/>
                    <a:p>
                      <a:r>
                        <a:rPr lang="en-US" sz="3200" b="1" dirty="0"/>
                        <a:t>a)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cs typeface="(AH) Manal Black" pitchFamily="2" charset="-78"/>
                        </a:rPr>
                        <a:t>76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8974941"/>
                  </a:ext>
                </a:extLst>
              </a:tr>
              <a:tr h="727609">
                <a:tc>
                  <a:txBody>
                    <a:bodyPr/>
                    <a:lstStyle/>
                    <a:p>
                      <a:r>
                        <a:rPr lang="en-US" sz="3200" b="1" dirty="0"/>
                        <a:t>b)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cs typeface="(AH) Manal Black" pitchFamily="2" charset="-78"/>
                        </a:rPr>
                        <a:t>6.7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165644"/>
                  </a:ext>
                </a:extLst>
              </a:tr>
              <a:tr h="727609">
                <a:tc>
                  <a:txBody>
                    <a:bodyPr/>
                    <a:lstStyle/>
                    <a:p>
                      <a:r>
                        <a:rPr lang="en-US" sz="3200" b="1" dirty="0"/>
                        <a:t>c)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cs typeface="(AH) Manal Black" pitchFamily="2" charset="-78"/>
                        </a:rPr>
                        <a:t>6.07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350088"/>
                  </a:ext>
                </a:extLst>
              </a:tr>
              <a:tr h="727609">
                <a:tc>
                  <a:txBody>
                    <a:bodyPr/>
                    <a:lstStyle/>
                    <a:p>
                      <a:r>
                        <a:rPr lang="en-US" sz="3200" b="1" dirty="0"/>
                        <a:t>d)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cs typeface="(AH) Manal Black" pitchFamily="2" charset="-78"/>
                        </a:rPr>
                        <a:t>6.007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5755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1884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F57C03A-95EE-44F1-9FD8-A14F20B1799F}"/>
              </a:ext>
            </a:extLst>
          </p:cNvPr>
          <p:cNvSpPr txBox="1">
            <a:spLocks/>
          </p:cNvSpPr>
          <p:nvPr/>
        </p:nvSpPr>
        <p:spPr>
          <a:xfrm>
            <a:off x="5810250" y="133761"/>
            <a:ext cx="6087358" cy="742539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AE" sz="3600" dirty="0">
                <a:solidFill>
                  <a:srgbClr val="C00000"/>
                </a:solidFill>
                <a:cs typeface="(AH) Manal Black" pitchFamily="2" charset="-78"/>
              </a:rPr>
              <a:t>اختر الإجابة الصحيحة مما يلي :</a:t>
            </a:r>
            <a:endParaRPr lang="en-US" sz="3600" dirty="0">
              <a:solidFill>
                <a:srgbClr val="C00000"/>
              </a:solidFill>
              <a:cs typeface="(AH) Manal Black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5F05E151-2EF8-4711-A686-A2A6F45CB88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7784543"/>
                  </p:ext>
                </p:extLst>
              </p:nvPr>
            </p:nvGraphicFramePr>
            <p:xfrm>
              <a:off x="190500" y="1117599"/>
              <a:ext cx="11811000" cy="392112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7225">
                      <a:extLst>
                        <a:ext uri="{9D8B030D-6E8A-4147-A177-3AD203B41FA5}">
                          <a16:colId xmlns:a16="http://schemas.microsoft.com/office/drawing/2014/main" val="802355370"/>
                        </a:ext>
                      </a:extLst>
                    </a:gridCol>
                    <a:gridCol w="3199805">
                      <a:extLst>
                        <a:ext uri="{9D8B030D-6E8A-4147-A177-3AD203B41FA5}">
                          <a16:colId xmlns:a16="http://schemas.microsoft.com/office/drawing/2014/main" val="836827310"/>
                        </a:ext>
                      </a:extLst>
                    </a:gridCol>
                    <a:gridCol w="7953970">
                      <a:extLst>
                        <a:ext uri="{9D8B030D-6E8A-4147-A177-3AD203B41FA5}">
                          <a16:colId xmlns:a16="http://schemas.microsoft.com/office/drawing/2014/main" val="1086040072"/>
                        </a:ext>
                      </a:extLst>
                    </a:gridCol>
                  </a:tblGrid>
                  <a:tr h="1010690">
                    <a:tc gridSpan="3">
                      <a:txBody>
                        <a:bodyPr/>
                        <a:lstStyle/>
                        <a:p>
                          <a:pPr algn="r" rtl="1"/>
                          <a:r>
                            <a:rPr lang="ar-AE" sz="3600" dirty="0"/>
                            <a:t>العدد (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ar-AE" sz="36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 sz="3600" b="1" i="1" dirty="0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ar-AE" sz="3600" b="1" i="1" dirty="0" smtClean="0">
                                      <a:latin typeface="Cambria Math" panose="02040503050406030204" pitchFamily="18" charset="0"/>
                                    </a:rPr>
                                    <m:t>𝟏𝟎𝟎</m:t>
                                  </m:r>
                                </m:den>
                              </m:f>
                              <m:r>
                                <a:rPr lang="ar-AE" sz="3600" b="1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ar-AE" sz="36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 sz="3600" b="1" i="1" dirty="0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ar-AE" sz="3600" b="1" i="1" dirty="0" smtClean="0">
                                      <a:latin typeface="Cambria Math" panose="02040503050406030204" pitchFamily="18" charset="0"/>
                                    </a:rPr>
                                    <m:t>𝟏𝟎𝟎𝟎</m:t>
                                  </m:r>
                                </m:den>
                              </m:f>
                              <m:r>
                                <a:rPr lang="ar-AE" sz="36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ar-AE" sz="3600" dirty="0"/>
                            <a:t> ) بالصيغة القياسية هو </a:t>
                          </a:r>
                          <a:endParaRPr lang="en-US" sz="16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26297052"/>
                      </a:ext>
                    </a:extLst>
                  </a:tr>
                  <a:tr h="727609"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a)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600" b="1" dirty="0">
                              <a:cs typeface="(AH) Manal Black" pitchFamily="2" charset="-78"/>
                            </a:rPr>
                            <a:t>0.23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4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28974941"/>
                      </a:ext>
                    </a:extLst>
                  </a:tr>
                  <a:tr h="727609"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b)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600" b="1" dirty="0">
                              <a:cs typeface="(AH) Manal Black" pitchFamily="2" charset="-78"/>
                            </a:rPr>
                            <a:t>0.32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2165644"/>
                      </a:ext>
                    </a:extLst>
                  </a:tr>
                  <a:tr h="727609"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c)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600" b="1" dirty="0">
                              <a:cs typeface="(AH) Manal Black" pitchFamily="2" charset="-78"/>
                            </a:rPr>
                            <a:t>0.032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99350088"/>
                      </a:ext>
                    </a:extLst>
                  </a:tr>
                  <a:tr h="727609"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d)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600" b="1" dirty="0">
                              <a:cs typeface="(AH) Manal Black" pitchFamily="2" charset="-78"/>
                            </a:rPr>
                            <a:t>0.023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257558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5F05E151-2EF8-4711-A686-A2A6F45CB88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7784543"/>
                  </p:ext>
                </p:extLst>
              </p:nvPr>
            </p:nvGraphicFramePr>
            <p:xfrm>
              <a:off x="190500" y="1117599"/>
              <a:ext cx="11811000" cy="392112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7225">
                      <a:extLst>
                        <a:ext uri="{9D8B030D-6E8A-4147-A177-3AD203B41FA5}">
                          <a16:colId xmlns:a16="http://schemas.microsoft.com/office/drawing/2014/main" val="802355370"/>
                        </a:ext>
                      </a:extLst>
                    </a:gridCol>
                    <a:gridCol w="3199805">
                      <a:extLst>
                        <a:ext uri="{9D8B030D-6E8A-4147-A177-3AD203B41FA5}">
                          <a16:colId xmlns:a16="http://schemas.microsoft.com/office/drawing/2014/main" val="836827310"/>
                        </a:ext>
                      </a:extLst>
                    </a:gridCol>
                    <a:gridCol w="7953970">
                      <a:extLst>
                        <a:ext uri="{9D8B030D-6E8A-4147-A177-3AD203B41FA5}">
                          <a16:colId xmlns:a16="http://schemas.microsoft.com/office/drawing/2014/main" val="1086040072"/>
                        </a:ext>
                      </a:extLst>
                    </a:gridCol>
                  </a:tblGrid>
                  <a:tr h="1010690"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55" t="-1807" r="-258" b="-30180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26297052"/>
                      </a:ext>
                    </a:extLst>
                  </a:tr>
                  <a:tr h="727609"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a)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600" b="1" dirty="0">
                              <a:cs typeface="(AH) Manal Black" pitchFamily="2" charset="-78"/>
                            </a:rPr>
                            <a:t>0.23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4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28974941"/>
                      </a:ext>
                    </a:extLst>
                  </a:tr>
                  <a:tr h="727609"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b)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600" b="1" dirty="0">
                              <a:cs typeface="(AH) Manal Black" pitchFamily="2" charset="-78"/>
                            </a:rPr>
                            <a:t>0.32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2165644"/>
                      </a:ext>
                    </a:extLst>
                  </a:tr>
                  <a:tr h="727609"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c)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600" b="1" dirty="0">
                              <a:cs typeface="(AH) Manal Black" pitchFamily="2" charset="-78"/>
                            </a:rPr>
                            <a:t>0.032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99350088"/>
                      </a:ext>
                    </a:extLst>
                  </a:tr>
                  <a:tr h="727609"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d)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600" b="1" dirty="0">
                              <a:cs typeface="(AH) Manal Black" pitchFamily="2" charset="-78"/>
                            </a:rPr>
                            <a:t>0.023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257558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09461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F57C03A-95EE-44F1-9FD8-A14F20B1799F}"/>
              </a:ext>
            </a:extLst>
          </p:cNvPr>
          <p:cNvSpPr txBox="1">
            <a:spLocks/>
          </p:cNvSpPr>
          <p:nvPr/>
        </p:nvSpPr>
        <p:spPr>
          <a:xfrm>
            <a:off x="5810250" y="133761"/>
            <a:ext cx="6087358" cy="742539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AE" sz="3600" dirty="0">
                <a:solidFill>
                  <a:srgbClr val="C00000"/>
                </a:solidFill>
                <a:cs typeface="(AH) Manal Black" pitchFamily="2" charset="-78"/>
              </a:rPr>
              <a:t>اختر الإجابة الصحيحة مما يلي :</a:t>
            </a:r>
            <a:endParaRPr lang="en-US" sz="3600" dirty="0">
              <a:solidFill>
                <a:srgbClr val="C00000"/>
              </a:solidFill>
              <a:cs typeface="(AH) Manal Black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5F05E151-2EF8-4711-A686-A2A6F45CB88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19366139"/>
                  </p:ext>
                </p:extLst>
              </p:nvPr>
            </p:nvGraphicFramePr>
            <p:xfrm>
              <a:off x="190500" y="1117599"/>
              <a:ext cx="11811000" cy="433776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7225">
                      <a:extLst>
                        <a:ext uri="{9D8B030D-6E8A-4147-A177-3AD203B41FA5}">
                          <a16:colId xmlns:a16="http://schemas.microsoft.com/office/drawing/2014/main" val="802355370"/>
                        </a:ext>
                      </a:extLst>
                    </a:gridCol>
                    <a:gridCol w="6953250">
                      <a:extLst>
                        <a:ext uri="{9D8B030D-6E8A-4147-A177-3AD203B41FA5}">
                          <a16:colId xmlns:a16="http://schemas.microsoft.com/office/drawing/2014/main" val="836827310"/>
                        </a:ext>
                      </a:extLst>
                    </a:gridCol>
                    <a:gridCol w="4200525">
                      <a:extLst>
                        <a:ext uri="{9D8B030D-6E8A-4147-A177-3AD203B41FA5}">
                          <a16:colId xmlns:a16="http://schemas.microsoft.com/office/drawing/2014/main" val="1086040072"/>
                        </a:ext>
                      </a:extLst>
                    </a:gridCol>
                  </a:tblGrid>
                  <a:tr h="858072">
                    <a:tc gridSpan="3">
                      <a:txBody>
                        <a:bodyPr/>
                        <a:lstStyle/>
                        <a:p>
                          <a:pPr algn="r" rtl="1"/>
                          <a:r>
                            <a:rPr lang="ar-AE" sz="3600" dirty="0"/>
                            <a:t>العدد ( </a:t>
                          </a:r>
                          <a:r>
                            <a:rPr lang="en-US" sz="3600" dirty="0"/>
                            <a:t> 50.012</a:t>
                          </a:r>
                          <a:r>
                            <a:rPr lang="ar-AE" sz="3600" dirty="0"/>
                            <a:t>) بالصيغة الموسعة هو </a:t>
                          </a:r>
                          <a:endParaRPr lang="en-US" sz="16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26297052"/>
                      </a:ext>
                    </a:extLst>
                  </a:tr>
                  <a:tr h="952667"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a)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1" i="1" smtClean="0">
                                    <a:latin typeface="Cambria Math" panose="02040503050406030204" pitchFamily="18" charset="0"/>
                                    <a:cs typeface="(AH) Manal Black" pitchFamily="2" charset="-78"/>
                                  </a:rPr>
                                  <m:t>𝟓</m:t>
                                </m:r>
                                <m:r>
                                  <a:rPr lang="ar-AE" sz="3600" b="1" i="1" smtClean="0">
                                    <a:latin typeface="Cambria Math" panose="02040503050406030204" pitchFamily="18" charset="0"/>
                                    <a:cs typeface="(AH) Manal Black" pitchFamily="2" charset="-78"/>
                                  </a:rPr>
                                  <m:t>×</m:t>
                                </m:r>
                                <m:r>
                                  <a:rPr lang="en-US" sz="3600" b="1" i="1" smtClean="0">
                                    <a:latin typeface="Cambria Math" panose="02040503050406030204" pitchFamily="18" charset="0"/>
                                    <a:cs typeface="(AH) Manal Black" pitchFamily="2" charset="-78"/>
                                  </a:rPr>
                                  <m:t>𝟏𝟎</m:t>
                                </m:r>
                                <m:r>
                                  <a:rPr lang="en-US" sz="3600" b="1" i="1" smtClean="0">
                                    <a:latin typeface="Cambria Math" panose="02040503050406030204" pitchFamily="18" charset="0"/>
                                    <a:cs typeface="(AH) Manal Black" pitchFamily="2" charset="-78"/>
                                  </a:rPr>
                                  <m:t>+</m:t>
                                </m:r>
                                <m:r>
                                  <a:rPr lang="en-US" sz="3600" b="1" i="1" smtClean="0">
                                    <a:latin typeface="Cambria Math" panose="02040503050406030204" pitchFamily="18" charset="0"/>
                                    <a:cs typeface="(AH) Manal Black" pitchFamily="2" charset="-78"/>
                                  </a:rPr>
                                  <m:t>𝟏</m:t>
                                </m:r>
                                <m:r>
                                  <a:rPr lang="ar-AE" sz="3600" b="1" i="1" smtClean="0">
                                    <a:latin typeface="Cambria Math" panose="02040503050406030204" pitchFamily="18" charset="0"/>
                                    <a:cs typeface="(AH) Manal Black" pitchFamily="2" charset="-78"/>
                                  </a:rPr>
                                  <m:t>×</m:t>
                                </m:r>
                                <m:f>
                                  <m:fPr>
                                    <m:ctrlPr>
                                      <a:rPr lang="en-US" sz="3600" b="1" i="1" smtClean="0">
                                        <a:latin typeface="Cambria Math" panose="02040503050406030204" pitchFamily="18" charset="0"/>
                                        <a:cs typeface="(AH) Manal Black" pitchFamily="2" charset="-78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600" b="1" i="1" smtClean="0">
                                        <a:latin typeface="Cambria Math" panose="02040503050406030204" pitchFamily="18" charset="0"/>
                                        <a:cs typeface="(AH) Manal Black" pitchFamily="2" charset="-78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3600" b="1" i="1" smtClean="0">
                                        <a:latin typeface="Cambria Math" panose="02040503050406030204" pitchFamily="18" charset="0"/>
                                        <a:cs typeface="(AH) Manal Black" pitchFamily="2" charset="-78"/>
                                      </a:rPr>
                                      <m:t>𝟏𝟎𝟎</m:t>
                                    </m:r>
                                  </m:den>
                                </m:f>
                                <m:r>
                                  <a:rPr lang="en-US" sz="3600" b="1" i="1" smtClean="0">
                                    <a:latin typeface="Cambria Math" panose="02040503050406030204" pitchFamily="18" charset="0"/>
                                    <a:cs typeface="(AH) Manal Black" pitchFamily="2" charset="-78"/>
                                  </a:rPr>
                                  <m:t>+</m:t>
                                </m:r>
                                <m:r>
                                  <a:rPr lang="en-US" sz="3600" b="1" i="1" smtClean="0">
                                    <a:latin typeface="Cambria Math" panose="02040503050406030204" pitchFamily="18" charset="0"/>
                                    <a:cs typeface="(AH) Manal Black" pitchFamily="2" charset="-78"/>
                                  </a:rPr>
                                  <m:t>𝟐</m:t>
                                </m:r>
                                <m:r>
                                  <a:rPr lang="ar-AE" sz="3600" b="1" i="1" smtClean="0">
                                    <a:latin typeface="Cambria Math" panose="02040503050406030204" pitchFamily="18" charset="0"/>
                                    <a:cs typeface="(AH) Manal Black" pitchFamily="2" charset="-78"/>
                                  </a:rPr>
                                  <m:t>×</m:t>
                                </m:r>
                                <m:f>
                                  <m:fPr>
                                    <m:ctrlPr>
                                      <a:rPr lang="en-US" sz="3600" b="1" i="1" smtClean="0">
                                        <a:latin typeface="Cambria Math" panose="02040503050406030204" pitchFamily="18" charset="0"/>
                                        <a:cs typeface="(AH) Manal Black" pitchFamily="2" charset="-78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600" b="1" i="1" smtClean="0">
                                        <a:latin typeface="Cambria Math" panose="02040503050406030204" pitchFamily="18" charset="0"/>
                                        <a:cs typeface="(AH) Manal Black" pitchFamily="2" charset="-78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3600" b="1" i="1" smtClean="0">
                                        <a:latin typeface="Cambria Math" panose="02040503050406030204" pitchFamily="18" charset="0"/>
                                        <a:cs typeface="(AH) Manal Black" pitchFamily="2" charset="-78"/>
                                      </a:rPr>
                                      <m:t>𝟏𝟎𝟎𝟎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3600" b="1" dirty="0">
                            <a:cs typeface="(AH) Manal Black" pitchFamily="2" charset="-78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3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28974941"/>
                      </a:ext>
                    </a:extLst>
                  </a:tr>
                  <a:tr h="947052"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b)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1" i="1" smtClean="0">
                                    <a:latin typeface="Cambria Math" panose="02040503050406030204" pitchFamily="18" charset="0"/>
                                    <a:cs typeface="(AH) Manal Black" pitchFamily="2" charset="-78"/>
                                  </a:rPr>
                                  <m:t>𝟓</m:t>
                                </m:r>
                                <m:r>
                                  <a:rPr lang="ar-AE" sz="3600" b="1" i="1" smtClean="0">
                                    <a:latin typeface="Cambria Math" panose="02040503050406030204" pitchFamily="18" charset="0"/>
                                    <a:cs typeface="(AH) Manal Black" pitchFamily="2" charset="-78"/>
                                  </a:rPr>
                                  <m:t>×</m:t>
                                </m:r>
                                <m:r>
                                  <a:rPr lang="en-US" sz="3600" b="1" i="1" smtClean="0">
                                    <a:latin typeface="Cambria Math" panose="02040503050406030204" pitchFamily="18" charset="0"/>
                                    <a:cs typeface="(AH) Manal Black" pitchFamily="2" charset="-78"/>
                                  </a:rPr>
                                  <m:t>𝟏𝟎</m:t>
                                </m:r>
                                <m:r>
                                  <a:rPr lang="en-US" sz="3600" b="1" i="1" smtClean="0">
                                    <a:latin typeface="Cambria Math" panose="02040503050406030204" pitchFamily="18" charset="0"/>
                                    <a:cs typeface="(AH) Manal Black" pitchFamily="2" charset="-78"/>
                                  </a:rPr>
                                  <m:t>+</m:t>
                                </m:r>
                                <m:r>
                                  <a:rPr lang="en-US" sz="3600" b="1" i="1" smtClean="0">
                                    <a:latin typeface="Cambria Math" panose="02040503050406030204" pitchFamily="18" charset="0"/>
                                    <a:cs typeface="(AH) Manal Black" pitchFamily="2" charset="-78"/>
                                  </a:rPr>
                                  <m:t>𝟏</m:t>
                                </m:r>
                                <m:r>
                                  <a:rPr lang="ar-AE" sz="3600" b="1" i="1" smtClean="0">
                                    <a:latin typeface="Cambria Math" panose="02040503050406030204" pitchFamily="18" charset="0"/>
                                    <a:cs typeface="(AH) Manal Black" pitchFamily="2" charset="-78"/>
                                  </a:rPr>
                                  <m:t>×</m:t>
                                </m:r>
                                <m:f>
                                  <m:fPr>
                                    <m:ctrlPr>
                                      <a:rPr lang="en-US" sz="3600" b="1" i="1" smtClean="0">
                                        <a:latin typeface="Cambria Math" panose="02040503050406030204" pitchFamily="18" charset="0"/>
                                        <a:cs typeface="(AH) Manal Black" pitchFamily="2" charset="-78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600" b="1" i="1" smtClean="0">
                                        <a:latin typeface="Cambria Math" panose="02040503050406030204" pitchFamily="18" charset="0"/>
                                        <a:cs typeface="(AH) Manal Black" pitchFamily="2" charset="-78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3600" b="1" i="1" smtClean="0">
                                        <a:latin typeface="Cambria Math" panose="02040503050406030204" pitchFamily="18" charset="0"/>
                                        <a:cs typeface="(AH) Manal Black" pitchFamily="2" charset="-78"/>
                                      </a:rPr>
                                      <m:t>𝟏𝟎</m:t>
                                    </m:r>
                                  </m:den>
                                </m:f>
                                <m:r>
                                  <a:rPr lang="en-US" sz="3600" b="1" i="1" smtClean="0">
                                    <a:latin typeface="Cambria Math" panose="02040503050406030204" pitchFamily="18" charset="0"/>
                                    <a:cs typeface="(AH) Manal Black" pitchFamily="2" charset="-78"/>
                                  </a:rPr>
                                  <m:t>+</m:t>
                                </m:r>
                                <m:r>
                                  <a:rPr lang="en-US" sz="3600" b="1" i="1" smtClean="0">
                                    <a:latin typeface="Cambria Math" panose="02040503050406030204" pitchFamily="18" charset="0"/>
                                    <a:cs typeface="(AH) Manal Black" pitchFamily="2" charset="-78"/>
                                  </a:rPr>
                                  <m:t>𝟐</m:t>
                                </m:r>
                                <m:r>
                                  <a:rPr lang="ar-AE" sz="3600" b="1" i="1" smtClean="0">
                                    <a:latin typeface="Cambria Math" panose="02040503050406030204" pitchFamily="18" charset="0"/>
                                    <a:cs typeface="(AH) Manal Black" pitchFamily="2" charset="-78"/>
                                  </a:rPr>
                                  <m:t>×</m:t>
                                </m:r>
                                <m:f>
                                  <m:fPr>
                                    <m:ctrlPr>
                                      <a:rPr lang="en-US" sz="3600" b="1" i="1" smtClean="0">
                                        <a:latin typeface="Cambria Math" panose="02040503050406030204" pitchFamily="18" charset="0"/>
                                        <a:cs typeface="(AH) Manal Black" pitchFamily="2" charset="-78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600" b="1" i="1" smtClean="0">
                                        <a:latin typeface="Cambria Math" panose="02040503050406030204" pitchFamily="18" charset="0"/>
                                        <a:cs typeface="(AH) Manal Black" pitchFamily="2" charset="-78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3600" b="1" i="1" smtClean="0">
                                        <a:latin typeface="Cambria Math" panose="02040503050406030204" pitchFamily="18" charset="0"/>
                                        <a:cs typeface="(AH) Manal Black" pitchFamily="2" charset="-78"/>
                                      </a:rPr>
                                      <m:t>𝟏𝟎𝟎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3600" b="1" dirty="0">
                            <a:cs typeface="(AH) Manal Black" pitchFamily="2" charset="-78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2165644"/>
                      </a:ext>
                    </a:extLst>
                  </a:tr>
                  <a:tr h="1235475"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c)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1" i="1" smtClean="0">
                                    <a:latin typeface="Cambria Math" panose="02040503050406030204" pitchFamily="18" charset="0"/>
                                    <a:cs typeface="(AH) Manal Black" pitchFamily="2" charset="-78"/>
                                  </a:rPr>
                                  <m:t>𝟓</m:t>
                                </m:r>
                                <m:r>
                                  <a:rPr lang="ar-AE" sz="3600" b="1" i="1" smtClean="0">
                                    <a:latin typeface="Cambria Math" panose="02040503050406030204" pitchFamily="18" charset="0"/>
                                    <a:cs typeface="(AH) Manal Black" pitchFamily="2" charset="-78"/>
                                  </a:rPr>
                                  <m:t>×</m:t>
                                </m:r>
                                <m:r>
                                  <a:rPr lang="en-US" sz="3600" b="1" i="1" smtClean="0">
                                    <a:latin typeface="Cambria Math" panose="02040503050406030204" pitchFamily="18" charset="0"/>
                                    <a:cs typeface="(AH) Manal Black" pitchFamily="2" charset="-78"/>
                                  </a:rPr>
                                  <m:t>𝟏𝟎𝟎𝟎𝟎</m:t>
                                </m:r>
                                <m:r>
                                  <a:rPr lang="en-US" sz="3600" b="1" i="1" smtClean="0">
                                    <a:latin typeface="Cambria Math" panose="02040503050406030204" pitchFamily="18" charset="0"/>
                                    <a:cs typeface="(AH) Manal Black" pitchFamily="2" charset="-78"/>
                                  </a:rPr>
                                  <m:t>+</m:t>
                                </m:r>
                                <m:r>
                                  <a:rPr lang="en-US" sz="3600" b="1" i="1" smtClean="0">
                                    <a:latin typeface="Cambria Math" panose="02040503050406030204" pitchFamily="18" charset="0"/>
                                    <a:cs typeface="(AH) Manal Black" pitchFamily="2" charset="-78"/>
                                  </a:rPr>
                                  <m:t>𝟏</m:t>
                                </m:r>
                                <m:r>
                                  <a:rPr lang="ar-AE" sz="3600" b="1" i="1" smtClean="0">
                                    <a:latin typeface="Cambria Math" panose="02040503050406030204" pitchFamily="18" charset="0"/>
                                    <a:cs typeface="(AH) Manal Black" pitchFamily="2" charset="-78"/>
                                  </a:rPr>
                                  <m:t>×</m:t>
                                </m:r>
                                <m:r>
                                  <a:rPr lang="en-US" sz="3600" b="1" i="1" smtClean="0">
                                    <a:latin typeface="Cambria Math" panose="02040503050406030204" pitchFamily="18" charset="0"/>
                                    <a:cs typeface="(AH) Manal Black" pitchFamily="2" charset="-78"/>
                                  </a:rPr>
                                  <m:t>𝟏𝟎</m:t>
                                </m:r>
                                <m:r>
                                  <a:rPr lang="en-US" sz="3600" b="1" i="1" smtClean="0">
                                    <a:latin typeface="Cambria Math" panose="02040503050406030204" pitchFamily="18" charset="0"/>
                                    <a:cs typeface="(AH) Manal Black" pitchFamily="2" charset="-78"/>
                                  </a:rPr>
                                  <m:t>+</m:t>
                                </m:r>
                                <m:r>
                                  <a:rPr lang="en-US" sz="3600" b="1" i="1" smtClean="0">
                                    <a:latin typeface="Cambria Math" panose="02040503050406030204" pitchFamily="18" charset="0"/>
                                    <a:cs typeface="(AH) Manal Black" pitchFamily="2" charset="-78"/>
                                  </a:rPr>
                                  <m:t>𝟐</m:t>
                                </m:r>
                                <m:r>
                                  <a:rPr lang="ar-AE" sz="3600" b="1" i="1" smtClean="0">
                                    <a:latin typeface="Cambria Math" panose="02040503050406030204" pitchFamily="18" charset="0"/>
                                    <a:cs typeface="(AH) Manal Black" pitchFamily="2" charset="-78"/>
                                  </a:rPr>
                                  <m:t>×</m:t>
                                </m:r>
                                <m:r>
                                  <a:rPr lang="en-US" sz="3600" b="1" i="1" smtClean="0">
                                    <a:latin typeface="Cambria Math" panose="02040503050406030204" pitchFamily="18" charset="0"/>
                                    <a:cs typeface="(AH) Manal Black" pitchFamily="2" charset="-78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3600" b="1" dirty="0">
                            <a:cs typeface="(AH) Manal Black" pitchFamily="2" charset="-78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993500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5F05E151-2EF8-4711-A686-A2A6F45CB88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19366139"/>
                  </p:ext>
                </p:extLst>
              </p:nvPr>
            </p:nvGraphicFramePr>
            <p:xfrm>
              <a:off x="190500" y="1117599"/>
              <a:ext cx="11811000" cy="433776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7225">
                      <a:extLst>
                        <a:ext uri="{9D8B030D-6E8A-4147-A177-3AD203B41FA5}">
                          <a16:colId xmlns:a16="http://schemas.microsoft.com/office/drawing/2014/main" val="802355370"/>
                        </a:ext>
                      </a:extLst>
                    </a:gridCol>
                    <a:gridCol w="6953250">
                      <a:extLst>
                        <a:ext uri="{9D8B030D-6E8A-4147-A177-3AD203B41FA5}">
                          <a16:colId xmlns:a16="http://schemas.microsoft.com/office/drawing/2014/main" val="836827310"/>
                        </a:ext>
                      </a:extLst>
                    </a:gridCol>
                    <a:gridCol w="4200525">
                      <a:extLst>
                        <a:ext uri="{9D8B030D-6E8A-4147-A177-3AD203B41FA5}">
                          <a16:colId xmlns:a16="http://schemas.microsoft.com/office/drawing/2014/main" val="1086040072"/>
                        </a:ext>
                      </a:extLst>
                    </a:gridCol>
                  </a:tblGrid>
                  <a:tr h="858072">
                    <a:tc gridSpan="3">
                      <a:txBody>
                        <a:bodyPr/>
                        <a:lstStyle/>
                        <a:p>
                          <a:pPr algn="r" rtl="1"/>
                          <a:r>
                            <a:rPr lang="ar-AE" sz="3600" dirty="0"/>
                            <a:t>العدد ( </a:t>
                          </a:r>
                          <a:r>
                            <a:rPr lang="en-US" sz="3600" dirty="0"/>
                            <a:t> 50.012</a:t>
                          </a:r>
                          <a:r>
                            <a:rPr lang="ar-AE" sz="3600" dirty="0"/>
                            <a:t>) بالصيغة الموسعة هو </a:t>
                          </a:r>
                          <a:endParaRPr lang="en-US" sz="16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26297052"/>
                      </a:ext>
                    </a:extLst>
                  </a:tr>
                  <a:tr h="1122109"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a)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728" t="-78261" r="-60824" b="-213043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28974941"/>
                      </a:ext>
                    </a:extLst>
                  </a:tr>
                  <a:tr h="1122109"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b)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728" t="-178261" r="-60824" b="-113043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2165644"/>
                      </a:ext>
                    </a:extLst>
                  </a:tr>
                  <a:tr h="1235475"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c)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728" t="-252217" r="-60824" b="-2463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9935008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71181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F57C03A-95EE-44F1-9FD8-A14F20B1799F}"/>
              </a:ext>
            </a:extLst>
          </p:cNvPr>
          <p:cNvSpPr txBox="1">
            <a:spLocks/>
          </p:cNvSpPr>
          <p:nvPr/>
        </p:nvSpPr>
        <p:spPr>
          <a:xfrm>
            <a:off x="5810250" y="133761"/>
            <a:ext cx="6087358" cy="742539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AE" sz="3600" dirty="0">
                <a:solidFill>
                  <a:srgbClr val="C00000"/>
                </a:solidFill>
                <a:cs typeface="(AH) Manal Black" pitchFamily="2" charset="-78"/>
              </a:rPr>
              <a:t>اختر الإجابة الصحيحة مما يلي :</a:t>
            </a:r>
            <a:endParaRPr lang="en-US" sz="3600" dirty="0">
              <a:solidFill>
                <a:srgbClr val="C00000"/>
              </a:solidFill>
              <a:cs typeface="(AH) Manal Black" pitchFamily="2" charset="-78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F05E151-2EF8-4711-A686-A2A6F45CB8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818541"/>
              </p:ext>
            </p:extLst>
          </p:nvPr>
        </p:nvGraphicFramePr>
        <p:xfrm>
          <a:off x="190500" y="1117599"/>
          <a:ext cx="11811000" cy="3921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7225">
                  <a:extLst>
                    <a:ext uri="{9D8B030D-6E8A-4147-A177-3AD203B41FA5}">
                      <a16:colId xmlns:a16="http://schemas.microsoft.com/office/drawing/2014/main" val="802355370"/>
                    </a:ext>
                  </a:extLst>
                </a:gridCol>
                <a:gridCol w="3199805">
                  <a:extLst>
                    <a:ext uri="{9D8B030D-6E8A-4147-A177-3AD203B41FA5}">
                      <a16:colId xmlns:a16="http://schemas.microsoft.com/office/drawing/2014/main" val="836827310"/>
                    </a:ext>
                  </a:extLst>
                </a:gridCol>
                <a:gridCol w="7953970">
                  <a:extLst>
                    <a:ext uri="{9D8B030D-6E8A-4147-A177-3AD203B41FA5}">
                      <a16:colId xmlns:a16="http://schemas.microsoft.com/office/drawing/2014/main" val="1086040072"/>
                    </a:ext>
                  </a:extLst>
                </a:gridCol>
              </a:tblGrid>
              <a:tr h="1010690">
                <a:tc gridSpan="3">
                  <a:txBody>
                    <a:bodyPr/>
                    <a:lstStyle/>
                    <a:p>
                      <a:pPr algn="r" rtl="1"/>
                      <a:r>
                        <a:rPr lang="ar-AE" sz="3600" dirty="0"/>
                        <a:t>الرقم الموجود في منزلة عشرات الألاف في العدد (2340986)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297052"/>
                  </a:ext>
                </a:extLst>
              </a:tr>
              <a:tr h="727609">
                <a:tc>
                  <a:txBody>
                    <a:bodyPr/>
                    <a:lstStyle/>
                    <a:p>
                      <a:r>
                        <a:rPr lang="en-US" sz="3200" b="1" dirty="0"/>
                        <a:t>a)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cs typeface="(AH) Manal Black" pitchFamily="2" charset="-78"/>
                        </a:rPr>
                        <a:t>8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8974941"/>
                  </a:ext>
                </a:extLst>
              </a:tr>
              <a:tr h="727609">
                <a:tc>
                  <a:txBody>
                    <a:bodyPr/>
                    <a:lstStyle/>
                    <a:p>
                      <a:r>
                        <a:rPr lang="en-US" sz="3200" b="1" dirty="0"/>
                        <a:t>b)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cs typeface="(AH) Manal Black" pitchFamily="2" charset="-78"/>
                        </a:rPr>
                        <a:t>9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165644"/>
                  </a:ext>
                </a:extLst>
              </a:tr>
              <a:tr h="727609">
                <a:tc>
                  <a:txBody>
                    <a:bodyPr/>
                    <a:lstStyle/>
                    <a:p>
                      <a:r>
                        <a:rPr lang="en-US" sz="3200" b="1" dirty="0"/>
                        <a:t>c)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cs typeface="(AH) Manal Black" pitchFamily="2" charset="-78"/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350088"/>
                  </a:ext>
                </a:extLst>
              </a:tr>
              <a:tr h="727609">
                <a:tc>
                  <a:txBody>
                    <a:bodyPr/>
                    <a:lstStyle/>
                    <a:p>
                      <a:r>
                        <a:rPr lang="en-US" sz="3200" b="1" dirty="0"/>
                        <a:t>d)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cs typeface="(AH) Manal Black" pitchFamily="2" charset="-78"/>
                        </a:rPr>
                        <a:t>4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5755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9808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F57C03A-95EE-44F1-9FD8-A14F20B1799F}"/>
              </a:ext>
            </a:extLst>
          </p:cNvPr>
          <p:cNvSpPr txBox="1">
            <a:spLocks/>
          </p:cNvSpPr>
          <p:nvPr/>
        </p:nvSpPr>
        <p:spPr>
          <a:xfrm>
            <a:off x="5810250" y="133761"/>
            <a:ext cx="6087358" cy="742539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AE" sz="3600" dirty="0">
                <a:solidFill>
                  <a:srgbClr val="C00000"/>
                </a:solidFill>
                <a:cs typeface="(AH) Manal Black" pitchFamily="2" charset="-78"/>
              </a:rPr>
              <a:t>اختر الإجابة الصحيحة مما يلي :</a:t>
            </a:r>
            <a:endParaRPr lang="en-US" sz="3600" dirty="0">
              <a:solidFill>
                <a:srgbClr val="C00000"/>
              </a:solidFill>
              <a:cs typeface="(AH) Manal Black" pitchFamily="2" charset="-78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F05E151-2EF8-4711-A686-A2A6F45CB8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249727"/>
              </p:ext>
            </p:extLst>
          </p:nvPr>
        </p:nvGraphicFramePr>
        <p:xfrm>
          <a:off x="190500" y="1117599"/>
          <a:ext cx="11811000" cy="3921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7225">
                  <a:extLst>
                    <a:ext uri="{9D8B030D-6E8A-4147-A177-3AD203B41FA5}">
                      <a16:colId xmlns:a16="http://schemas.microsoft.com/office/drawing/2014/main" val="802355370"/>
                    </a:ext>
                  </a:extLst>
                </a:gridCol>
                <a:gridCol w="3199805">
                  <a:extLst>
                    <a:ext uri="{9D8B030D-6E8A-4147-A177-3AD203B41FA5}">
                      <a16:colId xmlns:a16="http://schemas.microsoft.com/office/drawing/2014/main" val="836827310"/>
                    </a:ext>
                  </a:extLst>
                </a:gridCol>
                <a:gridCol w="7953970">
                  <a:extLst>
                    <a:ext uri="{9D8B030D-6E8A-4147-A177-3AD203B41FA5}">
                      <a16:colId xmlns:a16="http://schemas.microsoft.com/office/drawing/2014/main" val="1086040072"/>
                    </a:ext>
                  </a:extLst>
                </a:gridCol>
              </a:tblGrid>
              <a:tr h="1010690">
                <a:tc gridSpan="3">
                  <a:txBody>
                    <a:bodyPr/>
                    <a:lstStyle/>
                    <a:p>
                      <a:pPr algn="r" rtl="1"/>
                      <a:r>
                        <a:rPr lang="ar-AE" sz="3600" dirty="0"/>
                        <a:t>العدد ( أربعة أجزاء من ألف ) بالصيغة القياسية هو 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297052"/>
                  </a:ext>
                </a:extLst>
              </a:tr>
              <a:tr h="727609">
                <a:tc>
                  <a:txBody>
                    <a:bodyPr/>
                    <a:lstStyle/>
                    <a:p>
                      <a:r>
                        <a:rPr lang="en-US" sz="3200" b="1" dirty="0"/>
                        <a:t>a)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cs typeface="(AH) Manal Black" pitchFamily="2" charset="-78"/>
                        </a:rPr>
                        <a:t>4000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8974941"/>
                  </a:ext>
                </a:extLst>
              </a:tr>
              <a:tr h="727609">
                <a:tc>
                  <a:txBody>
                    <a:bodyPr/>
                    <a:lstStyle/>
                    <a:p>
                      <a:r>
                        <a:rPr lang="en-US" sz="3200" b="1" dirty="0"/>
                        <a:t>b)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cs typeface="(AH) Manal Black" pitchFamily="2" charset="-78"/>
                        </a:rPr>
                        <a:t>0.4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165644"/>
                  </a:ext>
                </a:extLst>
              </a:tr>
              <a:tr h="727609">
                <a:tc>
                  <a:txBody>
                    <a:bodyPr/>
                    <a:lstStyle/>
                    <a:p>
                      <a:r>
                        <a:rPr lang="en-US" sz="3200" b="1" dirty="0"/>
                        <a:t>c)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cs typeface="(AH) Manal Black" pitchFamily="2" charset="-78"/>
                        </a:rPr>
                        <a:t>0.04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350088"/>
                  </a:ext>
                </a:extLst>
              </a:tr>
              <a:tr h="727609">
                <a:tc>
                  <a:txBody>
                    <a:bodyPr/>
                    <a:lstStyle/>
                    <a:p>
                      <a:r>
                        <a:rPr lang="en-US" sz="3200" b="1" dirty="0"/>
                        <a:t>d)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cs typeface="(AH) Manal Black" pitchFamily="2" charset="-78"/>
                        </a:rPr>
                        <a:t>0.004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5755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0752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F57C03A-95EE-44F1-9FD8-A14F20B1799F}"/>
              </a:ext>
            </a:extLst>
          </p:cNvPr>
          <p:cNvSpPr txBox="1">
            <a:spLocks/>
          </p:cNvSpPr>
          <p:nvPr/>
        </p:nvSpPr>
        <p:spPr>
          <a:xfrm>
            <a:off x="5810250" y="133761"/>
            <a:ext cx="6087358" cy="742539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AE" sz="3600" dirty="0">
                <a:solidFill>
                  <a:srgbClr val="C00000"/>
                </a:solidFill>
                <a:cs typeface="(AH) Manal Black" pitchFamily="2" charset="-78"/>
              </a:rPr>
              <a:t>اختر الإجابة الصحيحة مما يلي :</a:t>
            </a:r>
            <a:endParaRPr lang="en-US" sz="3600" dirty="0">
              <a:solidFill>
                <a:srgbClr val="C00000"/>
              </a:solidFill>
              <a:cs typeface="(AH) Manal Black" pitchFamily="2" charset="-78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F05E151-2EF8-4711-A686-A2A6F45CB8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851403"/>
              </p:ext>
            </p:extLst>
          </p:nvPr>
        </p:nvGraphicFramePr>
        <p:xfrm>
          <a:off x="190500" y="1117599"/>
          <a:ext cx="11811000" cy="3698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7225">
                  <a:extLst>
                    <a:ext uri="{9D8B030D-6E8A-4147-A177-3AD203B41FA5}">
                      <a16:colId xmlns:a16="http://schemas.microsoft.com/office/drawing/2014/main" val="802355370"/>
                    </a:ext>
                  </a:extLst>
                </a:gridCol>
                <a:gridCol w="3199805">
                  <a:extLst>
                    <a:ext uri="{9D8B030D-6E8A-4147-A177-3AD203B41FA5}">
                      <a16:colId xmlns:a16="http://schemas.microsoft.com/office/drawing/2014/main" val="836827310"/>
                    </a:ext>
                  </a:extLst>
                </a:gridCol>
                <a:gridCol w="7953970">
                  <a:extLst>
                    <a:ext uri="{9D8B030D-6E8A-4147-A177-3AD203B41FA5}">
                      <a16:colId xmlns:a16="http://schemas.microsoft.com/office/drawing/2014/main" val="1086040072"/>
                    </a:ext>
                  </a:extLst>
                </a:gridCol>
              </a:tblGrid>
              <a:tr h="1004509">
                <a:tc gridSpan="3">
                  <a:txBody>
                    <a:bodyPr/>
                    <a:lstStyle/>
                    <a:p>
                      <a:pPr algn="r"/>
                      <a:r>
                        <a:rPr lang="ar-AE" sz="3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قارن بين العددين</a:t>
                      </a:r>
                      <a:endParaRPr lang="en-US" sz="3600" b="1" dirty="0"/>
                    </a:p>
                    <a:p>
                      <a:pPr algn="ctr"/>
                      <a:r>
                        <a:rPr lang="en-US" sz="3600" b="1" dirty="0"/>
                        <a:t>          </a:t>
                      </a:r>
                      <a:r>
                        <a:rPr lang="ar-AE" sz="3600" b="1" dirty="0"/>
                        <a:t>7.304        7.31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297052"/>
                  </a:ext>
                </a:extLst>
              </a:tr>
              <a:tr h="836623">
                <a:tc>
                  <a:txBody>
                    <a:bodyPr/>
                    <a:lstStyle/>
                    <a:p>
                      <a:r>
                        <a:rPr lang="en-US" sz="3200" b="1" dirty="0"/>
                        <a:t>a)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cs typeface="(AH) Manal Black" pitchFamily="2" charset="-78"/>
                        </a:rPr>
                        <a:t>&gt;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8974941"/>
                  </a:ext>
                </a:extLst>
              </a:tr>
              <a:tr h="836623">
                <a:tc>
                  <a:txBody>
                    <a:bodyPr/>
                    <a:lstStyle/>
                    <a:p>
                      <a:r>
                        <a:rPr lang="en-US" sz="3200" b="1" dirty="0"/>
                        <a:t>b)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cs typeface="(AH) Manal Black" pitchFamily="2" charset="-78"/>
                        </a:rPr>
                        <a:t>&lt;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165644"/>
                  </a:ext>
                </a:extLst>
              </a:tr>
              <a:tr h="836623">
                <a:tc>
                  <a:txBody>
                    <a:bodyPr/>
                    <a:lstStyle/>
                    <a:p>
                      <a:r>
                        <a:rPr lang="en-US" sz="3200" b="1" dirty="0"/>
                        <a:t>c)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cs typeface="(AH) Manal Black" pitchFamily="2" charset="-78"/>
                        </a:rPr>
                        <a:t>=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350088"/>
                  </a:ext>
                </a:extLst>
              </a:tr>
            </a:tbl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EDD182F9-A7BE-4930-B7B0-533869E487FA}"/>
              </a:ext>
            </a:extLst>
          </p:cNvPr>
          <p:cNvSpPr/>
          <p:nvPr/>
        </p:nvSpPr>
        <p:spPr>
          <a:xfrm>
            <a:off x="6162675" y="1543051"/>
            <a:ext cx="771525" cy="723900"/>
          </a:xfrm>
          <a:prstGeom prst="ellipse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93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F57C03A-95EE-44F1-9FD8-A14F20B1799F}"/>
              </a:ext>
            </a:extLst>
          </p:cNvPr>
          <p:cNvSpPr txBox="1">
            <a:spLocks/>
          </p:cNvSpPr>
          <p:nvPr/>
        </p:nvSpPr>
        <p:spPr>
          <a:xfrm>
            <a:off x="5810250" y="133761"/>
            <a:ext cx="6087358" cy="742539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AE" sz="3600" dirty="0">
                <a:solidFill>
                  <a:srgbClr val="C00000"/>
                </a:solidFill>
                <a:cs typeface="(AH) Manal Black" pitchFamily="2" charset="-78"/>
              </a:rPr>
              <a:t>اختر الإجابة الصحيحة مما يلي :</a:t>
            </a:r>
            <a:endParaRPr lang="en-US" sz="3600" dirty="0">
              <a:solidFill>
                <a:srgbClr val="C00000"/>
              </a:solidFill>
              <a:cs typeface="(AH) Manal Black" pitchFamily="2" charset="-78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F05E151-2EF8-4711-A686-A2A6F45CB8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26494"/>
              </p:ext>
            </p:extLst>
          </p:nvPr>
        </p:nvGraphicFramePr>
        <p:xfrm>
          <a:off x="190500" y="1117599"/>
          <a:ext cx="11811000" cy="3698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7225">
                  <a:extLst>
                    <a:ext uri="{9D8B030D-6E8A-4147-A177-3AD203B41FA5}">
                      <a16:colId xmlns:a16="http://schemas.microsoft.com/office/drawing/2014/main" val="802355370"/>
                    </a:ext>
                  </a:extLst>
                </a:gridCol>
                <a:gridCol w="3199805">
                  <a:extLst>
                    <a:ext uri="{9D8B030D-6E8A-4147-A177-3AD203B41FA5}">
                      <a16:colId xmlns:a16="http://schemas.microsoft.com/office/drawing/2014/main" val="836827310"/>
                    </a:ext>
                  </a:extLst>
                </a:gridCol>
                <a:gridCol w="7953970">
                  <a:extLst>
                    <a:ext uri="{9D8B030D-6E8A-4147-A177-3AD203B41FA5}">
                      <a16:colId xmlns:a16="http://schemas.microsoft.com/office/drawing/2014/main" val="1086040072"/>
                    </a:ext>
                  </a:extLst>
                </a:gridCol>
              </a:tblGrid>
              <a:tr h="1004509">
                <a:tc gridSpan="3">
                  <a:txBody>
                    <a:bodyPr/>
                    <a:lstStyle/>
                    <a:p>
                      <a:pPr algn="r"/>
                      <a:r>
                        <a:rPr lang="ar-AE" sz="3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قارن بين العددين</a:t>
                      </a:r>
                      <a:endParaRPr lang="en-US" sz="3600" b="1" dirty="0"/>
                    </a:p>
                    <a:p>
                      <a:pPr algn="ctr"/>
                      <a:r>
                        <a:rPr lang="en-US" sz="3600" b="1" dirty="0"/>
                        <a:t>          </a:t>
                      </a:r>
                      <a:r>
                        <a:rPr lang="ar-AE" sz="3600" b="1" dirty="0"/>
                        <a:t>8.010          8.01 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297052"/>
                  </a:ext>
                </a:extLst>
              </a:tr>
              <a:tr h="836623">
                <a:tc>
                  <a:txBody>
                    <a:bodyPr/>
                    <a:lstStyle/>
                    <a:p>
                      <a:r>
                        <a:rPr lang="en-US" sz="3200" b="1" dirty="0"/>
                        <a:t>a)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cs typeface="(AH) Manal Black" pitchFamily="2" charset="-78"/>
                        </a:rPr>
                        <a:t>&gt;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8974941"/>
                  </a:ext>
                </a:extLst>
              </a:tr>
              <a:tr h="836623">
                <a:tc>
                  <a:txBody>
                    <a:bodyPr/>
                    <a:lstStyle/>
                    <a:p>
                      <a:r>
                        <a:rPr lang="en-US" sz="3200" b="1" dirty="0"/>
                        <a:t>b)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cs typeface="(AH) Manal Black" pitchFamily="2" charset="-78"/>
                        </a:rPr>
                        <a:t>&lt;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165644"/>
                  </a:ext>
                </a:extLst>
              </a:tr>
              <a:tr h="836623">
                <a:tc>
                  <a:txBody>
                    <a:bodyPr/>
                    <a:lstStyle/>
                    <a:p>
                      <a:r>
                        <a:rPr lang="en-US" sz="3200" b="1" dirty="0"/>
                        <a:t>c)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cs typeface="(AH) Manal Black" pitchFamily="2" charset="-78"/>
                        </a:rPr>
                        <a:t>=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350088"/>
                  </a:ext>
                </a:extLst>
              </a:tr>
            </a:tbl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EDD182F9-A7BE-4930-B7B0-533869E487FA}"/>
              </a:ext>
            </a:extLst>
          </p:cNvPr>
          <p:cNvSpPr/>
          <p:nvPr/>
        </p:nvSpPr>
        <p:spPr>
          <a:xfrm>
            <a:off x="6257925" y="1543051"/>
            <a:ext cx="771525" cy="723900"/>
          </a:xfrm>
          <a:prstGeom prst="ellipse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879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F57C03A-95EE-44F1-9FD8-A14F20B1799F}"/>
              </a:ext>
            </a:extLst>
          </p:cNvPr>
          <p:cNvSpPr txBox="1">
            <a:spLocks/>
          </p:cNvSpPr>
          <p:nvPr/>
        </p:nvSpPr>
        <p:spPr>
          <a:xfrm>
            <a:off x="5810250" y="133761"/>
            <a:ext cx="6087358" cy="742539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AE" sz="3600" dirty="0">
                <a:solidFill>
                  <a:srgbClr val="C00000"/>
                </a:solidFill>
                <a:cs typeface="(AH) Manal Black" pitchFamily="2" charset="-78"/>
              </a:rPr>
              <a:t>اختر الإجابة الصحيحة مما يلي :</a:t>
            </a:r>
            <a:endParaRPr lang="en-US" sz="3600" dirty="0">
              <a:solidFill>
                <a:srgbClr val="C00000"/>
              </a:solidFill>
              <a:cs typeface="(AH) Manal Black" pitchFamily="2" charset="-78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F05E151-2EF8-4711-A686-A2A6F45CB8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590943"/>
              </p:ext>
            </p:extLst>
          </p:nvPr>
        </p:nvGraphicFramePr>
        <p:xfrm>
          <a:off x="190500" y="1117599"/>
          <a:ext cx="11811000" cy="3698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7225">
                  <a:extLst>
                    <a:ext uri="{9D8B030D-6E8A-4147-A177-3AD203B41FA5}">
                      <a16:colId xmlns:a16="http://schemas.microsoft.com/office/drawing/2014/main" val="802355370"/>
                    </a:ext>
                  </a:extLst>
                </a:gridCol>
                <a:gridCol w="3199805">
                  <a:extLst>
                    <a:ext uri="{9D8B030D-6E8A-4147-A177-3AD203B41FA5}">
                      <a16:colId xmlns:a16="http://schemas.microsoft.com/office/drawing/2014/main" val="836827310"/>
                    </a:ext>
                  </a:extLst>
                </a:gridCol>
                <a:gridCol w="7953970">
                  <a:extLst>
                    <a:ext uri="{9D8B030D-6E8A-4147-A177-3AD203B41FA5}">
                      <a16:colId xmlns:a16="http://schemas.microsoft.com/office/drawing/2014/main" val="1086040072"/>
                    </a:ext>
                  </a:extLst>
                </a:gridCol>
              </a:tblGrid>
              <a:tr h="1004509">
                <a:tc gridSpan="3">
                  <a:txBody>
                    <a:bodyPr/>
                    <a:lstStyle/>
                    <a:p>
                      <a:pPr algn="r"/>
                      <a:r>
                        <a:rPr lang="ar-AE" sz="3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قارن بين العددين</a:t>
                      </a:r>
                      <a:endParaRPr lang="en-US" sz="3600" b="1" dirty="0"/>
                    </a:p>
                    <a:p>
                      <a:pPr algn="ctr"/>
                      <a:r>
                        <a:rPr lang="en-US" sz="3600" b="1" dirty="0"/>
                        <a:t>          </a:t>
                      </a:r>
                      <a:r>
                        <a:rPr lang="ar-AE" sz="3600" b="1" dirty="0"/>
                        <a:t>2341243             2341234  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297052"/>
                  </a:ext>
                </a:extLst>
              </a:tr>
              <a:tr h="836623">
                <a:tc>
                  <a:txBody>
                    <a:bodyPr/>
                    <a:lstStyle/>
                    <a:p>
                      <a:r>
                        <a:rPr lang="en-US" sz="3200" b="1" dirty="0"/>
                        <a:t>a)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cs typeface="(AH) Manal Black" pitchFamily="2" charset="-78"/>
                        </a:rPr>
                        <a:t>&gt;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8974941"/>
                  </a:ext>
                </a:extLst>
              </a:tr>
              <a:tr h="836623">
                <a:tc>
                  <a:txBody>
                    <a:bodyPr/>
                    <a:lstStyle/>
                    <a:p>
                      <a:r>
                        <a:rPr lang="en-US" sz="3200" b="1" dirty="0"/>
                        <a:t>b)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cs typeface="(AH) Manal Black" pitchFamily="2" charset="-78"/>
                        </a:rPr>
                        <a:t>&lt;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165644"/>
                  </a:ext>
                </a:extLst>
              </a:tr>
              <a:tr h="836623">
                <a:tc>
                  <a:txBody>
                    <a:bodyPr/>
                    <a:lstStyle/>
                    <a:p>
                      <a:r>
                        <a:rPr lang="en-US" sz="3200" b="1" dirty="0"/>
                        <a:t>c)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cs typeface="(AH) Manal Black" pitchFamily="2" charset="-78"/>
                        </a:rPr>
                        <a:t>=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350088"/>
                  </a:ext>
                </a:extLst>
              </a:tr>
            </a:tbl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EDD182F9-A7BE-4930-B7B0-533869E487FA}"/>
              </a:ext>
            </a:extLst>
          </p:cNvPr>
          <p:cNvSpPr/>
          <p:nvPr/>
        </p:nvSpPr>
        <p:spPr>
          <a:xfrm>
            <a:off x="6562725" y="1562101"/>
            <a:ext cx="771525" cy="723900"/>
          </a:xfrm>
          <a:prstGeom prst="ellipse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06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F57C03A-95EE-44F1-9FD8-A14F20B1799F}"/>
              </a:ext>
            </a:extLst>
          </p:cNvPr>
          <p:cNvSpPr txBox="1">
            <a:spLocks/>
          </p:cNvSpPr>
          <p:nvPr/>
        </p:nvSpPr>
        <p:spPr>
          <a:xfrm>
            <a:off x="5810250" y="133761"/>
            <a:ext cx="6087358" cy="742539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AE" sz="3600" dirty="0">
                <a:solidFill>
                  <a:srgbClr val="C00000"/>
                </a:solidFill>
                <a:cs typeface="(AH) Manal Black" pitchFamily="2" charset="-78"/>
              </a:rPr>
              <a:t>اختر الإجابة الصحيحة مما يلي :</a:t>
            </a:r>
            <a:endParaRPr lang="en-US" sz="3600" dirty="0">
              <a:solidFill>
                <a:srgbClr val="C00000"/>
              </a:solidFill>
              <a:cs typeface="(AH) Manal Black" pitchFamily="2" charset="-78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F05E151-2EF8-4711-A686-A2A6F45CB8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708556"/>
              </p:ext>
            </p:extLst>
          </p:nvPr>
        </p:nvGraphicFramePr>
        <p:xfrm>
          <a:off x="190500" y="1117599"/>
          <a:ext cx="11811000" cy="3921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7225">
                  <a:extLst>
                    <a:ext uri="{9D8B030D-6E8A-4147-A177-3AD203B41FA5}">
                      <a16:colId xmlns:a16="http://schemas.microsoft.com/office/drawing/2014/main" val="802355370"/>
                    </a:ext>
                  </a:extLst>
                </a:gridCol>
                <a:gridCol w="3199805">
                  <a:extLst>
                    <a:ext uri="{9D8B030D-6E8A-4147-A177-3AD203B41FA5}">
                      <a16:colId xmlns:a16="http://schemas.microsoft.com/office/drawing/2014/main" val="836827310"/>
                    </a:ext>
                  </a:extLst>
                </a:gridCol>
                <a:gridCol w="7953970">
                  <a:extLst>
                    <a:ext uri="{9D8B030D-6E8A-4147-A177-3AD203B41FA5}">
                      <a16:colId xmlns:a16="http://schemas.microsoft.com/office/drawing/2014/main" val="1086040072"/>
                    </a:ext>
                  </a:extLst>
                </a:gridCol>
              </a:tblGrid>
              <a:tr h="1010690">
                <a:tc gridSpan="3">
                  <a:txBody>
                    <a:bodyPr/>
                    <a:lstStyle/>
                    <a:p>
                      <a:pPr algn="r" rtl="1"/>
                      <a:r>
                        <a:rPr lang="ar-AE" sz="3600" dirty="0"/>
                        <a:t>القيمة المكانية للرقم 9 في العدد ( 340690456)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297052"/>
                  </a:ext>
                </a:extLst>
              </a:tr>
              <a:tr h="727609">
                <a:tc>
                  <a:txBody>
                    <a:bodyPr/>
                    <a:lstStyle/>
                    <a:p>
                      <a:r>
                        <a:rPr lang="en-US" sz="3200" b="1" dirty="0"/>
                        <a:t>a)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ar-AE" sz="3600" b="1" dirty="0">
                          <a:solidFill>
                            <a:schemeClr val="tx1"/>
                          </a:solidFill>
                        </a:rPr>
                        <a:t>90000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8974941"/>
                  </a:ext>
                </a:extLst>
              </a:tr>
              <a:tr h="727609">
                <a:tc>
                  <a:txBody>
                    <a:bodyPr/>
                    <a:lstStyle/>
                    <a:p>
                      <a:r>
                        <a:rPr lang="en-US" sz="3200" b="1" dirty="0"/>
                        <a:t>b)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ar-AE" sz="3600" b="1" dirty="0">
                          <a:solidFill>
                            <a:schemeClr val="tx1"/>
                          </a:solidFill>
                        </a:rPr>
                        <a:t>9000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165644"/>
                  </a:ext>
                </a:extLst>
              </a:tr>
              <a:tr h="727609">
                <a:tc>
                  <a:txBody>
                    <a:bodyPr/>
                    <a:lstStyle/>
                    <a:p>
                      <a:r>
                        <a:rPr lang="en-US" sz="3200" b="1" dirty="0"/>
                        <a:t>c)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ar-AE" sz="3600" b="1" dirty="0">
                          <a:solidFill>
                            <a:schemeClr val="tx1"/>
                          </a:solidFill>
                        </a:rPr>
                        <a:t>900000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350088"/>
                  </a:ext>
                </a:extLst>
              </a:tr>
              <a:tr h="727609">
                <a:tc>
                  <a:txBody>
                    <a:bodyPr/>
                    <a:lstStyle/>
                    <a:p>
                      <a:r>
                        <a:rPr lang="en-US" sz="3200" b="1" dirty="0"/>
                        <a:t>d)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ar-AE" sz="3600" b="1" dirty="0">
                          <a:solidFill>
                            <a:schemeClr val="tx1"/>
                          </a:solidFill>
                        </a:rPr>
                        <a:t>900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5755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24977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F57C03A-95EE-44F1-9FD8-A14F20B1799F}"/>
              </a:ext>
            </a:extLst>
          </p:cNvPr>
          <p:cNvSpPr txBox="1">
            <a:spLocks/>
          </p:cNvSpPr>
          <p:nvPr/>
        </p:nvSpPr>
        <p:spPr>
          <a:xfrm>
            <a:off x="5810250" y="133761"/>
            <a:ext cx="6087358" cy="742539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AE" sz="3600" dirty="0">
                <a:solidFill>
                  <a:srgbClr val="C00000"/>
                </a:solidFill>
                <a:cs typeface="(AH) Manal Black" pitchFamily="2" charset="-78"/>
              </a:rPr>
              <a:t>اختر الإجابة الصحيحة مما يلي :</a:t>
            </a:r>
            <a:endParaRPr lang="en-US" sz="3600" dirty="0">
              <a:solidFill>
                <a:srgbClr val="C00000"/>
              </a:solidFill>
              <a:cs typeface="(AH) Manal Black" pitchFamily="2" charset="-78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F05E151-2EF8-4711-A686-A2A6F45CB8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031812"/>
              </p:ext>
            </p:extLst>
          </p:nvPr>
        </p:nvGraphicFramePr>
        <p:xfrm>
          <a:off x="190500" y="1117599"/>
          <a:ext cx="11811000" cy="3698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7225">
                  <a:extLst>
                    <a:ext uri="{9D8B030D-6E8A-4147-A177-3AD203B41FA5}">
                      <a16:colId xmlns:a16="http://schemas.microsoft.com/office/drawing/2014/main" val="802355370"/>
                    </a:ext>
                  </a:extLst>
                </a:gridCol>
                <a:gridCol w="3199805">
                  <a:extLst>
                    <a:ext uri="{9D8B030D-6E8A-4147-A177-3AD203B41FA5}">
                      <a16:colId xmlns:a16="http://schemas.microsoft.com/office/drawing/2014/main" val="836827310"/>
                    </a:ext>
                  </a:extLst>
                </a:gridCol>
                <a:gridCol w="7953970">
                  <a:extLst>
                    <a:ext uri="{9D8B030D-6E8A-4147-A177-3AD203B41FA5}">
                      <a16:colId xmlns:a16="http://schemas.microsoft.com/office/drawing/2014/main" val="1086040072"/>
                    </a:ext>
                  </a:extLst>
                </a:gridCol>
              </a:tblGrid>
              <a:tr h="1004509">
                <a:tc gridSpan="3">
                  <a:txBody>
                    <a:bodyPr/>
                    <a:lstStyle/>
                    <a:p>
                      <a:pPr algn="r"/>
                      <a:r>
                        <a:rPr lang="ar-AE" sz="3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قارن بين العددين</a:t>
                      </a:r>
                      <a:endParaRPr lang="en-US" sz="3600" b="1" dirty="0"/>
                    </a:p>
                    <a:p>
                      <a:pPr algn="ctr"/>
                      <a:r>
                        <a:rPr lang="ar-AE" sz="3600" b="1" dirty="0"/>
                        <a:t>اثنان وخمسة أجزاء من عشرة             اثنان وخمسة أجزاء من مئة  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297052"/>
                  </a:ext>
                </a:extLst>
              </a:tr>
              <a:tr h="836623">
                <a:tc>
                  <a:txBody>
                    <a:bodyPr/>
                    <a:lstStyle/>
                    <a:p>
                      <a:r>
                        <a:rPr lang="en-US" sz="3200" b="1" dirty="0"/>
                        <a:t>a)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cs typeface="(AH) Manal Black" pitchFamily="2" charset="-78"/>
                        </a:rPr>
                        <a:t>&gt;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8974941"/>
                  </a:ext>
                </a:extLst>
              </a:tr>
              <a:tr h="836623">
                <a:tc>
                  <a:txBody>
                    <a:bodyPr/>
                    <a:lstStyle/>
                    <a:p>
                      <a:r>
                        <a:rPr lang="en-US" sz="3200" b="1" dirty="0"/>
                        <a:t>b)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cs typeface="(AH) Manal Black" pitchFamily="2" charset="-78"/>
                        </a:rPr>
                        <a:t>&lt;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165644"/>
                  </a:ext>
                </a:extLst>
              </a:tr>
              <a:tr h="836623">
                <a:tc>
                  <a:txBody>
                    <a:bodyPr/>
                    <a:lstStyle/>
                    <a:p>
                      <a:r>
                        <a:rPr lang="en-US" sz="3200" b="1" dirty="0"/>
                        <a:t>c)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cs typeface="(AH) Manal Black" pitchFamily="2" charset="-78"/>
                        </a:rPr>
                        <a:t>=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350088"/>
                  </a:ext>
                </a:extLst>
              </a:tr>
            </a:tbl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EDD182F9-A7BE-4930-B7B0-533869E487FA}"/>
              </a:ext>
            </a:extLst>
          </p:cNvPr>
          <p:cNvSpPr/>
          <p:nvPr/>
        </p:nvSpPr>
        <p:spPr>
          <a:xfrm>
            <a:off x="5710237" y="1581151"/>
            <a:ext cx="771525" cy="723900"/>
          </a:xfrm>
          <a:prstGeom prst="ellipse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004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F57C03A-95EE-44F1-9FD8-A14F20B1799F}"/>
              </a:ext>
            </a:extLst>
          </p:cNvPr>
          <p:cNvSpPr txBox="1">
            <a:spLocks/>
          </p:cNvSpPr>
          <p:nvPr/>
        </p:nvSpPr>
        <p:spPr>
          <a:xfrm>
            <a:off x="5810250" y="133761"/>
            <a:ext cx="6087358" cy="742539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AE" sz="3600" dirty="0">
                <a:solidFill>
                  <a:srgbClr val="C00000"/>
                </a:solidFill>
                <a:cs typeface="(AH) Manal Black" pitchFamily="2" charset="-78"/>
              </a:rPr>
              <a:t>اختر الإجابة الصحيحة مما يلي :</a:t>
            </a:r>
            <a:endParaRPr lang="en-US" sz="3600" dirty="0">
              <a:solidFill>
                <a:srgbClr val="C00000"/>
              </a:solidFill>
              <a:cs typeface="(AH) Manal Black" pitchFamily="2" charset="-78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F05E151-2EF8-4711-A686-A2A6F45CB8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335319"/>
              </p:ext>
            </p:extLst>
          </p:nvPr>
        </p:nvGraphicFramePr>
        <p:xfrm>
          <a:off x="190500" y="1117599"/>
          <a:ext cx="11811000" cy="3698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7225">
                  <a:extLst>
                    <a:ext uri="{9D8B030D-6E8A-4147-A177-3AD203B41FA5}">
                      <a16:colId xmlns:a16="http://schemas.microsoft.com/office/drawing/2014/main" val="802355370"/>
                    </a:ext>
                  </a:extLst>
                </a:gridCol>
                <a:gridCol w="3199805">
                  <a:extLst>
                    <a:ext uri="{9D8B030D-6E8A-4147-A177-3AD203B41FA5}">
                      <a16:colId xmlns:a16="http://schemas.microsoft.com/office/drawing/2014/main" val="836827310"/>
                    </a:ext>
                  </a:extLst>
                </a:gridCol>
                <a:gridCol w="7953970">
                  <a:extLst>
                    <a:ext uri="{9D8B030D-6E8A-4147-A177-3AD203B41FA5}">
                      <a16:colId xmlns:a16="http://schemas.microsoft.com/office/drawing/2014/main" val="1086040072"/>
                    </a:ext>
                  </a:extLst>
                </a:gridCol>
              </a:tblGrid>
              <a:tr h="1004509">
                <a:tc gridSpan="3">
                  <a:txBody>
                    <a:bodyPr/>
                    <a:lstStyle/>
                    <a:p>
                      <a:pPr algn="r"/>
                      <a:r>
                        <a:rPr lang="ar-AE" sz="3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قارن بين العددين</a:t>
                      </a:r>
                      <a:endParaRPr lang="en-US" sz="3600" b="1" dirty="0"/>
                    </a:p>
                    <a:p>
                      <a:pPr algn="ctr"/>
                      <a:r>
                        <a:rPr lang="ar-AE" sz="3600" b="1" dirty="0"/>
                        <a:t>9999999             10000000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297052"/>
                  </a:ext>
                </a:extLst>
              </a:tr>
              <a:tr h="836623">
                <a:tc>
                  <a:txBody>
                    <a:bodyPr/>
                    <a:lstStyle/>
                    <a:p>
                      <a:r>
                        <a:rPr lang="en-US" sz="3200" b="1" dirty="0"/>
                        <a:t>a)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cs typeface="(AH) Manal Black" pitchFamily="2" charset="-78"/>
                        </a:rPr>
                        <a:t>&gt;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8974941"/>
                  </a:ext>
                </a:extLst>
              </a:tr>
              <a:tr h="836623">
                <a:tc>
                  <a:txBody>
                    <a:bodyPr/>
                    <a:lstStyle/>
                    <a:p>
                      <a:r>
                        <a:rPr lang="en-US" sz="3200" b="1" dirty="0"/>
                        <a:t>b)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cs typeface="(AH) Manal Black" pitchFamily="2" charset="-78"/>
                        </a:rPr>
                        <a:t>&lt;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165644"/>
                  </a:ext>
                </a:extLst>
              </a:tr>
              <a:tr h="836623">
                <a:tc>
                  <a:txBody>
                    <a:bodyPr/>
                    <a:lstStyle/>
                    <a:p>
                      <a:r>
                        <a:rPr lang="en-US" sz="3200" b="1" dirty="0"/>
                        <a:t>c)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cs typeface="(AH) Manal Black" pitchFamily="2" charset="-78"/>
                        </a:rPr>
                        <a:t>=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350088"/>
                  </a:ext>
                </a:extLst>
              </a:tr>
            </a:tbl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EDD182F9-A7BE-4930-B7B0-533869E487FA}"/>
              </a:ext>
            </a:extLst>
          </p:cNvPr>
          <p:cNvSpPr/>
          <p:nvPr/>
        </p:nvSpPr>
        <p:spPr>
          <a:xfrm>
            <a:off x="5710237" y="1581151"/>
            <a:ext cx="771525" cy="723900"/>
          </a:xfrm>
          <a:prstGeom prst="ellipse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535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F57C03A-95EE-44F1-9FD8-A14F20B1799F}"/>
              </a:ext>
            </a:extLst>
          </p:cNvPr>
          <p:cNvSpPr txBox="1">
            <a:spLocks/>
          </p:cNvSpPr>
          <p:nvPr/>
        </p:nvSpPr>
        <p:spPr>
          <a:xfrm>
            <a:off x="5810250" y="133761"/>
            <a:ext cx="6087358" cy="742539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AE" sz="3600" dirty="0">
                <a:solidFill>
                  <a:srgbClr val="C00000"/>
                </a:solidFill>
                <a:cs typeface="(AH) Manal Black" pitchFamily="2" charset="-78"/>
              </a:rPr>
              <a:t>اختر الإجابة الصحيحة مما يلي :</a:t>
            </a:r>
            <a:endParaRPr lang="en-US" sz="3600" dirty="0">
              <a:solidFill>
                <a:srgbClr val="C00000"/>
              </a:solidFill>
              <a:cs typeface="(AH) Manal Black" pitchFamily="2" charset="-78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F05E151-2EF8-4711-A686-A2A6F45CB8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637455"/>
              </p:ext>
            </p:extLst>
          </p:nvPr>
        </p:nvGraphicFramePr>
        <p:xfrm>
          <a:off x="190500" y="1117599"/>
          <a:ext cx="11811000" cy="3698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7225">
                  <a:extLst>
                    <a:ext uri="{9D8B030D-6E8A-4147-A177-3AD203B41FA5}">
                      <a16:colId xmlns:a16="http://schemas.microsoft.com/office/drawing/2014/main" val="802355370"/>
                    </a:ext>
                  </a:extLst>
                </a:gridCol>
                <a:gridCol w="3199805">
                  <a:extLst>
                    <a:ext uri="{9D8B030D-6E8A-4147-A177-3AD203B41FA5}">
                      <a16:colId xmlns:a16="http://schemas.microsoft.com/office/drawing/2014/main" val="836827310"/>
                    </a:ext>
                  </a:extLst>
                </a:gridCol>
                <a:gridCol w="7953970">
                  <a:extLst>
                    <a:ext uri="{9D8B030D-6E8A-4147-A177-3AD203B41FA5}">
                      <a16:colId xmlns:a16="http://schemas.microsoft.com/office/drawing/2014/main" val="1086040072"/>
                    </a:ext>
                  </a:extLst>
                </a:gridCol>
              </a:tblGrid>
              <a:tr h="1004509">
                <a:tc gridSpan="3">
                  <a:txBody>
                    <a:bodyPr/>
                    <a:lstStyle/>
                    <a:p>
                      <a:pPr algn="r"/>
                      <a:r>
                        <a:rPr lang="ar-AE" sz="3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أي عدد يجعل العبارة التالية صحيحة </a:t>
                      </a:r>
                      <a:endParaRPr lang="en-US" sz="3600" b="1" dirty="0"/>
                    </a:p>
                    <a:p>
                      <a:pPr algn="ctr"/>
                      <a:r>
                        <a:rPr lang="en-US" sz="3600" b="1" dirty="0"/>
                        <a:t>………….           </a:t>
                      </a:r>
                      <a:r>
                        <a:rPr lang="ar-AE" sz="3600" b="1" dirty="0"/>
                        <a:t>             10200600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297052"/>
                  </a:ext>
                </a:extLst>
              </a:tr>
              <a:tr h="836623">
                <a:tc>
                  <a:txBody>
                    <a:bodyPr/>
                    <a:lstStyle/>
                    <a:p>
                      <a:r>
                        <a:rPr lang="en-US" sz="3200" b="1" dirty="0"/>
                        <a:t>a)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cs typeface="(AH) Manal Black" pitchFamily="2" charset="-78"/>
                        </a:rPr>
                        <a:t>10200060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8974941"/>
                  </a:ext>
                </a:extLst>
              </a:tr>
              <a:tr h="836623">
                <a:tc>
                  <a:txBody>
                    <a:bodyPr/>
                    <a:lstStyle/>
                    <a:p>
                      <a:r>
                        <a:rPr lang="en-US" sz="3200" b="1" dirty="0"/>
                        <a:t>b)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cs typeface="(AH) Manal Black" pitchFamily="2" charset="-78"/>
                        </a:rPr>
                        <a:t>10200006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165644"/>
                  </a:ext>
                </a:extLst>
              </a:tr>
              <a:tr h="836623">
                <a:tc>
                  <a:txBody>
                    <a:bodyPr/>
                    <a:lstStyle/>
                    <a:p>
                      <a:r>
                        <a:rPr lang="en-US" sz="3200" b="1" dirty="0"/>
                        <a:t>c)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cs typeface="(AH) Manal Black" pitchFamily="2" charset="-78"/>
                        </a:rPr>
                        <a:t>12000600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350088"/>
                  </a:ext>
                </a:extLst>
              </a:tr>
            </a:tbl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EDD182F9-A7BE-4930-B7B0-533869E487FA}"/>
              </a:ext>
            </a:extLst>
          </p:cNvPr>
          <p:cNvSpPr/>
          <p:nvPr/>
        </p:nvSpPr>
        <p:spPr>
          <a:xfrm>
            <a:off x="4891087" y="1571626"/>
            <a:ext cx="771525" cy="723900"/>
          </a:xfrm>
          <a:prstGeom prst="ellipse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cs typeface="(AH) Manal Black" pitchFamily="2" charset="-78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40293475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F57C03A-95EE-44F1-9FD8-A14F20B1799F}"/>
              </a:ext>
            </a:extLst>
          </p:cNvPr>
          <p:cNvSpPr txBox="1">
            <a:spLocks/>
          </p:cNvSpPr>
          <p:nvPr/>
        </p:nvSpPr>
        <p:spPr>
          <a:xfrm>
            <a:off x="5810250" y="133761"/>
            <a:ext cx="6087358" cy="742539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AE" sz="3600" dirty="0">
                <a:solidFill>
                  <a:srgbClr val="C00000"/>
                </a:solidFill>
                <a:cs typeface="(AH) Manal Black" pitchFamily="2" charset="-78"/>
              </a:rPr>
              <a:t>اختر الإجابة الصحيحة مما يلي :</a:t>
            </a:r>
            <a:endParaRPr lang="en-US" sz="3600" dirty="0">
              <a:solidFill>
                <a:srgbClr val="C00000"/>
              </a:solidFill>
              <a:cs typeface="(AH) Manal Black" pitchFamily="2" charset="-78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F05E151-2EF8-4711-A686-A2A6F45CB8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330501"/>
              </p:ext>
            </p:extLst>
          </p:nvPr>
        </p:nvGraphicFramePr>
        <p:xfrm>
          <a:off x="190500" y="1117599"/>
          <a:ext cx="11811000" cy="3921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7225">
                  <a:extLst>
                    <a:ext uri="{9D8B030D-6E8A-4147-A177-3AD203B41FA5}">
                      <a16:colId xmlns:a16="http://schemas.microsoft.com/office/drawing/2014/main" val="802355370"/>
                    </a:ext>
                  </a:extLst>
                </a:gridCol>
                <a:gridCol w="9791700">
                  <a:extLst>
                    <a:ext uri="{9D8B030D-6E8A-4147-A177-3AD203B41FA5}">
                      <a16:colId xmlns:a16="http://schemas.microsoft.com/office/drawing/2014/main" val="836827310"/>
                    </a:ext>
                  </a:extLst>
                </a:gridCol>
                <a:gridCol w="1362075">
                  <a:extLst>
                    <a:ext uri="{9D8B030D-6E8A-4147-A177-3AD203B41FA5}">
                      <a16:colId xmlns:a16="http://schemas.microsoft.com/office/drawing/2014/main" val="1086040072"/>
                    </a:ext>
                  </a:extLst>
                </a:gridCol>
              </a:tblGrid>
              <a:tr h="1010690">
                <a:tc gridSpan="3">
                  <a:txBody>
                    <a:bodyPr/>
                    <a:lstStyle/>
                    <a:p>
                      <a:pPr algn="r" rtl="1"/>
                      <a:r>
                        <a:rPr lang="ar-AE" sz="3600" dirty="0"/>
                        <a:t>ما مجموعة الأعداد المرتبة من الأكبر إلى الأصغر 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297052"/>
                  </a:ext>
                </a:extLst>
              </a:tr>
              <a:tr h="727609">
                <a:tc>
                  <a:txBody>
                    <a:bodyPr/>
                    <a:lstStyle/>
                    <a:p>
                      <a:r>
                        <a:rPr lang="en-US" sz="3200" b="1" dirty="0"/>
                        <a:t>a)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cs typeface="(AH) Manal Black" pitchFamily="2" charset="-78"/>
                        </a:rPr>
                        <a:t>74,859,623 – 74,759,458 – 74,905,140 – 73,569,991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8974941"/>
                  </a:ext>
                </a:extLst>
              </a:tr>
              <a:tr h="727609">
                <a:tc>
                  <a:txBody>
                    <a:bodyPr/>
                    <a:lstStyle/>
                    <a:p>
                      <a:r>
                        <a:rPr lang="en-US" sz="3200" b="1" dirty="0"/>
                        <a:t>b)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(AH) Manal Black" pitchFamily="2" charset="-78"/>
                        </a:rPr>
                        <a:t>74,905,140 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(AH) Manal Black" pitchFamily="2" charset="-78"/>
                        </a:rPr>
                        <a:t>– </a:t>
                      </a:r>
                      <a:r>
                        <a:rPr lang="en-US" sz="3200" b="1" dirty="0">
                          <a:cs typeface="(AH) Manal Black" pitchFamily="2" charset="-78"/>
                        </a:rPr>
                        <a:t>74,859,623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(AH) Manal Black" pitchFamily="2" charset="-78"/>
                        </a:rPr>
                        <a:t> – </a:t>
                      </a:r>
                      <a:r>
                        <a:rPr lang="en-US" sz="3200" b="1" dirty="0">
                          <a:cs typeface="(AH) Manal Black" pitchFamily="2" charset="-78"/>
                        </a:rPr>
                        <a:t>74,759,458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(AH) Manal Black" pitchFamily="2" charset="-78"/>
                        </a:rPr>
                        <a:t> – 73,569,991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165644"/>
                  </a:ext>
                </a:extLst>
              </a:tr>
              <a:tr h="727609">
                <a:tc>
                  <a:txBody>
                    <a:bodyPr/>
                    <a:lstStyle/>
                    <a:p>
                      <a:r>
                        <a:rPr lang="en-US" sz="3200" b="1" dirty="0"/>
                        <a:t>c)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(AH) Manal Black" pitchFamily="2" charset="-78"/>
                        </a:rPr>
                        <a:t>73,569,991 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(AH) Manal Black" pitchFamily="2" charset="-78"/>
                        </a:rPr>
                        <a:t>– 74,759,458 – </a:t>
                      </a:r>
                      <a:r>
                        <a:rPr lang="en-US" sz="3200" b="1" dirty="0">
                          <a:cs typeface="(AH) Manal Black" pitchFamily="2" charset="-78"/>
                        </a:rPr>
                        <a:t>74,859,623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(AH) Manal Black" pitchFamily="2" charset="-78"/>
                        </a:rPr>
                        <a:t> – 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(AH) Manal Black" pitchFamily="2" charset="-78"/>
                        </a:rPr>
                        <a:t>74,905,140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350088"/>
                  </a:ext>
                </a:extLst>
              </a:tr>
              <a:tr h="727609">
                <a:tc>
                  <a:txBody>
                    <a:bodyPr/>
                    <a:lstStyle/>
                    <a:p>
                      <a:r>
                        <a:rPr lang="en-US" sz="3200" b="1" dirty="0"/>
                        <a:t>d)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(AH) Manal Black" pitchFamily="2" charset="-78"/>
                        </a:rPr>
                        <a:t>74,905,140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(AH) Manal Black" pitchFamily="2" charset="-78"/>
                        </a:rPr>
                        <a:t> – 74,759,458 – </a:t>
                      </a:r>
                      <a:r>
                        <a:rPr lang="en-US" sz="3200" b="1" dirty="0">
                          <a:cs typeface="(AH) Manal Black" pitchFamily="2" charset="-78"/>
                        </a:rPr>
                        <a:t>74,859,623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(AH) Manal Black" pitchFamily="2" charset="-78"/>
                        </a:rPr>
                        <a:t> – 73,569,991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5755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91938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F57C03A-95EE-44F1-9FD8-A14F20B1799F}"/>
              </a:ext>
            </a:extLst>
          </p:cNvPr>
          <p:cNvSpPr txBox="1">
            <a:spLocks/>
          </p:cNvSpPr>
          <p:nvPr/>
        </p:nvSpPr>
        <p:spPr>
          <a:xfrm>
            <a:off x="5810250" y="133761"/>
            <a:ext cx="6087358" cy="742539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AE" sz="3600" dirty="0">
                <a:solidFill>
                  <a:srgbClr val="C00000"/>
                </a:solidFill>
                <a:cs typeface="(AH) Manal Black" pitchFamily="2" charset="-78"/>
              </a:rPr>
              <a:t>اختر الإجابة الصحيحة مما يلي :</a:t>
            </a:r>
            <a:endParaRPr lang="en-US" sz="3600" dirty="0">
              <a:solidFill>
                <a:srgbClr val="C00000"/>
              </a:solidFill>
              <a:cs typeface="(AH) Manal Black" pitchFamily="2" charset="-78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F05E151-2EF8-4711-A686-A2A6F45CB881}"/>
              </a:ext>
            </a:extLst>
          </p:cNvPr>
          <p:cNvGraphicFramePr>
            <a:graphicFrameLocks noGrp="1"/>
          </p:cNvGraphicFramePr>
          <p:nvPr/>
        </p:nvGraphicFramePr>
        <p:xfrm>
          <a:off x="190500" y="1117599"/>
          <a:ext cx="11811000" cy="3921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7225">
                  <a:extLst>
                    <a:ext uri="{9D8B030D-6E8A-4147-A177-3AD203B41FA5}">
                      <a16:colId xmlns:a16="http://schemas.microsoft.com/office/drawing/2014/main" val="802355370"/>
                    </a:ext>
                  </a:extLst>
                </a:gridCol>
                <a:gridCol w="3199805">
                  <a:extLst>
                    <a:ext uri="{9D8B030D-6E8A-4147-A177-3AD203B41FA5}">
                      <a16:colId xmlns:a16="http://schemas.microsoft.com/office/drawing/2014/main" val="836827310"/>
                    </a:ext>
                  </a:extLst>
                </a:gridCol>
                <a:gridCol w="7953970">
                  <a:extLst>
                    <a:ext uri="{9D8B030D-6E8A-4147-A177-3AD203B41FA5}">
                      <a16:colId xmlns:a16="http://schemas.microsoft.com/office/drawing/2014/main" val="1086040072"/>
                    </a:ext>
                  </a:extLst>
                </a:gridCol>
              </a:tblGrid>
              <a:tr h="1010690">
                <a:tc gridSpan="3">
                  <a:txBody>
                    <a:bodyPr/>
                    <a:lstStyle/>
                    <a:p>
                      <a:pPr algn="r" rtl="1"/>
                      <a:r>
                        <a:rPr lang="ar-AE" sz="3600" dirty="0"/>
                        <a:t>علامة تفصل مجموعة مكونة من ثلاثة أرقام في أي مخطط للقيم المكانية تسمى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297052"/>
                  </a:ext>
                </a:extLst>
              </a:tr>
              <a:tr h="727609">
                <a:tc>
                  <a:txBody>
                    <a:bodyPr/>
                    <a:lstStyle/>
                    <a:p>
                      <a:r>
                        <a:rPr lang="en-US" sz="3200" b="1" dirty="0"/>
                        <a:t>a)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ar-AE" sz="3600" b="1" dirty="0">
                          <a:cs typeface="(AH) Manal Black" pitchFamily="2" charset="-78"/>
                        </a:rPr>
                        <a:t>العدد العشري</a:t>
                      </a:r>
                      <a:endParaRPr lang="en-US" sz="3600" b="1" dirty="0">
                        <a:cs typeface="(AH) Manal Black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8974941"/>
                  </a:ext>
                </a:extLst>
              </a:tr>
              <a:tr h="727609">
                <a:tc>
                  <a:txBody>
                    <a:bodyPr/>
                    <a:lstStyle/>
                    <a:p>
                      <a:r>
                        <a:rPr lang="en-US" sz="3200" b="1" dirty="0"/>
                        <a:t>b)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ar-AE" sz="3600" b="1" dirty="0">
                          <a:cs typeface="(AH) Manal Black" pitchFamily="2" charset="-78"/>
                        </a:rPr>
                        <a:t>الفاصلة</a:t>
                      </a:r>
                      <a:endParaRPr lang="en-US" sz="3600" b="1" dirty="0">
                        <a:cs typeface="(AH) Manal Black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165644"/>
                  </a:ext>
                </a:extLst>
              </a:tr>
              <a:tr h="727609">
                <a:tc>
                  <a:txBody>
                    <a:bodyPr/>
                    <a:lstStyle/>
                    <a:p>
                      <a:r>
                        <a:rPr lang="en-US" sz="3200" b="1" dirty="0"/>
                        <a:t>c)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ar-AE" sz="3600" b="1" dirty="0">
                          <a:cs typeface="(AH) Manal Black" pitchFamily="2" charset="-78"/>
                        </a:rPr>
                        <a:t>الصيغة القياسية</a:t>
                      </a:r>
                      <a:endParaRPr lang="en-US" sz="3600" b="1" dirty="0">
                        <a:cs typeface="(AH) Manal Black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350088"/>
                  </a:ext>
                </a:extLst>
              </a:tr>
              <a:tr h="727609">
                <a:tc>
                  <a:txBody>
                    <a:bodyPr/>
                    <a:lstStyle/>
                    <a:p>
                      <a:r>
                        <a:rPr lang="en-US" sz="3200" b="1" dirty="0"/>
                        <a:t>d)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ar-AE" sz="3600" b="1" dirty="0">
                          <a:cs typeface="(AH) Manal Black" pitchFamily="2" charset="-78"/>
                        </a:rPr>
                        <a:t>الصيغة الموسعة</a:t>
                      </a:r>
                      <a:endParaRPr lang="en-US" sz="3600" b="1" dirty="0">
                        <a:cs typeface="(AH) Manal Black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5755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64948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F57C03A-95EE-44F1-9FD8-A14F20B1799F}"/>
              </a:ext>
            </a:extLst>
          </p:cNvPr>
          <p:cNvSpPr txBox="1">
            <a:spLocks/>
          </p:cNvSpPr>
          <p:nvPr/>
        </p:nvSpPr>
        <p:spPr>
          <a:xfrm>
            <a:off x="5810250" y="133761"/>
            <a:ext cx="6087358" cy="742539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AE" sz="3600" dirty="0">
                <a:solidFill>
                  <a:srgbClr val="C00000"/>
                </a:solidFill>
                <a:cs typeface="(AH) Manal Black" pitchFamily="2" charset="-78"/>
              </a:rPr>
              <a:t>اختر الإجابة الصحيحة مما يلي :</a:t>
            </a:r>
            <a:endParaRPr lang="en-US" sz="3600" dirty="0">
              <a:solidFill>
                <a:srgbClr val="C00000"/>
              </a:solidFill>
              <a:cs typeface="(AH) Manal Black" pitchFamily="2" charset="-78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F05E151-2EF8-4711-A686-A2A6F45CB8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616402"/>
              </p:ext>
            </p:extLst>
          </p:nvPr>
        </p:nvGraphicFramePr>
        <p:xfrm>
          <a:off x="190500" y="1117599"/>
          <a:ext cx="11811000" cy="3921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7225">
                  <a:extLst>
                    <a:ext uri="{9D8B030D-6E8A-4147-A177-3AD203B41FA5}">
                      <a16:colId xmlns:a16="http://schemas.microsoft.com/office/drawing/2014/main" val="802355370"/>
                    </a:ext>
                  </a:extLst>
                </a:gridCol>
                <a:gridCol w="3199805">
                  <a:extLst>
                    <a:ext uri="{9D8B030D-6E8A-4147-A177-3AD203B41FA5}">
                      <a16:colId xmlns:a16="http://schemas.microsoft.com/office/drawing/2014/main" val="836827310"/>
                    </a:ext>
                  </a:extLst>
                </a:gridCol>
                <a:gridCol w="7953970">
                  <a:extLst>
                    <a:ext uri="{9D8B030D-6E8A-4147-A177-3AD203B41FA5}">
                      <a16:colId xmlns:a16="http://schemas.microsoft.com/office/drawing/2014/main" val="1086040072"/>
                    </a:ext>
                  </a:extLst>
                </a:gridCol>
              </a:tblGrid>
              <a:tr h="1010690">
                <a:tc gridSpan="3">
                  <a:txBody>
                    <a:bodyPr/>
                    <a:lstStyle/>
                    <a:p>
                      <a:pPr algn="r" rtl="1"/>
                      <a:r>
                        <a:rPr lang="ar-AE" sz="3600" dirty="0"/>
                        <a:t>هي الطريقة المعتادة أو الشائعة لكتابة عدد باستخدام الأرقام.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297052"/>
                  </a:ext>
                </a:extLst>
              </a:tr>
              <a:tr h="727609">
                <a:tc>
                  <a:txBody>
                    <a:bodyPr/>
                    <a:lstStyle/>
                    <a:p>
                      <a:r>
                        <a:rPr lang="en-US" sz="3200" b="1" dirty="0"/>
                        <a:t>a)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ar-AE" sz="3600" b="1" dirty="0">
                          <a:cs typeface="(AH) Manal Black" pitchFamily="2" charset="-78"/>
                        </a:rPr>
                        <a:t>العدد العشري</a:t>
                      </a:r>
                      <a:endParaRPr lang="en-US" sz="3600" b="1" dirty="0">
                        <a:cs typeface="(AH) Manal Black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8974941"/>
                  </a:ext>
                </a:extLst>
              </a:tr>
              <a:tr h="727609">
                <a:tc>
                  <a:txBody>
                    <a:bodyPr/>
                    <a:lstStyle/>
                    <a:p>
                      <a:r>
                        <a:rPr lang="en-US" sz="3200" b="1" dirty="0"/>
                        <a:t>b)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ar-AE" sz="3600" b="1" dirty="0">
                          <a:cs typeface="(AH) Manal Black" pitchFamily="2" charset="-78"/>
                        </a:rPr>
                        <a:t>الفاصلة</a:t>
                      </a:r>
                      <a:endParaRPr lang="en-US" sz="3600" b="1" dirty="0">
                        <a:cs typeface="(AH) Manal Black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165644"/>
                  </a:ext>
                </a:extLst>
              </a:tr>
              <a:tr h="727609">
                <a:tc>
                  <a:txBody>
                    <a:bodyPr/>
                    <a:lstStyle/>
                    <a:p>
                      <a:r>
                        <a:rPr lang="en-US" sz="3200" b="1" dirty="0"/>
                        <a:t>c)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ar-AE" sz="3600" b="1" dirty="0">
                          <a:cs typeface="(AH) Manal Black" pitchFamily="2" charset="-78"/>
                        </a:rPr>
                        <a:t>الصيغة القياسية</a:t>
                      </a:r>
                      <a:endParaRPr lang="en-US" sz="3600" b="1" dirty="0">
                        <a:cs typeface="(AH) Manal Black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350088"/>
                  </a:ext>
                </a:extLst>
              </a:tr>
              <a:tr h="727609">
                <a:tc>
                  <a:txBody>
                    <a:bodyPr/>
                    <a:lstStyle/>
                    <a:p>
                      <a:r>
                        <a:rPr lang="en-US" sz="3200" b="1" dirty="0"/>
                        <a:t>d)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ar-AE" sz="3600" b="1" dirty="0">
                          <a:cs typeface="(AH) Manal Black" pitchFamily="2" charset="-78"/>
                        </a:rPr>
                        <a:t>الصيغة الموسعة</a:t>
                      </a:r>
                      <a:endParaRPr lang="en-US" sz="3600" b="1" dirty="0">
                        <a:cs typeface="(AH) Manal Black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5755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31241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F57C03A-95EE-44F1-9FD8-A14F20B1799F}"/>
              </a:ext>
            </a:extLst>
          </p:cNvPr>
          <p:cNvSpPr txBox="1">
            <a:spLocks/>
          </p:cNvSpPr>
          <p:nvPr/>
        </p:nvSpPr>
        <p:spPr>
          <a:xfrm>
            <a:off x="5810250" y="133761"/>
            <a:ext cx="6087358" cy="742539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AE" sz="3600" dirty="0">
                <a:solidFill>
                  <a:srgbClr val="C00000"/>
                </a:solidFill>
                <a:cs typeface="(AH) Manal Black" pitchFamily="2" charset="-78"/>
              </a:rPr>
              <a:t>اختر الإجابة الصحيحة مما يلي :</a:t>
            </a:r>
            <a:endParaRPr lang="en-US" sz="3600" dirty="0">
              <a:solidFill>
                <a:srgbClr val="C00000"/>
              </a:solidFill>
              <a:cs typeface="(AH) Manal Black" pitchFamily="2" charset="-78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F05E151-2EF8-4711-A686-A2A6F45CB8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277622"/>
              </p:ext>
            </p:extLst>
          </p:nvPr>
        </p:nvGraphicFramePr>
        <p:xfrm>
          <a:off x="190500" y="1117599"/>
          <a:ext cx="11811000" cy="4099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7225">
                  <a:extLst>
                    <a:ext uri="{9D8B030D-6E8A-4147-A177-3AD203B41FA5}">
                      <a16:colId xmlns:a16="http://schemas.microsoft.com/office/drawing/2014/main" val="802355370"/>
                    </a:ext>
                  </a:extLst>
                </a:gridCol>
                <a:gridCol w="3199805">
                  <a:extLst>
                    <a:ext uri="{9D8B030D-6E8A-4147-A177-3AD203B41FA5}">
                      <a16:colId xmlns:a16="http://schemas.microsoft.com/office/drawing/2014/main" val="836827310"/>
                    </a:ext>
                  </a:extLst>
                </a:gridCol>
                <a:gridCol w="7953970">
                  <a:extLst>
                    <a:ext uri="{9D8B030D-6E8A-4147-A177-3AD203B41FA5}">
                      <a16:colId xmlns:a16="http://schemas.microsoft.com/office/drawing/2014/main" val="1086040072"/>
                    </a:ext>
                  </a:extLst>
                </a:gridCol>
              </a:tblGrid>
              <a:tr h="1010690">
                <a:tc gridSpan="3">
                  <a:txBody>
                    <a:bodyPr/>
                    <a:lstStyle/>
                    <a:p>
                      <a:pPr algn="r" rtl="1"/>
                      <a:r>
                        <a:rPr lang="ar-AE" sz="3600" dirty="0"/>
                        <a:t>هو عدد مكون من رقم في منزلة الجزء عشرة و\أو الجزء من المئة و\أو الجزء من ألف والمنازل التي تسبقها .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297052"/>
                  </a:ext>
                </a:extLst>
              </a:tr>
              <a:tr h="727609">
                <a:tc>
                  <a:txBody>
                    <a:bodyPr/>
                    <a:lstStyle/>
                    <a:p>
                      <a:r>
                        <a:rPr lang="en-US" sz="3200" b="1" dirty="0"/>
                        <a:t>a)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ar-AE" sz="3600" b="1" dirty="0">
                          <a:cs typeface="(AH) Manal Black" pitchFamily="2" charset="-78"/>
                        </a:rPr>
                        <a:t>العدد العشري</a:t>
                      </a:r>
                      <a:endParaRPr lang="en-US" sz="3600" b="1" dirty="0">
                        <a:cs typeface="(AH) Manal Black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8974941"/>
                  </a:ext>
                </a:extLst>
              </a:tr>
              <a:tr h="727609">
                <a:tc>
                  <a:txBody>
                    <a:bodyPr/>
                    <a:lstStyle/>
                    <a:p>
                      <a:r>
                        <a:rPr lang="en-US" sz="3200" b="1" dirty="0"/>
                        <a:t>b)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ar-AE" sz="3600" b="1" dirty="0">
                          <a:cs typeface="(AH) Manal Black" pitchFamily="2" charset="-78"/>
                        </a:rPr>
                        <a:t>الفاصلة</a:t>
                      </a:r>
                      <a:endParaRPr lang="en-US" sz="3600" b="1" dirty="0">
                        <a:cs typeface="(AH) Manal Black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165644"/>
                  </a:ext>
                </a:extLst>
              </a:tr>
              <a:tr h="727609">
                <a:tc>
                  <a:txBody>
                    <a:bodyPr/>
                    <a:lstStyle/>
                    <a:p>
                      <a:r>
                        <a:rPr lang="en-US" sz="3200" b="1" dirty="0"/>
                        <a:t>c)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ar-AE" sz="3600" b="1" dirty="0">
                          <a:cs typeface="(AH) Manal Black" pitchFamily="2" charset="-78"/>
                        </a:rPr>
                        <a:t>الصيغة القياسية</a:t>
                      </a:r>
                      <a:endParaRPr lang="en-US" sz="3600" b="1" dirty="0">
                        <a:cs typeface="(AH) Manal Black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350088"/>
                  </a:ext>
                </a:extLst>
              </a:tr>
              <a:tr h="727609">
                <a:tc>
                  <a:txBody>
                    <a:bodyPr/>
                    <a:lstStyle/>
                    <a:p>
                      <a:r>
                        <a:rPr lang="en-US" sz="3200" b="1" dirty="0"/>
                        <a:t>d)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ar-AE" sz="3600" b="1" dirty="0">
                          <a:cs typeface="(AH) Manal Black" pitchFamily="2" charset="-78"/>
                        </a:rPr>
                        <a:t>الصيغة الموسعة</a:t>
                      </a:r>
                      <a:endParaRPr lang="en-US" sz="3600" b="1" dirty="0">
                        <a:cs typeface="(AH) Manal Black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5755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07517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F57C03A-95EE-44F1-9FD8-A14F20B1799F}"/>
              </a:ext>
            </a:extLst>
          </p:cNvPr>
          <p:cNvSpPr txBox="1">
            <a:spLocks/>
          </p:cNvSpPr>
          <p:nvPr/>
        </p:nvSpPr>
        <p:spPr>
          <a:xfrm>
            <a:off x="5810250" y="133761"/>
            <a:ext cx="6087358" cy="742539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AE" sz="3600" dirty="0">
                <a:solidFill>
                  <a:srgbClr val="C00000"/>
                </a:solidFill>
                <a:cs typeface="(AH) Manal Black" pitchFamily="2" charset="-78"/>
              </a:rPr>
              <a:t>اختر الإجابة الصحيحة مما يلي :</a:t>
            </a:r>
            <a:endParaRPr lang="en-US" sz="3600" dirty="0">
              <a:solidFill>
                <a:srgbClr val="C00000"/>
              </a:solidFill>
              <a:cs typeface="(AH) Manal Black" pitchFamily="2" charset="-78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F05E151-2EF8-4711-A686-A2A6F45CB8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598684"/>
              </p:ext>
            </p:extLst>
          </p:nvPr>
        </p:nvGraphicFramePr>
        <p:xfrm>
          <a:off x="190500" y="1117599"/>
          <a:ext cx="11811000" cy="3921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7225">
                  <a:extLst>
                    <a:ext uri="{9D8B030D-6E8A-4147-A177-3AD203B41FA5}">
                      <a16:colId xmlns:a16="http://schemas.microsoft.com/office/drawing/2014/main" val="802355370"/>
                    </a:ext>
                  </a:extLst>
                </a:gridCol>
                <a:gridCol w="3199805">
                  <a:extLst>
                    <a:ext uri="{9D8B030D-6E8A-4147-A177-3AD203B41FA5}">
                      <a16:colId xmlns:a16="http://schemas.microsoft.com/office/drawing/2014/main" val="836827310"/>
                    </a:ext>
                  </a:extLst>
                </a:gridCol>
                <a:gridCol w="7953970">
                  <a:extLst>
                    <a:ext uri="{9D8B030D-6E8A-4147-A177-3AD203B41FA5}">
                      <a16:colId xmlns:a16="http://schemas.microsoft.com/office/drawing/2014/main" val="1086040072"/>
                    </a:ext>
                  </a:extLst>
                </a:gridCol>
              </a:tblGrid>
              <a:tr h="1010690">
                <a:tc gridSpan="3">
                  <a:txBody>
                    <a:bodyPr/>
                    <a:lstStyle/>
                    <a:p>
                      <a:pPr algn="r" rtl="1"/>
                      <a:r>
                        <a:rPr lang="ar-AE" sz="3600" dirty="0"/>
                        <a:t>طريقة لكتابة عدد على هيئة مجموع القيم المكانية لأرقام هذا العدد تسمى 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297052"/>
                  </a:ext>
                </a:extLst>
              </a:tr>
              <a:tr h="727609">
                <a:tc>
                  <a:txBody>
                    <a:bodyPr/>
                    <a:lstStyle/>
                    <a:p>
                      <a:r>
                        <a:rPr lang="en-US" sz="3200" b="1" dirty="0"/>
                        <a:t>a)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ar-AE" sz="3600" b="1" dirty="0">
                          <a:cs typeface="(AH) Manal Black" pitchFamily="2" charset="-78"/>
                        </a:rPr>
                        <a:t>العدد العشري</a:t>
                      </a:r>
                      <a:endParaRPr lang="en-US" sz="3600" b="1" dirty="0">
                        <a:cs typeface="(AH) Manal Black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8974941"/>
                  </a:ext>
                </a:extLst>
              </a:tr>
              <a:tr h="727609">
                <a:tc>
                  <a:txBody>
                    <a:bodyPr/>
                    <a:lstStyle/>
                    <a:p>
                      <a:r>
                        <a:rPr lang="en-US" sz="3200" b="1" dirty="0"/>
                        <a:t>b)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ar-AE" sz="3600" b="1" dirty="0">
                          <a:cs typeface="(AH) Manal Black" pitchFamily="2" charset="-78"/>
                        </a:rPr>
                        <a:t>الفاصلة</a:t>
                      </a:r>
                      <a:endParaRPr lang="en-US" sz="3600" b="1" dirty="0">
                        <a:cs typeface="(AH) Manal Black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165644"/>
                  </a:ext>
                </a:extLst>
              </a:tr>
              <a:tr h="727609">
                <a:tc>
                  <a:txBody>
                    <a:bodyPr/>
                    <a:lstStyle/>
                    <a:p>
                      <a:r>
                        <a:rPr lang="en-US" sz="3200" b="1" dirty="0"/>
                        <a:t>c)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ar-AE" sz="3600" b="1" dirty="0">
                          <a:cs typeface="(AH) Manal Black" pitchFamily="2" charset="-78"/>
                        </a:rPr>
                        <a:t>الصيغة القياسية</a:t>
                      </a:r>
                      <a:endParaRPr lang="en-US" sz="3600" b="1" dirty="0">
                        <a:cs typeface="(AH) Manal Black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350088"/>
                  </a:ext>
                </a:extLst>
              </a:tr>
              <a:tr h="727609">
                <a:tc>
                  <a:txBody>
                    <a:bodyPr/>
                    <a:lstStyle/>
                    <a:p>
                      <a:r>
                        <a:rPr lang="en-US" sz="3200" b="1" dirty="0"/>
                        <a:t>d)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ar-AE" sz="3600" b="1" dirty="0">
                          <a:cs typeface="(AH) Manal Black" pitchFamily="2" charset="-78"/>
                        </a:rPr>
                        <a:t>الصيغة الموسعة</a:t>
                      </a:r>
                      <a:endParaRPr lang="en-US" sz="3600" b="1" dirty="0">
                        <a:cs typeface="(AH) Manal Black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5755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4762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F57C03A-95EE-44F1-9FD8-A14F20B1799F}"/>
              </a:ext>
            </a:extLst>
          </p:cNvPr>
          <p:cNvSpPr txBox="1">
            <a:spLocks/>
          </p:cNvSpPr>
          <p:nvPr/>
        </p:nvSpPr>
        <p:spPr>
          <a:xfrm>
            <a:off x="5810250" y="133761"/>
            <a:ext cx="6087358" cy="742539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AE" sz="3600" dirty="0">
                <a:solidFill>
                  <a:srgbClr val="C00000"/>
                </a:solidFill>
                <a:cs typeface="(AH) Manal Black" pitchFamily="2" charset="-78"/>
              </a:rPr>
              <a:t>اختر الإجابة الصحيحة مما يلي :</a:t>
            </a:r>
            <a:endParaRPr lang="en-US" sz="3600" dirty="0">
              <a:solidFill>
                <a:srgbClr val="C00000"/>
              </a:solidFill>
              <a:cs typeface="(AH) Manal Black" pitchFamily="2" charset="-78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F05E151-2EF8-4711-A686-A2A6F45CB8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063094"/>
              </p:ext>
            </p:extLst>
          </p:nvPr>
        </p:nvGraphicFramePr>
        <p:xfrm>
          <a:off x="190500" y="1117599"/>
          <a:ext cx="11811000" cy="3921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7225">
                  <a:extLst>
                    <a:ext uri="{9D8B030D-6E8A-4147-A177-3AD203B41FA5}">
                      <a16:colId xmlns:a16="http://schemas.microsoft.com/office/drawing/2014/main" val="802355370"/>
                    </a:ext>
                  </a:extLst>
                </a:gridCol>
                <a:gridCol w="3199805">
                  <a:extLst>
                    <a:ext uri="{9D8B030D-6E8A-4147-A177-3AD203B41FA5}">
                      <a16:colId xmlns:a16="http://schemas.microsoft.com/office/drawing/2014/main" val="836827310"/>
                    </a:ext>
                  </a:extLst>
                </a:gridCol>
                <a:gridCol w="7953970">
                  <a:extLst>
                    <a:ext uri="{9D8B030D-6E8A-4147-A177-3AD203B41FA5}">
                      <a16:colId xmlns:a16="http://schemas.microsoft.com/office/drawing/2014/main" val="1086040072"/>
                    </a:ext>
                  </a:extLst>
                </a:gridCol>
              </a:tblGrid>
              <a:tr h="1010690">
                <a:tc gridSpan="3">
                  <a:txBody>
                    <a:bodyPr/>
                    <a:lstStyle/>
                    <a:p>
                      <a:pPr algn="r" rtl="1"/>
                      <a:r>
                        <a:rPr lang="ar-AE" sz="3600" dirty="0"/>
                        <a:t>ما العدد العشري الذي يمثل الجزء المظلل من الشكل التالي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297052"/>
                  </a:ext>
                </a:extLst>
              </a:tr>
              <a:tr h="727609">
                <a:tc>
                  <a:txBody>
                    <a:bodyPr/>
                    <a:lstStyle/>
                    <a:p>
                      <a:r>
                        <a:rPr lang="en-US" sz="3200" b="1" dirty="0"/>
                        <a:t>a)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cs typeface="(AH) Manal Black" pitchFamily="2" charset="-78"/>
                        </a:rPr>
                        <a:t>0.0052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8974941"/>
                  </a:ext>
                </a:extLst>
              </a:tr>
              <a:tr h="727609">
                <a:tc>
                  <a:txBody>
                    <a:bodyPr/>
                    <a:lstStyle/>
                    <a:p>
                      <a:r>
                        <a:rPr lang="en-US" sz="3200" b="1" dirty="0"/>
                        <a:t>b)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cs typeface="(AH) Manal Black" pitchFamily="2" charset="-78"/>
                        </a:rPr>
                        <a:t>0.52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165644"/>
                  </a:ext>
                </a:extLst>
              </a:tr>
              <a:tr h="727609">
                <a:tc>
                  <a:txBody>
                    <a:bodyPr/>
                    <a:lstStyle/>
                    <a:p>
                      <a:r>
                        <a:rPr lang="en-US" sz="3200" b="1" dirty="0"/>
                        <a:t>c)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cs typeface="(AH) Manal Black" pitchFamily="2" charset="-78"/>
                        </a:rPr>
                        <a:t>0.052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350088"/>
                  </a:ext>
                </a:extLst>
              </a:tr>
              <a:tr h="727609">
                <a:tc>
                  <a:txBody>
                    <a:bodyPr/>
                    <a:lstStyle/>
                    <a:p>
                      <a:r>
                        <a:rPr lang="en-US" sz="3200" b="1" dirty="0"/>
                        <a:t>d)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cs typeface="(AH) Manal Black" pitchFamily="2" charset="-78"/>
                        </a:rPr>
                        <a:t>5.2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5755803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4DA317ED-F68F-4B85-916B-02A2E6B545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297" r="43359"/>
          <a:stretch/>
        </p:blipFill>
        <p:spPr>
          <a:xfrm>
            <a:off x="7477125" y="2339934"/>
            <a:ext cx="2114550" cy="217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4018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F57C03A-95EE-44F1-9FD8-A14F20B1799F}"/>
              </a:ext>
            </a:extLst>
          </p:cNvPr>
          <p:cNvSpPr txBox="1">
            <a:spLocks/>
          </p:cNvSpPr>
          <p:nvPr/>
        </p:nvSpPr>
        <p:spPr>
          <a:xfrm>
            <a:off x="5810250" y="133761"/>
            <a:ext cx="6087358" cy="742539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AE" sz="3600" dirty="0">
                <a:solidFill>
                  <a:srgbClr val="C00000"/>
                </a:solidFill>
                <a:cs typeface="(AH) Manal Black" pitchFamily="2" charset="-78"/>
              </a:rPr>
              <a:t>اختر الإجابة الصحيحة مما يلي :</a:t>
            </a:r>
            <a:endParaRPr lang="en-US" sz="3600" dirty="0">
              <a:solidFill>
                <a:srgbClr val="C00000"/>
              </a:solidFill>
              <a:cs typeface="(AH) Manal Black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5F05E151-2EF8-4711-A686-A2A6F45CB88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19966278"/>
                  </p:ext>
                </p:extLst>
              </p:nvPr>
            </p:nvGraphicFramePr>
            <p:xfrm>
              <a:off x="190500" y="1117599"/>
              <a:ext cx="11811000" cy="392112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7225">
                      <a:extLst>
                        <a:ext uri="{9D8B030D-6E8A-4147-A177-3AD203B41FA5}">
                          <a16:colId xmlns:a16="http://schemas.microsoft.com/office/drawing/2014/main" val="802355370"/>
                        </a:ext>
                      </a:extLst>
                    </a:gridCol>
                    <a:gridCol w="3199805">
                      <a:extLst>
                        <a:ext uri="{9D8B030D-6E8A-4147-A177-3AD203B41FA5}">
                          <a16:colId xmlns:a16="http://schemas.microsoft.com/office/drawing/2014/main" val="836827310"/>
                        </a:ext>
                      </a:extLst>
                    </a:gridCol>
                    <a:gridCol w="7953970">
                      <a:extLst>
                        <a:ext uri="{9D8B030D-6E8A-4147-A177-3AD203B41FA5}">
                          <a16:colId xmlns:a16="http://schemas.microsoft.com/office/drawing/2014/main" val="1086040072"/>
                        </a:ext>
                      </a:extLst>
                    </a:gridCol>
                  </a:tblGrid>
                  <a:tr h="1010690">
                    <a:tc gridSpan="3">
                      <a:txBody>
                        <a:bodyPr/>
                        <a:lstStyle/>
                        <a:p>
                          <a:pPr algn="r" rtl="1"/>
                          <a:r>
                            <a:rPr lang="ar-AE" sz="3600" dirty="0"/>
                            <a:t>ما العدد العشري الذي يمثل الكسر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ar-AE" sz="3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 sz="3600" b="1" i="1" smtClean="0">
                                      <a:latin typeface="Cambria Math" panose="02040503050406030204" pitchFamily="18" charset="0"/>
                                    </a:rPr>
                                    <m:t>𝟏𝟔</m:t>
                                  </m:r>
                                </m:num>
                                <m:den>
                                  <m:r>
                                    <a:rPr lang="ar-AE" sz="3600" b="1" i="1" smtClean="0"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lang="ar-AE" sz="3600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den>
                              </m:f>
                            </m:oMath>
                          </a14:m>
                          <a:endParaRPr lang="en-US" sz="16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26297052"/>
                      </a:ext>
                    </a:extLst>
                  </a:tr>
                  <a:tr h="727609"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a)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600" b="1" dirty="0">
                              <a:cs typeface="(AH) Manal Black" pitchFamily="2" charset="-78"/>
                            </a:rPr>
                            <a:t>16.1000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4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28974941"/>
                      </a:ext>
                    </a:extLst>
                  </a:tr>
                  <a:tr h="727609"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b)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600" b="1" dirty="0">
                              <a:cs typeface="(AH) Manal Black" pitchFamily="2" charset="-78"/>
                            </a:rPr>
                            <a:t>1000.16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2165644"/>
                      </a:ext>
                    </a:extLst>
                  </a:tr>
                  <a:tr h="727609"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c)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600" b="1" dirty="0">
                              <a:cs typeface="(AH) Manal Black" pitchFamily="2" charset="-78"/>
                            </a:rPr>
                            <a:t>0.016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99350088"/>
                      </a:ext>
                    </a:extLst>
                  </a:tr>
                  <a:tr h="727609"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d)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600" b="1" dirty="0">
                              <a:cs typeface="(AH) Manal Black" pitchFamily="2" charset="-78"/>
                            </a:rPr>
                            <a:t>0.16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257558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5F05E151-2EF8-4711-A686-A2A6F45CB88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19966278"/>
                  </p:ext>
                </p:extLst>
              </p:nvPr>
            </p:nvGraphicFramePr>
            <p:xfrm>
              <a:off x="190500" y="1117599"/>
              <a:ext cx="11811000" cy="392112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7225">
                      <a:extLst>
                        <a:ext uri="{9D8B030D-6E8A-4147-A177-3AD203B41FA5}">
                          <a16:colId xmlns:a16="http://schemas.microsoft.com/office/drawing/2014/main" val="802355370"/>
                        </a:ext>
                      </a:extLst>
                    </a:gridCol>
                    <a:gridCol w="3199805">
                      <a:extLst>
                        <a:ext uri="{9D8B030D-6E8A-4147-A177-3AD203B41FA5}">
                          <a16:colId xmlns:a16="http://schemas.microsoft.com/office/drawing/2014/main" val="836827310"/>
                        </a:ext>
                      </a:extLst>
                    </a:gridCol>
                    <a:gridCol w="7953970">
                      <a:extLst>
                        <a:ext uri="{9D8B030D-6E8A-4147-A177-3AD203B41FA5}">
                          <a16:colId xmlns:a16="http://schemas.microsoft.com/office/drawing/2014/main" val="1086040072"/>
                        </a:ext>
                      </a:extLst>
                    </a:gridCol>
                  </a:tblGrid>
                  <a:tr h="1010690"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55" t="-1807" r="-258" b="-30180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26297052"/>
                      </a:ext>
                    </a:extLst>
                  </a:tr>
                  <a:tr h="727609"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a)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600" b="1" dirty="0">
                              <a:cs typeface="(AH) Manal Black" pitchFamily="2" charset="-78"/>
                            </a:rPr>
                            <a:t>16.1000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4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28974941"/>
                      </a:ext>
                    </a:extLst>
                  </a:tr>
                  <a:tr h="727609"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b)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600" b="1" dirty="0">
                              <a:cs typeface="(AH) Manal Black" pitchFamily="2" charset="-78"/>
                            </a:rPr>
                            <a:t>1000.16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2165644"/>
                      </a:ext>
                    </a:extLst>
                  </a:tr>
                  <a:tr h="727609"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c)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600" b="1" dirty="0">
                              <a:cs typeface="(AH) Manal Black" pitchFamily="2" charset="-78"/>
                            </a:rPr>
                            <a:t>0.016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99350088"/>
                      </a:ext>
                    </a:extLst>
                  </a:tr>
                  <a:tr h="727609"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d)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600" b="1" dirty="0">
                              <a:cs typeface="(AH) Manal Black" pitchFamily="2" charset="-78"/>
                            </a:rPr>
                            <a:t>0.16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257558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97257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F57C03A-95EE-44F1-9FD8-A14F20B1799F}"/>
              </a:ext>
            </a:extLst>
          </p:cNvPr>
          <p:cNvSpPr txBox="1">
            <a:spLocks/>
          </p:cNvSpPr>
          <p:nvPr/>
        </p:nvSpPr>
        <p:spPr>
          <a:xfrm>
            <a:off x="5810250" y="133761"/>
            <a:ext cx="6087358" cy="742539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AE" sz="3600" dirty="0">
                <a:solidFill>
                  <a:srgbClr val="C00000"/>
                </a:solidFill>
                <a:cs typeface="(AH) Manal Black" pitchFamily="2" charset="-78"/>
              </a:rPr>
              <a:t>اختر الإجابة الصحيحة مما يلي :</a:t>
            </a:r>
            <a:endParaRPr lang="en-US" sz="3600" dirty="0">
              <a:solidFill>
                <a:srgbClr val="C00000"/>
              </a:solidFill>
              <a:cs typeface="(AH) Manal Black" pitchFamily="2" charset="-78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F05E151-2EF8-4711-A686-A2A6F45CB8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031171"/>
              </p:ext>
            </p:extLst>
          </p:nvPr>
        </p:nvGraphicFramePr>
        <p:xfrm>
          <a:off x="190500" y="1117599"/>
          <a:ext cx="11811000" cy="3921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7225">
                  <a:extLst>
                    <a:ext uri="{9D8B030D-6E8A-4147-A177-3AD203B41FA5}">
                      <a16:colId xmlns:a16="http://schemas.microsoft.com/office/drawing/2014/main" val="802355370"/>
                    </a:ext>
                  </a:extLst>
                </a:gridCol>
                <a:gridCol w="3199805">
                  <a:extLst>
                    <a:ext uri="{9D8B030D-6E8A-4147-A177-3AD203B41FA5}">
                      <a16:colId xmlns:a16="http://schemas.microsoft.com/office/drawing/2014/main" val="836827310"/>
                    </a:ext>
                  </a:extLst>
                </a:gridCol>
                <a:gridCol w="7953970">
                  <a:extLst>
                    <a:ext uri="{9D8B030D-6E8A-4147-A177-3AD203B41FA5}">
                      <a16:colId xmlns:a16="http://schemas.microsoft.com/office/drawing/2014/main" val="1086040072"/>
                    </a:ext>
                  </a:extLst>
                </a:gridCol>
              </a:tblGrid>
              <a:tr h="1010690">
                <a:tc gridSpan="3">
                  <a:txBody>
                    <a:bodyPr/>
                    <a:lstStyle/>
                    <a:p>
                      <a:pPr algn="r" rtl="1"/>
                      <a:r>
                        <a:rPr lang="ar-AE" sz="3600" dirty="0"/>
                        <a:t>منزلة الرقم 9 في العدد ( 349060456)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297052"/>
                  </a:ext>
                </a:extLst>
              </a:tr>
              <a:tr h="727609">
                <a:tc>
                  <a:txBody>
                    <a:bodyPr/>
                    <a:lstStyle/>
                    <a:p>
                      <a:r>
                        <a:rPr lang="en-US" sz="3200" b="1" dirty="0"/>
                        <a:t>a)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ar-AE" sz="3600" b="1" dirty="0">
                          <a:cs typeface="(AH) Manal Black" pitchFamily="2" charset="-78"/>
                        </a:rPr>
                        <a:t>المئات</a:t>
                      </a:r>
                      <a:endParaRPr lang="en-US" sz="3600" b="1" dirty="0">
                        <a:cs typeface="(AH) Manal Black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8974941"/>
                  </a:ext>
                </a:extLst>
              </a:tr>
              <a:tr h="727609">
                <a:tc>
                  <a:txBody>
                    <a:bodyPr/>
                    <a:lstStyle/>
                    <a:p>
                      <a:r>
                        <a:rPr lang="en-US" sz="3200" b="1" dirty="0"/>
                        <a:t>b)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ar-AE" sz="3600" b="1" dirty="0">
                          <a:cs typeface="(AH) Manal Black" pitchFamily="2" charset="-78"/>
                        </a:rPr>
                        <a:t>الآلاف</a:t>
                      </a:r>
                      <a:endParaRPr lang="en-US" sz="3600" b="1" dirty="0">
                        <a:cs typeface="(AH) Manal Black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165644"/>
                  </a:ext>
                </a:extLst>
              </a:tr>
              <a:tr h="727609">
                <a:tc>
                  <a:txBody>
                    <a:bodyPr/>
                    <a:lstStyle/>
                    <a:p>
                      <a:r>
                        <a:rPr lang="en-US" sz="3200" b="1" dirty="0"/>
                        <a:t>c)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ar-AE" sz="3600" b="1" dirty="0">
                          <a:cs typeface="(AH) Manal Black" pitchFamily="2" charset="-78"/>
                        </a:rPr>
                        <a:t>الملايين</a:t>
                      </a:r>
                      <a:endParaRPr lang="en-US" sz="3600" b="1" dirty="0">
                        <a:cs typeface="(AH) Manal Black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350088"/>
                  </a:ext>
                </a:extLst>
              </a:tr>
              <a:tr h="727609">
                <a:tc>
                  <a:txBody>
                    <a:bodyPr/>
                    <a:lstStyle/>
                    <a:p>
                      <a:r>
                        <a:rPr lang="en-US" sz="3200" b="1" dirty="0"/>
                        <a:t>d)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ar-AE" sz="3600" b="1" dirty="0">
                          <a:cs typeface="(AH) Manal Black" pitchFamily="2" charset="-78"/>
                        </a:rPr>
                        <a:t>عشرات الملايين</a:t>
                      </a:r>
                      <a:endParaRPr lang="en-US" sz="3600" b="1" dirty="0">
                        <a:cs typeface="(AH) Manal Black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5755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9285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F57C03A-95EE-44F1-9FD8-A14F20B1799F}"/>
              </a:ext>
            </a:extLst>
          </p:cNvPr>
          <p:cNvSpPr txBox="1">
            <a:spLocks/>
          </p:cNvSpPr>
          <p:nvPr/>
        </p:nvSpPr>
        <p:spPr>
          <a:xfrm>
            <a:off x="5810250" y="133761"/>
            <a:ext cx="6087358" cy="742539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AE" sz="3600" dirty="0">
                <a:solidFill>
                  <a:srgbClr val="C00000"/>
                </a:solidFill>
                <a:cs typeface="(AH) Manal Black" pitchFamily="2" charset="-78"/>
              </a:rPr>
              <a:t>اختر الإجابة الصحيحة مما يلي :</a:t>
            </a:r>
            <a:endParaRPr lang="en-US" sz="3600" dirty="0">
              <a:solidFill>
                <a:srgbClr val="C00000"/>
              </a:solidFill>
              <a:cs typeface="(AH) Manal Black" pitchFamily="2" charset="-78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F05E151-2EF8-4711-A686-A2A6F45CB8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101620"/>
              </p:ext>
            </p:extLst>
          </p:nvPr>
        </p:nvGraphicFramePr>
        <p:xfrm>
          <a:off x="190500" y="1117599"/>
          <a:ext cx="11811000" cy="3921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7225">
                  <a:extLst>
                    <a:ext uri="{9D8B030D-6E8A-4147-A177-3AD203B41FA5}">
                      <a16:colId xmlns:a16="http://schemas.microsoft.com/office/drawing/2014/main" val="802355370"/>
                    </a:ext>
                  </a:extLst>
                </a:gridCol>
                <a:gridCol w="3199805">
                  <a:extLst>
                    <a:ext uri="{9D8B030D-6E8A-4147-A177-3AD203B41FA5}">
                      <a16:colId xmlns:a16="http://schemas.microsoft.com/office/drawing/2014/main" val="836827310"/>
                    </a:ext>
                  </a:extLst>
                </a:gridCol>
                <a:gridCol w="7953970">
                  <a:extLst>
                    <a:ext uri="{9D8B030D-6E8A-4147-A177-3AD203B41FA5}">
                      <a16:colId xmlns:a16="http://schemas.microsoft.com/office/drawing/2014/main" val="1086040072"/>
                    </a:ext>
                  </a:extLst>
                </a:gridCol>
              </a:tblGrid>
              <a:tr h="1010690">
                <a:tc gridSpan="3">
                  <a:txBody>
                    <a:bodyPr/>
                    <a:lstStyle/>
                    <a:p>
                      <a:pPr algn="r" rtl="1"/>
                      <a:r>
                        <a:rPr lang="ar-AE" sz="3600" dirty="0"/>
                        <a:t>ما العدد العشري الذي يكافئ العدد العشري </a:t>
                      </a:r>
                      <a:r>
                        <a:rPr lang="en-US" sz="3600" dirty="0"/>
                        <a:t>0.12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297052"/>
                  </a:ext>
                </a:extLst>
              </a:tr>
              <a:tr h="727609">
                <a:tc>
                  <a:txBody>
                    <a:bodyPr/>
                    <a:lstStyle/>
                    <a:p>
                      <a:r>
                        <a:rPr lang="en-US" sz="3200" b="1" dirty="0"/>
                        <a:t>a)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cs typeface="(AH) Manal Black" pitchFamily="2" charset="-78"/>
                        </a:rPr>
                        <a:t>1.2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8974941"/>
                  </a:ext>
                </a:extLst>
              </a:tr>
              <a:tr h="727609">
                <a:tc>
                  <a:txBody>
                    <a:bodyPr/>
                    <a:lstStyle/>
                    <a:p>
                      <a:r>
                        <a:rPr lang="en-US" sz="3200" b="1" dirty="0"/>
                        <a:t>b)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cs typeface="(AH) Manal Black" pitchFamily="2" charset="-78"/>
                        </a:rPr>
                        <a:t>0.102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165644"/>
                  </a:ext>
                </a:extLst>
              </a:tr>
              <a:tr h="727609">
                <a:tc>
                  <a:txBody>
                    <a:bodyPr/>
                    <a:lstStyle/>
                    <a:p>
                      <a:r>
                        <a:rPr lang="en-US" sz="3200" b="1" dirty="0"/>
                        <a:t>c)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cs typeface="(AH) Manal Black" pitchFamily="2" charset="-78"/>
                        </a:rPr>
                        <a:t>0.012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350088"/>
                  </a:ext>
                </a:extLst>
              </a:tr>
              <a:tr h="727609">
                <a:tc>
                  <a:txBody>
                    <a:bodyPr/>
                    <a:lstStyle/>
                    <a:p>
                      <a:r>
                        <a:rPr lang="en-US" sz="3200" b="1" dirty="0"/>
                        <a:t>d)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cs typeface="(AH) Manal Black" pitchFamily="2" charset="-78"/>
                        </a:rPr>
                        <a:t>0.120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5755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17429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F57C03A-95EE-44F1-9FD8-A14F20B1799F}"/>
              </a:ext>
            </a:extLst>
          </p:cNvPr>
          <p:cNvSpPr txBox="1">
            <a:spLocks/>
          </p:cNvSpPr>
          <p:nvPr/>
        </p:nvSpPr>
        <p:spPr>
          <a:xfrm>
            <a:off x="5810250" y="133761"/>
            <a:ext cx="6087358" cy="742539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AE" sz="3600" dirty="0">
                <a:solidFill>
                  <a:srgbClr val="C00000"/>
                </a:solidFill>
                <a:cs typeface="(AH) Manal Black" pitchFamily="2" charset="-78"/>
              </a:rPr>
              <a:t>اختر الإجابة الصحيحة مما يلي :</a:t>
            </a:r>
            <a:endParaRPr lang="en-US" sz="3600" dirty="0">
              <a:solidFill>
                <a:srgbClr val="C00000"/>
              </a:solidFill>
              <a:cs typeface="(AH) Manal Black" pitchFamily="2" charset="-78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F05E151-2EF8-4711-A686-A2A6F45CB8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831544"/>
              </p:ext>
            </p:extLst>
          </p:nvPr>
        </p:nvGraphicFramePr>
        <p:xfrm>
          <a:off x="190500" y="1117599"/>
          <a:ext cx="11811000" cy="3921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7225">
                  <a:extLst>
                    <a:ext uri="{9D8B030D-6E8A-4147-A177-3AD203B41FA5}">
                      <a16:colId xmlns:a16="http://schemas.microsoft.com/office/drawing/2014/main" val="802355370"/>
                    </a:ext>
                  </a:extLst>
                </a:gridCol>
                <a:gridCol w="3199805">
                  <a:extLst>
                    <a:ext uri="{9D8B030D-6E8A-4147-A177-3AD203B41FA5}">
                      <a16:colId xmlns:a16="http://schemas.microsoft.com/office/drawing/2014/main" val="836827310"/>
                    </a:ext>
                  </a:extLst>
                </a:gridCol>
                <a:gridCol w="7953970">
                  <a:extLst>
                    <a:ext uri="{9D8B030D-6E8A-4147-A177-3AD203B41FA5}">
                      <a16:colId xmlns:a16="http://schemas.microsoft.com/office/drawing/2014/main" val="1086040072"/>
                    </a:ext>
                  </a:extLst>
                </a:gridCol>
              </a:tblGrid>
              <a:tr h="1010690">
                <a:tc gridSpan="3">
                  <a:txBody>
                    <a:bodyPr/>
                    <a:lstStyle/>
                    <a:p>
                      <a:pPr algn="r" rtl="1"/>
                      <a:r>
                        <a:rPr lang="ar-AE" sz="3600" dirty="0"/>
                        <a:t>ما العدد العشري الذي يمثل الجزء المظلل من الشكل التالي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297052"/>
                  </a:ext>
                </a:extLst>
              </a:tr>
              <a:tr h="727609">
                <a:tc>
                  <a:txBody>
                    <a:bodyPr/>
                    <a:lstStyle/>
                    <a:p>
                      <a:r>
                        <a:rPr lang="en-US" sz="3200" b="1" dirty="0"/>
                        <a:t>a)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cs typeface="(AH) Manal Black" pitchFamily="2" charset="-78"/>
                        </a:rPr>
                        <a:t>0.0027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8974941"/>
                  </a:ext>
                </a:extLst>
              </a:tr>
              <a:tr h="727609">
                <a:tc>
                  <a:txBody>
                    <a:bodyPr/>
                    <a:lstStyle/>
                    <a:p>
                      <a:r>
                        <a:rPr lang="en-US" sz="3200" b="1" dirty="0"/>
                        <a:t>b)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cs typeface="(AH) Manal Black" pitchFamily="2" charset="-78"/>
                        </a:rPr>
                        <a:t>0.27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165644"/>
                  </a:ext>
                </a:extLst>
              </a:tr>
              <a:tr h="727609">
                <a:tc>
                  <a:txBody>
                    <a:bodyPr/>
                    <a:lstStyle/>
                    <a:p>
                      <a:r>
                        <a:rPr lang="en-US" sz="3200" b="1" dirty="0"/>
                        <a:t>c)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cs typeface="(AH) Manal Black" pitchFamily="2" charset="-78"/>
                        </a:rPr>
                        <a:t>0.027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350088"/>
                  </a:ext>
                </a:extLst>
              </a:tr>
              <a:tr h="727609">
                <a:tc>
                  <a:txBody>
                    <a:bodyPr/>
                    <a:lstStyle/>
                    <a:p>
                      <a:r>
                        <a:rPr lang="en-US" sz="3200" b="1" dirty="0"/>
                        <a:t>d)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cs typeface="(AH) Manal Black" pitchFamily="2" charset="-78"/>
                        </a:rPr>
                        <a:t>2.7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5755803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487FA45E-9E02-4EDF-8BC2-AA4C5F1DE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875" y="2207347"/>
            <a:ext cx="2895600" cy="277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6552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F57C03A-95EE-44F1-9FD8-A14F20B1799F}"/>
              </a:ext>
            </a:extLst>
          </p:cNvPr>
          <p:cNvSpPr txBox="1">
            <a:spLocks/>
          </p:cNvSpPr>
          <p:nvPr/>
        </p:nvSpPr>
        <p:spPr>
          <a:xfrm>
            <a:off x="5810250" y="133761"/>
            <a:ext cx="6087358" cy="742539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AE" sz="3600" dirty="0">
                <a:solidFill>
                  <a:srgbClr val="C00000"/>
                </a:solidFill>
                <a:cs typeface="(AH) Manal Black" pitchFamily="2" charset="-78"/>
              </a:rPr>
              <a:t>اختر الإجابة الصحيحة مما يلي :</a:t>
            </a:r>
            <a:endParaRPr lang="en-US" sz="3600" dirty="0">
              <a:solidFill>
                <a:srgbClr val="C00000"/>
              </a:solidFill>
              <a:cs typeface="(AH) Manal Black" pitchFamily="2" charset="-78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F05E151-2EF8-4711-A686-A2A6F45CB8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92450"/>
              </p:ext>
            </p:extLst>
          </p:nvPr>
        </p:nvGraphicFramePr>
        <p:xfrm>
          <a:off x="190500" y="1117599"/>
          <a:ext cx="11811000" cy="3921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7225">
                  <a:extLst>
                    <a:ext uri="{9D8B030D-6E8A-4147-A177-3AD203B41FA5}">
                      <a16:colId xmlns:a16="http://schemas.microsoft.com/office/drawing/2014/main" val="802355370"/>
                    </a:ext>
                  </a:extLst>
                </a:gridCol>
                <a:gridCol w="3199805">
                  <a:extLst>
                    <a:ext uri="{9D8B030D-6E8A-4147-A177-3AD203B41FA5}">
                      <a16:colId xmlns:a16="http://schemas.microsoft.com/office/drawing/2014/main" val="836827310"/>
                    </a:ext>
                  </a:extLst>
                </a:gridCol>
                <a:gridCol w="7953970">
                  <a:extLst>
                    <a:ext uri="{9D8B030D-6E8A-4147-A177-3AD203B41FA5}">
                      <a16:colId xmlns:a16="http://schemas.microsoft.com/office/drawing/2014/main" val="1086040072"/>
                    </a:ext>
                  </a:extLst>
                </a:gridCol>
              </a:tblGrid>
              <a:tr h="1010690">
                <a:tc gridSpan="3">
                  <a:txBody>
                    <a:bodyPr/>
                    <a:lstStyle/>
                    <a:p>
                      <a:pPr algn="r" rtl="1"/>
                      <a:r>
                        <a:rPr lang="ar-AE" sz="3600" dirty="0"/>
                        <a:t>ما العدد العشري الذي يمثل الجزء المظلل من الشكل التالي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297052"/>
                  </a:ext>
                </a:extLst>
              </a:tr>
              <a:tr h="727609">
                <a:tc>
                  <a:txBody>
                    <a:bodyPr/>
                    <a:lstStyle/>
                    <a:p>
                      <a:r>
                        <a:rPr lang="en-US" sz="3200" b="1" dirty="0"/>
                        <a:t>a)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cs typeface="(AH) Manal Black" pitchFamily="2" charset="-78"/>
                        </a:rPr>
                        <a:t>8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8974941"/>
                  </a:ext>
                </a:extLst>
              </a:tr>
              <a:tr h="727609">
                <a:tc>
                  <a:txBody>
                    <a:bodyPr/>
                    <a:lstStyle/>
                    <a:p>
                      <a:r>
                        <a:rPr lang="en-US" sz="3200" b="1" dirty="0"/>
                        <a:t>b)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cs typeface="(AH) Manal Black" pitchFamily="2" charset="-78"/>
                        </a:rPr>
                        <a:t>0.8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165644"/>
                  </a:ext>
                </a:extLst>
              </a:tr>
              <a:tr h="727609">
                <a:tc>
                  <a:txBody>
                    <a:bodyPr/>
                    <a:lstStyle/>
                    <a:p>
                      <a:r>
                        <a:rPr lang="en-US" sz="3200" b="1" dirty="0"/>
                        <a:t>c)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cs typeface="(AH) Manal Black" pitchFamily="2" charset="-78"/>
                        </a:rPr>
                        <a:t>0.08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350088"/>
                  </a:ext>
                </a:extLst>
              </a:tr>
              <a:tr h="727609">
                <a:tc>
                  <a:txBody>
                    <a:bodyPr/>
                    <a:lstStyle/>
                    <a:p>
                      <a:r>
                        <a:rPr lang="en-US" sz="3200" b="1" dirty="0"/>
                        <a:t>d)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cs typeface="(AH) Manal Black" pitchFamily="2" charset="-78"/>
                        </a:rPr>
                        <a:t>0.008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575580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5A188A1C-2ED0-4CCC-932A-11CE5DCA2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9799" y="2537811"/>
            <a:ext cx="218122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9963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F57C03A-95EE-44F1-9FD8-A14F20B1799F}"/>
              </a:ext>
            </a:extLst>
          </p:cNvPr>
          <p:cNvSpPr txBox="1">
            <a:spLocks/>
          </p:cNvSpPr>
          <p:nvPr/>
        </p:nvSpPr>
        <p:spPr>
          <a:xfrm>
            <a:off x="5810250" y="133761"/>
            <a:ext cx="6087358" cy="742539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AE" sz="3600" dirty="0">
                <a:solidFill>
                  <a:srgbClr val="C00000"/>
                </a:solidFill>
                <a:cs typeface="(AH) Manal Black" pitchFamily="2" charset="-78"/>
              </a:rPr>
              <a:t>اختر الإجابة الصحيحة مما يلي :</a:t>
            </a:r>
            <a:endParaRPr lang="en-US" sz="3600" dirty="0">
              <a:solidFill>
                <a:srgbClr val="C00000"/>
              </a:solidFill>
              <a:cs typeface="(AH) Manal Black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5F05E151-2EF8-4711-A686-A2A6F45CB88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78937784"/>
                  </p:ext>
                </p:extLst>
              </p:nvPr>
            </p:nvGraphicFramePr>
            <p:xfrm>
              <a:off x="190500" y="1117599"/>
              <a:ext cx="11811000" cy="408505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7225">
                      <a:extLst>
                        <a:ext uri="{9D8B030D-6E8A-4147-A177-3AD203B41FA5}">
                          <a16:colId xmlns:a16="http://schemas.microsoft.com/office/drawing/2014/main" val="802355370"/>
                        </a:ext>
                      </a:extLst>
                    </a:gridCol>
                    <a:gridCol w="3199805">
                      <a:extLst>
                        <a:ext uri="{9D8B030D-6E8A-4147-A177-3AD203B41FA5}">
                          <a16:colId xmlns:a16="http://schemas.microsoft.com/office/drawing/2014/main" val="836827310"/>
                        </a:ext>
                      </a:extLst>
                    </a:gridCol>
                    <a:gridCol w="7953970">
                      <a:extLst>
                        <a:ext uri="{9D8B030D-6E8A-4147-A177-3AD203B41FA5}">
                          <a16:colId xmlns:a16="http://schemas.microsoft.com/office/drawing/2014/main" val="1086040072"/>
                        </a:ext>
                      </a:extLst>
                    </a:gridCol>
                  </a:tblGrid>
                  <a:tr h="1010690">
                    <a:tc gridSpan="3">
                      <a:txBody>
                        <a:bodyPr/>
                        <a:lstStyle/>
                        <a:p>
                          <a:pPr algn="r" rtl="1"/>
                          <a:r>
                            <a:rPr lang="ar-AE" sz="3600" dirty="0"/>
                            <a:t>أي مما يلي لا يمثل الجزء المظلل التالي </a:t>
                          </a:r>
                          <a:endParaRPr lang="en-US" sz="16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26297052"/>
                      </a:ext>
                    </a:extLst>
                  </a:tr>
                  <a:tr h="727609"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a)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ar-AE" sz="2800" b="1" i="1" dirty="0" smtClean="0">
                                        <a:latin typeface="Cambria Math" panose="02040503050406030204" pitchFamily="18" charset="0"/>
                                        <a:cs typeface="(AH) Manal Black" pitchFamily="2" charset="-78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1" i="1" dirty="0" smtClean="0">
                                        <a:latin typeface="Cambria Math" panose="02040503050406030204" pitchFamily="18" charset="0"/>
                                        <a:cs typeface="(AH) Manal Black" pitchFamily="2" charset="-78"/>
                                      </a:rPr>
                                      <m:t>𝟒</m:t>
                                    </m:r>
                                  </m:num>
                                  <m:den>
                                    <m:r>
                                      <a:rPr lang="ar-AE" sz="2800" b="1" i="1" dirty="0" smtClean="0">
                                        <a:latin typeface="Cambria Math" panose="02040503050406030204" pitchFamily="18" charset="0"/>
                                        <a:cs typeface="(AH) Manal Black" pitchFamily="2" charset="-78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3600" b="1" dirty="0">
                            <a:cs typeface="(AH) Manal Black" pitchFamily="2" charset="-78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4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28974941"/>
                      </a:ext>
                    </a:extLst>
                  </a:tr>
                  <a:tr h="727609"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b)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600" b="1" dirty="0">
                              <a:cs typeface="(AH) Manal Black" pitchFamily="2" charset="-78"/>
                            </a:rPr>
                            <a:t>0.4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2165644"/>
                      </a:ext>
                    </a:extLst>
                  </a:tr>
                  <a:tr h="727609"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c)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ar-AE" sz="2800" b="1" dirty="0">
                              <a:cs typeface="(AH) Manal Black" pitchFamily="2" charset="-78"/>
                            </a:rPr>
                            <a:t>أربعون جزءًا من عشرة</a:t>
                          </a:r>
                          <a:endParaRPr lang="en-US" sz="2800" b="1" dirty="0">
                            <a:cs typeface="(AH) Manal Black" pitchFamily="2" charset="-78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99350088"/>
                      </a:ext>
                    </a:extLst>
                  </a:tr>
                  <a:tr h="727609"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d)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ar-AE" sz="2800" b="1" dirty="0">
                              <a:cs typeface="(AH) Manal Black" pitchFamily="2" charset="-78"/>
                            </a:rPr>
                            <a:t>أربعة أجزاء من عشرة</a:t>
                          </a:r>
                          <a:endParaRPr lang="en-US" sz="2800" b="1" dirty="0">
                            <a:cs typeface="(AH) Manal Black" pitchFamily="2" charset="-78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257558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5F05E151-2EF8-4711-A686-A2A6F45CB88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78937784"/>
                  </p:ext>
                </p:extLst>
              </p:nvPr>
            </p:nvGraphicFramePr>
            <p:xfrm>
              <a:off x="190500" y="1117599"/>
              <a:ext cx="11811000" cy="408505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7225">
                      <a:extLst>
                        <a:ext uri="{9D8B030D-6E8A-4147-A177-3AD203B41FA5}">
                          <a16:colId xmlns:a16="http://schemas.microsoft.com/office/drawing/2014/main" val="802355370"/>
                        </a:ext>
                      </a:extLst>
                    </a:gridCol>
                    <a:gridCol w="3199805">
                      <a:extLst>
                        <a:ext uri="{9D8B030D-6E8A-4147-A177-3AD203B41FA5}">
                          <a16:colId xmlns:a16="http://schemas.microsoft.com/office/drawing/2014/main" val="836827310"/>
                        </a:ext>
                      </a:extLst>
                    </a:gridCol>
                    <a:gridCol w="7953970">
                      <a:extLst>
                        <a:ext uri="{9D8B030D-6E8A-4147-A177-3AD203B41FA5}">
                          <a16:colId xmlns:a16="http://schemas.microsoft.com/office/drawing/2014/main" val="1086040072"/>
                        </a:ext>
                      </a:extLst>
                    </a:gridCol>
                  </a:tblGrid>
                  <a:tr h="1010690">
                    <a:tc gridSpan="3">
                      <a:txBody>
                        <a:bodyPr/>
                        <a:lstStyle/>
                        <a:p>
                          <a:pPr algn="r" rtl="1"/>
                          <a:r>
                            <a:rPr lang="ar-AE" sz="3600" dirty="0"/>
                            <a:t>أي مما يلي لا يمثل الجزء المظلل التالي </a:t>
                          </a:r>
                          <a:endParaRPr lang="en-US" sz="16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26297052"/>
                      </a:ext>
                    </a:extLst>
                  </a:tr>
                  <a:tr h="891540"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a)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1143" t="-115753" r="-249524" b="-253425"/>
                          </a:stretch>
                        </a:blipFill>
                      </a:tcPr>
                    </a:tc>
                    <a:tc rowSpan="4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28974941"/>
                      </a:ext>
                    </a:extLst>
                  </a:tr>
                  <a:tr h="727609"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b)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600" b="1" dirty="0">
                              <a:cs typeface="(AH) Manal Black" pitchFamily="2" charset="-78"/>
                            </a:rPr>
                            <a:t>0.4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2165644"/>
                      </a:ext>
                    </a:extLst>
                  </a:tr>
                  <a:tr h="727609"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c)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ar-AE" sz="2800" b="1" dirty="0">
                              <a:cs typeface="(AH) Manal Black" pitchFamily="2" charset="-78"/>
                            </a:rPr>
                            <a:t>أربعون جزءًا من عشرة</a:t>
                          </a:r>
                          <a:endParaRPr lang="en-US" sz="2800" b="1" dirty="0">
                            <a:cs typeface="(AH) Manal Black" pitchFamily="2" charset="-78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99350088"/>
                      </a:ext>
                    </a:extLst>
                  </a:tr>
                  <a:tr h="727609"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d)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ar-AE" sz="2800" b="1" dirty="0">
                              <a:cs typeface="(AH) Manal Black" pitchFamily="2" charset="-78"/>
                            </a:rPr>
                            <a:t>أربعة أجزاء من عشرة</a:t>
                          </a:r>
                          <a:endParaRPr lang="en-US" sz="2800" b="1" dirty="0">
                            <a:cs typeface="(AH) Manal Black" pitchFamily="2" charset="-78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2575580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FE58C97A-C58F-4316-B22F-88B92614A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854" y="2498472"/>
            <a:ext cx="212407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9511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03FADE-7BFE-419C-9AA6-45FCC377FA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8681"/>
          <a:stretch/>
        </p:blipFill>
        <p:spPr>
          <a:xfrm>
            <a:off x="0" y="291594"/>
            <a:ext cx="12192000" cy="6513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E1F166-6883-4660-8FCC-63912382C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23206"/>
            <a:ext cx="11610975" cy="22594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C2BE56-5BA8-442F-961E-26AAE08C4C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766"/>
          <a:stretch/>
        </p:blipFill>
        <p:spPr>
          <a:xfrm>
            <a:off x="0" y="291594"/>
            <a:ext cx="11610975" cy="305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68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BF6561-0A98-4F5A-9E2A-1F810072B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348"/>
            <a:ext cx="12192000" cy="33350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2B8E57-7B52-464C-A821-2988F249B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20462"/>
            <a:ext cx="12192000" cy="257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28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01C690-648A-49B3-BBCD-331B96BB1B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828" r="3750"/>
          <a:stretch/>
        </p:blipFill>
        <p:spPr>
          <a:xfrm>
            <a:off x="0" y="3771900"/>
            <a:ext cx="11734800" cy="23100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A61A2C-9FCC-4D4E-94D6-1A0E3E9DF6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8795"/>
          <a:stretch/>
        </p:blipFill>
        <p:spPr>
          <a:xfrm>
            <a:off x="0" y="147438"/>
            <a:ext cx="12192000" cy="6286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12E9EC-0C4D-457D-9B0A-793C613783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50" b="39644"/>
          <a:stretch/>
        </p:blipFill>
        <p:spPr>
          <a:xfrm>
            <a:off x="0" y="147438"/>
            <a:ext cx="11734800" cy="338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09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100E8B0-B2FB-4E6D-BBDE-CB7C8829C4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0370"/>
          <a:stretch/>
        </p:blipFill>
        <p:spPr>
          <a:xfrm>
            <a:off x="0" y="205446"/>
            <a:ext cx="12192000" cy="5660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0AC19A-5C34-4C9D-964B-DE5B7CC01E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30" b="69143"/>
          <a:stretch/>
        </p:blipFill>
        <p:spPr>
          <a:xfrm>
            <a:off x="0" y="771526"/>
            <a:ext cx="12192000" cy="12477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457C76-9222-424C-B055-E3788CD710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858" b="41790"/>
          <a:stretch/>
        </p:blipFill>
        <p:spPr>
          <a:xfrm>
            <a:off x="0" y="2019300"/>
            <a:ext cx="12192000" cy="16078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ACD38D-75F9-4955-9FC3-FA1AFE2159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210" b="20563"/>
          <a:stretch/>
        </p:blipFill>
        <p:spPr>
          <a:xfrm>
            <a:off x="0" y="3627120"/>
            <a:ext cx="12192000" cy="12477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118742-2553-4BCE-89A0-B35A97073A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437"/>
          <a:stretch/>
        </p:blipFill>
        <p:spPr>
          <a:xfrm>
            <a:off x="0" y="4874894"/>
            <a:ext cx="12192000" cy="120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10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04AB9A-2E53-4EFC-B034-681AB4FAA5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3563"/>
          <a:stretch/>
        </p:blipFill>
        <p:spPr>
          <a:xfrm>
            <a:off x="0" y="597860"/>
            <a:ext cx="12192000" cy="9070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F0DA7F-A79F-4AD5-A991-F633795CD8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859" t="16438" b="65094"/>
          <a:stretch/>
        </p:blipFill>
        <p:spPr>
          <a:xfrm>
            <a:off x="8029574" y="1504950"/>
            <a:ext cx="4162425" cy="10191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BF44D4-4C3F-46BF-AF9C-8D00F59A43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375" t="34906" b="46626"/>
          <a:stretch/>
        </p:blipFill>
        <p:spPr>
          <a:xfrm>
            <a:off x="7848600" y="2524125"/>
            <a:ext cx="4343399" cy="10191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5455A2-3342-4557-B3F5-2B978A5469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859" t="53374" b="25223"/>
          <a:stretch/>
        </p:blipFill>
        <p:spPr>
          <a:xfrm>
            <a:off x="8029572" y="3543300"/>
            <a:ext cx="4162427" cy="1181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ED2A12-FF66-47A5-B631-AAAE6B96D7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375" t="74777"/>
          <a:stretch/>
        </p:blipFill>
        <p:spPr>
          <a:xfrm>
            <a:off x="7848598" y="4724400"/>
            <a:ext cx="4343401" cy="13919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ECFE13-C36D-4C0B-8870-81EF892B4F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34" t="16438" r="34140" b="65094"/>
          <a:stretch/>
        </p:blipFill>
        <p:spPr>
          <a:xfrm>
            <a:off x="3686175" y="1504950"/>
            <a:ext cx="4343398" cy="10191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730CDE-DB86-4BD4-AEE5-BE9A5B04BE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438" r="69766" b="65094"/>
          <a:stretch/>
        </p:blipFill>
        <p:spPr>
          <a:xfrm>
            <a:off x="0" y="1504950"/>
            <a:ext cx="3686174" cy="10191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3E51E40-6FA9-4E18-90F6-27A79C057E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34" t="34906" r="35625" b="46626"/>
          <a:stretch/>
        </p:blipFill>
        <p:spPr>
          <a:xfrm>
            <a:off x="3686174" y="2524125"/>
            <a:ext cx="4162425" cy="10191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252175A-6BF5-43EB-ADC8-6776CA6E44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906" r="69766" b="46626"/>
          <a:stretch/>
        </p:blipFill>
        <p:spPr>
          <a:xfrm>
            <a:off x="0" y="2524125"/>
            <a:ext cx="3686173" cy="10191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670D21D-5237-43DB-8400-26E66DE2AB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35" t="53374" r="34140" b="25223"/>
          <a:stretch/>
        </p:blipFill>
        <p:spPr>
          <a:xfrm>
            <a:off x="3686172" y="3543300"/>
            <a:ext cx="4343399" cy="11811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DA053F7-67FF-49BE-8C67-5A76E0A369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374" r="69766" b="25223"/>
          <a:stretch/>
        </p:blipFill>
        <p:spPr>
          <a:xfrm>
            <a:off x="0" y="3543300"/>
            <a:ext cx="3686171" cy="11811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E0ADD27-EDF2-49E1-88DF-403811CF49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34" t="74777" r="35625"/>
          <a:stretch/>
        </p:blipFill>
        <p:spPr>
          <a:xfrm>
            <a:off x="3686171" y="4724400"/>
            <a:ext cx="4162426" cy="13919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9D0A463-E8CD-49B7-AE2F-6DB5557F69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777" r="69766"/>
          <a:stretch/>
        </p:blipFill>
        <p:spPr>
          <a:xfrm>
            <a:off x="0" y="4724400"/>
            <a:ext cx="3686170" cy="139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07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DC2801-C3B6-4A05-A787-56EFDD7C34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5527"/>
          <a:stretch/>
        </p:blipFill>
        <p:spPr>
          <a:xfrm>
            <a:off x="519112" y="44450"/>
            <a:ext cx="11153775" cy="8767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CE429A-72AD-4252-8F07-BF68AD69DF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473" b="58909"/>
          <a:stretch/>
        </p:blipFill>
        <p:spPr>
          <a:xfrm>
            <a:off x="519112" y="921189"/>
            <a:ext cx="11153775" cy="16124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41105D-259C-463B-9BEC-CD5B8EFCE4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090" b="29350"/>
          <a:stretch/>
        </p:blipFill>
        <p:spPr>
          <a:xfrm>
            <a:off x="519112" y="2533651"/>
            <a:ext cx="11153775" cy="1790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A9F64C-FA72-4853-97EE-37CD31199E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650"/>
          <a:stretch/>
        </p:blipFill>
        <p:spPr>
          <a:xfrm>
            <a:off x="519112" y="4324351"/>
            <a:ext cx="11153775" cy="177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41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F57C03A-95EE-44F1-9FD8-A14F20B1799F}"/>
              </a:ext>
            </a:extLst>
          </p:cNvPr>
          <p:cNvSpPr txBox="1">
            <a:spLocks/>
          </p:cNvSpPr>
          <p:nvPr/>
        </p:nvSpPr>
        <p:spPr>
          <a:xfrm>
            <a:off x="5810250" y="133761"/>
            <a:ext cx="6087358" cy="742539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AE" sz="3600" dirty="0">
                <a:solidFill>
                  <a:srgbClr val="C00000"/>
                </a:solidFill>
                <a:cs typeface="(AH) Manal Black" pitchFamily="2" charset="-78"/>
              </a:rPr>
              <a:t>اختر الإجابة الصحيحة مما يلي :</a:t>
            </a:r>
            <a:endParaRPr lang="en-US" sz="3600" dirty="0">
              <a:solidFill>
                <a:srgbClr val="C00000"/>
              </a:solidFill>
              <a:cs typeface="(AH) Manal Black" pitchFamily="2" charset="-78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F05E151-2EF8-4711-A686-A2A6F45CB8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137439"/>
              </p:ext>
            </p:extLst>
          </p:nvPr>
        </p:nvGraphicFramePr>
        <p:xfrm>
          <a:off x="190500" y="1117599"/>
          <a:ext cx="11811000" cy="3921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7225">
                  <a:extLst>
                    <a:ext uri="{9D8B030D-6E8A-4147-A177-3AD203B41FA5}">
                      <a16:colId xmlns:a16="http://schemas.microsoft.com/office/drawing/2014/main" val="802355370"/>
                    </a:ext>
                  </a:extLst>
                </a:gridCol>
                <a:gridCol w="3199805">
                  <a:extLst>
                    <a:ext uri="{9D8B030D-6E8A-4147-A177-3AD203B41FA5}">
                      <a16:colId xmlns:a16="http://schemas.microsoft.com/office/drawing/2014/main" val="836827310"/>
                    </a:ext>
                  </a:extLst>
                </a:gridCol>
                <a:gridCol w="7953970">
                  <a:extLst>
                    <a:ext uri="{9D8B030D-6E8A-4147-A177-3AD203B41FA5}">
                      <a16:colId xmlns:a16="http://schemas.microsoft.com/office/drawing/2014/main" val="1086040072"/>
                    </a:ext>
                  </a:extLst>
                </a:gridCol>
              </a:tblGrid>
              <a:tr h="1010690">
                <a:tc gridSpan="3">
                  <a:txBody>
                    <a:bodyPr/>
                    <a:lstStyle/>
                    <a:p>
                      <a:pPr algn="r" rtl="1"/>
                      <a:r>
                        <a:rPr lang="ar-AE" sz="3600" dirty="0"/>
                        <a:t>العدد الأكبر من بين الاعداد التالية هو 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297052"/>
                  </a:ext>
                </a:extLst>
              </a:tr>
              <a:tr h="727609">
                <a:tc>
                  <a:txBody>
                    <a:bodyPr/>
                    <a:lstStyle/>
                    <a:p>
                      <a:r>
                        <a:rPr lang="en-US" sz="3200" b="1" dirty="0"/>
                        <a:t>a)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ar-AE" sz="3600" b="1" dirty="0">
                          <a:solidFill>
                            <a:schemeClr val="tx1"/>
                          </a:solidFill>
                        </a:rPr>
                        <a:t>23409089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8974941"/>
                  </a:ext>
                </a:extLst>
              </a:tr>
              <a:tr h="727609">
                <a:tc>
                  <a:txBody>
                    <a:bodyPr/>
                    <a:lstStyle/>
                    <a:p>
                      <a:r>
                        <a:rPr lang="en-US" sz="3200" b="1" dirty="0"/>
                        <a:t>b)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ar-AE" sz="3600" b="1" dirty="0">
                          <a:solidFill>
                            <a:schemeClr val="tx1"/>
                          </a:solidFill>
                        </a:rPr>
                        <a:t>23409081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165644"/>
                  </a:ext>
                </a:extLst>
              </a:tr>
              <a:tr h="727609">
                <a:tc>
                  <a:txBody>
                    <a:bodyPr/>
                    <a:lstStyle/>
                    <a:p>
                      <a:r>
                        <a:rPr lang="en-US" sz="3200" b="1" dirty="0"/>
                        <a:t>c)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ar-AE" sz="3600" b="1" dirty="0">
                          <a:solidFill>
                            <a:schemeClr val="tx1"/>
                          </a:solidFill>
                        </a:rPr>
                        <a:t>24309089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350088"/>
                  </a:ext>
                </a:extLst>
              </a:tr>
              <a:tr h="727609">
                <a:tc>
                  <a:txBody>
                    <a:bodyPr/>
                    <a:lstStyle/>
                    <a:p>
                      <a:r>
                        <a:rPr lang="en-US" sz="3200" b="1" dirty="0"/>
                        <a:t>d)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ar-AE" sz="3600" b="1" dirty="0">
                          <a:solidFill>
                            <a:schemeClr val="tx1"/>
                          </a:solidFill>
                        </a:rPr>
                        <a:t>24309809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5755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61335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6D2494-DA2F-473A-92F0-C3ECB0B1758A}"/>
              </a:ext>
            </a:extLst>
          </p:cNvPr>
          <p:cNvSpPr/>
          <p:nvPr/>
        </p:nvSpPr>
        <p:spPr>
          <a:xfrm>
            <a:off x="1190650" y="1986260"/>
            <a:ext cx="981069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3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بالتوفيق والنجاح</a:t>
            </a:r>
            <a:endParaRPr lang="en-US" sz="13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575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7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2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F57C03A-95EE-44F1-9FD8-A14F20B1799F}"/>
              </a:ext>
            </a:extLst>
          </p:cNvPr>
          <p:cNvSpPr txBox="1">
            <a:spLocks/>
          </p:cNvSpPr>
          <p:nvPr/>
        </p:nvSpPr>
        <p:spPr>
          <a:xfrm>
            <a:off x="5810250" y="133761"/>
            <a:ext cx="6087358" cy="742539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AE" sz="3600" dirty="0">
                <a:solidFill>
                  <a:srgbClr val="C00000"/>
                </a:solidFill>
                <a:cs typeface="(AH) Manal Black" pitchFamily="2" charset="-78"/>
              </a:rPr>
              <a:t>اختر الإجابة الصحيحة مما يلي :</a:t>
            </a:r>
            <a:endParaRPr lang="en-US" sz="3600" dirty="0">
              <a:solidFill>
                <a:srgbClr val="C00000"/>
              </a:solidFill>
              <a:cs typeface="(AH) Manal Black" pitchFamily="2" charset="-78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F05E151-2EF8-4711-A686-A2A6F45CB8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947578"/>
              </p:ext>
            </p:extLst>
          </p:nvPr>
        </p:nvGraphicFramePr>
        <p:xfrm>
          <a:off x="190500" y="1117599"/>
          <a:ext cx="11811000" cy="3921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7225">
                  <a:extLst>
                    <a:ext uri="{9D8B030D-6E8A-4147-A177-3AD203B41FA5}">
                      <a16:colId xmlns:a16="http://schemas.microsoft.com/office/drawing/2014/main" val="802355370"/>
                    </a:ext>
                  </a:extLst>
                </a:gridCol>
                <a:gridCol w="3199805">
                  <a:extLst>
                    <a:ext uri="{9D8B030D-6E8A-4147-A177-3AD203B41FA5}">
                      <a16:colId xmlns:a16="http://schemas.microsoft.com/office/drawing/2014/main" val="836827310"/>
                    </a:ext>
                  </a:extLst>
                </a:gridCol>
                <a:gridCol w="7953970">
                  <a:extLst>
                    <a:ext uri="{9D8B030D-6E8A-4147-A177-3AD203B41FA5}">
                      <a16:colId xmlns:a16="http://schemas.microsoft.com/office/drawing/2014/main" val="1086040072"/>
                    </a:ext>
                  </a:extLst>
                </a:gridCol>
              </a:tblGrid>
              <a:tr h="1010690">
                <a:tc gridSpan="3">
                  <a:txBody>
                    <a:bodyPr/>
                    <a:lstStyle/>
                    <a:p>
                      <a:pPr algn="r" rtl="1"/>
                      <a:r>
                        <a:rPr lang="ar-AE" sz="3600" dirty="0"/>
                        <a:t>العدد الأكبر من بين الاعداد التالية هو 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297052"/>
                  </a:ext>
                </a:extLst>
              </a:tr>
              <a:tr h="727609">
                <a:tc>
                  <a:txBody>
                    <a:bodyPr/>
                    <a:lstStyle/>
                    <a:p>
                      <a:r>
                        <a:rPr lang="en-US" sz="3200" b="1" dirty="0"/>
                        <a:t>a)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/>
                        <a:t>2.345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8974941"/>
                  </a:ext>
                </a:extLst>
              </a:tr>
              <a:tr h="727609">
                <a:tc>
                  <a:txBody>
                    <a:bodyPr/>
                    <a:lstStyle/>
                    <a:p>
                      <a:r>
                        <a:rPr lang="en-US" sz="3200" b="1" dirty="0"/>
                        <a:t>b)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/>
                        <a:t>2.4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165644"/>
                  </a:ext>
                </a:extLst>
              </a:tr>
              <a:tr h="727609">
                <a:tc>
                  <a:txBody>
                    <a:bodyPr/>
                    <a:lstStyle/>
                    <a:p>
                      <a:r>
                        <a:rPr lang="en-US" sz="3200" b="1" dirty="0"/>
                        <a:t>c)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/>
                        <a:t>2.354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350088"/>
                  </a:ext>
                </a:extLst>
              </a:tr>
              <a:tr h="727609">
                <a:tc>
                  <a:txBody>
                    <a:bodyPr/>
                    <a:lstStyle/>
                    <a:p>
                      <a:r>
                        <a:rPr lang="en-US" sz="3200" b="1" dirty="0"/>
                        <a:t>d)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/>
                        <a:t>2.399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5755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7882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F57C03A-95EE-44F1-9FD8-A14F20B1799F}"/>
              </a:ext>
            </a:extLst>
          </p:cNvPr>
          <p:cNvSpPr txBox="1">
            <a:spLocks/>
          </p:cNvSpPr>
          <p:nvPr/>
        </p:nvSpPr>
        <p:spPr>
          <a:xfrm>
            <a:off x="5810250" y="133761"/>
            <a:ext cx="6087358" cy="742539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AE" sz="3600" dirty="0">
                <a:solidFill>
                  <a:srgbClr val="C00000"/>
                </a:solidFill>
                <a:cs typeface="(AH) Manal Black" pitchFamily="2" charset="-78"/>
              </a:rPr>
              <a:t>اختر الإجابة الصحيحة مما يلي :</a:t>
            </a:r>
            <a:endParaRPr lang="en-US" sz="3600" dirty="0">
              <a:solidFill>
                <a:srgbClr val="C00000"/>
              </a:solidFill>
              <a:cs typeface="(AH) Manal Black" pitchFamily="2" charset="-78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F05E151-2EF8-4711-A686-A2A6F45CB8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978133"/>
              </p:ext>
            </p:extLst>
          </p:nvPr>
        </p:nvGraphicFramePr>
        <p:xfrm>
          <a:off x="190500" y="1117599"/>
          <a:ext cx="11811000" cy="3921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7225">
                  <a:extLst>
                    <a:ext uri="{9D8B030D-6E8A-4147-A177-3AD203B41FA5}">
                      <a16:colId xmlns:a16="http://schemas.microsoft.com/office/drawing/2014/main" val="802355370"/>
                    </a:ext>
                  </a:extLst>
                </a:gridCol>
                <a:gridCol w="3199805">
                  <a:extLst>
                    <a:ext uri="{9D8B030D-6E8A-4147-A177-3AD203B41FA5}">
                      <a16:colId xmlns:a16="http://schemas.microsoft.com/office/drawing/2014/main" val="836827310"/>
                    </a:ext>
                  </a:extLst>
                </a:gridCol>
                <a:gridCol w="7953970">
                  <a:extLst>
                    <a:ext uri="{9D8B030D-6E8A-4147-A177-3AD203B41FA5}">
                      <a16:colId xmlns:a16="http://schemas.microsoft.com/office/drawing/2014/main" val="1086040072"/>
                    </a:ext>
                  </a:extLst>
                </a:gridCol>
              </a:tblGrid>
              <a:tr h="1010690">
                <a:tc gridSpan="3">
                  <a:txBody>
                    <a:bodyPr/>
                    <a:lstStyle/>
                    <a:p>
                      <a:pPr algn="r" rtl="1"/>
                      <a:r>
                        <a:rPr lang="ar-AE" sz="3600" dirty="0"/>
                        <a:t>القيمة المكانية للرقم 9 في العدد ( </a:t>
                      </a:r>
                      <a:r>
                        <a:rPr lang="en-US" sz="3600" dirty="0"/>
                        <a:t> 3.896</a:t>
                      </a:r>
                      <a:r>
                        <a:rPr lang="ar-AE" sz="3600" dirty="0"/>
                        <a:t>)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297052"/>
                  </a:ext>
                </a:extLst>
              </a:tr>
              <a:tr h="727609">
                <a:tc>
                  <a:txBody>
                    <a:bodyPr/>
                    <a:lstStyle/>
                    <a:p>
                      <a:r>
                        <a:rPr lang="en-US" sz="3200" b="1" dirty="0"/>
                        <a:t>a)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/>
                        <a:t>0.009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8974941"/>
                  </a:ext>
                </a:extLst>
              </a:tr>
              <a:tr h="727609">
                <a:tc>
                  <a:txBody>
                    <a:bodyPr/>
                    <a:lstStyle/>
                    <a:p>
                      <a:r>
                        <a:rPr lang="en-US" sz="3200" b="1" dirty="0"/>
                        <a:t>b)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/>
                        <a:t>0.09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165644"/>
                  </a:ext>
                </a:extLst>
              </a:tr>
              <a:tr h="727609">
                <a:tc>
                  <a:txBody>
                    <a:bodyPr/>
                    <a:lstStyle/>
                    <a:p>
                      <a:r>
                        <a:rPr lang="en-US" sz="3200" b="1" dirty="0"/>
                        <a:t>c)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/>
                        <a:t>0.9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350088"/>
                  </a:ext>
                </a:extLst>
              </a:tr>
              <a:tr h="727609">
                <a:tc>
                  <a:txBody>
                    <a:bodyPr/>
                    <a:lstStyle/>
                    <a:p>
                      <a:r>
                        <a:rPr lang="en-US" sz="3200" b="1" dirty="0"/>
                        <a:t>d)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/>
                        <a:t>90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5755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9359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F57C03A-95EE-44F1-9FD8-A14F20B1799F}"/>
              </a:ext>
            </a:extLst>
          </p:cNvPr>
          <p:cNvSpPr txBox="1">
            <a:spLocks/>
          </p:cNvSpPr>
          <p:nvPr/>
        </p:nvSpPr>
        <p:spPr>
          <a:xfrm>
            <a:off x="5810250" y="133761"/>
            <a:ext cx="6087358" cy="742539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AE" sz="3600" dirty="0">
                <a:solidFill>
                  <a:srgbClr val="C00000"/>
                </a:solidFill>
                <a:cs typeface="(AH) Manal Black" pitchFamily="2" charset="-78"/>
              </a:rPr>
              <a:t>اختر الإجابة الصحيحة مما يلي :</a:t>
            </a:r>
            <a:endParaRPr lang="en-US" sz="3600" dirty="0">
              <a:solidFill>
                <a:srgbClr val="C00000"/>
              </a:solidFill>
              <a:cs typeface="(AH) Manal Black" pitchFamily="2" charset="-78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F05E151-2EF8-4711-A686-A2A6F45CB8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289724"/>
              </p:ext>
            </p:extLst>
          </p:nvPr>
        </p:nvGraphicFramePr>
        <p:xfrm>
          <a:off x="190500" y="1117599"/>
          <a:ext cx="11811000" cy="3921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7225">
                  <a:extLst>
                    <a:ext uri="{9D8B030D-6E8A-4147-A177-3AD203B41FA5}">
                      <a16:colId xmlns:a16="http://schemas.microsoft.com/office/drawing/2014/main" val="802355370"/>
                    </a:ext>
                  </a:extLst>
                </a:gridCol>
                <a:gridCol w="3199805">
                  <a:extLst>
                    <a:ext uri="{9D8B030D-6E8A-4147-A177-3AD203B41FA5}">
                      <a16:colId xmlns:a16="http://schemas.microsoft.com/office/drawing/2014/main" val="836827310"/>
                    </a:ext>
                  </a:extLst>
                </a:gridCol>
                <a:gridCol w="7953970">
                  <a:extLst>
                    <a:ext uri="{9D8B030D-6E8A-4147-A177-3AD203B41FA5}">
                      <a16:colId xmlns:a16="http://schemas.microsoft.com/office/drawing/2014/main" val="1086040072"/>
                    </a:ext>
                  </a:extLst>
                </a:gridCol>
              </a:tblGrid>
              <a:tr h="1010690">
                <a:tc gridSpan="3">
                  <a:txBody>
                    <a:bodyPr/>
                    <a:lstStyle/>
                    <a:p>
                      <a:pPr algn="r" rtl="1"/>
                      <a:r>
                        <a:rPr lang="ar-AE" sz="3600" dirty="0"/>
                        <a:t>منزلة الرقم </a:t>
                      </a:r>
                      <a:r>
                        <a:rPr lang="en-US" sz="3600" dirty="0"/>
                        <a:t>3</a:t>
                      </a:r>
                      <a:r>
                        <a:rPr lang="ar-AE" sz="3600" dirty="0"/>
                        <a:t> في العدد ( </a:t>
                      </a:r>
                      <a:r>
                        <a:rPr lang="en-US" sz="3600" dirty="0"/>
                        <a:t> 34.67</a:t>
                      </a:r>
                      <a:r>
                        <a:rPr lang="ar-AE" sz="3600" dirty="0"/>
                        <a:t>)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297052"/>
                  </a:ext>
                </a:extLst>
              </a:tr>
              <a:tr h="727609">
                <a:tc>
                  <a:txBody>
                    <a:bodyPr/>
                    <a:lstStyle/>
                    <a:p>
                      <a:r>
                        <a:rPr lang="en-US" sz="3200" b="1" dirty="0"/>
                        <a:t>a)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ar-AE" sz="3600" b="1" dirty="0">
                          <a:cs typeface="(AH) Manal Black" pitchFamily="2" charset="-78"/>
                        </a:rPr>
                        <a:t>الآلاف</a:t>
                      </a:r>
                      <a:endParaRPr lang="en-US" sz="3600" b="1" dirty="0">
                        <a:cs typeface="(AH) Manal Black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8974941"/>
                  </a:ext>
                </a:extLst>
              </a:tr>
              <a:tr h="727609">
                <a:tc>
                  <a:txBody>
                    <a:bodyPr/>
                    <a:lstStyle/>
                    <a:p>
                      <a:r>
                        <a:rPr lang="en-US" sz="3200" b="1" dirty="0"/>
                        <a:t>b)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ar-AE" sz="3600" b="1" dirty="0">
                          <a:cs typeface="(AH) Manal Black" pitchFamily="2" charset="-78"/>
                        </a:rPr>
                        <a:t>العشرات</a:t>
                      </a:r>
                      <a:endParaRPr lang="en-US" sz="3600" b="1" dirty="0">
                        <a:cs typeface="(AH) Manal Black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165644"/>
                  </a:ext>
                </a:extLst>
              </a:tr>
              <a:tr h="727609">
                <a:tc>
                  <a:txBody>
                    <a:bodyPr/>
                    <a:lstStyle/>
                    <a:p>
                      <a:r>
                        <a:rPr lang="en-US" sz="3200" b="1" dirty="0"/>
                        <a:t>c)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ar-AE" sz="3600" b="1" dirty="0">
                          <a:cs typeface="(AH) Manal Black" pitchFamily="2" charset="-78"/>
                        </a:rPr>
                        <a:t>أجزاء من عشرة</a:t>
                      </a:r>
                      <a:endParaRPr lang="en-US" sz="3600" b="1" dirty="0">
                        <a:cs typeface="(AH) Manal Black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350088"/>
                  </a:ext>
                </a:extLst>
              </a:tr>
              <a:tr h="727609">
                <a:tc>
                  <a:txBody>
                    <a:bodyPr/>
                    <a:lstStyle/>
                    <a:p>
                      <a:r>
                        <a:rPr lang="en-US" sz="3200" b="1" dirty="0"/>
                        <a:t>d)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ar-AE" sz="3600" b="1" dirty="0">
                          <a:cs typeface="(AH) Manal Black" pitchFamily="2" charset="-78"/>
                        </a:rPr>
                        <a:t>أجزاء من مئة</a:t>
                      </a:r>
                      <a:endParaRPr lang="en-US" sz="3600" b="1" dirty="0">
                        <a:cs typeface="(AH) Manal Black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5755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9928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F57C03A-95EE-44F1-9FD8-A14F20B1799F}"/>
              </a:ext>
            </a:extLst>
          </p:cNvPr>
          <p:cNvSpPr txBox="1">
            <a:spLocks/>
          </p:cNvSpPr>
          <p:nvPr/>
        </p:nvSpPr>
        <p:spPr>
          <a:xfrm>
            <a:off x="5810250" y="133761"/>
            <a:ext cx="6087358" cy="742539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AE" sz="3600" dirty="0">
                <a:solidFill>
                  <a:srgbClr val="C00000"/>
                </a:solidFill>
                <a:cs typeface="(AH) Manal Black" pitchFamily="2" charset="-78"/>
              </a:rPr>
              <a:t>اختر الإجابة الصحيحة مما يلي :</a:t>
            </a:r>
            <a:endParaRPr lang="en-US" sz="3600" dirty="0">
              <a:solidFill>
                <a:srgbClr val="C00000"/>
              </a:solidFill>
              <a:cs typeface="(AH) Manal Black" pitchFamily="2" charset="-78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F05E151-2EF8-4711-A686-A2A6F45CB8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993628"/>
              </p:ext>
            </p:extLst>
          </p:nvPr>
        </p:nvGraphicFramePr>
        <p:xfrm>
          <a:off x="190500" y="1117599"/>
          <a:ext cx="11811000" cy="3921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7225">
                  <a:extLst>
                    <a:ext uri="{9D8B030D-6E8A-4147-A177-3AD203B41FA5}">
                      <a16:colId xmlns:a16="http://schemas.microsoft.com/office/drawing/2014/main" val="802355370"/>
                    </a:ext>
                  </a:extLst>
                </a:gridCol>
                <a:gridCol w="3199805">
                  <a:extLst>
                    <a:ext uri="{9D8B030D-6E8A-4147-A177-3AD203B41FA5}">
                      <a16:colId xmlns:a16="http://schemas.microsoft.com/office/drawing/2014/main" val="836827310"/>
                    </a:ext>
                  </a:extLst>
                </a:gridCol>
                <a:gridCol w="7953970">
                  <a:extLst>
                    <a:ext uri="{9D8B030D-6E8A-4147-A177-3AD203B41FA5}">
                      <a16:colId xmlns:a16="http://schemas.microsoft.com/office/drawing/2014/main" val="1086040072"/>
                    </a:ext>
                  </a:extLst>
                </a:gridCol>
              </a:tblGrid>
              <a:tr h="1010690">
                <a:tc gridSpan="3">
                  <a:txBody>
                    <a:bodyPr/>
                    <a:lstStyle/>
                    <a:p>
                      <a:pPr algn="r" rtl="1"/>
                      <a:r>
                        <a:rPr lang="ar-AE" sz="3600" dirty="0"/>
                        <a:t>منزلة الرقم 6 في العدد ( </a:t>
                      </a:r>
                      <a:r>
                        <a:rPr lang="en-US" sz="3600" dirty="0"/>
                        <a:t>34.67</a:t>
                      </a:r>
                      <a:r>
                        <a:rPr lang="ar-AE" sz="3600" dirty="0"/>
                        <a:t>)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297052"/>
                  </a:ext>
                </a:extLst>
              </a:tr>
              <a:tr h="727609">
                <a:tc>
                  <a:txBody>
                    <a:bodyPr/>
                    <a:lstStyle/>
                    <a:p>
                      <a:r>
                        <a:rPr lang="en-US" sz="3200" b="1" dirty="0"/>
                        <a:t>a)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ar-AE" sz="3600" b="1" dirty="0">
                          <a:cs typeface="(AH) Manal Black" pitchFamily="2" charset="-78"/>
                        </a:rPr>
                        <a:t>الآلاف</a:t>
                      </a:r>
                      <a:endParaRPr lang="en-US" sz="3600" b="1" dirty="0">
                        <a:cs typeface="(AH) Manal Black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8974941"/>
                  </a:ext>
                </a:extLst>
              </a:tr>
              <a:tr h="727609">
                <a:tc>
                  <a:txBody>
                    <a:bodyPr/>
                    <a:lstStyle/>
                    <a:p>
                      <a:r>
                        <a:rPr lang="en-US" sz="3200" b="1" dirty="0"/>
                        <a:t>b)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ar-AE" sz="3600" b="1" dirty="0">
                          <a:cs typeface="(AH) Manal Black" pitchFamily="2" charset="-78"/>
                        </a:rPr>
                        <a:t>العشرات</a:t>
                      </a:r>
                      <a:endParaRPr lang="en-US" sz="3600" b="1" dirty="0">
                        <a:cs typeface="(AH) Manal Black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165644"/>
                  </a:ext>
                </a:extLst>
              </a:tr>
              <a:tr h="727609">
                <a:tc>
                  <a:txBody>
                    <a:bodyPr/>
                    <a:lstStyle/>
                    <a:p>
                      <a:r>
                        <a:rPr lang="en-US" sz="3200" b="1" dirty="0"/>
                        <a:t>c)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ar-AE" sz="3600" b="1" dirty="0">
                          <a:cs typeface="(AH) Manal Black" pitchFamily="2" charset="-78"/>
                        </a:rPr>
                        <a:t>أجزاء من عشرة</a:t>
                      </a:r>
                      <a:endParaRPr lang="en-US" sz="3600" b="1" dirty="0">
                        <a:cs typeface="(AH) Manal Black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350088"/>
                  </a:ext>
                </a:extLst>
              </a:tr>
              <a:tr h="727609">
                <a:tc>
                  <a:txBody>
                    <a:bodyPr/>
                    <a:lstStyle/>
                    <a:p>
                      <a:r>
                        <a:rPr lang="en-US" sz="3200" b="1" dirty="0"/>
                        <a:t>d)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ar-AE" sz="3600" b="1" dirty="0">
                          <a:cs typeface="(AH) Manal Black" pitchFamily="2" charset="-78"/>
                        </a:rPr>
                        <a:t>أجزاء من مئة</a:t>
                      </a:r>
                      <a:endParaRPr lang="en-US" sz="3600" b="1" dirty="0">
                        <a:cs typeface="(AH) Manal Black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5755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1321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F57C03A-95EE-44F1-9FD8-A14F20B1799F}"/>
              </a:ext>
            </a:extLst>
          </p:cNvPr>
          <p:cNvSpPr txBox="1">
            <a:spLocks/>
          </p:cNvSpPr>
          <p:nvPr/>
        </p:nvSpPr>
        <p:spPr>
          <a:xfrm>
            <a:off x="5810250" y="133761"/>
            <a:ext cx="6087358" cy="742539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AE" sz="3600" dirty="0">
                <a:solidFill>
                  <a:srgbClr val="C00000"/>
                </a:solidFill>
                <a:cs typeface="(AH) Manal Black" pitchFamily="2" charset="-78"/>
              </a:rPr>
              <a:t>اختر الإجابة الصحيحة مما يلي :</a:t>
            </a:r>
            <a:endParaRPr lang="en-US" sz="3600" dirty="0">
              <a:solidFill>
                <a:srgbClr val="C00000"/>
              </a:solidFill>
              <a:cs typeface="(AH) Manal Black" pitchFamily="2" charset="-78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F05E151-2EF8-4711-A686-A2A6F45CB8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321033"/>
              </p:ext>
            </p:extLst>
          </p:nvPr>
        </p:nvGraphicFramePr>
        <p:xfrm>
          <a:off x="190500" y="1117599"/>
          <a:ext cx="11811000" cy="3921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7225">
                  <a:extLst>
                    <a:ext uri="{9D8B030D-6E8A-4147-A177-3AD203B41FA5}">
                      <a16:colId xmlns:a16="http://schemas.microsoft.com/office/drawing/2014/main" val="802355370"/>
                    </a:ext>
                  </a:extLst>
                </a:gridCol>
                <a:gridCol w="3199805">
                  <a:extLst>
                    <a:ext uri="{9D8B030D-6E8A-4147-A177-3AD203B41FA5}">
                      <a16:colId xmlns:a16="http://schemas.microsoft.com/office/drawing/2014/main" val="836827310"/>
                    </a:ext>
                  </a:extLst>
                </a:gridCol>
                <a:gridCol w="7953970">
                  <a:extLst>
                    <a:ext uri="{9D8B030D-6E8A-4147-A177-3AD203B41FA5}">
                      <a16:colId xmlns:a16="http://schemas.microsoft.com/office/drawing/2014/main" val="1086040072"/>
                    </a:ext>
                  </a:extLst>
                </a:gridCol>
              </a:tblGrid>
              <a:tr h="1010690">
                <a:tc gridSpan="3">
                  <a:txBody>
                    <a:bodyPr/>
                    <a:lstStyle/>
                    <a:p>
                      <a:pPr algn="r" rtl="1"/>
                      <a:r>
                        <a:rPr lang="ar-AE" sz="3600" dirty="0"/>
                        <a:t>الرقم الموجود في منزلة أجزاء من ألف في العدد (</a:t>
                      </a:r>
                      <a:r>
                        <a:rPr lang="en-US" sz="3600" dirty="0"/>
                        <a:t> 5.697 </a:t>
                      </a:r>
                      <a:r>
                        <a:rPr lang="ar-AE" sz="3600" dirty="0"/>
                        <a:t>)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297052"/>
                  </a:ext>
                </a:extLst>
              </a:tr>
              <a:tr h="727609">
                <a:tc>
                  <a:txBody>
                    <a:bodyPr/>
                    <a:lstStyle/>
                    <a:p>
                      <a:r>
                        <a:rPr lang="en-US" sz="3200" b="1" dirty="0"/>
                        <a:t>a)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cs typeface="(AH) Manal Black" pitchFamily="2" charset="-78"/>
                        </a:rPr>
                        <a:t>5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8974941"/>
                  </a:ext>
                </a:extLst>
              </a:tr>
              <a:tr h="727609">
                <a:tc>
                  <a:txBody>
                    <a:bodyPr/>
                    <a:lstStyle/>
                    <a:p>
                      <a:r>
                        <a:rPr lang="en-US" sz="3200" b="1" dirty="0"/>
                        <a:t>b)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cs typeface="(AH) Manal Black" pitchFamily="2" charset="-78"/>
                        </a:rPr>
                        <a:t>6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165644"/>
                  </a:ext>
                </a:extLst>
              </a:tr>
              <a:tr h="727609">
                <a:tc>
                  <a:txBody>
                    <a:bodyPr/>
                    <a:lstStyle/>
                    <a:p>
                      <a:r>
                        <a:rPr lang="en-US" sz="3200" b="1" dirty="0"/>
                        <a:t>c)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cs typeface="(AH) Manal Black" pitchFamily="2" charset="-78"/>
                        </a:rPr>
                        <a:t>9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350088"/>
                  </a:ext>
                </a:extLst>
              </a:tr>
              <a:tr h="727609">
                <a:tc>
                  <a:txBody>
                    <a:bodyPr/>
                    <a:lstStyle/>
                    <a:p>
                      <a:r>
                        <a:rPr lang="en-US" sz="3200" b="1" dirty="0"/>
                        <a:t>d)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cs typeface="(AH) Manal Black" pitchFamily="2" charset="-78"/>
                        </a:rPr>
                        <a:t>7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5755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6566342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347</TotalTime>
  <Words>972</Words>
  <Application>Microsoft Office PowerPoint</Application>
  <PresentationFormat>Widescreen</PresentationFormat>
  <Paragraphs>324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(AH) Manal Black</vt:lpstr>
      <vt:lpstr>Arial</vt:lpstr>
      <vt:lpstr>Cambria Math</vt:lpstr>
      <vt:lpstr>Gill Sans MT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عمرو محمد الدغيدي</dc:creator>
  <cp:lastModifiedBy>Ahmed Ghanem</cp:lastModifiedBy>
  <cp:revision>34</cp:revision>
  <dcterms:created xsi:type="dcterms:W3CDTF">2020-09-18T08:33:59Z</dcterms:created>
  <dcterms:modified xsi:type="dcterms:W3CDTF">2020-10-12T16:32:15Z</dcterms:modified>
</cp:coreProperties>
</file>