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1727" r:id="rId3"/>
    <p:sldId id="1682" r:id="rId4"/>
    <p:sldId id="1729" r:id="rId5"/>
    <p:sldId id="1731" r:id="rId6"/>
    <p:sldId id="1781" r:id="rId7"/>
    <p:sldId id="1780" r:id="rId8"/>
    <p:sldId id="1792" r:id="rId9"/>
    <p:sldId id="1790" r:id="rId10"/>
    <p:sldId id="1791" r:id="rId11"/>
    <p:sldId id="1771" r:id="rId12"/>
    <p:sldId id="1793" r:id="rId13"/>
    <p:sldId id="1782" r:id="rId14"/>
    <p:sldId id="1794" r:id="rId15"/>
    <p:sldId id="1783" r:id="rId16"/>
    <p:sldId id="1784" r:id="rId17"/>
    <p:sldId id="1785" r:id="rId18"/>
    <p:sldId id="1786" r:id="rId19"/>
    <p:sldId id="1788" r:id="rId20"/>
    <p:sldId id="17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8" d="100"/>
          <a:sy n="78" d="100"/>
        </p:scale>
        <p:origin x="-42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7BE643-3136-4F2E-811A-60E3A218D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450F1E-E8AD-4F01-A022-06A787556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B5FE33-5BB1-4000-B098-00D77ED7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8EE-FB7B-4AFD-A23B-F110E613DEE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A19CD8-CAA6-479D-AB08-4D130778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B444A8-EC4F-4BEC-B4AA-3C7F42FA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926C-B7DC-4915-9F12-5F1C71F35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2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701B93-891E-4450-B120-F27033032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B66352-B6BB-4DFD-93AE-E8612501C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DA067B-CC95-4305-82E6-DC7126C9F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8EE-FB7B-4AFD-A23B-F110E613DEE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E9B113-E233-4107-96F3-D7FA40E92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DE00F4-8DF4-4397-8DAD-B70C93F36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926C-B7DC-4915-9F12-5F1C71F35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9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F481756-7314-4899-949D-0BD391AE6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D9BE4D-CB78-4169-ACCF-15D5CF192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CDCD1F-700B-4E90-9F5A-04D95D3B5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8EE-FB7B-4AFD-A23B-F110E613DEE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001C67-28FC-4598-A6AA-694AE7D9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0A6265-5D3D-4813-BF21-BBBF23832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926C-B7DC-4915-9F12-5F1C71F35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0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7D137-1ECD-42CF-8A4C-6D571EC1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B986CD-D6D7-4FC5-9387-19256A30F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0F71D0-351E-49D7-9501-ED1FB941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8EE-FB7B-4AFD-A23B-F110E613DEE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58223E-4881-4B2A-BECB-61230402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5D39A8-60EB-4366-857D-E4FB9E7F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926C-B7DC-4915-9F12-5F1C71F35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3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4EF4E8-52F7-4C67-8967-E09127A50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6B3294-DA9D-4A27-8BE3-59443F51C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ABE0E5-EADA-4FF5-9B63-CF40D3E5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8EE-FB7B-4AFD-A23B-F110E613DEE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20F44-3893-49B5-A679-9C6A65FB2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49C4F4-36C5-4F66-B823-23797FC76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926C-B7DC-4915-9F12-5F1C71F35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7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5BE00F-6819-4085-9093-59901C03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4308FA-5C4E-48BB-943A-4589C2AF7B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07E464-D27B-4C2F-8364-8669906C2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3D28AF-BAAB-497C-A199-5851CC88C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8EE-FB7B-4AFD-A23B-F110E613DEE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0EAB17-5EB0-4179-9361-E48709049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C86C75-268A-4ABD-9BA4-6E5BA326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926C-B7DC-4915-9F12-5F1C71F35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6DCEAE-0EAD-48B8-8263-603FC460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73AA07-3C72-4398-9D33-1E4A42168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D07BC1-D246-4E54-B16C-1011A3232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9C3CCDC-AB3F-4271-BB5C-66E8DF6B3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EAB4E01-45A2-4DA2-9E37-3FBBCC62E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D4B0A95-3AF3-4F17-A533-0E68ECBC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8EE-FB7B-4AFD-A23B-F110E613DEE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2CFBA40-372C-457A-97C4-FCEE478A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70E9E93-52C3-416E-8A56-913BC93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926C-B7DC-4915-9F12-5F1C71F35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9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8A0559-9302-4F38-A759-28763783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E7BAC8-0D24-42A3-A859-EF632104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8EE-FB7B-4AFD-A23B-F110E613DEE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C68016B-9DDF-424D-92D3-B70EB6083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FA09A1D-54AC-4305-AF0C-C4D74A87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926C-B7DC-4915-9F12-5F1C71F35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53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BDB027-269C-4BDA-AF9B-45372AF05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8EE-FB7B-4AFD-A23B-F110E613DEE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3C7749D-FC7E-45F4-8E50-615BBEF1C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E4533B3-562D-47B8-9201-2593E2CDA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926C-B7DC-4915-9F12-5F1C71F35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8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5CEBAA-11D7-4978-86B6-C7E8304FE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6087BC-26E8-468B-A823-B69429937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18B4EB-C0D1-4774-AD0B-631C17D46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8EC0DF-67CA-4DA2-BA48-1AF187658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8EE-FB7B-4AFD-A23B-F110E613DEE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0827DE-6CCE-47E6-810A-B77762F5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53FB9B-ECA0-462B-8B8C-FED7D6A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926C-B7DC-4915-9F12-5F1C71F35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1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1E1171-C26D-4E3C-ADC8-A6FA30E7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2112816-79E7-43C8-8E9A-79E3B4FD2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57EF47-A4D6-490D-AC69-97C77A44D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B64B96-0DE5-4ECF-9142-36FF9FDCE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8EE-FB7B-4AFD-A23B-F110E613DEE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204212-A74B-4194-B38A-9085FF01A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F0F97A-6E94-40CB-AA2C-A567FBEA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9926C-B7DC-4915-9F12-5F1C71F35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2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8746906-94E1-4C5A-9A4E-702CE1C33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E3D546-1ED0-4528-BBA9-7CCFAA8EE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8189D7-0564-4007-8150-202977AB35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5A8EE-FB7B-4AFD-A23B-F110E613DEE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CEBA66-A792-411D-8CAE-FFC698DE8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416EC0-4FF0-4CB0-B187-E649BFEB2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9926C-B7DC-4915-9F12-5F1C71F35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5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0">
            <a:extLst>
              <a:ext uri="{FF2B5EF4-FFF2-40B4-BE49-F238E27FC236}">
                <a16:creationId xmlns:a16="http://schemas.microsoft.com/office/drawing/2014/main" xmlns="" id="{41FEC4A4-C975-47CB-B73F-0FEE2BDEA5B9}"/>
              </a:ext>
            </a:extLst>
          </p:cNvPr>
          <p:cNvSpPr/>
          <p:nvPr/>
        </p:nvSpPr>
        <p:spPr>
          <a:xfrm>
            <a:off x="1933358" y="79514"/>
            <a:ext cx="8837224" cy="1879974"/>
          </a:xfrm>
          <a:prstGeom prst="wedgeRoundRectCallout">
            <a:avLst>
              <a:gd name="adj1" fmla="val -60204"/>
              <a:gd name="adj2" fmla="val 44632"/>
              <a:gd name="adj3" fmla="val 16667"/>
            </a:avLst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Welcome to English Class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Welcome to </a:t>
            </a:r>
            <a:r>
              <a:rPr lang="en-US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WEEK 9</a:t>
            </a:r>
            <a:r>
              <a:rPr lang="en-US" sz="36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Lesson </a:t>
            </a:r>
            <a:r>
              <a:rPr lang="en-US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  <a:endParaRPr lang="ar-SA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Unit 3 Lesson 8</a:t>
            </a:r>
            <a:endParaRPr lang="ar-AE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28" name="Picture 4" descr="A school building in cartoon style Royalty Free Vector Image">
            <a:extLst>
              <a:ext uri="{FF2B5EF4-FFF2-40B4-BE49-F238E27FC236}">
                <a16:creationId xmlns:a16="http://schemas.microsoft.com/office/drawing/2014/main" xmlns="" id="{28AF72C7-14E4-42C7-AAEE-6ABACDCEB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10"/>
          <a:stretch/>
        </p:blipFill>
        <p:spPr bwMode="auto">
          <a:xfrm>
            <a:off x="0" y="2025748"/>
            <a:ext cx="12192000" cy="4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083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fferences Between Endangered Species and Threatened Species - Video &amp;  Lesson Transcript | Study.com">
            <a:extLst>
              <a:ext uri="{FF2B5EF4-FFF2-40B4-BE49-F238E27FC236}">
                <a16:creationId xmlns:a16="http://schemas.microsoft.com/office/drawing/2014/main" xmlns="" id="{DB14C822-4CED-4D06-8465-3BB2CC57D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80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105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dian Wolf (Canis Lupus Pallipes), A Su #1009984 - PNG Images - PNGio">
            <a:extLst>
              <a:ext uri="{FF2B5EF4-FFF2-40B4-BE49-F238E27FC236}">
                <a16:creationId xmlns:a16="http://schemas.microsoft.com/office/drawing/2014/main" xmlns="" id="{7760639F-C12E-4A11-887E-559C934D6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08" y="1846337"/>
            <a:ext cx="7583451" cy="46737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47C073-8F44-479D-8395-A13226B009D7}"/>
              </a:ext>
            </a:extLst>
          </p:cNvPr>
          <p:cNvSpPr/>
          <p:nvPr/>
        </p:nvSpPr>
        <p:spPr>
          <a:xfrm>
            <a:off x="5228151" y="98424"/>
            <a:ext cx="6009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6000" b="1" dirty="0">
                <a:solidFill>
                  <a:schemeClr val="accent1">
                    <a:lumMod val="50000"/>
                  </a:schemeClr>
                </a:solidFill>
                <a:latin typeface="Comic Sans MS"/>
              </a:rPr>
              <a:t>Arabian Wolf</a:t>
            </a:r>
            <a:endParaRPr lang="en-US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AB54E-C222-46D9-945F-6B6292C28805}"/>
              </a:ext>
            </a:extLst>
          </p:cNvPr>
          <p:cNvSpPr/>
          <p:nvPr/>
        </p:nvSpPr>
        <p:spPr>
          <a:xfrm>
            <a:off x="86308" y="887968"/>
            <a:ext cx="60096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6000" b="1" dirty="0">
                <a:solidFill>
                  <a:schemeClr val="accent1">
                    <a:lumMod val="50000"/>
                  </a:schemeClr>
                </a:solidFill>
                <a:latin typeface="Comic Sans MS"/>
              </a:rPr>
              <a:t>What is the problem that the wolf facing????</a:t>
            </a:r>
            <a:endParaRPr lang="en-US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9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C1FD9D-4252-4CA2-A023-419F6D79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8001BE-831F-4C0E-A51F-6446B4B58B12}"/>
              </a:ext>
            </a:extLst>
          </p:cNvPr>
          <p:cNvSpPr/>
          <p:nvPr/>
        </p:nvSpPr>
        <p:spPr>
          <a:xfrm>
            <a:off x="86308" y="887968"/>
            <a:ext cx="60096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6000" b="1" dirty="0">
                <a:solidFill>
                  <a:srgbClr val="FF0000"/>
                </a:solidFill>
                <a:latin typeface="Comic Sans MS"/>
              </a:rPr>
              <a:t>So the Arabian wolf is endangered.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2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D5BA49-2DE2-4C8A-9CB8-E137CBAB4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w to form questions with question words in English">
            <a:hlinkClick r:id="" action="ppaction://media"/>
            <a:extLst>
              <a:ext uri="{FF2B5EF4-FFF2-40B4-BE49-F238E27FC236}">
                <a16:creationId xmlns:a16="http://schemas.microsoft.com/office/drawing/2014/main" xmlns="" id="{5AC85789-055B-408D-BE33-C5BB203D81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9478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ow to ask open questions in English">
            <a:extLst>
              <a:ext uri="{FF2B5EF4-FFF2-40B4-BE49-F238E27FC236}">
                <a16:creationId xmlns:a16="http://schemas.microsoft.com/office/drawing/2014/main" xmlns="" id="{A88A90E2-1EF4-4755-8D43-F216C443E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9017" y="643467"/>
            <a:ext cx="74139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665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ooh Think GIF - Pooh Think GIFs">
            <a:extLst>
              <a:ext uri="{FF2B5EF4-FFF2-40B4-BE49-F238E27FC236}">
                <a16:creationId xmlns:a16="http://schemas.microsoft.com/office/drawing/2014/main" xmlns="" id="{D2ED8047-A865-4F52-A540-52DFF7222E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6" y="1452980"/>
            <a:ext cx="7767010" cy="460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688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8DCFBB5-0239-4711-8FA9-9545BBCA4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01" r="16196" b="11898"/>
          <a:stretch/>
        </p:blipFill>
        <p:spPr>
          <a:xfrm>
            <a:off x="0" y="316899"/>
            <a:ext cx="11754678" cy="59646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AE14994-38C8-4A35-8ABD-F9D5B353764F}"/>
              </a:ext>
            </a:extLst>
          </p:cNvPr>
          <p:cNvSpPr/>
          <p:nvPr/>
        </p:nvSpPr>
        <p:spPr>
          <a:xfrm>
            <a:off x="371064" y="962942"/>
            <a:ext cx="10270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r" defTabSz="914400" rtl="1" eaLnBrk="1" latinLnBrk="0" hangingPunct="1"/>
            <a:r>
              <a:rPr lang="en-GB" sz="3600" b="1" dirty="0">
                <a:solidFill>
                  <a:srgbClr val="0070C0"/>
                </a:solidFill>
                <a:latin typeface="Comic Sans MS"/>
              </a:rPr>
              <a:t>1.How many Arabian wolves are there left?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13A9CD4-A0E5-4B03-9CBF-E5A429585483}"/>
              </a:ext>
            </a:extLst>
          </p:cNvPr>
          <p:cNvSpPr/>
          <p:nvPr/>
        </p:nvSpPr>
        <p:spPr>
          <a:xfrm>
            <a:off x="-516833" y="1815115"/>
            <a:ext cx="6412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r" defTabSz="914400" rtl="1" eaLnBrk="1" latinLnBrk="0" hangingPunct="1"/>
            <a:r>
              <a:rPr lang="en-GB" sz="3600" b="1" dirty="0">
                <a:solidFill>
                  <a:srgbClr val="C00000"/>
                </a:solidFill>
                <a:latin typeface="Comic Sans MS"/>
              </a:rPr>
              <a:t>2.Where do they live?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0C8044E-5912-4824-A646-D4348A27AC75}"/>
              </a:ext>
            </a:extLst>
          </p:cNvPr>
          <p:cNvSpPr/>
          <p:nvPr/>
        </p:nvSpPr>
        <p:spPr>
          <a:xfrm>
            <a:off x="437322" y="3389891"/>
            <a:ext cx="7999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r" defTabSz="914400" rtl="1" eaLnBrk="1" latinLnBrk="0" hangingPunct="1"/>
            <a:r>
              <a:rPr lang="en-GB" sz="3600" b="1" dirty="0">
                <a:solidFill>
                  <a:srgbClr val="0070C0"/>
                </a:solidFill>
                <a:latin typeface="Comic Sans MS"/>
              </a:rPr>
              <a:t>3.When did they live in the UAE?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17D3423-AA73-4C31-B720-8A4E57C54F9E}"/>
              </a:ext>
            </a:extLst>
          </p:cNvPr>
          <p:cNvSpPr/>
          <p:nvPr/>
        </p:nvSpPr>
        <p:spPr>
          <a:xfrm>
            <a:off x="-562756" y="4189379"/>
            <a:ext cx="7771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r" defTabSz="914400" rtl="1" eaLnBrk="1" latinLnBrk="0" hangingPunct="1"/>
            <a:r>
              <a:rPr lang="en-GB" sz="3600" b="1" dirty="0">
                <a:solidFill>
                  <a:srgbClr val="C00000"/>
                </a:solidFill>
                <a:latin typeface="Comic Sans MS"/>
              </a:rPr>
              <a:t>4. What did the wolves eat?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33E1D81-FF39-41F7-AB8C-4A95C7251815}"/>
              </a:ext>
            </a:extLst>
          </p:cNvPr>
          <p:cNvSpPr/>
          <p:nvPr/>
        </p:nvSpPr>
        <p:spPr>
          <a:xfrm>
            <a:off x="575905" y="4962508"/>
            <a:ext cx="9030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r" defTabSz="914400" rtl="1" eaLnBrk="1" latinLnBrk="0" hangingPunct="1"/>
            <a:r>
              <a:rPr lang="en-GB" sz="3600" b="1" dirty="0">
                <a:solidFill>
                  <a:srgbClr val="0070C0"/>
                </a:solidFill>
                <a:latin typeface="Comic Sans MS"/>
              </a:rPr>
              <a:t>5.Why did the farmers kill the wolves?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99056F9-89B5-4E11-95B3-308B8C73B693}"/>
              </a:ext>
            </a:extLst>
          </p:cNvPr>
          <p:cNvSpPr/>
          <p:nvPr/>
        </p:nvSpPr>
        <p:spPr>
          <a:xfrm>
            <a:off x="11011868" y="6150114"/>
            <a:ext cx="1180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4000" b="1" dirty="0">
                <a:solidFill>
                  <a:srgbClr val="C00000"/>
                </a:solidFill>
                <a:latin typeface="Comic Sans MS"/>
              </a:rPr>
              <a:t>50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3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0642B0-D9FB-4FAB-A74B-959BE41E4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8" t="19472" r="17154" b="7056"/>
          <a:stretch/>
        </p:blipFill>
        <p:spPr>
          <a:xfrm>
            <a:off x="0" y="-1"/>
            <a:ext cx="12056012" cy="6625883"/>
          </a:xfrm>
          <a:prstGeom prst="rect">
            <a:avLst/>
          </a:prstGeom>
        </p:spPr>
      </p:pic>
      <p:pic>
        <p:nvPicPr>
          <p:cNvPr id="4098" name="Picture 2" descr="question mark what GIF by GIPHY Studios Originals">
            <a:extLst>
              <a:ext uri="{FF2B5EF4-FFF2-40B4-BE49-F238E27FC236}">
                <a16:creationId xmlns:a16="http://schemas.microsoft.com/office/drawing/2014/main" xmlns="" id="{F47697CC-2F2F-4F7D-B31A-436649ADC2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958" y="4994030"/>
            <a:ext cx="2967459" cy="186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0FFAAED-B268-44B9-8EC5-0992CDB94A9A}"/>
              </a:ext>
            </a:extLst>
          </p:cNvPr>
          <p:cNvSpPr/>
          <p:nvPr/>
        </p:nvSpPr>
        <p:spPr>
          <a:xfrm>
            <a:off x="1055076" y="5325849"/>
            <a:ext cx="218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r" defTabSz="914400" rtl="1" eaLnBrk="1" latinLnBrk="0" hangingPunct="1"/>
            <a:r>
              <a:rPr lang="en-GB" sz="3600" b="1" dirty="0">
                <a:solidFill>
                  <a:srgbClr val="C00000"/>
                </a:solidFill>
                <a:latin typeface="Comic Sans MS"/>
              </a:rPr>
              <a:t>Gorilla</a:t>
            </a:r>
          </a:p>
          <a:p>
            <a:pPr marL="0" algn="r" defTabSz="914400" rtl="1" eaLnBrk="1" latinLnBrk="0" hangingPunct="1"/>
            <a:r>
              <a:rPr lang="en-GB" sz="3600" b="1" dirty="0">
                <a:solidFill>
                  <a:srgbClr val="C00000"/>
                </a:solidFill>
                <a:latin typeface="Comic Sans MS"/>
              </a:rPr>
              <a:t>Dolphin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248FB36-98DB-446C-8E22-6A04104F727A}"/>
              </a:ext>
            </a:extLst>
          </p:cNvPr>
          <p:cNvSpPr/>
          <p:nvPr/>
        </p:nvSpPr>
        <p:spPr>
          <a:xfrm>
            <a:off x="8189155" y="6271939"/>
            <a:ext cx="1180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4000" b="1" dirty="0">
                <a:solidFill>
                  <a:srgbClr val="C00000"/>
                </a:solidFill>
                <a:latin typeface="Comic Sans MS"/>
              </a:rPr>
              <a:t>37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7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799E3A-E9DB-417A-AE54-180371762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2" t="9911" r="10347" b="5302"/>
          <a:stretch/>
        </p:blipFill>
        <p:spPr>
          <a:xfrm>
            <a:off x="0" y="12192"/>
            <a:ext cx="12192000" cy="6858000"/>
          </a:xfrm>
          <a:prstGeom prst="rect">
            <a:avLst/>
          </a:prstGeom>
        </p:spPr>
      </p:pic>
      <p:pic>
        <p:nvPicPr>
          <p:cNvPr id="5" name="Picture 2" descr="question mark what GIF by GIPHY Studios Originals">
            <a:extLst>
              <a:ext uri="{FF2B5EF4-FFF2-40B4-BE49-F238E27FC236}">
                <a16:creationId xmlns:a16="http://schemas.microsoft.com/office/drawing/2014/main" xmlns="" id="{0E981D34-9908-45F0-A7FB-F71AE6DCB2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454" y="1081552"/>
            <a:ext cx="2967459" cy="186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9E5D4E-6BA4-4FE8-A24A-6FB14DBDF5F7}"/>
              </a:ext>
            </a:extLst>
          </p:cNvPr>
          <p:cNvSpPr/>
          <p:nvPr/>
        </p:nvSpPr>
        <p:spPr>
          <a:xfrm>
            <a:off x="5852160" y="696831"/>
            <a:ext cx="487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4400" b="1" dirty="0">
                <a:solidFill>
                  <a:srgbClr val="002060"/>
                </a:solidFill>
                <a:latin typeface="Comic Sans MS"/>
              </a:rPr>
              <a:t>T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DE3D928-3D2F-4A45-B68F-6332F9E008CC}"/>
              </a:ext>
            </a:extLst>
          </p:cNvPr>
          <p:cNvSpPr/>
          <p:nvPr/>
        </p:nvSpPr>
        <p:spPr>
          <a:xfrm>
            <a:off x="8838614" y="1169190"/>
            <a:ext cx="487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4400" b="1" dirty="0">
                <a:solidFill>
                  <a:srgbClr val="C00000"/>
                </a:solidFill>
                <a:latin typeface="Comic Sans MS"/>
              </a:rPr>
              <a:t>F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92048A4-762E-4A8A-8DAA-B3C362E287AA}"/>
              </a:ext>
            </a:extLst>
          </p:cNvPr>
          <p:cNvSpPr/>
          <p:nvPr/>
        </p:nvSpPr>
        <p:spPr>
          <a:xfrm>
            <a:off x="6274314" y="1573383"/>
            <a:ext cx="487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4400" b="1" dirty="0">
                <a:solidFill>
                  <a:srgbClr val="002060"/>
                </a:solidFill>
                <a:latin typeface="Comic Sans MS"/>
              </a:rPr>
              <a:t>F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7F5334D-57B4-4337-812E-55C7BFE6FCBB}"/>
              </a:ext>
            </a:extLst>
          </p:cNvPr>
          <p:cNvSpPr/>
          <p:nvPr/>
        </p:nvSpPr>
        <p:spPr>
          <a:xfrm>
            <a:off x="6791152" y="2103471"/>
            <a:ext cx="487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4400" b="1" dirty="0" smtClean="0">
                <a:solidFill>
                  <a:srgbClr val="C00000"/>
                </a:solidFill>
                <a:latin typeface="Comic Sans MS"/>
              </a:rPr>
              <a:t>T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E3F6355-7D57-475E-843E-BAF2E1289480}"/>
              </a:ext>
            </a:extLst>
          </p:cNvPr>
          <p:cNvSpPr/>
          <p:nvPr/>
        </p:nvSpPr>
        <p:spPr>
          <a:xfrm>
            <a:off x="6335867" y="2572016"/>
            <a:ext cx="487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4400" b="1" dirty="0">
                <a:solidFill>
                  <a:srgbClr val="002060"/>
                </a:solidFill>
                <a:latin typeface="Comic Sans MS"/>
              </a:rPr>
              <a:t>T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7F1510A-18CB-4C2C-BDF4-2059663677C4}"/>
              </a:ext>
            </a:extLst>
          </p:cNvPr>
          <p:cNvSpPr/>
          <p:nvPr/>
        </p:nvSpPr>
        <p:spPr>
          <a:xfrm>
            <a:off x="9715176" y="2943076"/>
            <a:ext cx="487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4400" b="1" dirty="0">
                <a:solidFill>
                  <a:srgbClr val="C00000"/>
                </a:solidFill>
                <a:latin typeface="Comic Sans MS"/>
              </a:rPr>
              <a:t>T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46C64B0-FA2F-4A09-9429-6B06327BEE4F}"/>
              </a:ext>
            </a:extLst>
          </p:cNvPr>
          <p:cNvSpPr/>
          <p:nvPr/>
        </p:nvSpPr>
        <p:spPr>
          <a:xfrm>
            <a:off x="11223903" y="6150114"/>
            <a:ext cx="1180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4000" b="1" dirty="0">
                <a:solidFill>
                  <a:srgbClr val="C00000"/>
                </a:solidFill>
                <a:latin typeface="Comic Sans MS"/>
              </a:rPr>
              <a:t>37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DCB195-7A47-48BB-8E27-C6CF46344B3E}"/>
              </a:ext>
            </a:extLst>
          </p:cNvPr>
          <p:cNvSpPr/>
          <p:nvPr/>
        </p:nvSpPr>
        <p:spPr>
          <a:xfrm>
            <a:off x="3811638" y="6224657"/>
            <a:ext cx="3853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https://share.nearpod.com/JcFxmLkiS9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251C59-9F1D-4211-B6A8-79B4D760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3" t="30933" r="31739" b="13813"/>
          <a:stretch/>
        </p:blipFill>
        <p:spPr>
          <a:xfrm>
            <a:off x="671115" y="2479569"/>
            <a:ext cx="5278770" cy="3572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81677B-BCF3-4674-9BE5-A8FD126EB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2827" r="25698" b="14815"/>
          <a:stretch/>
        </p:blipFill>
        <p:spPr>
          <a:xfrm>
            <a:off x="7818783" y="2621171"/>
            <a:ext cx="3993650" cy="3572809"/>
          </a:xfrm>
          <a:prstGeom prst="rect">
            <a:avLst/>
          </a:prstGeom>
        </p:spPr>
      </p:pic>
      <p:pic>
        <p:nvPicPr>
          <p:cNvPr id="1026" name="Picture 2" descr="Fun Games Stock Illustrations – 27,020 Fun Games Stock Illustrations,  Vectors &amp; Clipart - Dreamstime">
            <a:extLst>
              <a:ext uri="{FF2B5EF4-FFF2-40B4-BE49-F238E27FC236}">
                <a16:creationId xmlns:a16="http://schemas.microsoft.com/office/drawing/2014/main" xmlns="" id="{04DEDDA6-C58D-4E13-B586-6DDB7611C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78"/>
          <a:stretch/>
        </p:blipFill>
        <p:spPr bwMode="auto">
          <a:xfrm>
            <a:off x="0" y="0"/>
            <a:ext cx="12192000" cy="230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56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B11A79-B89F-0B44-A752-AD997D383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58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2764" y="1"/>
            <a:ext cx="12470294" cy="68580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D74266D4-10C8-E54C-A303-B8F4825E2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15" b="100000" l="34171" r="100000">
                        <a14:foregroundMark x1="37688" y1="77638" x2="37688" y2="77638"/>
                        <a14:foregroundMark x1="38191" y1="75377" x2="38191" y2="75377"/>
                        <a14:foregroundMark x1="39196" y1="79146" x2="39196" y2="79146"/>
                        <a14:foregroundMark x1="74372" y1="62312" x2="74372" y2="62312"/>
                        <a14:foregroundMark x1="64070" y1="64322" x2="64070" y2="64322"/>
                        <a14:backgroundMark x1="45980" y1="61809" x2="45980" y2="61809"/>
                        <a14:backgroundMark x1="56533" y1="94472" x2="56533" y2="94472"/>
                        <a14:backgroundMark x1="42965" y1="98492" x2="42965" y2="98492"/>
                        <a14:backgroundMark x1="53518" y1="70854" x2="53518" y2="70854"/>
                        <a14:backgroundMark x1="51508" y1="59296" x2="51508" y2="592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5181" y="932021"/>
            <a:ext cx="6241288" cy="624128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F90AE17-BA14-E34F-AB54-58C66F5E871B}"/>
              </a:ext>
            </a:extLst>
          </p:cNvPr>
          <p:cNvSpPr/>
          <p:nvPr/>
        </p:nvSpPr>
        <p:spPr>
          <a:xfrm>
            <a:off x="1516775" y="1613118"/>
            <a:ext cx="860009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Ahmed LT Outline" pitchFamily="2" charset="-78"/>
                <a:cs typeface="Ahmed LT Outline" pitchFamily="2" charset="-78"/>
              </a:rPr>
              <a:t>Our class rules</a:t>
            </a:r>
            <a:endParaRPr lang="ar-AE" sz="11500" b="1" dirty="0">
              <a:solidFill>
                <a:schemeClr val="bg1"/>
              </a:solidFill>
              <a:latin typeface="Ahmed LT Outline" pitchFamily="2" charset="-78"/>
              <a:cs typeface="Ahmed LT Outlin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65183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B7EFD-5ED2-4986-975B-654D2ADE9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017F0B-7EAC-4A7E-87EE-538E01ADE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4FFAEA-7121-457A-A143-48609C9AC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9" t="10671" r="12319" b="10671"/>
          <a:stretch/>
        </p:blipFill>
        <p:spPr>
          <a:xfrm>
            <a:off x="0" y="-102242"/>
            <a:ext cx="12019722" cy="70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6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3980DB-78AE-43A1-99A6-D514DBF679A8}"/>
              </a:ext>
            </a:extLst>
          </p:cNvPr>
          <p:cNvSpPr/>
          <p:nvPr/>
        </p:nvSpPr>
        <p:spPr>
          <a:xfrm>
            <a:off x="351213" y="535625"/>
            <a:ext cx="918102" cy="61632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FEA2E58-951C-42A0-A475-7BE7BA995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237" y="2430531"/>
            <a:ext cx="602086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Guess the word</a:t>
            </a:r>
            <a:endParaRPr lang="en-US" altLang="en-US" sz="48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2" descr="Free Brain Exercise Cliparts, Download Free Clip Art, Free Clip Art on  Clipart Library">
            <a:extLst>
              <a:ext uri="{FF2B5EF4-FFF2-40B4-BE49-F238E27FC236}">
                <a16:creationId xmlns:a16="http://schemas.microsoft.com/office/drawing/2014/main" xmlns="" id="{76B562D4-40CF-40E7-9FC1-858356240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85" y="225643"/>
            <a:ext cx="10565315" cy="231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C918B05-2040-44E0-AEE4-6DDD614F2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167" y="4006505"/>
            <a:ext cx="51435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lwfo</a:t>
            </a:r>
            <a:endParaRPr lang="en-US" altLang="en-US" sz="7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A8EBEC-A4A2-4C07-8297-EBC8D32DD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09" t="5375" b="4711"/>
          <a:stretch/>
        </p:blipFill>
        <p:spPr>
          <a:xfrm>
            <a:off x="8882290" y="2491410"/>
            <a:ext cx="3286538" cy="43202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E8EBDED-55AE-4CFD-8851-5124CC1E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237" y="5179323"/>
            <a:ext cx="51435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dirty="0">
                <a:latin typeface="Comic Sans MS" panose="030F0702030302020204" pitchFamily="66" charset="0"/>
              </a:rPr>
              <a:t>wolf</a:t>
            </a:r>
          </a:p>
        </p:txBody>
      </p:sp>
    </p:spTree>
    <p:extLst>
      <p:ext uri="{BB962C8B-B14F-4D97-AF65-F5344CB8AC3E}">
        <p14:creationId xmlns:p14="http://schemas.microsoft.com/office/powerpoint/2010/main" val="188337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ربع نص 12">
            <a:extLst>
              <a:ext uri="{FF2B5EF4-FFF2-40B4-BE49-F238E27FC236}">
                <a16:creationId xmlns:a16="http://schemas.microsoft.com/office/drawing/2014/main" xmlns="" id="{C37B18C9-0296-4992-B7A6-CCB40D3CFC6A}"/>
              </a:ext>
            </a:extLst>
          </p:cNvPr>
          <p:cNvSpPr txBox="1"/>
          <p:nvPr/>
        </p:nvSpPr>
        <p:spPr>
          <a:xfrm>
            <a:off x="2689051" y="2828491"/>
            <a:ext cx="161939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fontAlgn="base">
              <a:lnSpc>
                <a:spcPct val="102000"/>
              </a:lnSpc>
              <a:spcAft>
                <a:spcPts val="214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7460" y="3161985"/>
            <a:ext cx="3265924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rtl="1"/>
            <a:endParaRPr lang="en-US" sz="28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5122" name="Picture 2" descr="Developing a Lesson Plan">
            <a:extLst>
              <a:ext uri="{FF2B5EF4-FFF2-40B4-BE49-F238E27FC236}">
                <a16:creationId xmlns:a16="http://schemas.microsoft.com/office/drawing/2014/main" xmlns="" id="{8C902416-05FC-48D4-A745-A76224F12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r="26105" b="31915"/>
          <a:stretch/>
        </p:blipFill>
        <p:spPr bwMode="auto">
          <a:xfrm>
            <a:off x="0" y="1182634"/>
            <a:ext cx="9671696" cy="567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99379" y="3783894"/>
            <a:ext cx="7041108" cy="64633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• To form questions.</a:t>
            </a:r>
          </a:p>
          <a:p>
            <a:pPr algn="ctr"/>
            <a:endParaRPr lang="en-US" sz="4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1601" y="2534364"/>
            <a:ext cx="5597621" cy="1127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To find meanings from context.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7233" y="2751449"/>
            <a:ext cx="3737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Picture 4" descr="Computer Icons Student Learning Objectives Goal, objetive PNG | PNGWave">
            <a:extLst>
              <a:ext uri="{FF2B5EF4-FFF2-40B4-BE49-F238E27FC236}">
                <a16:creationId xmlns:a16="http://schemas.microsoft.com/office/drawing/2014/main" xmlns="" id="{07A0D67B-5C5E-4FF9-8E89-9D53EFA5F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23" y="60169"/>
            <a:ext cx="879137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Learning Objectives Posters by Meaningful Teaching | TpT">
            <a:extLst>
              <a:ext uri="{FF2B5EF4-FFF2-40B4-BE49-F238E27FC236}">
                <a16:creationId xmlns:a16="http://schemas.microsoft.com/office/drawing/2014/main" xmlns="" id="{FAA469A6-3A4F-4025-AB1F-4FF7508C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797" y="1391478"/>
            <a:ext cx="3352474" cy="35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0F6E94D4-2AAD-4083-960E-22D85DE4176C}"/>
              </a:ext>
            </a:extLst>
          </p:cNvPr>
          <p:cNvSpPr/>
          <p:nvPr/>
        </p:nvSpPr>
        <p:spPr>
          <a:xfrm>
            <a:off x="874001" y="4727598"/>
            <a:ext cx="6070138" cy="15357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To compare extinct vs. endangered.</a:t>
            </a:r>
          </a:p>
        </p:txBody>
      </p:sp>
    </p:spTree>
    <p:extLst>
      <p:ext uri="{BB962C8B-B14F-4D97-AF65-F5344CB8AC3E}">
        <p14:creationId xmlns:p14="http://schemas.microsoft.com/office/powerpoint/2010/main" val="283011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  <p:bldP spid="5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7897F5CE-4214-42F9-9DAD-92E25472E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68"/>
          <a:stretch/>
        </p:blipFill>
        <p:spPr>
          <a:xfrm>
            <a:off x="0" y="154746"/>
            <a:ext cx="7929769" cy="6703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57A366F-2958-4E70-99A9-83BF6B810D81}"/>
              </a:ext>
            </a:extLst>
          </p:cNvPr>
          <p:cNvSpPr/>
          <p:nvPr/>
        </p:nvSpPr>
        <p:spPr>
          <a:xfrm>
            <a:off x="407504" y="1519349"/>
            <a:ext cx="2054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en-GB" sz="3600" b="1" dirty="0">
                <a:latin typeface="Comic Sans MS"/>
              </a:rPr>
              <a:t>Pages     50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3E6B95E-E4D8-4D69-9966-1E7A7BFEEBA9}"/>
              </a:ext>
            </a:extLst>
          </p:cNvPr>
          <p:cNvSpPr/>
          <p:nvPr/>
        </p:nvSpPr>
        <p:spPr>
          <a:xfrm>
            <a:off x="4505738" y="154746"/>
            <a:ext cx="12589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4400" b="1" dirty="0">
                <a:solidFill>
                  <a:srgbClr val="00B050"/>
                </a:solidFill>
                <a:latin typeface="Comic Sans MS"/>
              </a:rPr>
              <a:t>AB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6C2B0C-18D3-4FCD-8EF6-58C3D998B4B4}"/>
              </a:ext>
            </a:extLst>
          </p:cNvPr>
          <p:cNvSpPr/>
          <p:nvPr/>
        </p:nvSpPr>
        <p:spPr>
          <a:xfrm>
            <a:off x="4923182" y="1334903"/>
            <a:ext cx="15678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en-GB" sz="3600" b="1" dirty="0">
                <a:latin typeface="Comic Sans MS"/>
              </a:rPr>
              <a:t>Page     37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D0C3749-14D4-45A1-8D2E-A1BB08145EFE}"/>
              </a:ext>
            </a:extLst>
          </p:cNvPr>
          <p:cNvSpPr/>
          <p:nvPr/>
        </p:nvSpPr>
        <p:spPr>
          <a:xfrm>
            <a:off x="419060" y="129160"/>
            <a:ext cx="12589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4400" b="1" dirty="0">
                <a:solidFill>
                  <a:srgbClr val="00B050"/>
                </a:solidFill>
                <a:latin typeface="Comic Sans MS"/>
              </a:rPr>
              <a:t>LB</a:t>
            </a:r>
            <a:endParaRPr lang="en-US" sz="4400" dirty="0">
              <a:solidFill>
                <a:srgbClr val="00B050"/>
              </a:solidFill>
            </a:endParaRPr>
          </a:p>
        </p:txBody>
      </p:sp>
      <p:pic>
        <p:nvPicPr>
          <p:cNvPr id="8194" name="Picture 2" descr="don-t-forget-clipart-animated-3 - MRX Media Limited">
            <a:extLst>
              <a:ext uri="{FF2B5EF4-FFF2-40B4-BE49-F238E27FC236}">
                <a16:creationId xmlns:a16="http://schemas.microsoft.com/office/drawing/2014/main" xmlns="" id="{B344557C-BE69-4192-813A-35ED9B88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33" y="154746"/>
            <a:ext cx="2962031" cy="322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artoon Notebook Images, Stock Photos &amp; Vectors | Shutterstock">
            <a:extLst>
              <a:ext uri="{FF2B5EF4-FFF2-40B4-BE49-F238E27FC236}">
                <a16:creationId xmlns:a16="http://schemas.microsoft.com/office/drawing/2014/main" xmlns="" id="{9D0DA037-997A-45D2-A0F9-03C8C3EB2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005" y="3216447"/>
            <a:ext cx="3670995" cy="34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027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485400-B8EF-4F97-849B-3A7787816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71DA62-360B-4BFC-89C0-123ED41D0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D70856-3763-4240-8D74-28BFBBD2D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064B1B7-41CD-4945-9A09-3D1E8C3C3008}"/>
              </a:ext>
            </a:extLst>
          </p:cNvPr>
          <p:cNvSpPr/>
          <p:nvPr/>
        </p:nvSpPr>
        <p:spPr>
          <a:xfrm>
            <a:off x="118582" y="6176963"/>
            <a:ext cx="1180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GB" sz="4000" b="1" dirty="0">
                <a:solidFill>
                  <a:srgbClr val="C00000"/>
                </a:solidFill>
                <a:latin typeface="Comic Sans MS"/>
              </a:rPr>
              <a:t>50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67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9FCC8A-D6C2-4C7F-9400-4AFACBFEB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0" t="38975" r="18192" b="9519"/>
          <a:stretch/>
        </p:blipFill>
        <p:spPr>
          <a:xfrm>
            <a:off x="0" y="2292626"/>
            <a:ext cx="11971606" cy="45653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9CAD42A-8D53-4A23-9FEF-5E0D9E06590D}"/>
              </a:ext>
            </a:extLst>
          </p:cNvPr>
          <p:cNvSpPr/>
          <p:nvPr/>
        </p:nvSpPr>
        <p:spPr>
          <a:xfrm>
            <a:off x="3314814" y="1559881"/>
            <a:ext cx="4898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https://www.liveworksheets.com/1-cj1211644yp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3C2893-324B-47D9-A5E6-0288B1372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4" r="64116" b="90584"/>
          <a:stretch/>
        </p:blipFill>
        <p:spPr>
          <a:xfrm>
            <a:off x="2450973" y="83488"/>
            <a:ext cx="7524710" cy="111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42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85B5C0-54E1-45FD-BA4B-13874DCF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6240A08A-B41F-4F35-AAB6-7642AA36DA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328"/>
            <a:ext cx="12192000" cy="6817672"/>
          </a:xfrm>
        </p:spPr>
      </p:pic>
    </p:spTree>
    <p:extLst>
      <p:ext uri="{BB962C8B-B14F-4D97-AF65-F5344CB8AC3E}">
        <p14:creationId xmlns:p14="http://schemas.microsoft.com/office/powerpoint/2010/main" val="360999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7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8A2B6E-2260-4571-B407-49BACC8E0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" t="21821" r="36847" b="23466"/>
          <a:stretch/>
        </p:blipFill>
        <p:spPr>
          <a:xfrm>
            <a:off x="643467" y="701398"/>
            <a:ext cx="10905066" cy="54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7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123</Words>
  <Application>Microsoft Office PowerPoint</Application>
  <PresentationFormat>Custom</PresentationFormat>
  <Paragraphs>38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شهناز خداش</dc:creator>
  <cp:lastModifiedBy>acer</cp:lastModifiedBy>
  <cp:revision>8</cp:revision>
  <dcterms:created xsi:type="dcterms:W3CDTF">2020-09-18T07:41:21Z</dcterms:created>
  <dcterms:modified xsi:type="dcterms:W3CDTF">2021-10-27T04:32:22Z</dcterms:modified>
</cp:coreProperties>
</file>