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6" r:id="rId2"/>
    <p:sldId id="285" r:id="rId3"/>
    <p:sldId id="264" r:id="rId4"/>
    <p:sldId id="459" r:id="rId5"/>
    <p:sldId id="344" r:id="rId6"/>
    <p:sldId id="339" r:id="rId7"/>
    <p:sldId id="279" r:id="rId8"/>
    <p:sldId id="270" r:id="rId9"/>
    <p:sldId id="277" r:id="rId10"/>
    <p:sldId id="347" r:id="rId11"/>
    <p:sldId id="293" r:id="rId12"/>
    <p:sldId id="349" r:id="rId13"/>
    <p:sldId id="345" r:id="rId14"/>
    <p:sldId id="348" r:id="rId15"/>
    <p:sldId id="34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99"/>
    <a:srgbClr val="FFFF99"/>
    <a:srgbClr val="CCFFCC"/>
    <a:srgbClr val="006600"/>
    <a:srgbClr val="336600"/>
    <a:srgbClr val="FFCC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7B13B-6690-4944-A723-4467E7B4B335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521DB-005D-4B3E-9B60-639F6B740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56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751D-FB57-4239-9F85-C944C8D3E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EF1F9-F2C6-4906-ABEF-4AADEF7EA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ADE50-3E4F-48D9-882C-C29B321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1F8F1-3AAA-42CD-B7D4-4CB3BAE9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68B54-C469-45D7-9BE1-39C54091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0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ABE5-B4BF-4F9C-8F21-9974B9FE7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50E10-2A1D-4E30-BEA4-0AB8128C0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90FB-641C-4DDE-AEFF-4D45E39E6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E92BC-020B-4B59-BF16-4DC508AF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295A8-104B-4F85-8866-EC8C3068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6BA15-73BD-4FA9-A3C3-4829E1749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49012-C079-42A1-B79C-7CB414A2C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9F427-6542-4A98-B56D-EB292976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26391-071B-458F-BED8-029CBC70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D2B98-4A41-4EF5-A343-896E373F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2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9D3-4EB7-4817-B408-A12D6F8B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CFF38-1B63-4453-A41E-C9EB25CE7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A085-A0E5-411A-8118-6E3A6663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DA387-A0EE-4210-A0FD-5437D56F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DF475-2CAC-43D6-A751-B6EC6FEB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2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C200-372C-4840-A8BD-29D5FB9D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D1F46-32A9-4FA2-BF02-5B067E850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62E44-D23C-4820-9E08-4EDA477F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5D5E7-55C7-4B9A-85B8-668CC579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484D0-9486-4012-8D5B-99C6A588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04C1-E233-49B2-9E54-505DBFE3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6A1F1-32C1-47B1-8B50-A845D885D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E71BA-3255-4ED0-8DEE-93EC9B29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86856-2F4D-4EE0-A784-D277B57D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7FEC1-062D-494F-8DE6-E3D34661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BB948-13AB-49A4-B79E-3E696EC4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0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8B72-37AF-42A9-90D1-867867DD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C14-1E8A-4618-B832-E52F78F14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1D26E-2B77-4D9B-A200-8D9979767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A93F9-895C-49C4-93D9-E71291BB4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17294-C579-476C-AD7D-1D67FB5B9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FDA1F7-41D3-4D02-8289-740B898C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ABC15-82D8-4407-8867-D35C68C1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288148-C49B-4B2B-85DD-FB5EAFEF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3B55-093D-49E3-9AC1-BF0FB0E0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95A6C7-C817-4249-B993-DF86359F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DCC192-A5D2-4CE9-9D7C-E43B6C605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89F4E-B4B0-4A25-98DF-52596AFF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2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598B3-E751-4B5C-A1AF-593A2BE9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BB630-0F5E-426B-B189-318DDAA2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A003F-4839-4B70-89D8-095DC4D6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5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1380-A89A-4EBA-86D2-02ACC852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018C5-4B52-4BED-9D7B-A1E503263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18872-8894-42AC-A977-7236638D2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5439-C0D0-44D4-B25A-C2E4A134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498B5-3117-4945-AB65-4318DCE0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6C4A0-61B4-4A24-BADD-A1143161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C9D9-6C1C-4976-8A8D-703C4EA3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8D5CC-DF77-431E-8223-5025196DA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3F57-5B52-42A9-A308-B3C4D103A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16FDC-E908-4C25-9FA0-B54170B3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11675-2BAA-48EF-88F9-EE163F8D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7DE8F-1798-412E-918E-86B840BE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8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D685A-992D-431C-A1CF-30ED39BE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14611-A47D-42CC-8A16-BAD406174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A335-8D53-489E-A4F2-7895677D0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15E44-66FA-4B79-B16A-2C9380A71AD9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C717D-54BF-4A16-8C20-B542DE843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DB01B-3F4E-48A0-A5A7-CF808558B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79300-658A-4A46-BD0C-4C6F86584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381976" y="164932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91980" y="415286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2443CA-787B-4EED-89F0-3401EBCF05E5}"/>
              </a:ext>
            </a:extLst>
          </p:cNvPr>
          <p:cNvSpPr/>
          <p:nvPr/>
        </p:nvSpPr>
        <p:spPr>
          <a:xfrm>
            <a:off x="2531165" y="1350970"/>
            <a:ext cx="6745357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أَوَّلُ مـا نَبْـدَأُ بِهِ هُــوَ  :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2" descr="Image result for رسومصورة يد تدعو الله">
            <a:extLst>
              <a:ext uri="{FF2B5EF4-FFF2-40B4-BE49-F238E27FC236}">
                <a16:creationId xmlns:a16="http://schemas.microsoft.com/office/drawing/2014/main" id="{E49A2DAD-9F3E-4F3C-B8BD-19382D3E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2590801"/>
            <a:ext cx="11472034" cy="401133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C948E5-47B1-4C59-919C-B83FA7A575CD}"/>
              </a:ext>
            </a:extLst>
          </p:cNvPr>
          <p:cNvSpPr/>
          <p:nvPr/>
        </p:nvSpPr>
        <p:spPr>
          <a:xfrm>
            <a:off x="7424530" y="5401806"/>
            <a:ext cx="397853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الدُّعـــــــاءُ</a:t>
            </a:r>
            <a:endParaRPr lang="en-U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صورة 3">
            <a:extLst>
              <a:ext uri="{FF2B5EF4-FFF2-40B4-BE49-F238E27FC236}">
                <a16:creationId xmlns:a16="http://schemas.microsoft.com/office/drawing/2014/main" id="{3FE8A2CC-4DDB-4518-8501-8A1D0716A1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78" y="250861"/>
            <a:ext cx="2703443" cy="67836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CEC1FCCE-DD12-4A5F-B17D-56795656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4" y="255864"/>
            <a:ext cx="1447215" cy="6733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9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D25D92-7A7B-4F20-AD8A-B8CBC63E1E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823CD-CACB-466D-ABE0-704EC4EA439C}"/>
              </a:ext>
            </a:extLst>
          </p:cNvPr>
          <p:cNvSpPr/>
          <p:nvPr/>
        </p:nvSpPr>
        <p:spPr>
          <a:xfrm>
            <a:off x="1695634" y="87478"/>
            <a:ext cx="8247355" cy="1015663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كَيْف قَضَتْ صَديقَتُنا إجازَتَها ؟؟ 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20201101091214_HD">
            <a:hlinkClick r:id="" action="ppaction://media"/>
            <a:extLst>
              <a:ext uri="{FF2B5EF4-FFF2-40B4-BE49-F238E27FC236}">
                <a16:creationId xmlns:a16="http://schemas.microsoft.com/office/drawing/2014/main" id="{3B8CB32A-BF8A-4704-B77D-79DF323E8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128" y="1310756"/>
            <a:ext cx="11469949" cy="54864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3885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388B4E-D8AC-469A-88EF-34055166A8B7}"/>
              </a:ext>
            </a:extLst>
          </p:cNvPr>
          <p:cNvSpPr/>
          <p:nvPr/>
        </p:nvSpPr>
        <p:spPr>
          <a:xfrm>
            <a:off x="4857590" y="385235"/>
            <a:ext cx="3372010" cy="64269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يَوْمٌ جَميلٌ في حَياتي.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080D77-E6B0-4193-8C7B-BA045B65ECDA}"/>
              </a:ext>
            </a:extLst>
          </p:cNvPr>
          <p:cNvSpPr/>
          <p:nvPr/>
        </p:nvSpPr>
        <p:spPr>
          <a:xfrm>
            <a:off x="746919" y="1320853"/>
            <a:ext cx="7697490" cy="79447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في إجازَةِ نِهايَةِ الْأُسْبوعِ قَضَيْتُ أَجْمَلَ أَيّامي.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FCBFC0-6C67-41F7-86BD-5816ACC0BB34}"/>
              </a:ext>
            </a:extLst>
          </p:cNvPr>
          <p:cNvSpPr/>
          <p:nvPr/>
        </p:nvSpPr>
        <p:spPr>
          <a:xfrm>
            <a:off x="622796" y="2655387"/>
            <a:ext cx="10717967" cy="30095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قَرَّرَ أَبي أَنْ يَصْطَحِبَنا إِلى الْبَـرِّ </a:t>
            </a:r>
            <a:r>
              <a:rPr lang="ar-AE" sz="44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3600" b="1" dirty="0">
                <a:solidFill>
                  <a:schemeClr val="tx1"/>
                </a:solidFill>
              </a:rPr>
              <a:t> فَساعَدْتُ أُمّي في تَجْهيزِ الْأَغْراضِ الّتي نَحْتاجُها </a:t>
            </a:r>
            <a:r>
              <a:rPr lang="ar-AE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3600" b="1" dirty="0">
                <a:solidFill>
                  <a:schemeClr val="tx1"/>
                </a:solidFill>
              </a:rPr>
              <a:t> وَ أَخي ساعَدَ أَبي في حَمْلِها لِلسَّيّارَةِ </a:t>
            </a:r>
            <a:r>
              <a:rPr lang="ar-AE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3600" b="1" dirty="0">
                <a:solidFill>
                  <a:schemeClr val="tx1"/>
                </a:solidFill>
              </a:rPr>
              <a:t> انْطَلَقْنا باكِرًا وَحينَما وَصَلْنا بَدَأَتُ اللَّعِبَ مَعَ أُخْوَتي </a:t>
            </a:r>
            <a:r>
              <a:rPr lang="ar-AE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3600" b="1" dirty="0">
                <a:solidFill>
                  <a:schemeClr val="tx1"/>
                </a:solidFill>
              </a:rPr>
              <a:t> لَعِبْنا نَطَّ الْحَبْلِ ثُمَّ أَجْرَيْنا سِباقَ الْجَرْيِ الّذي فازَ أَخي فُيه </a:t>
            </a:r>
            <a:r>
              <a:rPr lang="ar-AE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، </a:t>
            </a:r>
            <a:r>
              <a:rPr lang="ar-AE" sz="3600" b="1" dirty="0">
                <a:solidFill>
                  <a:schemeClr val="tx1"/>
                </a:solidFill>
              </a:rPr>
              <a:t>وَبَعْدَها أَخَذْنا نَرْسُمُ عَلى الرِّمالِ النّاعِمَةِ أَشْكالًا جَميلَةً </a:t>
            </a:r>
            <a:r>
              <a:rPr lang="ar-AE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3600" b="1" dirty="0">
                <a:solidFill>
                  <a:schemeClr val="tx1"/>
                </a:solidFill>
              </a:rPr>
              <a:t> وَهُنا نادَتْنا أُمّي لِتَناوُلِ اللَّحْمِ الْمَشْوِيِّ </a:t>
            </a:r>
            <a:r>
              <a:rPr lang="ar-AE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3600" b="1" dirty="0">
                <a:solidFill>
                  <a:schemeClr val="tx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39EAD9-EAEC-4F64-B908-16A1E3A0FA39}"/>
              </a:ext>
            </a:extLst>
          </p:cNvPr>
          <p:cNvSpPr/>
          <p:nvPr/>
        </p:nvSpPr>
        <p:spPr>
          <a:xfrm>
            <a:off x="835860" y="5857214"/>
            <a:ext cx="9102627" cy="79447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وَحينَ غابَتْ الشَّمْسُ رَجَعْنا إِلى الْمَنْزِلِ سُعَداءَ.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8C9A03B-8A23-490D-867B-2BF9320DD8A0}"/>
              </a:ext>
            </a:extLst>
          </p:cNvPr>
          <p:cNvSpPr/>
          <p:nvPr/>
        </p:nvSpPr>
        <p:spPr>
          <a:xfrm>
            <a:off x="2551709" y="233455"/>
            <a:ext cx="2135151" cy="794479"/>
          </a:xfrm>
          <a:prstGeom prst="homePlat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6">
                    <a:lumMod val="50000"/>
                  </a:schemeClr>
                </a:solidFill>
              </a:rPr>
              <a:t>الْعُنـوانُ.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86B553BA-02B0-4E96-96CD-BE3E3D4F2B78}"/>
              </a:ext>
            </a:extLst>
          </p:cNvPr>
          <p:cNvSpPr/>
          <p:nvPr/>
        </p:nvSpPr>
        <p:spPr>
          <a:xfrm flipH="1">
            <a:off x="8321061" y="1446550"/>
            <a:ext cx="2832585" cy="794479"/>
          </a:xfrm>
          <a:prstGeom prst="homePlat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accent6">
                    <a:lumMod val="50000"/>
                  </a:schemeClr>
                </a:solidFill>
              </a:rPr>
              <a:t>الْجُمْلَةُ الرَّئيسَـةُ.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F55F037-D065-41DC-9D9E-83697FF5CE98}"/>
              </a:ext>
            </a:extLst>
          </p:cNvPr>
          <p:cNvSpPr/>
          <p:nvPr/>
        </p:nvSpPr>
        <p:spPr>
          <a:xfrm flipH="1">
            <a:off x="9872810" y="5946436"/>
            <a:ext cx="2183734" cy="794479"/>
          </a:xfrm>
          <a:prstGeom prst="homePlat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6">
                    <a:lumMod val="50000"/>
                  </a:schemeClr>
                </a:solidFill>
              </a:rPr>
              <a:t>الْخاتِمَةُ .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99FABF-3079-4887-A364-2BCD069FA75B}"/>
              </a:ext>
            </a:extLst>
          </p:cNvPr>
          <p:cNvGrpSpPr/>
          <p:nvPr/>
        </p:nvGrpSpPr>
        <p:grpSpPr>
          <a:xfrm>
            <a:off x="9609667" y="0"/>
            <a:ext cx="2512691" cy="1446550"/>
            <a:chOff x="1855304" y="95889"/>
            <a:chExt cx="3034748" cy="1839121"/>
          </a:xfrm>
        </p:grpSpPr>
        <p:pic>
          <p:nvPicPr>
            <p:cNvPr id="4100" name="Picture 4" descr="Pink Thought Bubble4 Clip Art at Clker.com - vector clip art ...">
              <a:extLst>
                <a:ext uri="{FF2B5EF4-FFF2-40B4-BE49-F238E27FC236}">
                  <a16:creationId xmlns:a16="http://schemas.microsoft.com/office/drawing/2014/main" id="{ABBD0966-13A1-49A4-B40D-7B63EE469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304" y="106880"/>
              <a:ext cx="3034748" cy="1808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6B511F-1B36-4CEA-8243-92A9A1838745}"/>
                </a:ext>
              </a:extLst>
            </p:cNvPr>
            <p:cNvSpPr/>
            <p:nvPr/>
          </p:nvSpPr>
          <p:spPr>
            <a:xfrm>
              <a:off x="2506196" y="95889"/>
              <a:ext cx="1971292" cy="18391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عَناصِرُ</a:t>
              </a:r>
            </a:p>
            <a:p>
              <a:pPr algn="ctr"/>
              <a:r>
                <a:rPr lang="ar-AE" sz="4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الْكِتابَةِ.</a:t>
              </a:r>
              <a:endPara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2F19CF8F-1B2B-48DA-9C8A-DF4A0DFF1B48}"/>
              </a:ext>
            </a:extLst>
          </p:cNvPr>
          <p:cNvSpPr/>
          <p:nvPr/>
        </p:nvSpPr>
        <p:spPr>
          <a:xfrm>
            <a:off x="4430583" y="2139844"/>
            <a:ext cx="3263358" cy="794479"/>
          </a:xfrm>
          <a:prstGeom prst="down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6">
                    <a:lumMod val="50000"/>
                  </a:schemeClr>
                </a:solidFill>
              </a:rPr>
              <a:t>التّفاصيـلُ الدّاعِــمَــةِ .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8E4CA-75AC-4ADA-A46F-B1FD0064F54C}"/>
              </a:ext>
            </a:extLst>
          </p:cNvPr>
          <p:cNvSpPr/>
          <p:nvPr/>
        </p:nvSpPr>
        <p:spPr>
          <a:xfrm>
            <a:off x="292963" y="292963"/>
            <a:ext cx="11674136" cy="627651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1FC4D-B659-4579-A2A4-D2987D80792F}"/>
              </a:ext>
            </a:extLst>
          </p:cNvPr>
          <p:cNvSpPr txBox="1"/>
          <p:nvPr/>
        </p:nvSpPr>
        <p:spPr>
          <a:xfrm>
            <a:off x="3978676" y="440768"/>
            <a:ext cx="3247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chemeClr val="accent1">
                    <a:lumMod val="50000"/>
                  </a:schemeClr>
                </a:solidFill>
              </a:rPr>
              <a:t>يَوْمٌ جَميلٌ في حَياتي.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7A31A0-77B7-469B-81FB-CD236AEB07F9}"/>
              </a:ext>
            </a:extLst>
          </p:cNvPr>
          <p:cNvSpPr txBox="1"/>
          <p:nvPr/>
        </p:nvSpPr>
        <p:spPr>
          <a:xfrm>
            <a:off x="402454" y="1385085"/>
            <a:ext cx="1138709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chemeClr val="tx1"/>
                </a:solidFill>
              </a:rPr>
              <a:t>في إجازَةِ نِهايَةِ الْأُسْبوعِ قَضَيْتُ أَجْمَلَ أَيّامي </a:t>
            </a:r>
            <a:r>
              <a:rPr lang="ar-AE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4000" b="1" dirty="0">
                <a:solidFill>
                  <a:schemeClr val="tx1"/>
                </a:solidFill>
              </a:rPr>
              <a:t> قَرَّرَ أَبي أَنْ يَصْطَحِبَنا إِلى الْبَـرِّ </a:t>
            </a:r>
            <a:r>
              <a:rPr lang="ar-AE" sz="48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4000" b="1" dirty="0">
                <a:solidFill>
                  <a:schemeClr val="tx1"/>
                </a:solidFill>
              </a:rPr>
              <a:t> فَساعَدْتُ أُمّي في تَجْهيزِ الْأَغْراضِ الّتي نَحْتاجُها </a:t>
            </a:r>
            <a:r>
              <a:rPr lang="ar-AE" sz="44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4000" b="1" dirty="0">
                <a:solidFill>
                  <a:schemeClr val="tx1"/>
                </a:solidFill>
              </a:rPr>
              <a:t> وَ أَخي ساعَدَ أَبي في حَمْلِها لِلسَّيّارَةِ </a:t>
            </a:r>
            <a:r>
              <a:rPr lang="ar-AE" sz="44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4000" b="1" dirty="0">
                <a:solidFill>
                  <a:schemeClr val="tx1"/>
                </a:solidFill>
              </a:rPr>
              <a:t> انْطَلَقْنا باكِرًا وَحينَما وَصَلْنا بَدَأَتُ اللَّعِبَ مَعَ أُخْوَتي </a:t>
            </a:r>
            <a:r>
              <a:rPr lang="ar-AE" sz="44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4000" b="1" dirty="0">
                <a:solidFill>
                  <a:schemeClr val="tx1"/>
                </a:solidFill>
              </a:rPr>
              <a:t> لَعِبْنا نَطَّ الْحَبْلِ ثُمَّ أَجْرَيْنا سِباقَ الْجَرْيِ الّذي فازَ أَخي فُيه </a:t>
            </a:r>
            <a:r>
              <a:rPr lang="ar-AE" sz="4000" b="1" dirty="0">
                <a:solidFill>
                  <a:schemeClr val="tx1"/>
                </a:solidFill>
                <a:highlight>
                  <a:srgbClr val="FFFF00"/>
                </a:highlight>
              </a:rPr>
              <a:t>، </a:t>
            </a:r>
            <a:r>
              <a:rPr lang="ar-AE" sz="4000" b="1" dirty="0">
                <a:solidFill>
                  <a:schemeClr val="tx1"/>
                </a:solidFill>
              </a:rPr>
              <a:t>وَبَعْدَها أَخَذْنا نَرْسُمُ عَلى الرِّمالِ النّاعِمَةِ أَشْكالًا جَميلَةً </a:t>
            </a:r>
            <a:r>
              <a:rPr lang="ar-AE" sz="44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4000" b="1" dirty="0">
                <a:solidFill>
                  <a:schemeClr val="tx1"/>
                </a:solidFill>
              </a:rPr>
              <a:t> وَهُنا نادَتْنا أُمّي لِتَناوُلِ اللَّحْمِ الْمَشْوِيِّ </a:t>
            </a:r>
            <a:r>
              <a:rPr lang="ar-AE" sz="4400" b="1" dirty="0">
                <a:solidFill>
                  <a:schemeClr val="tx1"/>
                </a:solidFill>
                <a:highlight>
                  <a:srgbClr val="FFFF00"/>
                </a:highlight>
              </a:rPr>
              <a:t>،</a:t>
            </a:r>
            <a:r>
              <a:rPr lang="ar-AE" sz="4000" b="1" dirty="0">
                <a:solidFill>
                  <a:schemeClr val="tx1"/>
                </a:solidFill>
              </a:rPr>
              <a:t> </a:t>
            </a:r>
            <a:r>
              <a:rPr lang="ar-AE" sz="3600" b="1" dirty="0">
                <a:solidFill>
                  <a:schemeClr val="tx1"/>
                </a:solidFill>
              </a:rPr>
              <a:t>وَحينَ غابَتْ الشَّمْسُ رَجَعْنا </a:t>
            </a:r>
          </a:p>
          <a:p>
            <a:pPr algn="r"/>
            <a:r>
              <a:rPr lang="ar-AE" sz="3600" b="1" dirty="0"/>
              <a:t>                                    إِ</a:t>
            </a:r>
            <a:r>
              <a:rPr lang="ar-AE" sz="3600" b="1" dirty="0">
                <a:solidFill>
                  <a:schemeClr val="tx1"/>
                </a:solidFill>
              </a:rPr>
              <a:t>لى الْمَنْزِلِ سُعَداءَ</a:t>
            </a:r>
            <a:r>
              <a:rPr lang="ar-AE" sz="3600" b="1" dirty="0">
                <a:solidFill>
                  <a:schemeClr val="tx1"/>
                </a:solidFill>
                <a:highlight>
                  <a:srgbClr val="FFFF00"/>
                </a:highlight>
              </a:rPr>
              <a:t>.</a:t>
            </a:r>
            <a:r>
              <a:rPr lang="ar-AE" sz="3600" b="1" dirty="0">
                <a:solidFill>
                  <a:schemeClr val="tx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71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صور أطفال يلعبون كرة القدم | موقع شباب 20">
            <a:extLst>
              <a:ext uri="{FF2B5EF4-FFF2-40B4-BE49-F238E27FC236}">
                <a16:creationId xmlns:a16="http://schemas.microsoft.com/office/drawing/2014/main" id="{0E6CF97D-5F67-46D6-9A5E-534DF6E7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9" y="62144"/>
            <a:ext cx="11913832" cy="671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7D45CC-65DF-47E9-9268-FCDFB66D587C}"/>
              </a:ext>
            </a:extLst>
          </p:cNvPr>
          <p:cNvSpPr/>
          <p:nvPr/>
        </p:nvSpPr>
        <p:spPr>
          <a:xfrm>
            <a:off x="686432" y="1289455"/>
            <a:ext cx="3113353" cy="5016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وَأَنْتَ،</a:t>
            </a:r>
          </a:p>
          <a:p>
            <a:pPr algn="ctr"/>
            <a:r>
              <a:rPr lang="ar-AE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كَيْفَ</a:t>
            </a:r>
          </a:p>
          <a:p>
            <a:pPr algn="ctr"/>
            <a:r>
              <a:rPr lang="ar-AE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قَضَيْتَ</a:t>
            </a:r>
          </a:p>
          <a:p>
            <a:pPr algn="ctr"/>
            <a:r>
              <a:rPr lang="ar-AE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إجازَتَكَ؟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3399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D25D92-7A7B-4F20-AD8A-B8CBC63E1E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ico lindo escribiendo su tarea en la noche | Vector Premium">
            <a:extLst>
              <a:ext uri="{FF2B5EF4-FFF2-40B4-BE49-F238E27FC236}">
                <a16:creationId xmlns:a16="http://schemas.microsoft.com/office/drawing/2014/main" id="{CBB4FBFC-AC89-4B6E-A25A-1A1E8BC9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76" y="181344"/>
            <a:ext cx="7239647" cy="65390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00CF4B-0153-430E-A996-B995243EBE6A}"/>
              </a:ext>
            </a:extLst>
          </p:cNvPr>
          <p:cNvSpPr/>
          <p:nvPr/>
        </p:nvSpPr>
        <p:spPr>
          <a:xfrm>
            <a:off x="334421" y="1720840"/>
            <a:ext cx="4408579" cy="3785652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8000" b="1" cap="none" spc="0" dirty="0">
                <a:ln/>
                <a:solidFill>
                  <a:srgbClr val="FF0000"/>
                </a:solidFill>
                <a:effectLst/>
              </a:rPr>
              <a:t>هَـيّا نَفْتَحُ</a:t>
            </a:r>
          </a:p>
          <a:p>
            <a:pPr algn="ctr"/>
            <a:r>
              <a:rPr lang="ar-AE" sz="8000" b="1" cap="none" spc="0" dirty="0">
                <a:ln/>
                <a:solidFill>
                  <a:srgbClr val="FF0000"/>
                </a:solidFill>
                <a:effectLst/>
              </a:rPr>
              <a:t> ص ( 48) </a:t>
            </a:r>
          </a:p>
          <a:p>
            <a:pPr algn="ctr"/>
            <a:r>
              <a:rPr lang="ar-AE" sz="8000" b="1" cap="none" spc="0" dirty="0">
                <a:ln/>
                <a:solidFill>
                  <a:srgbClr val="FF0000"/>
                </a:solidFill>
                <a:effectLst/>
              </a:rPr>
              <a:t>وَنَبْدَأُ الْكِتابة.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9532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-1098" y="1492"/>
            <a:ext cx="12359293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122" name="Picture 2" descr="رسوم متحركة مرسومة باليد شخصية حساب اليد, كارتون, مخطوطة, على PNG وملف PSD  للتحميل مجانا">
            <a:extLst>
              <a:ext uri="{FF2B5EF4-FFF2-40B4-BE49-F238E27FC236}">
                <a16:creationId xmlns:a16="http://schemas.microsoft.com/office/drawing/2014/main" id="{D919A4B2-ACAB-4B71-8D1E-FE364A77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" y="89169"/>
            <a:ext cx="6300281" cy="6525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101567E1-EAE3-4CB3-B67C-B3C4F59AD49B}"/>
              </a:ext>
            </a:extLst>
          </p:cNvPr>
          <p:cNvSpPr/>
          <p:nvPr/>
        </p:nvSpPr>
        <p:spPr>
          <a:xfrm>
            <a:off x="6407285" y="1192099"/>
            <a:ext cx="5592932" cy="5545052"/>
          </a:xfrm>
          <a:prstGeom prst="wedgeRectCallout">
            <a:avLst>
              <a:gd name="adj1" fmla="val -78852"/>
              <a:gd name="adj2" fmla="val -2664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800" b="1" dirty="0">
                <a:solidFill>
                  <a:srgbClr val="FF0000"/>
                </a:solidFill>
              </a:rPr>
              <a:t>هَيّـا اعْرِضْ فَقْرَتَكَ عَلى زُملائِكَ .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1A8EA0DA-13DD-4E15-B7AA-E0E1768480F2}"/>
              </a:ext>
            </a:extLst>
          </p:cNvPr>
          <p:cNvSpPr/>
          <p:nvPr/>
        </p:nvSpPr>
        <p:spPr>
          <a:xfrm flipH="1">
            <a:off x="8842441" y="290374"/>
            <a:ext cx="3242553" cy="779383"/>
          </a:xfrm>
          <a:prstGeom prst="homePlat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6">
                    <a:lumMod val="50000"/>
                  </a:schemeClr>
                </a:solidFill>
              </a:rPr>
              <a:t>بِطاقَةُ الْخُروجِ .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8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1" y="250861"/>
            <a:ext cx="2703443" cy="8406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288133" y="333807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34807" y="667613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5" y="255865"/>
            <a:ext cx="1298714" cy="595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" y="1342366"/>
            <a:ext cx="11388357" cy="534725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1" y="1628801"/>
            <a:ext cx="2432944" cy="1610139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395FEFA9-B529-4CEE-8F42-95AC849C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678" y="5895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4" y="74542"/>
            <a:ext cx="11900452" cy="6573078"/>
          </a:xfrm>
          <a:prstGeom prst="rect">
            <a:avLst/>
          </a:prstGeom>
          <a:solidFill>
            <a:srgbClr val="FFFFCC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2" y="1116014"/>
            <a:ext cx="1802293" cy="14012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SHAGARA v2" pitchFamily="2" charset="0"/>
                <a:cs typeface="AL-Gemah-Alsomod2" panose="00000500000000000000" pitchFamily="2" charset="-78"/>
              </a:rPr>
              <a:t>اليوم</a:t>
            </a:r>
          </a:p>
          <a:p>
            <a:pPr algn="ctr"/>
            <a:endParaRPr lang="ar-AE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1" y="823465"/>
            <a:ext cx="1802293" cy="208257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7" y="805444"/>
            <a:ext cx="1802293" cy="20704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39" y="823466"/>
            <a:ext cx="1869929" cy="20261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6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التقـــويــــم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7" y="1708074"/>
            <a:ext cx="1501130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000" b="1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7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الأحد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5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الاثنين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2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الثلاثاء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79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الاربعاء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2" y="4760616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الخميس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4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الجمعة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2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السبت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2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1" y="1509019"/>
            <a:ext cx="899106" cy="40041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296958" y="3087692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1" y="294510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89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4" y="290893"/>
            <a:ext cx="556751" cy="704904"/>
          </a:xfrm>
          <a:prstGeom prst="rect">
            <a:avLst/>
          </a:prstGeom>
        </p:spPr>
      </p:pic>
      <p:sp>
        <p:nvSpPr>
          <p:cNvPr id="89" name="مربع نص 88"/>
          <p:cNvSpPr txBox="1"/>
          <p:nvPr/>
        </p:nvSpPr>
        <p:spPr>
          <a:xfrm>
            <a:off x="8337943" y="343805"/>
            <a:ext cx="265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مدرسة سارة للتعليم الأساسي حلقة 1</a:t>
            </a:r>
          </a:p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مجلس 2 نطاق </a:t>
            </a:r>
            <a:r>
              <a:rPr lang="ar-SA" sz="1200" dirty="0">
                <a:solidFill>
                  <a:prstClr val="black"/>
                </a:solidFill>
                <a:latin typeface="WinSoft Pro" panose="020B0600060200000000" pitchFamily="34" charset="-78"/>
                <a:cs typeface="WinSoft Pro" panose="020B0600060200000000" pitchFamily="34" charset="-78"/>
              </a:rPr>
              <a:t>1</a:t>
            </a:r>
            <a:endParaRPr lang="en-US" sz="1200" dirty="0">
              <a:solidFill>
                <a:prstClr val="black"/>
              </a:solidFill>
              <a:latin typeface="WinSoft Pro" panose="020B0600060200000000" pitchFamily="34" charset="-78"/>
              <a:cs typeface="WinSoft Pro" panose="020B0600060200000000" pitchFamily="34" charset="-78"/>
            </a:endParaRP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75000" y="2152171"/>
            <a:ext cx="899106" cy="47530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1442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1" y="3007786"/>
            <a:ext cx="235665" cy="23314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452652" y="2914704"/>
            <a:ext cx="6415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ميلادي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72148" y="3224174"/>
            <a:ext cx="6206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هجري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4" y="424010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2" y="4224380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69" y="424679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7" y="422747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28" y="421506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5" y="421506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3" y="4224380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5" y="423958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4" y="487431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2" y="4832288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7" y="4832287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7" y="482893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199" y="482893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6" y="482893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5" y="480878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4" y="4874315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3" y="5452689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2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3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3" y="5392941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09" y="5395162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5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5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0" y="5408832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3" y="6021097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2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3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3" y="5961349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29" y="5963570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5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5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05905" y="413067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987191" y="412180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56734" y="4149807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23352" y="4145429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26784" y="4146223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51701" y="4146223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66659" y="4155540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74711" y="414424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04363" y="4777504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85091" y="473547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67776" y="473547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70696" y="473212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52128" y="473212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83285" y="473212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19454" y="471197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05173" y="4777503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83858" y="5356388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3" y="531253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18638" y="531309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65248" y="5296640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74734" y="529886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56130" y="531309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488490" y="531309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296075" y="531253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30691" y="5938529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04830" y="589523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65471" y="589523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12081" y="587878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21567" y="588100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02963" y="589523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491010" y="586503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3"/>
            <a:ext cx="0" cy="306957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1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800" b="1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4" y="4045452"/>
            <a:ext cx="1144883" cy="26000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محرم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0" y="4029012"/>
            <a:ext cx="1144883" cy="26000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صفر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6" y="4028808"/>
            <a:ext cx="1144883" cy="24861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الأول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3" y="4746280"/>
            <a:ext cx="1144883" cy="26983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0" y="4727839"/>
            <a:ext cx="1144883" cy="2675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الأولى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7" y="4715723"/>
            <a:ext cx="1144883" cy="2675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4" y="5354101"/>
            <a:ext cx="1144883" cy="2475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رجب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6" y="5379911"/>
            <a:ext cx="1144883" cy="2230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شعبان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7"/>
            <a:ext cx="1144883" cy="21652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رمضان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7" y="6023071"/>
            <a:ext cx="1144883" cy="2873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شوال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8" y="6049052"/>
            <a:ext cx="1144883" cy="22302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القعدة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5" y="6018015"/>
            <a:ext cx="1144883" cy="2540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الحجة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2" y="3639842"/>
            <a:ext cx="1144883" cy="34135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4" y="3656138"/>
            <a:ext cx="1144883" cy="32071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فبراير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19" y="3658087"/>
            <a:ext cx="1144883" cy="32071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مارس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88" y="4368986"/>
            <a:ext cx="1144883" cy="28998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إبريل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0" y="4356614"/>
            <a:ext cx="1144883" cy="28773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8" y="4370827"/>
            <a:ext cx="1144883" cy="248618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يونيو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5" y="5089071"/>
            <a:ext cx="1144883" cy="21652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يوليو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6" y="5078069"/>
            <a:ext cx="1144883" cy="247528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أغسطس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6" y="5095138"/>
            <a:ext cx="1144883" cy="21652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سبتمبر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2" y="5709467"/>
            <a:ext cx="1144883" cy="247528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أكتوبر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67"/>
            <a:ext cx="1144883" cy="24527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نوفمبر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4" y="5715961"/>
            <a:ext cx="1144883" cy="22820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ديسمبر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6" y="3319970"/>
            <a:ext cx="226509" cy="2363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0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التاريخ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0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الشهر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4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السنة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4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37201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0755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2487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19752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1388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763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48412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7461 -0.56828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20208 -0.56828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13906 -0.56828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0326 -0.65139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25651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31471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37591 -0.65139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43008 -0.651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48385 -0.65764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589681" y="314833"/>
            <a:ext cx="6208621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قوانينُ التَّعْليمِ عَنْ بُعد.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27BC58-99A1-4299-9FED-EFCC0E9DF855}"/>
              </a:ext>
            </a:extLst>
          </p:cNvPr>
          <p:cNvGrpSpPr/>
          <p:nvPr/>
        </p:nvGrpSpPr>
        <p:grpSpPr>
          <a:xfrm>
            <a:off x="9780166" y="1895384"/>
            <a:ext cx="2047070" cy="1523999"/>
            <a:chOff x="7144100" y="2862195"/>
            <a:chExt cx="2015201" cy="231634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3AD625-88C5-411A-85BF-CB47A5139870}"/>
                </a:ext>
              </a:extLst>
            </p:cNvPr>
            <p:cNvSpPr/>
            <p:nvPr/>
          </p:nvSpPr>
          <p:spPr>
            <a:xfrm>
              <a:off x="7144100" y="2862195"/>
              <a:ext cx="1923929" cy="22515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Image result for صورة قوانين الصف  رسوم">
              <a:extLst>
                <a:ext uri="{FF2B5EF4-FFF2-40B4-BE49-F238E27FC236}">
                  <a16:creationId xmlns:a16="http://schemas.microsoft.com/office/drawing/2014/main" id="{36ED541F-117F-4552-B72F-A82244A9A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372" y="3108043"/>
              <a:ext cx="1923929" cy="207049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744654" y="3551327"/>
            <a:ext cx="2047071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الْجُلوسُ في مَكانٍ هادِئٍ.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7102175" y="3528102"/>
            <a:ext cx="2405194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كَتْمُ الصَّوْتِ وَعَدَمُ </a:t>
            </a:r>
            <a:r>
              <a:rPr lang="ar-AE" sz="3600" b="1" dirty="0" err="1">
                <a:solidFill>
                  <a:srgbClr val="FF0000"/>
                </a:solidFill>
              </a:rPr>
              <a:t>التَّعَـبّثِ</a:t>
            </a:r>
            <a:r>
              <a:rPr lang="ar-AE" sz="3600" b="1" dirty="0">
                <a:solidFill>
                  <a:srgbClr val="FF0000"/>
                </a:solidFill>
              </a:rPr>
              <a:t> بِالسَّمّاعَةِ 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4968988" y="3641065"/>
            <a:ext cx="1768776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أحْتَرِمُ زَميلي وَمُعَلِّمَتي.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46" name="Picture 22" descr="Image result for صورة تدل على قوانين الصف     رسوم">
            <a:extLst>
              <a:ext uri="{FF2B5EF4-FFF2-40B4-BE49-F238E27FC236}">
                <a16:creationId xmlns:a16="http://schemas.microsoft.com/office/drawing/2014/main" id="{0DFC1F48-C990-4920-B09D-C4A1A28C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46" y="1788089"/>
            <a:ext cx="1855618" cy="1695981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2684631" y="3641517"/>
            <a:ext cx="2084219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*أحْرِصُ عَلى الْمُشارَكةِ الْفَعّالَةِ.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oyaltyfree, الكرتون, التلميذ صورة بابوا نيو غينيا">
            <a:extLst>
              <a:ext uri="{FF2B5EF4-FFF2-40B4-BE49-F238E27FC236}">
                <a16:creationId xmlns:a16="http://schemas.microsoft.com/office/drawing/2014/main" id="{E8DA4140-092F-46CC-B450-060E800E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92" y="1924006"/>
            <a:ext cx="1748832" cy="1578203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A9F3F-CD23-4216-829C-60C0802B2197}"/>
              </a:ext>
            </a:extLst>
          </p:cNvPr>
          <p:cNvSpPr/>
          <p:nvPr/>
        </p:nvSpPr>
        <p:spPr>
          <a:xfrm>
            <a:off x="400275" y="3641065"/>
            <a:ext cx="2084219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*الْالتِزامُ بِالزّيِّ الْمَدْرَسَيِّ.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106" name="Picture 10" descr="Volume Level 3 Clipart | i2Clipart - Royalty Free Public Domain Clipart">
            <a:extLst>
              <a:ext uri="{FF2B5EF4-FFF2-40B4-BE49-F238E27FC236}">
                <a16:creationId xmlns:a16="http://schemas.microsoft.com/office/drawing/2014/main" id="{983E01F5-5917-4632-A3A0-32DBD7BE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75" y="1840535"/>
            <a:ext cx="1963233" cy="159364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01C042-69E9-4F9E-BC5B-B86839DDE7DF}"/>
              </a:ext>
            </a:extLst>
          </p:cNvPr>
          <p:cNvGrpSpPr/>
          <p:nvPr/>
        </p:nvGrpSpPr>
        <p:grpSpPr>
          <a:xfrm>
            <a:off x="468947" y="1799596"/>
            <a:ext cx="2015547" cy="1695981"/>
            <a:chOff x="477305" y="1457943"/>
            <a:chExt cx="2015547" cy="1752601"/>
          </a:xfrm>
        </p:grpSpPr>
        <p:pic>
          <p:nvPicPr>
            <p:cNvPr id="4110" name="Picture 14" descr="تعرّف على اللباس المدرسي الإماراتي , أخبار, الدوام, , , - المناهج الإماراتية">
              <a:extLst>
                <a:ext uri="{FF2B5EF4-FFF2-40B4-BE49-F238E27FC236}">
                  <a16:creationId xmlns:a16="http://schemas.microsoft.com/office/drawing/2014/main" id="{B5C65E32-FE87-4532-9457-1F47383AA8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0" t="18053" r="65930" b="8736"/>
            <a:stretch/>
          </p:blipFill>
          <p:spPr bwMode="auto">
            <a:xfrm flipH="1">
              <a:off x="477305" y="1457943"/>
              <a:ext cx="934595" cy="1752601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112 منفذاً لبيع الزي المدرسي والأسعار بين 25 و139 درهماً | الفجيرة اليوم">
              <a:extLst>
                <a:ext uri="{FF2B5EF4-FFF2-40B4-BE49-F238E27FC236}">
                  <a16:creationId xmlns:a16="http://schemas.microsoft.com/office/drawing/2014/main" id="{47DB1028-E6EC-4658-BADF-C3204A28EA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8" t="10839" r="70076" b="10839"/>
            <a:stretch/>
          </p:blipFill>
          <p:spPr bwMode="auto">
            <a:xfrm>
              <a:off x="1411901" y="1457944"/>
              <a:ext cx="1080951" cy="1721178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450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904399" y="422675"/>
            <a:ext cx="4963886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كِيْفَ أَحْمـي نَفْـسي 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041506" y="3637765"/>
            <a:ext cx="2342187" cy="2112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* التَّباعُدُ الْجَسَـدي.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6265097" y="3618548"/>
            <a:ext cx="2405194" cy="20890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* أرْتَدي كَمامَتي 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3290509" y="3593868"/>
            <a:ext cx="26669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أغْسَلُ يَدَيَّ لِمَدَّةِ عِشْرينَ ثانِيَةٍ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487045" y="3627773"/>
            <a:ext cx="25145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*لا أتبادَلُ أَدَواتي مَـعَ الآخَـرين.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جمال الحربي (@JALHARBISKY) | Twitter">
            <a:extLst>
              <a:ext uri="{FF2B5EF4-FFF2-40B4-BE49-F238E27FC236}">
                <a16:creationId xmlns:a16="http://schemas.microsoft.com/office/drawing/2014/main" id="{6E999D3F-E190-4AB9-BE67-DD35717D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85" y="310676"/>
            <a:ext cx="2705393" cy="1005471"/>
          </a:xfrm>
          <a:prstGeom prst="flowChartDisplay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2E437-ECD6-4CFA-A1DF-AA293792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519" y="1470011"/>
            <a:ext cx="2327832" cy="20565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Sami-Hejazi Sec School | مدرسة سامي حجازي الثانوية - Tulkarm | Facebook">
            <a:extLst>
              <a:ext uri="{FF2B5EF4-FFF2-40B4-BE49-F238E27FC236}">
                <a16:creationId xmlns:a16="http://schemas.microsoft.com/office/drawing/2014/main" id="{85BF536B-A0E9-4EC3-B7DE-5E0782CE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29683" r="11753"/>
          <a:stretch/>
        </p:blipFill>
        <p:spPr bwMode="auto">
          <a:xfrm>
            <a:off x="6331777" y="1470011"/>
            <a:ext cx="2252055" cy="208908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أغاني لغسل اليدين لتجنب الكورونا | ET بالعربي">
            <a:extLst>
              <a:ext uri="{FF2B5EF4-FFF2-40B4-BE49-F238E27FC236}">
                <a16:creationId xmlns:a16="http://schemas.microsoft.com/office/drawing/2014/main" id="{4531E8C8-54C1-4911-9990-2915AC9A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32" y="1582236"/>
            <a:ext cx="2416712" cy="195930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rrow Pencil Stock Illustrations – 6 Borrow Pencil Stock Illustrations,  Vectors &amp; Clipart - Dreamstime">
            <a:extLst>
              <a:ext uri="{FF2B5EF4-FFF2-40B4-BE49-F238E27FC236}">
                <a16:creationId xmlns:a16="http://schemas.microsoft.com/office/drawing/2014/main" id="{34CDE7C3-B626-488C-936E-629CC8F4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4" y="1543035"/>
            <a:ext cx="2408555" cy="201754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1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2DA36A-E6FF-4F7F-AA45-5AFFDDF5F8E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Счастливый милый маленький ребенок девочка держит трофей | Премиум ...">
            <a:extLst>
              <a:ext uri="{FF2B5EF4-FFF2-40B4-BE49-F238E27FC236}">
                <a16:creationId xmlns:a16="http://schemas.microsoft.com/office/drawing/2014/main" id="{11D7F915-B2A7-4619-829C-A00E28B02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5705" r="17048" b="8889"/>
          <a:stretch/>
        </p:blipFill>
        <p:spPr bwMode="auto">
          <a:xfrm>
            <a:off x="74615" y="473059"/>
            <a:ext cx="1613052" cy="25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DD1C56-FC3D-44D4-BF53-5E180145724B}"/>
              </a:ext>
            </a:extLst>
          </p:cNvPr>
          <p:cNvGrpSpPr/>
          <p:nvPr/>
        </p:nvGrpSpPr>
        <p:grpSpPr>
          <a:xfrm>
            <a:off x="905759" y="2816720"/>
            <a:ext cx="10371841" cy="1022281"/>
            <a:chOff x="273983" y="2185887"/>
            <a:chExt cx="8721289" cy="1022281"/>
          </a:xfrm>
        </p:grpSpPr>
        <p:pic>
          <p:nvPicPr>
            <p:cNvPr id="9" name="Picture 4" descr="Banner clip art photoshop dromfic top - Clipartix">
              <a:extLst>
                <a:ext uri="{FF2B5EF4-FFF2-40B4-BE49-F238E27FC236}">
                  <a16:creationId xmlns:a16="http://schemas.microsoft.com/office/drawing/2014/main" id="{8416596D-C57F-48BA-87E9-20460AEA16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8181" r="15072" b="53561"/>
            <a:stretch/>
          </p:blipFill>
          <p:spPr bwMode="auto">
            <a:xfrm>
              <a:off x="291948" y="2185887"/>
              <a:ext cx="8703324" cy="1022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40002E-C8E2-451E-BF59-9F82EFEE5DB5}"/>
                </a:ext>
              </a:extLst>
            </p:cNvPr>
            <p:cNvSpPr/>
            <p:nvPr/>
          </p:nvSpPr>
          <p:spPr>
            <a:xfrm>
              <a:off x="273983" y="2426834"/>
              <a:ext cx="848993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2- التّفاعُلُ بِفَتْحِ السَّماعَةِ وَالْإِجابَةِ حينما يَسْمَعُ اسْمَهُ.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D28CC8-5B0E-4630-AABC-228474266845}"/>
              </a:ext>
            </a:extLst>
          </p:cNvPr>
          <p:cNvGrpSpPr/>
          <p:nvPr/>
        </p:nvGrpSpPr>
        <p:grpSpPr>
          <a:xfrm>
            <a:off x="1258559" y="1396414"/>
            <a:ext cx="9020388" cy="1072075"/>
            <a:chOff x="2044872" y="959885"/>
            <a:chExt cx="5744053" cy="1154075"/>
          </a:xfrm>
        </p:grpSpPr>
        <p:pic>
          <p:nvPicPr>
            <p:cNvPr id="12" name="Picture 4" descr="Banner clip art photoshop dromfic top - Clipartix">
              <a:extLst>
                <a:ext uri="{FF2B5EF4-FFF2-40B4-BE49-F238E27FC236}">
                  <a16:creationId xmlns:a16="http://schemas.microsoft.com/office/drawing/2014/main" id="{4FD3CAA6-18B2-4725-88C3-284F0E3E6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4" t="7928" r="10941" b="74076"/>
            <a:stretch/>
          </p:blipFill>
          <p:spPr bwMode="auto">
            <a:xfrm>
              <a:off x="2044872" y="959885"/>
              <a:ext cx="5744053" cy="114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B1BF78-CE50-4C0D-9E3F-9A0C45F4085A}"/>
                </a:ext>
              </a:extLst>
            </p:cNvPr>
            <p:cNvSpPr/>
            <p:nvPr/>
          </p:nvSpPr>
          <p:spPr>
            <a:xfrm>
              <a:off x="3396083" y="1219402"/>
              <a:ext cx="2827734" cy="8945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4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1- الْحضورُ الْيــوْمي.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48A02F-3EA6-49B6-833D-DEBBFE478270}"/>
              </a:ext>
            </a:extLst>
          </p:cNvPr>
          <p:cNvGrpSpPr/>
          <p:nvPr/>
        </p:nvGrpSpPr>
        <p:grpSpPr>
          <a:xfrm>
            <a:off x="685800" y="4153362"/>
            <a:ext cx="10080576" cy="913699"/>
            <a:chOff x="192795" y="3590989"/>
            <a:chExt cx="8240616" cy="913699"/>
          </a:xfrm>
        </p:grpSpPr>
        <p:pic>
          <p:nvPicPr>
            <p:cNvPr id="8" name="Picture 4" descr="Banner clip art photoshop dromfic top - Clipartix">
              <a:extLst>
                <a:ext uri="{FF2B5EF4-FFF2-40B4-BE49-F238E27FC236}">
                  <a16:creationId xmlns:a16="http://schemas.microsoft.com/office/drawing/2014/main" id="{95E35732-528F-4EA4-A4F5-D6386FA7F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0" t="48656" r="16838" b="34846"/>
            <a:stretch/>
          </p:blipFill>
          <p:spPr bwMode="auto">
            <a:xfrm>
              <a:off x="661011" y="3590989"/>
              <a:ext cx="7375792" cy="913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A419F4-467D-4BD3-96D9-0E404070E91B}"/>
                </a:ext>
              </a:extLst>
            </p:cNvPr>
            <p:cNvSpPr/>
            <p:nvPr/>
          </p:nvSpPr>
          <p:spPr>
            <a:xfrm>
              <a:off x="192795" y="3788619"/>
              <a:ext cx="8240616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0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3- الْقِـراءَةُ الصَّحيحَـةُ وَبِطَـلاقَةٍ تامَّةٍ دونَ أَخْطاءٍ.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3F7079-DED5-4E88-B08E-77A53CC76276}"/>
              </a:ext>
            </a:extLst>
          </p:cNvPr>
          <p:cNvGrpSpPr/>
          <p:nvPr/>
        </p:nvGrpSpPr>
        <p:grpSpPr>
          <a:xfrm>
            <a:off x="905759" y="5562275"/>
            <a:ext cx="9599039" cy="889803"/>
            <a:chOff x="179940" y="4228281"/>
            <a:chExt cx="8240616" cy="889803"/>
          </a:xfrm>
        </p:grpSpPr>
        <p:pic>
          <p:nvPicPr>
            <p:cNvPr id="17" name="Picture 4" descr="Banner clip art photoshop dromfic top - Clipartix">
              <a:extLst>
                <a:ext uri="{FF2B5EF4-FFF2-40B4-BE49-F238E27FC236}">
                  <a16:creationId xmlns:a16="http://schemas.microsoft.com/office/drawing/2014/main" id="{31E69A93-1985-4851-A271-69F7992169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9" t="69292" r="15653" b="14719"/>
            <a:stretch/>
          </p:blipFill>
          <p:spPr bwMode="auto">
            <a:xfrm>
              <a:off x="787702" y="4228281"/>
              <a:ext cx="7199527" cy="82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AF42C6-5510-4570-9873-283D146B1E01}"/>
                </a:ext>
              </a:extLst>
            </p:cNvPr>
            <p:cNvSpPr/>
            <p:nvPr/>
          </p:nvSpPr>
          <p:spPr>
            <a:xfrm>
              <a:off x="179940" y="4348643"/>
              <a:ext cx="824061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44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4- إحْتِـرامُ الْحِصَّـةِ وَ دَوْرُ زُمَـــلائي .</a:t>
              </a:r>
              <a:endPara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D4D5741-AC66-4DD6-A67B-44E483F4F053}"/>
              </a:ext>
            </a:extLst>
          </p:cNvPr>
          <p:cNvSpPr/>
          <p:nvPr/>
        </p:nvSpPr>
        <p:spPr>
          <a:xfrm>
            <a:off x="74615" y="76200"/>
            <a:ext cx="12041185" cy="6781800"/>
          </a:xfrm>
          <a:prstGeom prst="rect">
            <a:avLst/>
          </a:prstGeom>
          <a:noFill/>
          <a:ln w="57150"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اللون الديكور التصميم الجرافيكي القاع الأصلي, الديكور, القاع ...">
            <a:extLst>
              <a:ext uri="{FF2B5EF4-FFF2-40B4-BE49-F238E27FC236}">
                <a16:creationId xmlns:a16="http://schemas.microsoft.com/office/drawing/2014/main" id="{02F3102D-E682-40A7-A618-44CF452C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947" y="4128744"/>
            <a:ext cx="1632526" cy="2623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2CDE7EA-F8D2-4592-ABEF-4F03CA715DC7}"/>
              </a:ext>
            </a:extLst>
          </p:cNvPr>
          <p:cNvSpPr/>
          <p:nvPr/>
        </p:nvSpPr>
        <p:spPr>
          <a:xfrm>
            <a:off x="4122823" y="503827"/>
            <a:ext cx="3779084" cy="48771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مَــنْ هُــوَ بَطَلُ الْحِصَّـةِ ؟؟؟</a:t>
            </a:r>
            <a:endParaRPr lang="en-US" sz="2800" b="1" dirty="0"/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C15C754B-BABB-4EEE-9F4C-F5CDBE4B8417}"/>
              </a:ext>
            </a:extLst>
          </p:cNvPr>
          <p:cNvSpPr/>
          <p:nvPr/>
        </p:nvSpPr>
        <p:spPr>
          <a:xfrm rot="19806868">
            <a:off x="9033870" y="189395"/>
            <a:ext cx="1101785" cy="2376410"/>
          </a:xfrm>
          <a:prstGeom prst="curvedLeftArrow">
            <a:avLst>
              <a:gd name="adj1" fmla="val 25000"/>
              <a:gd name="adj2" fmla="val 45762"/>
              <a:gd name="adj3" fmla="val 25000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9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فعالية محوسبة في برنامج معالج النصوص - יסודי ב' מג'אר">
            <a:extLst>
              <a:ext uri="{FF2B5EF4-FFF2-40B4-BE49-F238E27FC236}">
                <a16:creationId xmlns:a16="http://schemas.microsoft.com/office/drawing/2014/main" id="{949435B6-8F16-4DE0-B148-B150C4E8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" y="48827"/>
            <a:ext cx="11949342" cy="67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F9B436-A3BA-428F-B534-C0219682BE69}"/>
              </a:ext>
            </a:extLst>
          </p:cNvPr>
          <p:cNvSpPr/>
          <p:nvPr/>
        </p:nvSpPr>
        <p:spPr>
          <a:xfrm>
            <a:off x="763480" y="260883"/>
            <a:ext cx="10253708" cy="1200329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الْكتـــابــة / </a:t>
            </a:r>
            <a:r>
              <a:rPr lang="ar-AE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يوم جَميلٌ في حَياتِك. 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00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VID-20201030-WA0008">
            <a:hlinkClick r:id="" action="ppaction://media"/>
            <a:extLst>
              <a:ext uri="{FF2B5EF4-FFF2-40B4-BE49-F238E27FC236}">
                <a16:creationId xmlns:a16="http://schemas.microsoft.com/office/drawing/2014/main" id="{AD043E85-19EE-47AF-8990-F2B69E3A7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495" y="310718"/>
            <a:ext cx="11398927" cy="63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-1" y="1"/>
            <a:ext cx="12359293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Image result for قوالب للكتابة عليها">
            <a:extLst>
              <a:ext uri="{FF2B5EF4-FFF2-40B4-BE49-F238E27FC236}">
                <a16:creationId xmlns:a16="http://schemas.microsoft.com/office/drawing/2014/main" id="{654F7BC5-EC6B-4208-B441-625811483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-362" r="17550" b="61373"/>
          <a:stretch/>
        </p:blipFill>
        <p:spPr bwMode="auto">
          <a:xfrm>
            <a:off x="841382" y="178517"/>
            <a:ext cx="9333015" cy="64974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F6D254-7103-413A-95C4-1111252986FF}"/>
              </a:ext>
            </a:extLst>
          </p:cNvPr>
          <p:cNvSpPr/>
          <p:nvPr/>
        </p:nvSpPr>
        <p:spPr>
          <a:xfrm>
            <a:off x="2365557" y="2457766"/>
            <a:ext cx="6503704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كِتابَةُ فَقْرَةٍ مُتَرابِطَةٍ </a:t>
            </a:r>
          </a:p>
          <a:p>
            <a:pPr algn="ctr"/>
            <a:r>
              <a:rPr lang="ar-AE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عَنِ يَوْمٍ جَميلٍ في حَياتِك.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D9ADAB33-B8F0-4761-9F80-7C409FBA20FA}"/>
              </a:ext>
            </a:extLst>
          </p:cNvPr>
          <p:cNvSpPr/>
          <p:nvPr/>
        </p:nvSpPr>
        <p:spPr>
          <a:xfrm>
            <a:off x="9036549" y="2213050"/>
            <a:ext cx="3155455" cy="2431907"/>
          </a:xfrm>
          <a:prstGeom prst="leftArrow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نَـواتجُ </a:t>
            </a: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التَّعَلُّـمِ .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E0A2E2-D194-44AD-A19F-0A7C8A18FB4D}"/>
              </a:ext>
            </a:extLst>
          </p:cNvPr>
          <p:cNvSpPr/>
          <p:nvPr/>
        </p:nvSpPr>
        <p:spPr>
          <a:xfrm>
            <a:off x="2372268" y="4483354"/>
            <a:ext cx="6657592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تَوْظيفُ عَلاماتُ التّرْقيمِ </a:t>
            </a:r>
          </a:p>
          <a:p>
            <a:pPr algn="ctr"/>
            <a:r>
              <a:rPr lang="ar-AE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الْمُناسِبَةِ وِفْقَ جُمَلِ الْفِقْرَةِ.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204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1956</TotalTime>
  <Words>483</Words>
  <Application>Microsoft Office PowerPoint</Application>
  <PresentationFormat>Widescreen</PresentationFormat>
  <Paragraphs>161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Adobe Arabic</vt:lpstr>
      <vt:lpstr>Ahaleel Fat</vt:lpstr>
      <vt:lpstr>Arial</vt:lpstr>
      <vt:lpstr>Calibri</vt:lpstr>
      <vt:lpstr>Calibri Light</vt:lpstr>
      <vt:lpstr>SHAGARA v2</vt:lpstr>
      <vt:lpstr>WinSoft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نوره موسى كرم</cp:lastModifiedBy>
  <cp:revision>274</cp:revision>
  <dcterms:created xsi:type="dcterms:W3CDTF">2019-11-18T15:23:53Z</dcterms:created>
  <dcterms:modified xsi:type="dcterms:W3CDTF">2020-11-01T05:36:28Z</dcterms:modified>
</cp:coreProperties>
</file>