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76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Pacifico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0f15b1a02_0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gf0f15b1a02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0f15b1a0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f0f15b1a0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0f15b1a0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f0f15b1a0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0f15b1a0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f0f15b1a0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0f15b1a0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0f15b1a0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f0f15b1a02_0_6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7" name="Google Shape;2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Kindly contributed to the Adult Basic Skills Resource Centre http://www.skillsworkshop.org/ by </a:t>
            </a:r>
            <a:r>
              <a:rPr lang="en-US" sz="1000" b="1"/>
              <a:t>Alison Round</a:t>
            </a:r>
            <a:r>
              <a:rPr lang="en-US" sz="1000"/>
              <a:t> (Learner Support) November 2009.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Inspired by Jennifer Baines’ “Where should I go?” PPT (also available on skillsworkshop.org)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Adult literacy curriculum links: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 b="1"/>
              <a:t>Punctuation and grammar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 b="1"/>
              <a:t>Rs/L1.2 Use punctuation to help their understanding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(a) understand the function of the omissive apostrophe to indicate an contracted word form in texts written in an informal style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(b) understand the use of the possessive apostrophe to show ownership or close link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(c) secure knowledge of end-of-sentence punctuation and commas in helping make sense of continuous text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(d) understand that certain texts such as text messages and emails may use non-standard or no punctuation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 b="1"/>
              <a:t>Ws/L2.4</a:t>
            </a:r>
            <a:r>
              <a:rPr lang="en-US" sz="1000"/>
              <a:t> Punctuate sentences correctly, and use punctuation correctly (e.g. commas, apostrophes, inverted commas)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(b) understand the use of the apostrophe to show a missing letter(s) (e.g. they're, we've, I'm)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(c) know the full verb equivalents and that the writer can choose short or full forms depending on the formality required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(d) understand the difference between it's (it is) and its (belonging to it)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(e) understand the use of the apostrophe to show where a final -s indicates that something belongs to someone/thing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236" name="Google Shape;2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Punctuation and grammar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Rs/L1.2</a:t>
            </a:r>
            <a:r>
              <a:rPr lang="en-US"/>
              <a:t> Use punctuation to help their understanding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(a) understand the function of the omissive apostrophe to indicate a contracted word form in texts written in an informal style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(b) know and use the term apostrophe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Rs/L1.2 Use punctuation to help their understanding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(a) understand the function of the omissive apostrophe to indicate an contracted word form in texts written in an informal style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(b) understand the use of the possessive apostrophe to show ownership or close link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(d) understand that certain texts such as text messages and emails may use non-standard or no punctuation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 the use of the apostrophe for missing letters as a signal of an informal style, in texts encountered in daily life, e.g. notes from workmates or family members, 'chatty' promotional letters, emails.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 the use of the possessive apostrophe to show ownership e.g. in straightforward magazine or newspaper articles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0f15b1a0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f0f15b1a0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0f15b1a0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f0f15b1a0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0f15b1a0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f0f15b1a0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0f15b1a0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0f15b1a0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f0f15b1a02_0_3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-5400" y="-28933"/>
            <a:ext cx="9144000" cy="68868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17"/>
          <p:cNvGrpSpPr/>
          <p:nvPr/>
        </p:nvGrpSpPr>
        <p:grpSpPr>
          <a:xfrm>
            <a:off x="4508325" y="-1592394"/>
            <a:ext cx="5541900" cy="7749673"/>
            <a:chOff x="4508325" y="-1194325"/>
            <a:chExt cx="5541900" cy="5812400"/>
          </a:xfrm>
        </p:grpSpPr>
        <p:sp>
          <p:nvSpPr>
            <p:cNvPr id="111" name="Google Shape;111;p17"/>
            <p:cNvSpPr/>
            <p:nvPr/>
          </p:nvSpPr>
          <p:spPr>
            <a:xfrm>
              <a:off x="4584525" y="-1194325"/>
              <a:ext cx="5465700" cy="546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4508325" y="-847625"/>
              <a:ext cx="5465700" cy="54657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5829525" y="2049933"/>
            <a:ext cx="24003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5349525" y="3494100"/>
            <a:ext cx="28803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 idx="2"/>
          </p:nvPr>
        </p:nvSpPr>
        <p:spPr>
          <a:xfrm>
            <a:off x="6404925" y="816067"/>
            <a:ext cx="18249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560131" y="-792000"/>
            <a:ext cx="1775100" cy="236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736749" y="-699201"/>
            <a:ext cx="1775100" cy="23667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 descr="A picture containing background pattern  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407150" y="542767"/>
            <a:ext cx="8329800" cy="57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-167025" y="745967"/>
            <a:ext cx="2630400" cy="35073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812100" y="361867"/>
            <a:ext cx="1054200" cy="1405500"/>
          </a:xfrm>
          <a:prstGeom prst="ellipse">
            <a:avLst/>
          </a:prstGeom>
          <a:solidFill>
            <a:srgbClr val="FFB600">
              <a:alpha val="78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704597" y="-172873"/>
            <a:ext cx="300900" cy="4011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228600" y="3849667"/>
            <a:ext cx="605400" cy="807300"/>
          </a:xfrm>
          <a:prstGeom prst="ellipse">
            <a:avLst/>
          </a:prstGeom>
          <a:solidFill>
            <a:srgbClr val="FC4540">
              <a:alpha val="77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522903" y="421713"/>
            <a:ext cx="213000" cy="2841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7847950" y="5557439"/>
            <a:ext cx="1097700" cy="1463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8507494" y="3974861"/>
            <a:ext cx="774600" cy="1032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8094101" y="5298587"/>
            <a:ext cx="413400" cy="551100"/>
          </a:xfrm>
          <a:prstGeom prst="ellipse">
            <a:avLst/>
          </a:prstGeom>
          <a:solidFill>
            <a:srgbClr val="FC4540">
              <a:alpha val="77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8622049" y="5163513"/>
            <a:ext cx="213000" cy="2841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7550022" y="6402211"/>
            <a:ext cx="213000" cy="2841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7325661" y="6232889"/>
            <a:ext cx="93900" cy="1251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91939" y="3849667"/>
            <a:ext cx="93900" cy="1251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8726411" y="4266754"/>
            <a:ext cx="336767" cy="449036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20"/>
          <p:cNvGrpSpPr/>
          <p:nvPr/>
        </p:nvGrpSpPr>
        <p:grpSpPr>
          <a:xfrm>
            <a:off x="8142370" y="5970019"/>
            <a:ext cx="508851" cy="638268"/>
            <a:chOff x="5972700" y="2330200"/>
            <a:chExt cx="411625" cy="387275"/>
          </a:xfrm>
        </p:grpSpPr>
        <p:sp>
          <p:nvSpPr>
            <p:cNvPr id="142" name="Google Shape;142;p2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20"/>
          <p:cNvGrpSpPr/>
          <p:nvPr/>
        </p:nvGrpSpPr>
        <p:grpSpPr>
          <a:xfrm>
            <a:off x="2139867" y="643463"/>
            <a:ext cx="398658" cy="842574"/>
            <a:chOff x="6718575" y="2318625"/>
            <a:chExt cx="256950" cy="407375"/>
          </a:xfrm>
        </p:grpSpPr>
        <p:sp>
          <p:nvSpPr>
            <p:cNvPr id="145" name="Google Shape;145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44075" y="745967"/>
            <a:ext cx="2142000" cy="3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2901875" y="1377867"/>
            <a:ext cx="5292300" cy="4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1pPr>
            <a:lvl2pPr marL="914400" lvl="1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3pPr>
            <a:lvl4pPr marL="1828800" lvl="3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4pPr>
            <a:lvl5pPr marL="2286000" lvl="4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5pPr>
            <a:lvl6pPr marL="2743200" lvl="5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6pPr>
            <a:lvl7pPr marL="3200400" lvl="6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7pPr>
            <a:lvl8pPr marL="3657600" lvl="7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  <a:defRPr/>
            </a:lvl8pPr>
            <a:lvl9pPr marL="4114800" lvl="8" indent="-355600" algn="l" rtl="0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117984" y="55741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470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4705"/>
          </a:srgb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tile tx="0" ty="0" sx="99997" sy="99997" flip="none" algn="tl"/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 descr="Belfiore, A (K) / Welc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14085"/>
            <a:ext cx="1709815" cy="254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31" y="213400"/>
            <a:ext cx="1724720" cy="3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/>
        </p:nvSpPr>
        <p:spPr>
          <a:xfrm>
            <a:off x="138325" y="741025"/>
            <a:ext cx="1895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Objectives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1709825" y="2520250"/>
            <a:ext cx="6886200" cy="335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8451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the use of apostrophes to show ownership and belonging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apostrophes in context through Alef Lesson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4164037" y="502711"/>
            <a:ext cx="4621463" cy="187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2D5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 dirty="0">
              <a:solidFill>
                <a:srgbClr val="845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 dirty="0">
              <a:solidFill>
                <a:srgbClr val="845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dirty="0">
              <a:solidFill>
                <a:srgbClr val="845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8451C8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3300" b="1" dirty="0">
                <a:solidFill>
                  <a:srgbClr val="8451C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300" b="1" dirty="0">
              <a:solidFill>
                <a:srgbClr val="845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PPP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Alef Lesson 10: Using Apostrophes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23;p30">
            <a:extLst>
              <a:ext uri="{FF2B5EF4-FFF2-40B4-BE49-F238E27FC236}">
                <a16:creationId xmlns:a16="http://schemas.microsoft.com/office/drawing/2014/main" id="{EFBDF2E3-2E93-425D-925D-EE03E6809C4A}"/>
              </a:ext>
            </a:extLst>
          </p:cNvPr>
          <p:cNvSpPr/>
          <p:nvPr/>
        </p:nvSpPr>
        <p:spPr>
          <a:xfrm>
            <a:off x="3190108" y="6007735"/>
            <a:ext cx="3829670" cy="6951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2D5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 dirty="0">
              <a:solidFill>
                <a:srgbClr val="845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 dirty="0">
              <a:solidFill>
                <a:srgbClr val="845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dirty="0">
              <a:solidFill>
                <a:srgbClr val="8451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300" b="1" dirty="0" err="1">
                <a:solidFill>
                  <a:srgbClr val="8451C8"/>
                </a:solidFill>
                <a:latin typeface="Calibri"/>
                <a:ea typeface="Calibri"/>
                <a:cs typeface="Calibri"/>
                <a:sym typeface="Calibri"/>
              </a:rPr>
              <a:t>Ms</a:t>
            </a:r>
            <a:r>
              <a:rPr lang="en-US" sz="3300" b="1" dirty="0">
                <a:solidFill>
                  <a:srgbClr val="8451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300" b="1" dirty="0" err="1">
                <a:solidFill>
                  <a:srgbClr val="8451C8"/>
                </a:solidFill>
                <a:latin typeface="Calibri"/>
                <a:ea typeface="Calibri"/>
                <a:cs typeface="Calibri"/>
                <a:sym typeface="Calibri"/>
              </a:rPr>
              <a:t>Hounaida</a:t>
            </a:r>
            <a:r>
              <a:rPr lang="en-US" sz="3300" b="1" dirty="0">
                <a:solidFill>
                  <a:srgbClr val="8451C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300" b="1" dirty="0" err="1">
                <a:solidFill>
                  <a:srgbClr val="8451C8"/>
                </a:solidFill>
                <a:latin typeface="Calibri"/>
                <a:ea typeface="Calibri"/>
                <a:cs typeface="Calibri"/>
                <a:sym typeface="Calibri"/>
              </a:rPr>
              <a:t>Rebei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96987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part 2</a:t>
            </a:r>
            <a:endParaRPr/>
          </a:p>
        </p:txBody>
      </p:sp>
      <p:sp>
        <p:nvSpPr>
          <p:cNvPr id="305" name="Google Shape;305;p39"/>
          <p:cNvSpPr txBox="1"/>
          <p:nvPr/>
        </p:nvSpPr>
        <p:spPr>
          <a:xfrm>
            <a:off x="1000125" y="2214562"/>
            <a:ext cx="7072312" cy="1500187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for possession.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show something belongs to</a:t>
            </a: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</a:t>
            </a: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 one person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6" name="Google Shape;30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3860800"/>
            <a:ext cx="162877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437" y="4005262"/>
            <a:ext cx="1552575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290600" y="1571625"/>
            <a:ext cx="6770700" cy="11235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laptops of the students </a:t>
            </a: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work well</a:t>
            </a: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4600" b="1"/>
          </a:p>
        </p:txBody>
      </p:sp>
      <p:sp>
        <p:nvSpPr>
          <p:cNvPr id="313" name="Google Shape;313;p40"/>
          <p:cNvSpPr txBox="1"/>
          <p:nvPr/>
        </p:nvSpPr>
        <p:spPr>
          <a:xfrm>
            <a:off x="571500" y="285750"/>
            <a:ext cx="7858200" cy="107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show possession/ own something الملكية</a:t>
            </a:r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body" idx="1"/>
          </p:nvPr>
        </p:nvSpPr>
        <p:spPr>
          <a:xfrm>
            <a:off x="7280562" y="1658800"/>
            <a:ext cx="1352700" cy="1569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US" sz="9600"/>
              <a:t>s</a:t>
            </a: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/>
          </a:p>
        </p:txBody>
      </p:sp>
      <p:sp>
        <p:nvSpPr>
          <p:cNvPr id="315" name="Google Shape;315;p40"/>
          <p:cNvSpPr txBox="1"/>
          <p:nvPr/>
        </p:nvSpPr>
        <p:spPr>
          <a:xfrm>
            <a:off x="500050" y="5303325"/>
            <a:ext cx="7858200" cy="119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4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students’ laptops</a:t>
            </a:r>
            <a:r>
              <a:rPr lang="en-US" sz="4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work well.</a:t>
            </a:r>
            <a:endParaRPr sz="2800"/>
          </a:p>
        </p:txBody>
      </p:sp>
      <p:grpSp>
        <p:nvGrpSpPr>
          <p:cNvPr id="316" name="Google Shape;316;p40"/>
          <p:cNvGrpSpPr/>
          <p:nvPr/>
        </p:nvGrpSpPr>
        <p:grpSpPr>
          <a:xfrm>
            <a:off x="1835150" y="2852737"/>
            <a:ext cx="4464050" cy="2087562"/>
            <a:chOff x="1156" y="1774"/>
            <a:chExt cx="2597" cy="1269"/>
          </a:xfrm>
        </p:grpSpPr>
        <p:pic>
          <p:nvPicPr>
            <p:cNvPr id="317" name="Google Shape;317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3" y="1933"/>
              <a:ext cx="2370" cy="1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40"/>
            <p:cNvSpPr/>
            <p:nvPr/>
          </p:nvSpPr>
          <p:spPr>
            <a:xfrm>
              <a:off x="1156" y="1774"/>
              <a:ext cx="1200" cy="900"/>
            </a:xfrm>
            <a:prstGeom prst="wedgeEllipseCallout">
              <a:avLst>
                <a:gd name="adj1" fmla="val 27436"/>
                <a:gd name="adj2" fmla="val 28912"/>
              </a:avLst>
            </a:prstGeom>
            <a:solidFill>
              <a:srgbClr val="B4E4EA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c Sans MS"/>
                <a:buNone/>
              </a:pPr>
              <a:r>
                <a:rPr lang="en-US" sz="2000" b="1" i="0" u="sng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Here’s</a:t>
              </a:r>
              <a:r>
                <a:rPr lang="en-US" sz="20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where I go!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>
            <a:spLocks noGrp="1"/>
          </p:cNvSpPr>
          <p:nvPr>
            <p:ph type="title"/>
          </p:nvPr>
        </p:nvSpPr>
        <p:spPr>
          <a:xfrm>
            <a:off x="290600" y="1571625"/>
            <a:ext cx="6770700" cy="11235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accessories of my friends </a:t>
            </a: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are expensive.</a:t>
            </a:r>
            <a:endParaRPr sz="4600" b="1"/>
          </a:p>
        </p:txBody>
      </p:sp>
      <p:sp>
        <p:nvSpPr>
          <p:cNvPr id="324" name="Google Shape;324;p41"/>
          <p:cNvSpPr txBox="1"/>
          <p:nvPr/>
        </p:nvSpPr>
        <p:spPr>
          <a:xfrm>
            <a:off x="571500" y="285750"/>
            <a:ext cx="7858200" cy="107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show possession/ own something الملكية</a:t>
            </a:r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body" idx="1"/>
          </p:nvPr>
        </p:nvSpPr>
        <p:spPr>
          <a:xfrm>
            <a:off x="7280562" y="1658800"/>
            <a:ext cx="1352700" cy="1569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US" sz="9600"/>
              <a:t>s</a:t>
            </a: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/>
          </a:p>
        </p:txBody>
      </p:sp>
      <p:sp>
        <p:nvSpPr>
          <p:cNvPr id="326" name="Google Shape;326;p41"/>
          <p:cNvSpPr txBox="1"/>
          <p:nvPr/>
        </p:nvSpPr>
        <p:spPr>
          <a:xfrm>
            <a:off x="500050" y="5303325"/>
            <a:ext cx="7858200" cy="119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4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friends’ accessories </a:t>
            </a:r>
            <a:r>
              <a:rPr lang="en-US" sz="4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expensive</a:t>
            </a:r>
            <a:r>
              <a:rPr lang="en-US" sz="4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800"/>
          </a:p>
        </p:txBody>
      </p:sp>
      <p:grpSp>
        <p:nvGrpSpPr>
          <p:cNvPr id="327" name="Google Shape;327;p41"/>
          <p:cNvGrpSpPr/>
          <p:nvPr/>
        </p:nvGrpSpPr>
        <p:grpSpPr>
          <a:xfrm>
            <a:off x="1835150" y="2852737"/>
            <a:ext cx="4464050" cy="2087562"/>
            <a:chOff x="1156" y="1774"/>
            <a:chExt cx="2597" cy="1269"/>
          </a:xfrm>
        </p:grpSpPr>
        <p:pic>
          <p:nvPicPr>
            <p:cNvPr id="328" name="Google Shape;328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3" y="1933"/>
              <a:ext cx="2370" cy="1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41"/>
            <p:cNvSpPr/>
            <p:nvPr/>
          </p:nvSpPr>
          <p:spPr>
            <a:xfrm>
              <a:off x="1156" y="1774"/>
              <a:ext cx="1200" cy="900"/>
            </a:xfrm>
            <a:prstGeom prst="wedgeEllipseCallout">
              <a:avLst>
                <a:gd name="adj1" fmla="val 27436"/>
                <a:gd name="adj2" fmla="val 28912"/>
              </a:avLst>
            </a:prstGeom>
            <a:solidFill>
              <a:srgbClr val="B4E4EA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c Sans MS"/>
                <a:buNone/>
              </a:pPr>
              <a:r>
                <a:rPr lang="en-US" sz="2000" b="1" i="0" u="sng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Here’s</a:t>
              </a:r>
              <a:r>
                <a:rPr lang="en-US" sz="20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where I go!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title"/>
          </p:nvPr>
        </p:nvSpPr>
        <p:spPr>
          <a:xfrm>
            <a:off x="290600" y="1571625"/>
            <a:ext cx="6770700" cy="11235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toys of the girls  </a:t>
            </a: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are fluffy.</a:t>
            </a:r>
            <a:endParaRPr sz="4600" b="1"/>
          </a:p>
        </p:txBody>
      </p:sp>
      <p:sp>
        <p:nvSpPr>
          <p:cNvPr id="335" name="Google Shape;335;p42"/>
          <p:cNvSpPr txBox="1"/>
          <p:nvPr/>
        </p:nvSpPr>
        <p:spPr>
          <a:xfrm>
            <a:off x="571500" y="285750"/>
            <a:ext cx="7858200" cy="107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show possession/ own something الملكية</a:t>
            </a:r>
            <a:endParaRPr/>
          </a:p>
        </p:txBody>
      </p:sp>
      <p:sp>
        <p:nvSpPr>
          <p:cNvPr id="336" name="Google Shape;336;p42"/>
          <p:cNvSpPr txBox="1">
            <a:spLocks noGrp="1"/>
          </p:cNvSpPr>
          <p:nvPr>
            <p:ph type="body" idx="1"/>
          </p:nvPr>
        </p:nvSpPr>
        <p:spPr>
          <a:xfrm>
            <a:off x="7280562" y="1658800"/>
            <a:ext cx="1352700" cy="1569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US" sz="9600"/>
              <a:t>s</a:t>
            </a: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/>
          </a:p>
        </p:txBody>
      </p:sp>
      <p:sp>
        <p:nvSpPr>
          <p:cNvPr id="337" name="Google Shape;337;p42"/>
          <p:cNvSpPr txBox="1"/>
          <p:nvPr/>
        </p:nvSpPr>
        <p:spPr>
          <a:xfrm>
            <a:off x="500050" y="5303325"/>
            <a:ext cx="7858200" cy="119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4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girls’ toys  </a:t>
            </a:r>
            <a:r>
              <a:rPr lang="en-US" sz="4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fully</a:t>
            </a:r>
            <a:r>
              <a:rPr lang="en-US" sz="4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800"/>
          </a:p>
        </p:txBody>
      </p:sp>
      <p:grpSp>
        <p:nvGrpSpPr>
          <p:cNvPr id="338" name="Google Shape;338;p42"/>
          <p:cNvGrpSpPr/>
          <p:nvPr/>
        </p:nvGrpSpPr>
        <p:grpSpPr>
          <a:xfrm>
            <a:off x="1835150" y="2852737"/>
            <a:ext cx="4464050" cy="2087562"/>
            <a:chOff x="1156" y="1774"/>
            <a:chExt cx="2597" cy="1269"/>
          </a:xfrm>
        </p:grpSpPr>
        <p:pic>
          <p:nvPicPr>
            <p:cNvPr id="339" name="Google Shape;339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3" y="1933"/>
              <a:ext cx="2370" cy="1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42"/>
            <p:cNvSpPr/>
            <p:nvPr/>
          </p:nvSpPr>
          <p:spPr>
            <a:xfrm>
              <a:off x="1156" y="1774"/>
              <a:ext cx="1200" cy="900"/>
            </a:xfrm>
            <a:prstGeom prst="wedgeEllipseCallout">
              <a:avLst>
                <a:gd name="adj1" fmla="val 27436"/>
                <a:gd name="adj2" fmla="val 28912"/>
              </a:avLst>
            </a:prstGeom>
            <a:solidFill>
              <a:srgbClr val="B4E4EA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c Sans MS"/>
                <a:buNone/>
              </a:pPr>
              <a:r>
                <a:rPr lang="en-US" sz="2000" b="1" i="0" u="sng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Here’s</a:t>
              </a:r>
              <a:r>
                <a:rPr lang="en-US" sz="20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where I go!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Plural: more than one</a:t>
            </a:r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5000"/>
              <a:t>S’</a:t>
            </a:r>
            <a:endParaRPr sz="15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/>
        </p:nvSpPr>
        <p:spPr>
          <a:xfrm>
            <a:off x="571500" y="357187"/>
            <a:ext cx="8143800" cy="11760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for possession - to show something belongs to </a:t>
            </a:r>
            <a:r>
              <a:rPr lang="en-US" sz="3200" b="1" i="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</a:t>
            </a: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</a:t>
            </a:r>
            <a:r>
              <a:rPr lang="en-US" sz="32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</a:t>
            </a: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persons </a:t>
            </a:r>
            <a:endParaRPr/>
          </a:p>
        </p:txBody>
      </p:sp>
      <p:sp>
        <p:nvSpPr>
          <p:cNvPr id="353" name="Google Shape;353;p44"/>
          <p:cNvSpPr txBox="1">
            <a:spLocks noGrp="1"/>
          </p:cNvSpPr>
          <p:nvPr>
            <p:ph type="title"/>
          </p:nvPr>
        </p:nvSpPr>
        <p:spPr>
          <a:xfrm>
            <a:off x="571500" y="2000250"/>
            <a:ext cx="4071937" cy="785812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US" sz="2500">
                <a:latin typeface="Comic Sans MS"/>
                <a:ea typeface="Comic Sans MS"/>
                <a:cs typeface="Comic Sans MS"/>
                <a:sym typeface="Comic Sans MS"/>
              </a:rPr>
              <a:t>The skirt of Helen</a:t>
            </a:r>
            <a:r>
              <a:rPr lang="en-US" sz="2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was pretty.</a:t>
            </a:r>
            <a:endParaRPr/>
          </a:p>
        </p:txBody>
      </p:sp>
      <p:sp>
        <p:nvSpPr>
          <p:cNvPr id="354" name="Google Shape;354;p44"/>
          <p:cNvSpPr txBox="1"/>
          <p:nvPr/>
        </p:nvSpPr>
        <p:spPr>
          <a:xfrm>
            <a:off x="571500" y="3143250"/>
            <a:ext cx="4071937" cy="785812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plate of the dog 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red.</a:t>
            </a:r>
            <a:endParaRPr/>
          </a:p>
        </p:txBody>
      </p:sp>
      <p:sp>
        <p:nvSpPr>
          <p:cNvPr id="355" name="Google Shape;355;p44"/>
          <p:cNvSpPr txBox="1"/>
          <p:nvPr/>
        </p:nvSpPr>
        <p:spPr>
          <a:xfrm>
            <a:off x="571500" y="4286250"/>
            <a:ext cx="4071937" cy="785812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hive of the bees is dangerous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356" name="Google Shape;356;p44"/>
          <p:cNvSpPr txBox="1"/>
          <p:nvPr/>
        </p:nvSpPr>
        <p:spPr>
          <a:xfrm>
            <a:off x="4643437" y="2000250"/>
            <a:ext cx="4071937" cy="785812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Helen</a:t>
            </a:r>
            <a:r>
              <a:rPr lang="en-US" sz="26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’s</a:t>
            </a: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skirt was pretty.</a:t>
            </a:r>
            <a:endParaRPr/>
          </a:p>
        </p:txBody>
      </p:sp>
      <p:sp>
        <p:nvSpPr>
          <p:cNvPr id="357" name="Google Shape;357;p44"/>
          <p:cNvSpPr txBox="1"/>
          <p:nvPr/>
        </p:nvSpPr>
        <p:spPr>
          <a:xfrm>
            <a:off x="4643437" y="3143250"/>
            <a:ext cx="4071937" cy="785812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dog</a:t>
            </a:r>
            <a:r>
              <a:rPr lang="en-US" sz="2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’s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plate 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red.</a:t>
            </a:r>
            <a:endParaRPr/>
          </a:p>
        </p:txBody>
      </p:sp>
      <p:sp>
        <p:nvSpPr>
          <p:cNvPr id="358" name="Google Shape;358;p44"/>
          <p:cNvSpPr txBox="1"/>
          <p:nvPr/>
        </p:nvSpPr>
        <p:spPr>
          <a:xfrm>
            <a:off x="4643437" y="4286250"/>
            <a:ext cx="4071937" cy="785812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bee</a:t>
            </a:r>
            <a:r>
              <a:rPr lang="en-US" sz="2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s’</a:t>
            </a: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hives is dangerous</a:t>
            </a: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359" name="Google Shape;359;p44"/>
          <p:cNvSpPr txBox="1"/>
          <p:nvPr/>
        </p:nvSpPr>
        <p:spPr>
          <a:xfrm>
            <a:off x="571500" y="5500687"/>
            <a:ext cx="4071937" cy="785812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crying of the boys </a:t>
            </a: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 very loud.</a:t>
            </a:r>
            <a:endParaRPr/>
          </a:p>
        </p:txBody>
      </p:sp>
      <p:sp>
        <p:nvSpPr>
          <p:cNvPr id="360" name="Google Shape;360;p44"/>
          <p:cNvSpPr txBox="1"/>
          <p:nvPr/>
        </p:nvSpPr>
        <p:spPr>
          <a:xfrm>
            <a:off x="4643437" y="5500687"/>
            <a:ext cx="4071937" cy="785812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boy</a:t>
            </a:r>
            <a:r>
              <a:rPr lang="en-US" sz="26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2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crying was very loud.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>
            <a:spLocks noGrp="1"/>
          </p:cNvSpPr>
          <p:nvPr>
            <p:ph type="title"/>
          </p:nvPr>
        </p:nvSpPr>
        <p:spPr>
          <a:xfrm>
            <a:off x="401637" y="260350"/>
            <a:ext cx="8229600" cy="11430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you feel?</a:t>
            </a:r>
            <a:endParaRPr/>
          </a:p>
        </p:txBody>
      </p:sp>
      <p:sp>
        <p:nvSpPr>
          <p:cNvPr id="366" name="Google Shape;366;p45"/>
          <p:cNvSpPr txBox="1"/>
          <p:nvPr/>
        </p:nvSpPr>
        <p:spPr>
          <a:xfrm>
            <a:off x="3143250" y="1714500"/>
            <a:ext cx="5286300" cy="12858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happy to using apostrophes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to show possession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(one of more people)  </a:t>
            </a:r>
            <a:endParaRPr/>
          </a:p>
        </p:txBody>
      </p:sp>
      <p:sp>
        <p:nvSpPr>
          <p:cNvPr id="367" name="Google Shape;367;p45"/>
          <p:cNvSpPr txBox="1"/>
          <p:nvPr/>
        </p:nvSpPr>
        <p:spPr>
          <a:xfrm>
            <a:off x="3143250" y="3571875"/>
            <a:ext cx="5286300" cy="10002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think I understand. I’d like to have a go and see how I get on.</a:t>
            </a:r>
            <a:endParaRPr/>
          </a:p>
        </p:txBody>
      </p:sp>
      <p:sp>
        <p:nvSpPr>
          <p:cNvPr id="368" name="Google Shape;368;p45"/>
          <p:cNvSpPr txBox="1"/>
          <p:nvPr/>
        </p:nvSpPr>
        <p:spPr>
          <a:xfrm>
            <a:off x="3143250" y="5286375"/>
            <a:ext cx="5286300" cy="10002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I’ve got some questions I’d like to ask before I have a go. </a:t>
            </a:r>
            <a:endParaRPr/>
          </a:p>
        </p:txBody>
      </p:sp>
      <p:grpSp>
        <p:nvGrpSpPr>
          <p:cNvPr id="369" name="Google Shape;369;p45"/>
          <p:cNvGrpSpPr/>
          <p:nvPr/>
        </p:nvGrpSpPr>
        <p:grpSpPr>
          <a:xfrm>
            <a:off x="357190" y="2286052"/>
            <a:ext cx="428700" cy="3614910"/>
            <a:chOff x="357158" y="2285992"/>
            <a:chExt cx="428700" cy="3614910"/>
          </a:xfrm>
        </p:grpSpPr>
        <p:sp>
          <p:nvSpPr>
            <p:cNvPr id="370" name="Google Shape;370;p45"/>
            <p:cNvSpPr txBox="1"/>
            <p:nvPr/>
          </p:nvSpPr>
          <p:spPr>
            <a:xfrm>
              <a:off x="357158" y="2285992"/>
              <a:ext cx="428700" cy="4002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5"/>
            <p:cNvSpPr txBox="1"/>
            <p:nvPr/>
          </p:nvSpPr>
          <p:spPr>
            <a:xfrm>
              <a:off x="357158" y="3929066"/>
              <a:ext cx="428700" cy="4002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5"/>
            <p:cNvSpPr txBox="1"/>
            <p:nvPr/>
          </p:nvSpPr>
          <p:spPr>
            <a:xfrm>
              <a:off x="357158" y="5500702"/>
              <a:ext cx="428700" cy="4002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3" name="Google Shape;37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700212"/>
            <a:ext cx="14954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012" y="3429000"/>
            <a:ext cx="17335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6012" y="5013325"/>
            <a:ext cx="15049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420937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1258887" y="274637"/>
            <a:ext cx="6769100" cy="11430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my name?</a:t>
            </a:r>
            <a:endParaRPr/>
          </a:p>
        </p:txBody>
      </p:sp>
      <p:sp>
        <p:nvSpPr>
          <p:cNvPr id="231" name="Google Shape;231;p31"/>
          <p:cNvSpPr txBox="1"/>
          <p:nvPr/>
        </p:nvSpPr>
        <p:spPr>
          <a:xfrm>
            <a:off x="2535237" y="2873375"/>
            <a:ext cx="24685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4071937" y="1643062"/>
            <a:ext cx="1295400" cy="15938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en-US" sz="9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1857375" y="3786187"/>
            <a:ext cx="5715000" cy="1143000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857250" y="274637"/>
            <a:ext cx="7429500" cy="11430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I do?</a:t>
            </a: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2535237" y="2873375"/>
            <a:ext cx="24685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4071937" y="1643062"/>
            <a:ext cx="1295400" cy="15938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en-US" sz="9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1285875" y="3500437"/>
            <a:ext cx="6500812" cy="1000125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1: Apostrophes for omission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(to show missing letters)</a:t>
            </a:r>
            <a:endParaRPr/>
          </a:p>
        </p:txBody>
      </p:sp>
      <p:sp>
        <p:nvSpPr>
          <p:cNvPr id="243" name="Google Shape;243;p32"/>
          <p:cNvSpPr txBox="1"/>
          <p:nvPr/>
        </p:nvSpPr>
        <p:spPr>
          <a:xfrm>
            <a:off x="1285875" y="4929187"/>
            <a:ext cx="6572250" cy="1285875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2: Apostrophes for possession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(to show something belongs to one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more people)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44" name="Google Shape;244;p32"/>
          <p:cNvCxnSpPr/>
          <p:nvPr/>
        </p:nvCxnSpPr>
        <p:spPr>
          <a:xfrm flipH="1">
            <a:off x="7569875" y="5434100"/>
            <a:ext cx="1336800" cy="72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1357312" y="4857750"/>
            <a:ext cx="6429375" cy="1285875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worry! We’ll take it step by step.</a:t>
            </a:r>
            <a:endParaRPr/>
          </a:p>
        </p:txBody>
      </p:sp>
      <p:sp>
        <p:nvSpPr>
          <p:cNvPr id="250" name="Google Shape;250;p33"/>
          <p:cNvSpPr txBox="1"/>
          <p:nvPr/>
        </p:nvSpPr>
        <p:spPr>
          <a:xfrm>
            <a:off x="642937" y="357187"/>
            <a:ext cx="7929562" cy="1643062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use apostrophes</a:t>
            </a:r>
            <a:endParaRPr/>
          </a:p>
        </p:txBody>
      </p:sp>
      <p:pic>
        <p:nvPicPr>
          <p:cNvPr id="251" name="Google Shape;25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2200275"/>
            <a:ext cx="324802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969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part </a:t>
            </a: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257" name="Google Shape;257;p34"/>
          <p:cNvSpPr txBox="1"/>
          <p:nvPr/>
        </p:nvSpPr>
        <p:spPr>
          <a:xfrm>
            <a:off x="1000125" y="2214562"/>
            <a:ext cx="7072200" cy="1500300"/>
          </a:xfrm>
          <a:prstGeom prst="rect">
            <a:avLst/>
          </a:prstGeom>
          <a:solidFill>
            <a:srgbClr val="B4E4E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for possession.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show something belongs to one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ic Sans MS"/>
              <a:buNone/>
            </a:pP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3860800"/>
            <a:ext cx="162877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437" y="4005262"/>
            <a:ext cx="1552575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571500" y="1571625"/>
            <a:ext cx="5786437" cy="785812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This is</a:t>
            </a: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pen of Nouf</a:t>
            </a: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4600" b="1"/>
          </a:p>
        </p:txBody>
      </p:sp>
      <p:sp>
        <p:nvSpPr>
          <p:cNvPr id="265" name="Google Shape;265;p35"/>
          <p:cNvSpPr txBox="1"/>
          <p:nvPr/>
        </p:nvSpPr>
        <p:spPr>
          <a:xfrm>
            <a:off x="571500" y="285750"/>
            <a:ext cx="7858200" cy="107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show possession/ own something الملكية</a:t>
            </a:r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6786562" y="1571625"/>
            <a:ext cx="1352550" cy="15700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</a:t>
            </a:r>
            <a:endParaRPr/>
          </a:p>
        </p:txBody>
      </p:sp>
      <p:sp>
        <p:nvSpPr>
          <p:cNvPr id="267" name="Google Shape;267;p35"/>
          <p:cNvSpPr txBox="1"/>
          <p:nvPr/>
        </p:nvSpPr>
        <p:spPr>
          <a:xfrm>
            <a:off x="500062" y="5715000"/>
            <a:ext cx="7858125" cy="785812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4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</a:t>
            </a:r>
            <a:r>
              <a:rPr lang="en-US" sz="4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Nouf’s pen</a:t>
            </a:r>
            <a:r>
              <a:rPr lang="en-US" sz="4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800"/>
          </a:p>
        </p:txBody>
      </p:sp>
      <p:grpSp>
        <p:nvGrpSpPr>
          <p:cNvPr id="268" name="Google Shape;268;p35"/>
          <p:cNvGrpSpPr/>
          <p:nvPr/>
        </p:nvGrpSpPr>
        <p:grpSpPr>
          <a:xfrm>
            <a:off x="1835150" y="2852737"/>
            <a:ext cx="4464050" cy="2087562"/>
            <a:chOff x="1156" y="1774"/>
            <a:chExt cx="2597" cy="1269"/>
          </a:xfrm>
        </p:grpSpPr>
        <p:pic>
          <p:nvPicPr>
            <p:cNvPr id="269" name="Google Shape;269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3" y="1933"/>
              <a:ext cx="2370" cy="1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35"/>
            <p:cNvSpPr/>
            <p:nvPr/>
          </p:nvSpPr>
          <p:spPr>
            <a:xfrm>
              <a:off x="1156" y="1774"/>
              <a:ext cx="1225" cy="771"/>
            </a:xfrm>
            <a:prstGeom prst="wedgeEllipseCallout">
              <a:avLst>
                <a:gd name="adj1" fmla="val 27436"/>
                <a:gd name="adj2" fmla="val 28912"/>
              </a:avLst>
            </a:prstGeom>
            <a:solidFill>
              <a:srgbClr val="B4E4EA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c Sans MS"/>
                <a:buNone/>
              </a:pPr>
              <a:r>
                <a:rPr lang="en-US" sz="2000" b="1" i="0" u="sng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Here’s</a:t>
              </a:r>
              <a:r>
                <a:rPr lang="en-US" sz="20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where I go!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571500" y="1571625"/>
            <a:ext cx="6024900" cy="7857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cat of Ahmed</a:t>
            </a: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 was naughty</a:t>
            </a: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4600" b="1"/>
          </a:p>
        </p:txBody>
      </p:sp>
      <p:sp>
        <p:nvSpPr>
          <p:cNvPr id="276" name="Google Shape;276;p36"/>
          <p:cNvSpPr txBox="1"/>
          <p:nvPr/>
        </p:nvSpPr>
        <p:spPr>
          <a:xfrm>
            <a:off x="571500" y="285750"/>
            <a:ext cx="7858200" cy="107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show possession/ own something الملكية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body" idx="1"/>
          </p:nvPr>
        </p:nvSpPr>
        <p:spPr>
          <a:xfrm>
            <a:off x="6786562" y="1571625"/>
            <a:ext cx="1352700" cy="1569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</a:t>
            </a:r>
            <a:endParaRPr/>
          </a:p>
        </p:txBody>
      </p:sp>
      <p:sp>
        <p:nvSpPr>
          <p:cNvPr id="278" name="Google Shape;278;p36"/>
          <p:cNvSpPr txBox="1"/>
          <p:nvPr/>
        </p:nvSpPr>
        <p:spPr>
          <a:xfrm>
            <a:off x="500062" y="5715000"/>
            <a:ext cx="7858200" cy="7857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4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Ahmed’s cat</a:t>
            </a:r>
            <a:r>
              <a:rPr lang="en-US" sz="4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was naughty.</a:t>
            </a:r>
            <a:endParaRPr sz="2800"/>
          </a:p>
        </p:txBody>
      </p:sp>
      <p:grpSp>
        <p:nvGrpSpPr>
          <p:cNvPr id="279" name="Google Shape;279;p36"/>
          <p:cNvGrpSpPr/>
          <p:nvPr/>
        </p:nvGrpSpPr>
        <p:grpSpPr>
          <a:xfrm>
            <a:off x="1835150" y="2852737"/>
            <a:ext cx="4464050" cy="2087562"/>
            <a:chOff x="1156" y="1774"/>
            <a:chExt cx="2597" cy="1269"/>
          </a:xfrm>
        </p:grpSpPr>
        <p:pic>
          <p:nvPicPr>
            <p:cNvPr id="280" name="Google Shape;280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3" y="1933"/>
              <a:ext cx="2370" cy="1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36"/>
            <p:cNvSpPr/>
            <p:nvPr/>
          </p:nvSpPr>
          <p:spPr>
            <a:xfrm>
              <a:off x="1156" y="1774"/>
              <a:ext cx="1200" cy="900"/>
            </a:xfrm>
            <a:prstGeom prst="wedgeEllipseCallout">
              <a:avLst>
                <a:gd name="adj1" fmla="val 27436"/>
                <a:gd name="adj2" fmla="val 28912"/>
              </a:avLst>
            </a:prstGeom>
            <a:solidFill>
              <a:srgbClr val="B4E4EA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c Sans MS"/>
                <a:buNone/>
              </a:pPr>
              <a:r>
                <a:rPr lang="en-US" sz="2000" b="1" i="0" u="sng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Here’s</a:t>
              </a:r>
              <a:r>
                <a:rPr lang="en-US" sz="20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where I go!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290600" y="1571625"/>
            <a:ext cx="6770700" cy="7857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dress of Hamda</a:t>
            </a: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 is wonderful</a:t>
            </a: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4600" b="1"/>
          </a:p>
        </p:txBody>
      </p:sp>
      <p:sp>
        <p:nvSpPr>
          <p:cNvPr id="287" name="Google Shape;287;p37"/>
          <p:cNvSpPr txBox="1"/>
          <p:nvPr/>
        </p:nvSpPr>
        <p:spPr>
          <a:xfrm>
            <a:off x="571500" y="285750"/>
            <a:ext cx="7858200" cy="10773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show possession/ own something الملكية</a:t>
            </a:r>
            <a:endParaRPr/>
          </a:p>
        </p:txBody>
      </p:sp>
      <p:sp>
        <p:nvSpPr>
          <p:cNvPr id="288" name="Google Shape;288;p37"/>
          <p:cNvSpPr txBox="1">
            <a:spLocks noGrp="1"/>
          </p:cNvSpPr>
          <p:nvPr>
            <p:ph type="body" idx="1"/>
          </p:nvPr>
        </p:nvSpPr>
        <p:spPr>
          <a:xfrm>
            <a:off x="7280562" y="1658800"/>
            <a:ext cx="1352700" cy="1569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</a:t>
            </a:r>
            <a:endParaRPr/>
          </a:p>
        </p:txBody>
      </p:sp>
      <p:sp>
        <p:nvSpPr>
          <p:cNvPr id="289" name="Google Shape;289;p37"/>
          <p:cNvSpPr txBox="1"/>
          <p:nvPr/>
        </p:nvSpPr>
        <p:spPr>
          <a:xfrm>
            <a:off x="500062" y="5715000"/>
            <a:ext cx="7858200" cy="78570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4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Hamda’s dress</a:t>
            </a:r>
            <a:r>
              <a:rPr lang="en-US" sz="4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wonderful</a:t>
            </a:r>
            <a:endParaRPr sz="2800"/>
          </a:p>
        </p:txBody>
      </p:sp>
      <p:grpSp>
        <p:nvGrpSpPr>
          <p:cNvPr id="290" name="Google Shape;290;p37"/>
          <p:cNvGrpSpPr/>
          <p:nvPr/>
        </p:nvGrpSpPr>
        <p:grpSpPr>
          <a:xfrm>
            <a:off x="1835150" y="2852737"/>
            <a:ext cx="4464050" cy="2087562"/>
            <a:chOff x="1156" y="1774"/>
            <a:chExt cx="2597" cy="1269"/>
          </a:xfrm>
        </p:grpSpPr>
        <p:pic>
          <p:nvPicPr>
            <p:cNvPr id="291" name="Google Shape;291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3" y="1933"/>
              <a:ext cx="2370" cy="1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37"/>
            <p:cNvSpPr/>
            <p:nvPr/>
          </p:nvSpPr>
          <p:spPr>
            <a:xfrm>
              <a:off x="1156" y="1774"/>
              <a:ext cx="1200" cy="900"/>
            </a:xfrm>
            <a:prstGeom prst="wedgeEllipseCallout">
              <a:avLst>
                <a:gd name="adj1" fmla="val 27436"/>
                <a:gd name="adj2" fmla="val 28912"/>
              </a:avLst>
            </a:prstGeom>
            <a:solidFill>
              <a:srgbClr val="B4E4EA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c Sans MS"/>
                <a:buNone/>
              </a:pPr>
              <a:r>
                <a:rPr lang="en-US" sz="2000" b="1" i="0" u="sng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Here’s</a:t>
              </a:r>
              <a:r>
                <a:rPr lang="en-US" sz="20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where I go!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Singular: Just one</a:t>
            </a:r>
            <a:endParaRPr/>
          </a:p>
        </p:txBody>
      </p:sp>
      <p:sp>
        <p:nvSpPr>
          <p:cNvPr id="299" name="Google Shape;29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5000"/>
              <a:t>‘S</a:t>
            </a:r>
            <a:endParaRPr sz="1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On-screen Show (4:3)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Pacifico</vt:lpstr>
      <vt:lpstr>Comic Sans MS</vt:lpstr>
      <vt:lpstr>Office Theme</vt:lpstr>
      <vt:lpstr>1_Office Theme</vt:lpstr>
      <vt:lpstr>Office Theme</vt:lpstr>
      <vt:lpstr>PowerPoint Presentation</vt:lpstr>
      <vt:lpstr>What is my name?</vt:lpstr>
      <vt:lpstr>What do I do?</vt:lpstr>
      <vt:lpstr>Don’t worry! We’ll take it step by step.</vt:lpstr>
      <vt:lpstr>Apostrophes part 1</vt:lpstr>
      <vt:lpstr>This is the pen of Nouf.</vt:lpstr>
      <vt:lpstr>The cat of Ahmed was naughty.</vt:lpstr>
      <vt:lpstr>The dress of Hamda is wonderful.</vt:lpstr>
      <vt:lpstr>Singular: Just one</vt:lpstr>
      <vt:lpstr>Apostrophes part 2</vt:lpstr>
      <vt:lpstr>The laptops of the students work well.</vt:lpstr>
      <vt:lpstr>The accessories of my friends are expensive.</vt:lpstr>
      <vt:lpstr>The toys of the girls  are fluffy.</vt:lpstr>
      <vt:lpstr>Plural: more than one</vt:lpstr>
      <vt:lpstr>The skirt of Helen was pretty.</vt:lpstr>
      <vt:lpstr>How do you feel?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Samia Mohamed Hassen Fekih Ahmed</dc:creator>
  <cp:lastModifiedBy>Samia Mohamed Hassen Fekih Ahmed</cp:lastModifiedBy>
  <cp:revision>2</cp:revision>
  <dcterms:modified xsi:type="dcterms:W3CDTF">2021-09-20T17:22:00Z</dcterms:modified>
</cp:coreProperties>
</file>