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1"/>
  </p:notesMasterIdLst>
  <p:sldIdLst>
    <p:sldId id="287" r:id="rId2"/>
    <p:sldId id="257" r:id="rId3"/>
    <p:sldId id="284" r:id="rId4"/>
    <p:sldId id="285" r:id="rId5"/>
    <p:sldId id="286" r:id="rId6"/>
    <p:sldId id="258" r:id="rId7"/>
    <p:sldId id="259" r:id="rId8"/>
    <p:sldId id="260" r:id="rId9"/>
    <p:sldId id="261" r:id="rId10"/>
    <p:sldId id="283" r:id="rId11"/>
    <p:sldId id="262" r:id="rId12"/>
    <p:sldId id="282" r:id="rId13"/>
    <p:sldId id="263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photoAlbum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2" d="100"/>
          <a:sy n="72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47468C-938E-42E3-A42B-DCE2C790CCBA}" type="datetimeFigureOut">
              <a:rPr lang="ar-AE" smtClean="0"/>
              <a:t>06/02/1438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EA3FD71-F318-434B-B19D-84104CF6E46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353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AE" altLang="ar-AE" smtClean="0">
              <a:latin typeface="Arial" panose="020B0604020202020204" pitchFamily="34" charset="0"/>
            </a:endParaRPr>
          </a:p>
        </p:txBody>
      </p:sp>
      <p:sp>
        <p:nvSpPr>
          <p:cNvPr id="717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4274276-2D3C-4E9F-8A63-4E539ADB1F1A}" type="slidenum">
              <a:rPr lang="ar-SA" altLang="ar-AE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3</a:t>
            </a:fld>
            <a:endParaRPr lang="en-US" altLang="ar-A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40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AE" altLang="ar-AE" smtClean="0">
              <a:latin typeface="Arial" panose="020B0604020202020204" pitchFamily="34" charset="0"/>
            </a:endParaRPr>
          </a:p>
        </p:txBody>
      </p:sp>
      <p:sp>
        <p:nvSpPr>
          <p:cNvPr id="922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7D40180B-DDAF-461A-B41F-A82D3E138B2E}" type="slidenum">
              <a:rPr lang="ar-SA" altLang="ar-AE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4</a:t>
            </a:fld>
            <a:endParaRPr lang="en-US" altLang="ar-A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6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AE" altLang="ar-AE" smtClean="0">
              <a:latin typeface="Arial" panose="020B0604020202020204" pitchFamily="34" charset="0"/>
            </a:endParaRPr>
          </a:p>
        </p:txBody>
      </p:sp>
      <p:sp>
        <p:nvSpPr>
          <p:cNvPr id="112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8908E9D-0A79-4115-87C2-25A6C36424FF}" type="slidenum">
              <a:rPr lang="ar-SA" altLang="ar-AE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5</a:t>
            </a:fld>
            <a:endParaRPr lang="en-US" altLang="ar-A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6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183275-6E33-45F0-845A-6DD1FDF9CB12}" type="datetimeFigureOut">
              <a:rPr lang="ar-AE" smtClean="0"/>
              <a:t>06/02/1438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2FE55F-F21E-46C6-972C-ACE98FE7DDD9}" type="slidenum">
              <a:rPr lang="ar-AE" smtClean="0"/>
              <a:t>‹#›</a:t>
            </a:fld>
            <a:endParaRPr lang="ar-A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79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3275-6E33-45F0-845A-6DD1FDF9CB12}" type="datetimeFigureOut">
              <a:rPr lang="ar-AE" smtClean="0"/>
              <a:t>06/02/1438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E55F-F21E-46C6-972C-ACE98FE7DDD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43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3275-6E33-45F0-845A-6DD1FDF9CB12}" type="datetimeFigureOut">
              <a:rPr lang="ar-AE" smtClean="0"/>
              <a:t>06/02/1438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E55F-F21E-46C6-972C-ACE98FE7DDD9}" type="slidenum">
              <a:rPr lang="ar-AE" smtClean="0"/>
              <a:t>‹#›</a:t>
            </a:fld>
            <a:endParaRPr lang="ar-A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2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3275-6E33-45F0-845A-6DD1FDF9CB12}" type="datetimeFigureOut">
              <a:rPr lang="ar-AE" smtClean="0"/>
              <a:t>06/02/1438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E55F-F21E-46C6-972C-ACE98FE7DDD9}" type="slidenum">
              <a:rPr lang="ar-AE" smtClean="0"/>
              <a:t>‹#›</a:t>
            </a:fld>
            <a:endParaRPr lang="ar-A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12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3275-6E33-45F0-845A-6DD1FDF9CB12}" type="datetimeFigureOut">
              <a:rPr lang="ar-AE" smtClean="0"/>
              <a:t>06/02/1438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E55F-F21E-46C6-972C-ACE98FE7DDD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8057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3275-6E33-45F0-845A-6DD1FDF9CB12}" type="datetimeFigureOut">
              <a:rPr lang="ar-AE" smtClean="0"/>
              <a:t>06/02/1438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E55F-F21E-46C6-972C-ACE98FE7DDD9}" type="slidenum">
              <a:rPr lang="ar-AE" smtClean="0"/>
              <a:t>‹#›</a:t>
            </a:fld>
            <a:endParaRPr lang="ar-A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1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3275-6E33-45F0-845A-6DD1FDF9CB12}" type="datetimeFigureOut">
              <a:rPr lang="ar-AE" smtClean="0"/>
              <a:t>06/02/1438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E55F-F21E-46C6-972C-ACE98FE7DDD9}" type="slidenum">
              <a:rPr lang="ar-AE" smtClean="0"/>
              <a:t>‹#›</a:t>
            </a:fld>
            <a:endParaRPr lang="ar-A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3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3275-6E33-45F0-845A-6DD1FDF9CB12}" type="datetimeFigureOut">
              <a:rPr lang="ar-AE" smtClean="0"/>
              <a:t>06/02/1438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E55F-F21E-46C6-972C-ACE98FE7DDD9}" type="slidenum">
              <a:rPr lang="ar-AE" smtClean="0"/>
              <a:t>‹#›</a:t>
            </a:fld>
            <a:endParaRPr lang="ar-A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6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3275-6E33-45F0-845A-6DD1FDF9CB12}" type="datetimeFigureOut">
              <a:rPr lang="ar-AE" smtClean="0"/>
              <a:t>06/02/1438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E55F-F21E-46C6-972C-ACE98FE7DDD9}" type="slidenum">
              <a:rPr lang="ar-AE" smtClean="0"/>
              <a:t>‹#›</a:t>
            </a:fld>
            <a:endParaRPr lang="ar-A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6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3275-6E33-45F0-845A-6DD1FDF9CB12}" type="datetimeFigureOut">
              <a:rPr lang="ar-AE" smtClean="0"/>
              <a:t>06/02/1438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E55F-F21E-46C6-972C-ACE98FE7DDD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2241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3275-6E33-45F0-845A-6DD1FDF9CB12}" type="datetimeFigureOut">
              <a:rPr lang="ar-AE" smtClean="0"/>
              <a:t>06/02/1438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E55F-F21E-46C6-972C-ACE98FE7DDD9}" type="slidenum">
              <a:rPr lang="ar-AE" smtClean="0"/>
              <a:t>‹#›</a:t>
            </a:fld>
            <a:endParaRPr lang="ar-A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4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3275-6E33-45F0-845A-6DD1FDF9CB12}" type="datetimeFigureOut">
              <a:rPr lang="ar-AE" smtClean="0"/>
              <a:t>06/02/1438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E55F-F21E-46C6-972C-ACE98FE7DDD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8116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3275-6E33-45F0-845A-6DD1FDF9CB12}" type="datetimeFigureOut">
              <a:rPr lang="ar-AE" smtClean="0"/>
              <a:t>06/02/1438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E55F-F21E-46C6-972C-ACE98FE7DDD9}" type="slidenum">
              <a:rPr lang="ar-AE" smtClean="0"/>
              <a:t>‹#›</a:t>
            </a:fld>
            <a:endParaRPr lang="ar-A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0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3275-6E33-45F0-845A-6DD1FDF9CB12}" type="datetimeFigureOut">
              <a:rPr lang="ar-AE" smtClean="0"/>
              <a:t>06/02/1438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E55F-F21E-46C6-972C-ACE98FE7DDD9}" type="slidenum">
              <a:rPr lang="ar-AE" smtClean="0"/>
              <a:t>‹#›</a:t>
            </a:fld>
            <a:endParaRPr lang="ar-A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9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3275-6E33-45F0-845A-6DD1FDF9CB12}" type="datetimeFigureOut">
              <a:rPr lang="ar-AE" smtClean="0"/>
              <a:t>06/02/1438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E55F-F21E-46C6-972C-ACE98FE7DDD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917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3275-6E33-45F0-845A-6DD1FDF9CB12}" type="datetimeFigureOut">
              <a:rPr lang="ar-AE" smtClean="0"/>
              <a:t>06/02/1438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E55F-F21E-46C6-972C-ACE98FE7DDD9}" type="slidenum">
              <a:rPr lang="ar-AE" smtClean="0"/>
              <a:t>‹#›</a:t>
            </a:fld>
            <a:endParaRPr lang="ar-A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5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3275-6E33-45F0-845A-6DD1FDF9CB12}" type="datetimeFigureOut">
              <a:rPr lang="ar-AE" smtClean="0"/>
              <a:t>06/02/1438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E55F-F21E-46C6-972C-ACE98FE7DDD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362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183275-6E33-45F0-845A-6DD1FDF9CB12}" type="datetimeFigureOut">
              <a:rPr lang="ar-AE" smtClean="0"/>
              <a:t>06/02/1438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2FE55F-F21E-46C6-972C-ACE98FE7DDD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1652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7854972" y="2102635"/>
            <a:ext cx="2857520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1" anchor="ctr">
            <a:normAutofit fontScale="67500" lnSpcReduction="20000"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4400" dirty="0" smtClean="0">
                <a:ln>
                  <a:solidFill>
                    <a:sysClr val="windowText" lastClr="000000"/>
                  </a:solidFill>
                </a:ln>
                <a:latin typeface="+mj-lt"/>
                <a:ea typeface="+mj-ea"/>
                <a:cs typeface="+mj-cs"/>
              </a:rPr>
              <a:t>الفصل الدراسي الأول</a:t>
            </a:r>
            <a:endParaRPr kumimoji="0" lang="ar-AE" sz="4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7855004" y="3348718"/>
            <a:ext cx="2857488" cy="7858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1" anchor="ctr">
            <a:normAutofit fontScale="97500"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ar-AE" sz="2400" dirty="0" smtClean="0"/>
              <a:t>الوحدة </a:t>
            </a:r>
            <a:r>
              <a:rPr lang="ar-AE" sz="2400" dirty="0" smtClean="0"/>
              <a:t>الثانية- </a:t>
            </a:r>
            <a:r>
              <a:rPr lang="ar-AE" sz="2400" dirty="0" smtClean="0"/>
              <a:t>الدرس </a:t>
            </a:r>
            <a:r>
              <a:rPr lang="ar-AE" sz="2400" dirty="0" smtClean="0"/>
              <a:t>الثالث</a:t>
            </a:r>
            <a:endParaRPr lang="ar-AE" sz="2400" dirty="0" smtClean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184900" y="5255431"/>
            <a:ext cx="5216536" cy="8572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1" anchor="ctr"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ar-AE" sz="4400" b="1" dirty="0" smtClean="0"/>
              <a:t>اسم الدرس / </a:t>
            </a:r>
            <a:r>
              <a:rPr lang="ar-AE" sz="4400" b="1" dirty="0" smtClean="0"/>
              <a:t>أدب الحوار</a:t>
            </a:r>
            <a:endParaRPr lang="ar-AE" sz="4400" b="1" dirty="0" smtClean="0"/>
          </a:p>
        </p:txBody>
      </p:sp>
      <p:pic>
        <p:nvPicPr>
          <p:cNvPr id="5" name="Picture 10" descr="photo_2016-10-16_21-51-0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64" y="518081"/>
            <a:ext cx="5673736" cy="56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86"/>
            <a:ext cx="12192000" cy="6035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5"/>
          <p:cNvSpPr/>
          <p:nvPr/>
        </p:nvSpPr>
        <p:spPr>
          <a:xfrm>
            <a:off x="5197642" y="3213739"/>
            <a:ext cx="5896779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 smtClean="0">
                <a:solidFill>
                  <a:srgbClr val="FF0000"/>
                </a:solidFill>
              </a:rPr>
              <a:t>احترام الطرف الآخر</a:t>
            </a:r>
            <a:endParaRPr lang="ar-AE" altLang="ar-AE" sz="36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5"/>
          <p:cNvSpPr/>
          <p:nvPr/>
        </p:nvSpPr>
        <p:spPr>
          <a:xfrm>
            <a:off x="6179419" y="4228330"/>
            <a:ext cx="4915002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 smtClean="0"/>
              <a:t>الاستماع الجيد للطرف الآخر</a:t>
            </a:r>
            <a:endParaRPr lang="ar-AE" altLang="ar-AE" sz="3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590223" y="5242921"/>
            <a:ext cx="7504198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 smtClean="0">
                <a:solidFill>
                  <a:srgbClr val="FF0000"/>
                </a:solidFill>
              </a:rPr>
              <a:t>التغاضي عن الهفوات والزلات</a:t>
            </a:r>
            <a:endParaRPr lang="ar-AE" altLang="ar-A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66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5" y="1453415"/>
            <a:ext cx="10453036" cy="3792353"/>
          </a:xfrm>
          <a:prstGeom prst="rect">
            <a:avLst/>
          </a:prstGeom>
        </p:spPr>
      </p:pic>
      <p:sp>
        <p:nvSpPr>
          <p:cNvPr id="3" name="Rounded Rectangle 5"/>
          <p:cNvSpPr/>
          <p:nvPr/>
        </p:nvSpPr>
        <p:spPr>
          <a:xfrm>
            <a:off x="1001027" y="3810506"/>
            <a:ext cx="9889959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/>
              <a:t>إن عنصري الزمان والمكان لهما أهمية كبيرة في نجاح الحوار</a:t>
            </a:r>
          </a:p>
        </p:txBody>
      </p:sp>
    </p:spTree>
    <p:extLst>
      <p:ext uri="{BB962C8B-B14F-4D97-AF65-F5344CB8AC3E}">
        <p14:creationId xmlns:p14="http://schemas.microsoft.com/office/powerpoint/2010/main" val="38134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70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3" fill="hold">
                                          <p:stCondLst>
                                            <p:cond delay="11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6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6670306" y="3429000"/>
            <a:ext cx="4375987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>
                <a:solidFill>
                  <a:srgbClr val="FF0000"/>
                </a:solidFill>
              </a:rPr>
              <a:t>اللين والحكمة في الخطاب</a:t>
            </a:r>
          </a:p>
        </p:txBody>
      </p:sp>
      <p:sp>
        <p:nvSpPr>
          <p:cNvPr id="4" name="Rounded Rectangle 5"/>
          <p:cNvSpPr/>
          <p:nvPr/>
        </p:nvSpPr>
        <p:spPr>
          <a:xfrm>
            <a:off x="7084193" y="5379423"/>
            <a:ext cx="3962100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/>
              <a:t>تجنب الفحش في القول</a:t>
            </a:r>
          </a:p>
        </p:txBody>
      </p:sp>
    </p:spTree>
    <p:extLst>
      <p:ext uri="{BB962C8B-B14F-4D97-AF65-F5344CB8AC3E}">
        <p14:creationId xmlns:p14="http://schemas.microsoft.com/office/powerpoint/2010/main" val="35727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1943101" y="2170743"/>
            <a:ext cx="7635608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 smtClean="0">
                <a:solidFill>
                  <a:srgbClr val="FF0000"/>
                </a:solidFill>
              </a:rPr>
              <a:t>ترويج أفكار باطلة والدعوة لأغراض مشبوهة</a:t>
            </a:r>
            <a:endParaRPr lang="ar-AE" altLang="ar-AE" sz="36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5"/>
          <p:cNvSpPr/>
          <p:nvPr/>
        </p:nvSpPr>
        <p:spPr>
          <a:xfrm>
            <a:off x="6294921" y="3037403"/>
            <a:ext cx="2547187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/>
              <a:t>مشكوك فيها </a:t>
            </a:r>
          </a:p>
        </p:txBody>
      </p:sp>
      <p:sp>
        <p:nvSpPr>
          <p:cNvPr id="5" name="Rounded Rectangle 5"/>
          <p:cNvSpPr/>
          <p:nvPr/>
        </p:nvSpPr>
        <p:spPr>
          <a:xfrm>
            <a:off x="2945331" y="4055633"/>
            <a:ext cx="4635868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 smtClean="0">
                <a:solidFill>
                  <a:srgbClr val="FF0000"/>
                </a:solidFill>
              </a:rPr>
              <a:t>الهروب من </a:t>
            </a:r>
            <a:r>
              <a:rPr lang="ar-AE" altLang="ar-AE" sz="3600" b="1" dirty="0" err="1" smtClean="0">
                <a:solidFill>
                  <a:srgbClr val="FF0000"/>
                </a:solidFill>
              </a:rPr>
              <a:t>المسؤلية</a:t>
            </a:r>
            <a:r>
              <a:rPr lang="ar-AE" altLang="ar-AE" sz="3600" b="1" dirty="0" smtClean="0">
                <a:solidFill>
                  <a:srgbClr val="FF0000"/>
                </a:solidFill>
              </a:rPr>
              <a:t> </a:t>
            </a:r>
            <a:endParaRPr lang="ar-AE" altLang="ar-AE" sz="36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2792" y="5121840"/>
            <a:ext cx="1488407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/>
              <a:t>خطيرة</a:t>
            </a:r>
          </a:p>
        </p:txBody>
      </p:sp>
    </p:spTree>
    <p:extLst>
      <p:ext uri="{BB962C8B-B14F-4D97-AF65-F5344CB8AC3E}">
        <p14:creationId xmlns:p14="http://schemas.microsoft.com/office/powerpoint/2010/main" val="28264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4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3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083"/>
            <a:ext cx="12192000" cy="38549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مستطيل 3"/>
          <p:cNvSpPr/>
          <p:nvPr/>
        </p:nvSpPr>
        <p:spPr>
          <a:xfrm>
            <a:off x="9804400" y="3379938"/>
            <a:ext cx="850900" cy="736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b="1" dirty="0" smtClean="0"/>
              <a:t>السلامة</a:t>
            </a:r>
            <a:endParaRPr lang="ar-AE" b="1" dirty="0"/>
          </a:p>
        </p:txBody>
      </p:sp>
    </p:spTree>
    <p:extLst>
      <p:ext uri="{BB962C8B-B14F-4D97-AF65-F5344CB8AC3E}">
        <p14:creationId xmlns:p14="http://schemas.microsoft.com/office/powerpoint/2010/main" val="307912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762"/>
            <a:ext cx="12192000" cy="6006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2233060" y="3705726"/>
            <a:ext cx="9403883" cy="1328023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>
                <a:solidFill>
                  <a:srgbClr val="002060"/>
                </a:solidFill>
              </a:rPr>
              <a:t>حوار غير ناجح لأنه خلا من آداب الحوار وآداب </a:t>
            </a:r>
            <a:r>
              <a:rPr lang="ar-AE" altLang="ar-AE" sz="3600" b="1" dirty="0" smtClean="0">
                <a:solidFill>
                  <a:srgbClr val="002060"/>
                </a:solidFill>
              </a:rPr>
              <a:t>الاستماع وسرعان ما يدب الخلاف والشجار</a:t>
            </a:r>
            <a:endParaRPr lang="ar-AE" altLang="ar-AE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1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8" y="770020"/>
            <a:ext cx="10510787" cy="5370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7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6554803" y="1818076"/>
            <a:ext cx="4847625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>
                <a:solidFill>
                  <a:srgbClr val="FF0000"/>
                </a:solidFill>
              </a:rPr>
              <a:t>مجاراة السفهاء فيما يقولون </a:t>
            </a:r>
          </a:p>
        </p:txBody>
      </p:sp>
      <p:sp>
        <p:nvSpPr>
          <p:cNvPr id="4" name="Rounded Rectangle 5"/>
          <p:cNvSpPr/>
          <p:nvPr/>
        </p:nvSpPr>
        <p:spPr>
          <a:xfrm>
            <a:off x="7026441" y="2713910"/>
            <a:ext cx="4375987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/>
              <a:t>التسرع في إصدار الأحكام </a:t>
            </a:r>
          </a:p>
        </p:txBody>
      </p:sp>
      <p:sp>
        <p:nvSpPr>
          <p:cNvPr id="5" name="Rounded Rectangle 5"/>
          <p:cNvSpPr/>
          <p:nvPr/>
        </p:nvSpPr>
        <p:spPr>
          <a:xfrm>
            <a:off x="3686475" y="5456425"/>
            <a:ext cx="7715953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>
                <a:solidFill>
                  <a:srgbClr val="FF0000"/>
                </a:solidFill>
              </a:rPr>
              <a:t>أنصحه بالحلم لأن الغضب يُذهب فائدة الحوار</a:t>
            </a:r>
          </a:p>
        </p:txBody>
      </p:sp>
    </p:spTree>
    <p:extLst>
      <p:ext uri="{BB962C8B-B14F-4D97-AF65-F5344CB8AC3E}">
        <p14:creationId xmlns:p14="http://schemas.microsoft.com/office/powerpoint/2010/main" val="296286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144379" y="2645807"/>
            <a:ext cx="11935326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>
                <a:solidFill>
                  <a:srgbClr val="FF0000"/>
                </a:solidFill>
              </a:rPr>
              <a:t>لا يجوز لأن من أدب الحوار التحدث بما يعلم حتى لا يُحل حراماً أو يُحرم حلالاً</a:t>
            </a:r>
          </a:p>
        </p:txBody>
      </p:sp>
      <p:sp>
        <p:nvSpPr>
          <p:cNvPr id="4" name="Rounded Rectangle 5"/>
          <p:cNvSpPr/>
          <p:nvPr/>
        </p:nvSpPr>
        <p:spPr>
          <a:xfrm>
            <a:off x="288759" y="4636399"/>
            <a:ext cx="11328934" cy="1328023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/>
              <a:t>على المحاور أن يبتعد عن الثناء على نفسه ، قال الإمام مالك رحمه الله : « إن الرجل إذا ذهب يمدح نفسه ذهب </a:t>
            </a:r>
            <a:r>
              <a:rPr lang="ar-AE" altLang="ar-AE" sz="3600" b="1" dirty="0" err="1"/>
              <a:t>بهاؤه</a:t>
            </a:r>
            <a:r>
              <a:rPr lang="ar-AE" altLang="ar-AE" sz="3600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177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2" y="779647"/>
            <a:ext cx="10481911" cy="527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54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5918200" y="1048055"/>
            <a:ext cx="5926991" cy="1328023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/>
              <a:t>تبادل الآراء بين طرفين أو أكثر حول قضية مشتركة لإيجاد فكر مشترك</a:t>
            </a:r>
          </a:p>
        </p:txBody>
      </p:sp>
      <p:sp>
        <p:nvSpPr>
          <p:cNvPr id="4" name="Rounded Rectangle 5"/>
          <p:cNvSpPr/>
          <p:nvPr/>
        </p:nvSpPr>
        <p:spPr>
          <a:xfrm>
            <a:off x="606690" y="1303444"/>
            <a:ext cx="3482709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>
                <a:solidFill>
                  <a:srgbClr val="FF0000"/>
                </a:solidFill>
              </a:rPr>
              <a:t>المرونة في الحوار </a:t>
            </a:r>
          </a:p>
        </p:txBody>
      </p:sp>
      <p:sp>
        <p:nvSpPr>
          <p:cNvPr id="5" name="Rounded Rectangle 5"/>
          <p:cNvSpPr/>
          <p:nvPr/>
        </p:nvSpPr>
        <p:spPr>
          <a:xfrm>
            <a:off x="0" y="1799777"/>
            <a:ext cx="4643387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/>
              <a:t>تجنب الغضب والانفعال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99146" y="5639510"/>
            <a:ext cx="4811829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 smtClean="0">
                <a:solidFill>
                  <a:srgbClr val="FF0000"/>
                </a:solidFill>
              </a:rPr>
              <a:t>الإصغاء للمتحدث</a:t>
            </a:r>
            <a:endParaRPr lang="ar-AE" altLang="ar-AE" sz="36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5"/>
          <p:cNvSpPr/>
          <p:nvPr/>
        </p:nvSpPr>
        <p:spPr>
          <a:xfrm>
            <a:off x="7073900" y="6043062"/>
            <a:ext cx="4891505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 smtClean="0"/>
              <a:t>الإقبال عليه بالوجه والنظر</a:t>
            </a:r>
            <a:endParaRPr lang="ar-AE" altLang="ar-AE" sz="3600" b="1" dirty="0"/>
          </a:p>
        </p:txBody>
      </p:sp>
      <p:sp>
        <p:nvSpPr>
          <p:cNvPr id="8" name="Rounded Rectangle 5"/>
          <p:cNvSpPr/>
          <p:nvPr/>
        </p:nvSpPr>
        <p:spPr>
          <a:xfrm>
            <a:off x="-218975" y="5627520"/>
            <a:ext cx="4607293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>
                <a:solidFill>
                  <a:srgbClr val="FF0000"/>
                </a:solidFill>
              </a:rPr>
              <a:t>الخوف والخجل والمجاملة </a:t>
            </a:r>
          </a:p>
        </p:txBody>
      </p:sp>
      <p:sp>
        <p:nvSpPr>
          <p:cNvPr id="9" name="Rounded Rectangle 5"/>
          <p:cNvSpPr/>
          <p:nvPr/>
        </p:nvSpPr>
        <p:spPr>
          <a:xfrm>
            <a:off x="-218975" y="6043062"/>
            <a:ext cx="5443555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/>
              <a:t>الخلط بين الموضوع والشخص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71771" y="274228"/>
            <a:ext cx="1612900" cy="5207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المحاور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30622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2" y="702645"/>
            <a:ext cx="10568539" cy="5419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26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203200" y="3428999"/>
            <a:ext cx="11988800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 smtClean="0">
                <a:solidFill>
                  <a:srgbClr val="FF0000"/>
                </a:solidFill>
              </a:rPr>
              <a:t>الفهم الصحيح – زيادة العلم – طريق للسلامة  - يساعد على كسب ثقة الاخرين</a:t>
            </a:r>
            <a:endParaRPr lang="ar-AE" altLang="ar-AE" sz="36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5"/>
          <p:cNvSpPr/>
          <p:nvPr/>
        </p:nvSpPr>
        <p:spPr>
          <a:xfrm>
            <a:off x="3207027" y="5339395"/>
            <a:ext cx="7298152" cy="1328023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 smtClean="0"/>
              <a:t>تركيز الحوار حول موضوع محدد يحقق الهدف ويمنع تشعب الحوار الى أمور اخرى</a:t>
            </a:r>
            <a:endParaRPr lang="ar-AE" altLang="ar-AE" sz="3600" b="1" dirty="0"/>
          </a:p>
        </p:txBody>
      </p:sp>
    </p:spTree>
    <p:extLst>
      <p:ext uri="{BB962C8B-B14F-4D97-AF65-F5344CB8AC3E}">
        <p14:creationId xmlns:p14="http://schemas.microsoft.com/office/powerpoint/2010/main" val="24010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638"/>
            <a:ext cx="12192000" cy="5967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3201027" y="2139595"/>
            <a:ext cx="7705023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 smtClean="0">
                <a:solidFill>
                  <a:srgbClr val="FF0000"/>
                </a:solidFill>
              </a:rPr>
              <a:t>أحاوره بأدب </a:t>
            </a:r>
            <a:r>
              <a:rPr lang="ar-AE" altLang="ar-AE" sz="3600" b="1" dirty="0">
                <a:solidFill>
                  <a:srgbClr val="FF0000"/>
                </a:solidFill>
              </a:rPr>
              <a:t>بطريقة تناسب </a:t>
            </a:r>
            <a:r>
              <a:rPr lang="ar-AE" altLang="ar-AE" sz="3600" b="1" dirty="0" smtClean="0">
                <a:solidFill>
                  <a:srgbClr val="FF0000"/>
                </a:solidFill>
              </a:rPr>
              <a:t>مكانته</a:t>
            </a:r>
            <a:endParaRPr lang="ar-AE" altLang="ar-AE" sz="36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5"/>
          <p:cNvSpPr/>
          <p:nvPr/>
        </p:nvSpPr>
        <p:spPr>
          <a:xfrm>
            <a:off x="3922644" y="3321068"/>
            <a:ext cx="6559337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 smtClean="0"/>
              <a:t>أحاوره بكل لطف وأدب </a:t>
            </a:r>
            <a:r>
              <a:rPr lang="ar-AE" altLang="ar-AE" sz="3600" b="1" dirty="0"/>
              <a:t>و احترام</a:t>
            </a:r>
          </a:p>
        </p:txBody>
      </p:sp>
      <p:sp>
        <p:nvSpPr>
          <p:cNvPr id="5" name="Rounded Rectangle 5"/>
          <p:cNvSpPr/>
          <p:nvPr/>
        </p:nvSpPr>
        <p:spPr>
          <a:xfrm>
            <a:off x="3922644" y="4479686"/>
            <a:ext cx="8128534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 smtClean="0">
                <a:solidFill>
                  <a:srgbClr val="FF0000"/>
                </a:solidFill>
              </a:rPr>
              <a:t>أحاوره بعطف وحنان</a:t>
            </a:r>
            <a:endParaRPr lang="ar-AE" altLang="ar-A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12"/>
            <a:ext cx="12192000" cy="6869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6564430" y="1197071"/>
            <a:ext cx="4307304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>
                <a:solidFill>
                  <a:srgbClr val="FF0000"/>
                </a:solidFill>
              </a:rPr>
              <a:t>يزن كلامه بميزان الشرع</a:t>
            </a:r>
          </a:p>
        </p:txBody>
      </p:sp>
      <p:sp>
        <p:nvSpPr>
          <p:cNvPr id="4" name="Rounded Rectangle 5"/>
          <p:cNvSpPr/>
          <p:nvPr/>
        </p:nvSpPr>
        <p:spPr>
          <a:xfrm>
            <a:off x="6362299" y="2297711"/>
            <a:ext cx="4509435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/>
              <a:t>تجنب الغضب و الانفعال</a:t>
            </a:r>
          </a:p>
        </p:txBody>
      </p:sp>
      <p:sp>
        <p:nvSpPr>
          <p:cNvPr id="5" name="Rounded Rectangle 5"/>
          <p:cNvSpPr/>
          <p:nvPr/>
        </p:nvSpPr>
        <p:spPr>
          <a:xfrm>
            <a:off x="4004108" y="3398351"/>
            <a:ext cx="6867626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>
                <a:solidFill>
                  <a:srgbClr val="FF0000"/>
                </a:solidFill>
              </a:rPr>
              <a:t>التحلي بالأخلاق الحميدة و طلاقة الوجه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21668" y="5051303"/>
            <a:ext cx="4750066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/>
              <a:t>المرونة في الحوار و التواضع</a:t>
            </a:r>
          </a:p>
        </p:txBody>
      </p:sp>
      <p:sp>
        <p:nvSpPr>
          <p:cNvPr id="7" name="Rounded Rectangle 5"/>
          <p:cNvSpPr/>
          <p:nvPr/>
        </p:nvSpPr>
        <p:spPr>
          <a:xfrm>
            <a:off x="7802881" y="6065318"/>
            <a:ext cx="3068853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AE" altLang="ar-AE" sz="3600" b="1" dirty="0">
                <a:solidFill>
                  <a:srgbClr val="FF0000"/>
                </a:solidFill>
              </a:rPr>
              <a:t>عدم رفع الصوت</a:t>
            </a:r>
          </a:p>
        </p:txBody>
      </p:sp>
    </p:spTree>
    <p:extLst>
      <p:ext uri="{BB962C8B-B14F-4D97-AF65-F5344CB8AC3E}">
        <p14:creationId xmlns:p14="http://schemas.microsoft.com/office/powerpoint/2010/main" val="115643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2" y="770020"/>
            <a:ext cx="10549289" cy="53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0" y="9625"/>
            <a:ext cx="3826042" cy="1123712"/>
          </a:xfrm>
          <a:prstGeom prst="round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altLang="ar-AE" sz="6000" b="1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نشاط فردي</a:t>
            </a:r>
            <a:endParaRPr lang="ar-AE" altLang="ar-AE" sz="6000" b="1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496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5"/>
          <p:cNvSpPr/>
          <p:nvPr/>
        </p:nvSpPr>
        <p:spPr>
          <a:xfrm>
            <a:off x="0" y="9625"/>
            <a:ext cx="3826042" cy="1123712"/>
          </a:xfrm>
          <a:prstGeom prst="round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altLang="ar-AE" sz="6000" b="1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نشاط فردي</a:t>
            </a:r>
            <a:endParaRPr lang="ar-AE" altLang="ar-AE" sz="6000" b="1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64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welcome\Desktop\pic_138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6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welcome\Desktop\b03d6052910c2986088fac4f023b19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7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welcome\Desktop\3y5jw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1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2" y="750771"/>
            <a:ext cx="10568539" cy="5265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0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2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6" y="875900"/>
            <a:ext cx="10376033" cy="5120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5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8" y="779645"/>
            <a:ext cx="10404909" cy="5313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67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</TotalTime>
  <Words>227</Words>
  <Application>Microsoft Office PowerPoint</Application>
  <PresentationFormat>ملء الشاشة</PresentationFormat>
  <Paragraphs>43</Paragraphs>
  <Slides>29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5" baseType="lpstr">
      <vt:lpstr>Arial</vt:lpstr>
      <vt:lpstr>Calibri</vt:lpstr>
      <vt:lpstr>Garamond</vt:lpstr>
      <vt:lpstr>PT Bold Heading</vt:lpstr>
      <vt:lpstr>Times New Roman</vt:lpstr>
      <vt:lpstr>Organic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وليد لطفي عاشور</dc:creator>
  <cp:lastModifiedBy>محمد البتانوني</cp:lastModifiedBy>
  <cp:revision>12</cp:revision>
  <dcterms:created xsi:type="dcterms:W3CDTF">2016-10-05T08:18:09Z</dcterms:created>
  <dcterms:modified xsi:type="dcterms:W3CDTF">2016-11-06T09:14:38Z</dcterms:modified>
</cp:coreProperties>
</file>