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68" r:id="rId3"/>
    <p:sldId id="395" r:id="rId4"/>
    <p:sldId id="396" r:id="rId5"/>
    <p:sldId id="397" r:id="rId6"/>
    <p:sldId id="1408" r:id="rId7"/>
    <p:sldId id="398" r:id="rId8"/>
    <p:sldId id="399" r:id="rId9"/>
    <p:sldId id="1409" r:id="rId10"/>
    <p:sldId id="400" r:id="rId11"/>
    <p:sldId id="412" r:id="rId12"/>
    <p:sldId id="356" r:id="rId13"/>
    <p:sldId id="358" r:id="rId14"/>
    <p:sldId id="359" r:id="rId15"/>
    <p:sldId id="360" r:id="rId16"/>
    <p:sldId id="361" r:id="rId17"/>
    <p:sldId id="362" r:id="rId18"/>
    <p:sldId id="357" r:id="rId19"/>
    <p:sldId id="363" r:id="rId20"/>
    <p:sldId id="364" r:id="rId21"/>
    <p:sldId id="36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FDA5"/>
    <a:srgbClr val="5EF8F4"/>
    <a:srgbClr val="88E7EC"/>
    <a:srgbClr val="ED69E7"/>
    <a:srgbClr val="7BDBD0"/>
    <a:srgbClr val="FFFF66"/>
    <a:srgbClr val="418339"/>
    <a:srgbClr val="001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7671-BE2E-4D25-95D1-502DF7088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E26EC-6C29-4093-A84E-DA4991193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630E6-39F3-495E-B9DB-4E4DE4E2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677AE-87C6-4044-93BB-967528DA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31979-0ADF-40D5-96B6-89424F66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3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67B4-5368-4024-8C4A-4950EA3E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148D1-57A3-41A1-92DD-AEACBB6A3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D9EB1-14A8-4126-85E0-E375A17A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5F0C9-9739-4CFD-B17C-64D8BBFD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3785-F2EA-4B89-9308-E528DEDF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50FC2-C479-4323-9F33-B8AD9384E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CBA68-FBED-4E9B-AD83-2839466F1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D5808-8AE1-4CF1-8122-F1F7C5E76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94A2-BCE9-4C70-9384-673B3FA6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9BA4-1007-405B-A8CA-AF49A4D6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4DE2-E9D8-47A6-8F77-4C3612DBD04E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9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5AD5-7091-48C6-88B9-F6887EEF81B2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1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9A8D-B0A3-408B-A5DB-BD3207C10C9A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4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B3B4-BEB1-41BA-BE2E-C6B0B2E8AFC1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3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E0159-3D8F-4D57-976E-6FEE2EACCF14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9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67D5-A5B3-4E0F-9C6F-8C13A33030AF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81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4B4-EB74-4733-949E-169B65EDCAE4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9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E17-E392-4769-9681-D61E471C044F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02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5D8C-8D5E-40CD-84BF-F00E4C81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DCFC-199D-4894-9614-1E599DDA4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6A5DA-C589-41B5-B513-AE3EA468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B2BE-4A87-429E-B7EA-75028DA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85A9-3450-4B7B-B102-117062C4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3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2147-1F01-43AB-82FA-CC3A8BD8470D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6D5B-6431-45A2-9AE5-1F72C1675C71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6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8645-5D01-4A2B-A87B-34ADD81765D8}" type="datetime2">
              <a:rPr lang="en-US" smtClean="0"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6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8737-DD23-43B9-A10A-137EED0D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A23CA-52D6-4C1D-A72F-6A41B9AC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AE133-FB96-4066-9372-ACD09CF8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5185-B7EE-4C6C-B175-52EF5FD6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5180D-C26E-4101-8FAF-EAE55B2E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A3EB-2E7F-4C42-995E-B252396D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C80BE-B9D8-4BAD-B347-04A50495A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965AC-E643-4862-840E-DC7B22D6C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F5A4B-7A32-4CDD-943C-4B2AD8E9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79FA-5BB7-4F2E-B330-2059F7C7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61475-0B0D-40C8-B161-A83244C5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4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0F3B-31FE-4FE0-868B-DA2CD399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2C271-E624-4286-B2C4-04C4F6A5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BFB1F-5108-42A3-AEBD-7583B14E4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D5C3B-2995-4B8C-8A95-B75A763DB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B6F98-CDE4-4AC2-A4A0-B229C9EB1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733DB-D3F1-42CD-BCD2-FC9380A1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DCFAF6-E6AD-4AC2-9DBA-25BCB9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39BD3-8502-4E53-BB69-09C19C3F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C50B-3FF7-4F47-9CDF-2D1D4F77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C4E14-D620-435E-8A93-13A3F619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15E07-8068-4EB6-A3ED-BB145F3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D1133-2518-4226-A3D2-0472649A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858E2-9316-4EA4-A58F-DAF9F404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3DE71-D268-40C8-B9B1-6D94CBDBC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0802A-A66F-4D2E-817B-E54F2B0F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0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B345-F08F-4CBC-A93E-094804F9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CAF2-E1DB-48B1-9425-7A16A1F64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E7D78-5439-41B4-A7D0-32CB89839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BF1A-F200-4048-91BE-8FF96EC3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FCCA5-C158-4C10-B959-65729964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F8798-260B-44C8-913D-D30B31E3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AE38-4B83-41A3-B96B-D9B038D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D09A2-E323-4987-A03C-BA500CDD8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D460B-ABC6-4771-9479-126DA708C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E1CD0-249D-44A3-A8F5-034522C8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11E59-BB39-4517-BFDE-6786D37D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412C9-C54F-4AE8-9D8B-2BA416F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AB334-0CAB-46A2-BAA9-1F431D5A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7C5F4-4318-4891-9F74-BD8B4E2F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2E4C8-6A75-47E3-A641-3EA7CB18C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05075-4AAC-49E9-ACE9-E4D88C3776F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8E98B-5229-44B2-899D-BD43B8D2B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B12C0-9229-4E3E-AE27-51839787D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08109-6C54-451B-A51C-1DEB56F9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1958662" y="318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rgbClr val="0070C0"/>
                </a:solidFill>
              </a:defRPr>
            </a:lvl1pPr>
          </a:lstStyle>
          <a:p>
            <a:fld id="{A99232FE-77AB-4236-B7A8-52986011A7B1}" type="datetime2">
              <a:rPr lang="en-US" smtClean="0"/>
              <a:pPr/>
              <a:t>Saturday, October 16, 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ED1F8-D463-41B9-80CE-A987FB581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0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microsoft.com/office/2007/relationships/hdphoto" Target="../media/hdphoto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microsoft.com/office/2007/relationships/hdphoto" Target="../media/hdphoto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gif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gif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5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JPG"/><Relationship Id="rId5" Type="http://schemas.openxmlformats.org/officeDocument/2006/relationships/image" Target="../media/image46.gif"/><Relationship Id="rId4" Type="http://schemas.openxmlformats.org/officeDocument/2006/relationships/image" Target="../media/image34.jp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49.JPG"/><Relationship Id="rId4" Type="http://schemas.openxmlformats.org/officeDocument/2006/relationships/image" Target="../media/image34.jp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1.JP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moe.gov.ae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بو ظبي تحتضن “قمة ثلاثية” لهذا السبب ! – صحيفة المرصد الليبية">
            <a:extLst>
              <a:ext uri="{FF2B5EF4-FFF2-40B4-BE49-F238E27FC236}">
                <a16:creationId xmlns:a16="http://schemas.microsoft.com/office/drawing/2014/main" id="{5E73E2DD-C85A-40D6-A2D2-1E91337FB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-1" b="68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5FAE61D-F05C-40E3-91C4-722E5254C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843" y="599012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138E5D-1377-424A-9DB5-32A5E46F63F2}"/>
              </a:ext>
            </a:extLst>
          </p:cNvPr>
          <p:cNvSpPr txBox="1"/>
          <p:nvPr/>
        </p:nvSpPr>
        <p:spPr>
          <a:xfrm>
            <a:off x="2215367" y="3641628"/>
            <a:ext cx="655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هيا بنا أصدقائي الدخول إلى منصة ألف لمشاهدة الفيديو ثم فقرة المناقشة ومن ثم الانتقال إلى تحقق من فهمك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41AC53-1837-4DD6-B8ED-E59D0977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0747" y="1488220"/>
            <a:ext cx="3055368" cy="35178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7A886-EBE7-47AA-9CB7-38384038CC7B}" type="datetime2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صورة 5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DF44A96E-FA6F-4603-9D74-B00DD9824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1" y="3007439"/>
            <a:ext cx="1581944" cy="1809852"/>
          </a:xfrm>
          <a:prstGeom prst="rect">
            <a:avLst/>
          </a:prstGeom>
        </p:spPr>
      </p:pic>
      <p:pic>
        <p:nvPicPr>
          <p:cNvPr id="13" name="صورة 1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383CEF52-625E-499D-8B75-48B92EC53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18" y="1966403"/>
            <a:ext cx="2550319" cy="814388"/>
          </a:xfrm>
          <a:prstGeom prst="rect">
            <a:avLst/>
          </a:prstGeom>
        </p:spPr>
      </p:pic>
      <p:sp>
        <p:nvSpPr>
          <p:cNvPr id="18" name="Rectangle: Rounded Corners 27">
            <a:extLst>
              <a:ext uri="{FF2B5EF4-FFF2-40B4-BE49-F238E27FC236}">
                <a16:creationId xmlns:a16="http://schemas.microsoft.com/office/drawing/2014/main" id="{D357C298-91CB-4655-A3E2-70A9E2608E63}"/>
              </a:ext>
            </a:extLst>
          </p:cNvPr>
          <p:cNvSpPr/>
          <p:nvPr/>
        </p:nvSpPr>
        <p:spPr>
          <a:xfrm rot="18238139">
            <a:off x="32573" y="2683276"/>
            <a:ext cx="2223608" cy="658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تهيئة حافزة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D2B67-A3D6-4353-8491-45886061A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3" t="24207" r="72475" b="65696"/>
          <a:stretch/>
        </p:blipFill>
        <p:spPr>
          <a:xfrm>
            <a:off x="112124" y="257271"/>
            <a:ext cx="2064506" cy="121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B000C-7569-4311-92C8-F393204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0" t="63110" r="74052" b="13269"/>
          <a:stretch/>
        </p:blipFill>
        <p:spPr>
          <a:xfrm>
            <a:off x="0" y="4098367"/>
            <a:ext cx="1581615" cy="2759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5E0528-686E-41CA-8F96-F8465D4D5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0" t="19218" r="32243" b="68688"/>
          <a:stretch/>
        </p:blipFill>
        <p:spPr>
          <a:xfrm>
            <a:off x="4098975" y="27796"/>
            <a:ext cx="7969515" cy="12472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A55081-1E69-4971-8C0F-E2366C8A6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95" t="33398" r="32138" b="13139"/>
          <a:stretch/>
        </p:blipFill>
        <p:spPr>
          <a:xfrm>
            <a:off x="11062269" y="1450953"/>
            <a:ext cx="1027527" cy="54248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1C2A67-8184-4440-86AE-2E16138AABA6}"/>
              </a:ext>
            </a:extLst>
          </p:cNvPr>
          <p:cNvSpPr txBox="1"/>
          <p:nvPr/>
        </p:nvSpPr>
        <p:spPr>
          <a:xfrm>
            <a:off x="4941396" y="165673"/>
            <a:ext cx="6658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●يقسم الأعداد الكبيرة على أعداد متعددة الأرقام.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AB321-EE3A-4AB2-BE91-3C8CBF1F30F1}"/>
              </a:ext>
            </a:extLst>
          </p:cNvPr>
          <p:cNvSpPr txBox="1"/>
          <p:nvPr/>
        </p:nvSpPr>
        <p:spPr>
          <a:xfrm rot="16200000">
            <a:off x="10702795" y="3270450"/>
            <a:ext cx="2378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84FB8-CA25-473C-8FFC-74791FD9C0AF}"/>
              </a:ext>
            </a:extLst>
          </p:cNvPr>
          <p:cNvSpPr txBox="1"/>
          <p:nvPr/>
        </p:nvSpPr>
        <p:spPr>
          <a:xfrm rot="16200000">
            <a:off x="9806823" y="3491079"/>
            <a:ext cx="35856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قسمة الأعداد الكبيرة</a:t>
            </a:r>
          </a:p>
        </p:txBody>
      </p:sp>
    </p:spTree>
    <p:extLst>
      <p:ext uri="{BB962C8B-B14F-4D97-AF65-F5344CB8AC3E}">
        <p14:creationId xmlns:p14="http://schemas.microsoft.com/office/powerpoint/2010/main" val="130164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C6F57C7-69A1-407D-A6E9-691E1A8DC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9751957" y="3226008"/>
            <a:ext cx="2974654" cy="29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9581233-88E9-450E-9C3E-65493E853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3" y="109182"/>
            <a:ext cx="6980953" cy="2035483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6CB5349-978D-4FD9-A1D4-5EBDD9D856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" b="2572"/>
          <a:stretch/>
        </p:blipFill>
        <p:spPr>
          <a:xfrm>
            <a:off x="19050" y="2253847"/>
            <a:ext cx="10675403" cy="46041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BD5EF9-F2F7-4823-A53A-A7CD4103E65F}"/>
              </a:ext>
            </a:extLst>
          </p:cNvPr>
          <p:cNvGrpSpPr/>
          <p:nvPr/>
        </p:nvGrpSpPr>
        <p:grpSpPr>
          <a:xfrm>
            <a:off x="427248" y="-39188"/>
            <a:ext cx="2596319" cy="2233749"/>
            <a:chOff x="-44983" y="0"/>
            <a:chExt cx="1573532" cy="16686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C4B31B-9CB9-4A07-AA85-3DF5C826BB97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5" name="Picture 14" descr="Free printable black and withe frame">
                <a:extLst>
                  <a:ext uri="{FF2B5EF4-FFF2-40B4-BE49-F238E27FC236}">
                    <a16:creationId xmlns:a16="http://schemas.microsoft.com/office/drawing/2014/main" id="{5C414B24-6638-4207-9926-607EA2546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9A92E3-4185-4C23-94F5-CB9D1A088419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559B97-1D24-48D1-B78A-6A59C396CEF5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3" name="Picture 6" descr="Free printable black and withe frame">
                <a:extLst>
                  <a:ext uri="{FF2B5EF4-FFF2-40B4-BE49-F238E27FC236}">
                    <a16:creationId xmlns:a16="http://schemas.microsoft.com/office/drawing/2014/main" id="{16FA508E-23E4-46B4-A571-9ACA2BE45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3FB172-8B91-4CAE-B48C-1E68767BECC2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60446B-E089-4C3F-BD4B-29E8C5A0F426}"/>
              </a:ext>
            </a:extLst>
          </p:cNvPr>
          <p:cNvSpPr txBox="1"/>
          <p:nvPr/>
        </p:nvSpPr>
        <p:spPr>
          <a:xfrm>
            <a:off x="7131727" y="3429000"/>
            <a:ext cx="112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50 AED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0D43A-4F51-44A1-B643-1DB73A1A2A5E}"/>
              </a:ext>
            </a:extLst>
          </p:cNvPr>
          <p:cNvSpPr txBox="1"/>
          <p:nvPr/>
        </p:nvSpPr>
        <p:spPr>
          <a:xfrm>
            <a:off x="4449199" y="3486594"/>
            <a:ext cx="117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 AED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3910C-45DE-432E-A8A6-C5660914D339}"/>
              </a:ext>
            </a:extLst>
          </p:cNvPr>
          <p:cNvSpPr txBox="1"/>
          <p:nvPr/>
        </p:nvSpPr>
        <p:spPr>
          <a:xfrm>
            <a:off x="3805023" y="4598758"/>
            <a:ext cx="13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300 AED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B0CF3-49FD-4D6D-B8D6-669844A279E8}"/>
              </a:ext>
            </a:extLst>
          </p:cNvPr>
          <p:cNvSpPr txBox="1"/>
          <p:nvPr/>
        </p:nvSpPr>
        <p:spPr>
          <a:xfrm>
            <a:off x="5190691" y="4567981"/>
            <a:ext cx="1385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أكثر من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0B3325-4D18-4A55-AC5E-2B10481C9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3" y="46168"/>
            <a:ext cx="8442037" cy="246150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1C61C5-F23E-4F75-9015-DAAB7BE8F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" y="2530752"/>
            <a:ext cx="10138695" cy="43041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7DAAE6-3829-4C17-884C-75BC19A0C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06" y="2771529"/>
            <a:ext cx="2540544" cy="17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5611DF-5B3B-4770-AE04-E834DD5F6193}"/>
              </a:ext>
            </a:extLst>
          </p:cNvPr>
          <p:cNvGrpSpPr/>
          <p:nvPr/>
        </p:nvGrpSpPr>
        <p:grpSpPr>
          <a:xfrm>
            <a:off x="427248" y="-39188"/>
            <a:ext cx="2596319" cy="2233749"/>
            <a:chOff x="-44983" y="0"/>
            <a:chExt cx="1573532" cy="1668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3ADF5-985F-4BC4-B72D-51551D1B1820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4" name="Picture 13" descr="Free printable black and withe frame">
                <a:extLst>
                  <a:ext uri="{FF2B5EF4-FFF2-40B4-BE49-F238E27FC236}">
                    <a16:creationId xmlns:a16="http://schemas.microsoft.com/office/drawing/2014/main" id="{19599840-68C4-4AC8-BDEB-A776814C4A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A80E93-B027-4EFD-B867-C5D645513343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710FF2-1D7D-4CC9-9C61-1096CE6791BD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2" name="Picture 6" descr="Free printable black and withe frame">
                <a:extLst>
                  <a:ext uri="{FF2B5EF4-FFF2-40B4-BE49-F238E27FC236}">
                    <a16:creationId xmlns:a16="http://schemas.microsoft.com/office/drawing/2014/main" id="{5139FB3C-71B0-4165-8B0E-F83BA80680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ADF41E-C064-476A-9A03-BC34ACD0A874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514AFE-7CC9-417E-B7BC-CFBC8F4A8CF4}"/>
              </a:ext>
            </a:extLst>
          </p:cNvPr>
          <p:cNvSpPr txBox="1"/>
          <p:nvPr/>
        </p:nvSpPr>
        <p:spPr>
          <a:xfrm>
            <a:off x="5347921" y="3173183"/>
            <a:ext cx="11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 AED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B8124-2D9C-4070-AE70-493BDD0BEF86}"/>
              </a:ext>
            </a:extLst>
          </p:cNvPr>
          <p:cNvSpPr txBox="1"/>
          <p:nvPr/>
        </p:nvSpPr>
        <p:spPr>
          <a:xfrm>
            <a:off x="6616470" y="4313502"/>
            <a:ext cx="34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2DE7D-5D49-4C66-A45F-57256411D55F}"/>
              </a:ext>
            </a:extLst>
          </p:cNvPr>
          <p:cNvSpPr txBox="1"/>
          <p:nvPr/>
        </p:nvSpPr>
        <p:spPr>
          <a:xfrm>
            <a:off x="6286566" y="6165784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 AED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32A60C-DC43-41A6-8CF9-213B4E76D71D}"/>
              </a:ext>
            </a:extLst>
          </p:cNvPr>
          <p:cNvSpPr txBox="1"/>
          <p:nvPr/>
        </p:nvSpPr>
        <p:spPr>
          <a:xfrm>
            <a:off x="7970981" y="6165784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320 AED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47A7F-22BE-4AFF-B4C6-D98715AA1BF8}"/>
              </a:ext>
            </a:extLst>
          </p:cNvPr>
          <p:cNvSpPr txBox="1"/>
          <p:nvPr/>
        </p:nvSpPr>
        <p:spPr>
          <a:xfrm>
            <a:off x="5088397" y="6165784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320 AED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630590F-DA47-4E4F-89E3-0372A841629A}"/>
              </a:ext>
            </a:extLst>
          </p:cNvPr>
          <p:cNvSpPr/>
          <p:nvPr/>
        </p:nvSpPr>
        <p:spPr>
          <a:xfrm>
            <a:off x="1089290" y="2792778"/>
            <a:ext cx="2540544" cy="2024742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9775C4D6-05A1-40BE-BAC1-AE3F96BF9DED}"/>
              </a:ext>
            </a:extLst>
          </p:cNvPr>
          <p:cNvSpPr/>
          <p:nvPr/>
        </p:nvSpPr>
        <p:spPr>
          <a:xfrm>
            <a:off x="3749963" y="3931920"/>
            <a:ext cx="1338434" cy="4184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CBBC85E-1226-4B99-8494-49D335A77F0A}"/>
              </a:ext>
            </a:extLst>
          </p:cNvPr>
          <p:cNvSpPr/>
          <p:nvPr/>
        </p:nvSpPr>
        <p:spPr>
          <a:xfrm>
            <a:off x="1089290" y="2792778"/>
            <a:ext cx="2540543" cy="19771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20" grpId="0"/>
      <p:bldP spid="22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3" name="Picture 2" descr="witte poppetjes | Jouwwebsitetubes.jouwweb.nl">
            <a:extLst>
              <a:ext uri="{FF2B5EF4-FFF2-40B4-BE49-F238E27FC236}">
                <a16:creationId xmlns:a16="http://schemas.microsoft.com/office/drawing/2014/main" id="{3238F74A-F255-4F68-B272-9C4B94878B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189">
            <a:off x="2010037" y="2623531"/>
            <a:ext cx="1827356" cy="2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D00434-7E04-486F-AD90-2FDFA83B5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17" y="217988"/>
            <a:ext cx="9018692" cy="1669576"/>
          </a:xfrm>
          <a:prstGeom prst="rect">
            <a:avLst/>
          </a:prstGeom>
        </p:spPr>
      </p:pic>
      <p:pic>
        <p:nvPicPr>
          <p:cNvPr id="8" name="Picture 7" descr="A picture containing cup, table, glass, mug&#10;&#10;Description automatically generated">
            <a:extLst>
              <a:ext uri="{FF2B5EF4-FFF2-40B4-BE49-F238E27FC236}">
                <a16:creationId xmlns:a16="http://schemas.microsoft.com/office/drawing/2014/main" id="{95475239-DB0F-4AD9-98FB-D4D7AED217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8296" r="24810" b="21793"/>
          <a:stretch/>
        </p:blipFill>
        <p:spPr>
          <a:xfrm rot="19281849">
            <a:off x="495250" y="4884973"/>
            <a:ext cx="2279176" cy="137842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7A6C1E-9B35-4847-84BF-213464C7D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40" y="1887564"/>
            <a:ext cx="8398169" cy="49365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A8FDDE-BDB4-47E4-A181-9E9AC78256B5}"/>
              </a:ext>
            </a:extLst>
          </p:cNvPr>
          <p:cNvGrpSpPr/>
          <p:nvPr/>
        </p:nvGrpSpPr>
        <p:grpSpPr>
          <a:xfrm>
            <a:off x="32573" y="-64099"/>
            <a:ext cx="2596319" cy="2233749"/>
            <a:chOff x="-44983" y="0"/>
            <a:chExt cx="1573532" cy="16686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FA0601-BFC7-4296-9DE0-5487C902A9B0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6" name="Picture 15" descr="Free printable black and withe frame">
                <a:extLst>
                  <a:ext uri="{FF2B5EF4-FFF2-40B4-BE49-F238E27FC236}">
                    <a16:creationId xmlns:a16="http://schemas.microsoft.com/office/drawing/2014/main" id="{62B8299F-4D84-419F-9BCC-B08BA441E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E466E0-702B-40D8-86BE-776022AE1E3A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217604D-BB48-4A56-8542-121CFE25866A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4" name="Picture 6" descr="Free printable black and withe frame">
                <a:extLst>
                  <a:ext uri="{FF2B5EF4-FFF2-40B4-BE49-F238E27FC236}">
                    <a16:creationId xmlns:a16="http://schemas.microsoft.com/office/drawing/2014/main" id="{17AAE371-468A-4603-B062-736A8613A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1EB0F3-377E-4686-A34A-D7864E39CD53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86733E-F045-4C20-8DCC-6767A1CCA882}"/>
              </a:ext>
            </a:extLst>
          </p:cNvPr>
          <p:cNvSpPr txBox="1"/>
          <p:nvPr/>
        </p:nvSpPr>
        <p:spPr>
          <a:xfrm>
            <a:off x="5656217" y="3429000"/>
            <a:ext cx="573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شاهدت مايسة 104 فيلم على مدار العام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AF74B-6A25-4FF6-9620-305812064B88}"/>
              </a:ext>
            </a:extLst>
          </p:cNvPr>
          <p:cNvSpPr txBox="1"/>
          <p:nvPr/>
        </p:nvSpPr>
        <p:spPr>
          <a:xfrm>
            <a:off x="5964156" y="4541761"/>
            <a:ext cx="554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إيجاد عدد الأفلام التي تشاهدها في الشهر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" y="0"/>
            <a:ext cx="12172950" cy="6858000"/>
          </a:xfrm>
          <a:prstGeom prst="rect">
            <a:avLst/>
          </a:prstGeom>
        </p:spPr>
      </p:pic>
      <p:pic>
        <p:nvPicPr>
          <p:cNvPr id="4" name="Picture 3" descr="A picture containing lotion, food&#10;&#10;Description automatically generated">
            <a:extLst>
              <a:ext uri="{FF2B5EF4-FFF2-40B4-BE49-F238E27FC236}">
                <a16:creationId xmlns:a16="http://schemas.microsoft.com/office/drawing/2014/main" id="{6C34008E-A8AC-4D34-AFD7-46338153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11" y="1328383"/>
            <a:ext cx="8241971" cy="559785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41A76E-6ED9-46DA-8DB5-FE1AAE512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60" y="-341194"/>
            <a:ext cx="9018692" cy="1669576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3FECC602-3D17-4506-9951-C6751844A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519"/>
            <a:ext cx="4059211" cy="20994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3EAC7A-73A2-4A6A-820D-460B935B3B0D}"/>
              </a:ext>
            </a:extLst>
          </p:cNvPr>
          <p:cNvGrpSpPr/>
          <p:nvPr/>
        </p:nvGrpSpPr>
        <p:grpSpPr>
          <a:xfrm>
            <a:off x="162032" y="145510"/>
            <a:ext cx="2596319" cy="2233749"/>
            <a:chOff x="-44983" y="0"/>
            <a:chExt cx="1573532" cy="16686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12D9A4-231C-46F1-9709-50EB05F8D17D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5" name="Picture 14" descr="Free printable black and withe frame">
                <a:extLst>
                  <a:ext uri="{FF2B5EF4-FFF2-40B4-BE49-F238E27FC236}">
                    <a16:creationId xmlns:a16="http://schemas.microsoft.com/office/drawing/2014/main" id="{35C1DAE1-A12D-46A6-A97D-7C2B09F2B8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794584-0E7B-4788-97CF-3D740B1D97F1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91D4D0-B33C-4596-915E-A02F787DF089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3" name="Picture 6" descr="Free printable black and withe frame">
                <a:extLst>
                  <a:ext uri="{FF2B5EF4-FFF2-40B4-BE49-F238E27FC236}">
                    <a16:creationId xmlns:a16="http://schemas.microsoft.com/office/drawing/2014/main" id="{8409CDC0-8DAC-40E6-ADC4-A2B8329DB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A64F2E-0A95-481B-A596-832BADB7FBA0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922DCE-DA72-486A-B8CB-AA996EEA9428}"/>
              </a:ext>
            </a:extLst>
          </p:cNvPr>
          <p:cNvSpPr txBox="1"/>
          <p:nvPr/>
        </p:nvSpPr>
        <p:spPr>
          <a:xfrm>
            <a:off x="5460274" y="1633502"/>
            <a:ext cx="5734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عدد الأفلام التي تشاهدها في الأسبوع 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104 </a:t>
            </a:r>
            <a:r>
              <a:rPr lang="ar-AE" sz="3200" dirty="0">
                <a:solidFill>
                  <a:srgbClr val="FF0000"/>
                </a:solidFill>
              </a:rPr>
              <a:t> ÷</a:t>
            </a:r>
            <a:r>
              <a:rPr lang="en-US" sz="3200" dirty="0">
                <a:solidFill>
                  <a:srgbClr val="FF0000"/>
                </a:solidFill>
              </a:rPr>
              <a:t> 52 = 2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02FD8-17CA-4DBB-BAF4-16889058C9A2}"/>
              </a:ext>
            </a:extLst>
          </p:cNvPr>
          <p:cNvSpPr txBox="1"/>
          <p:nvPr/>
        </p:nvSpPr>
        <p:spPr>
          <a:xfrm>
            <a:off x="5871755" y="2921614"/>
            <a:ext cx="573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أي أن مايسة تشاهد فيلمين أسبوعيآ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933BF-111E-4FB9-B07D-EB7110F19759}"/>
              </a:ext>
            </a:extLst>
          </p:cNvPr>
          <p:cNvSpPr txBox="1"/>
          <p:nvPr/>
        </p:nvSpPr>
        <p:spPr>
          <a:xfrm>
            <a:off x="6204858" y="3770195"/>
            <a:ext cx="5421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عدد الأفلام التي تشاهدها في الشهر 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2 </a:t>
            </a:r>
            <a:r>
              <a:rPr lang="ar-AE" sz="3200" dirty="0">
                <a:solidFill>
                  <a:srgbClr val="FF0000"/>
                </a:solidFill>
              </a:rPr>
              <a:t>×</a:t>
            </a:r>
            <a:r>
              <a:rPr lang="en-US" sz="3200" dirty="0">
                <a:solidFill>
                  <a:srgbClr val="FF0000"/>
                </a:solidFill>
              </a:rPr>
              <a:t> 4 = 8 </a:t>
            </a:r>
            <a:r>
              <a:rPr lang="ar-AE" sz="3200" dirty="0">
                <a:solidFill>
                  <a:srgbClr val="FF0000"/>
                </a:solidFill>
              </a:rPr>
              <a:t>أفلام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50184-697A-447F-A5FA-B442808A743A}"/>
              </a:ext>
            </a:extLst>
          </p:cNvPr>
          <p:cNvSpPr txBox="1"/>
          <p:nvPr/>
        </p:nvSpPr>
        <p:spPr>
          <a:xfrm>
            <a:off x="4767944" y="5929756"/>
            <a:ext cx="653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0000"/>
                </a:solidFill>
              </a:rPr>
              <a:t>نعم : عدد الأفلام = 8 ×12 = 96 فيلم وهو قريب من 104 فيلم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8709"/>
            <a:ext cx="12172950" cy="6858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65AD49B-A8C1-45DF-A68D-7CA7D5612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3" y="3429000"/>
            <a:ext cx="3435732" cy="24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20B97C-C9C6-4BAF-8744-D49EE0BF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01" y="784695"/>
            <a:ext cx="8994640" cy="18518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FCB869-5914-4856-8B4E-3EB01BE64CD7}"/>
              </a:ext>
            </a:extLst>
          </p:cNvPr>
          <p:cNvGrpSpPr/>
          <p:nvPr/>
        </p:nvGrpSpPr>
        <p:grpSpPr>
          <a:xfrm>
            <a:off x="427248" y="-39188"/>
            <a:ext cx="2596319" cy="2233749"/>
            <a:chOff x="-44983" y="0"/>
            <a:chExt cx="1573532" cy="16686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C0B32E-A413-4354-B0FF-3FF473EEC2C1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5" name="Picture 14" descr="Free printable black and withe frame">
                <a:extLst>
                  <a:ext uri="{FF2B5EF4-FFF2-40B4-BE49-F238E27FC236}">
                    <a16:creationId xmlns:a16="http://schemas.microsoft.com/office/drawing/2014/main" id="{A87026D1-E177-4960-BFF2-C81111D3A5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9805D4-E943-4256-A60B-01E7BBAAF9AD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34F408-07A9-4B2B-8901-A7CA0C4C936A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3" name="Picture 6" descr="Free printable black and withe frame">
                <a:extLst>
                  <a:ext uri="{FF2B5EF4-FFF2-40B4-BE49-F238E27FC236}">
                    <a16:creationId xmlns:a16="http://schemas.microsoft.com/office/drawing/2014/main" id="{4C61284C-23B2-46B1-9459-F730C65A4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0532F0-8C42-4AB8-9F6B-9A3CF710F606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DE2702-DD98-4CB1-8D57-3F663FF0E853}"/>
              </a:ext>
            </a:extLst>
          </p:cNvPr>
          <p:cNvSpPr txBox="1"/>
          <p:nvPr/>
        </p:nvSpPr>
        <p:spPr>
          <a:xfrm>
            <a:off x="3919236" y="3429000"/>
            <a:ext cx="809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المسافة المقطوعة في الساعة =  5859 ÷ 7 = 837   كم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BF80B-FFE7-4F13-9FCE-7B2323A0D338}"/>
              </a:ext>
            </a:extLst>
          </p:cNvPr>
          <p:cNvSpPr txBox="1"/>
          <p:nvPr/>
        </p:nvSpPr>
        <p:spPr>
          <a:xfrm>
            <a:off x="3232566" y="5159495"/>
            <a:ext cx="861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المسافة المقطوعة في 4 ساعات =  837 × 4 = 3,348    كم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3A9EF-B223-4840-88DA-43028DF15553}"/>
              </a:ext>
            </a:extLst>
          </p:cNvPr>
          <p:cNvSpPr txBox="1"/>
          <p:nvPr/>
        </p:nvSpPr>
        <p:spPr>
          <a:xfrm>
            <a:off x="3097790" y="8709"/>
            <a:ext cx="834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FFFF00"/>
                </a:solidFill>
              </a:rPr>
              <a:t>حل المسائل التالية باستخدام استراتيجية حل مسئائل أبسط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7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5AFEA1A1-4C4F-4AEC-8A39-03D778966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122" y="5579488"/>
            <a:ext cx="1649506" cy="9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10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7820"/>
            <a:ext cx="1217295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8BDA980-6E86-4D97-BEE4-AF31DCC14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77" y="169427"/>
            <a:ext cx="8813458" cy="1969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3D2A1D-8EE8-4A98-8D4B-14F03C0DA9FC}"/>
              </a:ext>
            </a:extLst>
          </p:cNvPr>
          <p:cNvGrpSpPr/>
          <p:nvPr/>
        </p:nvGrpSpPr>
        <p:grpSpPr>
          <a:xfrm>
            <a:off x="427248" y="-39188"/>
            <a:ext cx="2596319" cy="2233749"/>
            <a:chOff x="-44983" y="0"/>
            <a:chExt cx="1573532" cy="16686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9C038E-BA20-4DFA-9148-9B8A3E4B4830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1" name="Picture 10" descr="Free printable black and withe frame">
                <a:extLst>
                  <a:ext uri="{FF2B5EF4-FFF2-40B4-BE49-F238E27FC236}">
                    <a16:creationId xmlns:a16="http://schemas.microsoft.com/office/drawing/2014/main" id="{5F962344-733D-4C93-80E2-873D67F1CD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5D347-62CF-44D6-BAA0-64FF0BA7A5E0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7DE385-601F-4D85-B8A3-3D708B33AAF6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9" name="Picture 6" descr="Free printable black and withe frame">
                <a:extLst>
                  <a:ext uri="{FF2B5EF4-FFF2-40B4-BE49-F238E27FC236}">
                    <a16:creationId xmlns:a16="http://schemas.microsoft.com/office/drawing/2014/main" id="{44C68F70-4B96-4DF3-8A15-96DBDF6A0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43C80E-DC4D-4545-BCEC-5BD023E07C37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4A949-2244-4068-8019-58D7E83509BF}"/>
              </a:ext>
            </a:extLst>
          </p:cNvPr>
          <p:cNvSpPr txBox="1"/>
          <p:nvPr/>
        </p:nvSpPr>
        <p:spPr>
          <a:xfrm>
            <a:off x="2837095" y="2946184"/>
            <a:ext cx="853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الأفلام التي يشاهدها في الشهر = 720 ÷ 12 = 60 فيلم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E733-D13C-45F5-AE0C-C2C40A446D2A}"/>
              </a:ext>
            </a:extLst>
          </p:cNvPr>
          <p:cNvSpPr txBox="1"/>
          <p:nvPr/>
        </p:nvSpPr>
        <p:spPr>
          <a:xfrm>
            <a:off x="2438823" y="4798305"/>
            <a:ext cx="932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الأفلام التي يشاهدها راشد في 5 شهور = 60 × 5 = 300  فيلم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0" descr="Welcome to Falling Waters River Lots">
            <a:extLst>
              <a:ext uri="{FF2B5EF4-FFF2-40B4-BE49-F238E27FC236}">
                <a16:creationId xmlns:a16="http://schemas.microsoft.com/office/drawing/2014/main" id="{FED06DBE-1AE7-4202-B182-F4CC3D2BDF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679">
            <a:off x="480037" y="2662823"/>
            <a:ext cx="2017504" cy="33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IDEO-2020-08-19-20-59-24">
            <a:hlinkClick r:id="" action="ppaction://media"/>
            <a:extLst>
              <a:ext uri="{FF2B5EF4-FFF2-40B4-BE49-F238E27FC236}">
                <a16:creationId xmlns:a16="http://schemas.microsoft.com/office/drawing/2014/main" id="{A3F76DA8-E565-4D93-9369-56480543C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2342" y="5454184"/>
            <a:ext cx="1649506" cy="9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E41F406-8C7C-4C0D-8D44-9D17B9480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11" y="207415"/>
            <a:ext cx="8922783" cy="19035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951E1F-AB66-4FA0-A561-615FD800C4A6}"/>
              </a:ext>
            </a:extLst>
          </p:cNvPr>
          <p:cNvGrpSpPr/>
          <p:nvPr/>
        </p:nvGrpSpPr>
        <p:grpSpPr>
          <a:xfrm>
            <a:off x="175806" y="148776"/>
            <a:ext cx="2596319" cy="2233749"/>
            <a:chOff x="-44983" y="0"/>
            <a:chExt cx="1573532" cy="16686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C58DDF-ACFA-491D-8B2D-2FD52D6FDD4F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1" name="Picture 10" descr="Free printable black and withe frame">
                <a:extLst>
                  <a:ext uri="{FF2B5EF4-FFF2-40B4-BE49-F238E27FC236}">
                    <a16:creationId xmlns:a16="http://schemas.microsoft.com/office/drawing/2014/main" id="{A44CE513-D95F-4A64-8800-9405F5208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42578-61DB-4518-9E64-5EE5AB85D9AE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296877-4A7B-4230-957A-017BE92F49E6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9" name="Picture 6" descr="Free printable black and withe frame">
                <a:extLst>
                  <a:ext uri="{FF2B5EF4-FFF2-40B4-BE49-F238E27FC236}">
                    <a16:creationId xmlns:a16="http://schemas.microsoft.com/office/drawing/2014/main" id="{3375EE67-BD0A-4E7D-B7F2-48065223E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7AB445-9DCE-4E85-87A7-60A7F949E485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39DEDC2-BBB6-4E5E-B2F1-A7F436CC2166}"/>
              </a:ext>
            </a:extLst>
          </p:cNvPr>
          <p:cNvSpPr txBox="1"/>
          <p:nvPr/>
        </p:nvSpPr>
        <p:spPr>
          <a:xfrm>
            <a:off x="1473965" y="2932104"/>
            <a:ext cx="8560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المبلغ الذي يجب تجميعه في الشهر = 48780 ÷ 18 = 2710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CE0C8-C8A2-4096-9084-C9C784BC0822}"/>
              </a:ext>
            </a:extLst>
          </p:cNvPr>
          <p:cNvSpPr txBox="1"/>
          <p:nvPr/>
        </p:nvSpPr>
        <p:spPr>
          <a:xfrm>
            <a:off x="677369" y="2904383"/>
            <a:ext cx="92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2FD71-E961-4CB3-AD06-FE6C3F08A3FA}"/>
              </a:ext>
            </a:extLst>
          </p:cNvPr>
          <p:cNvSpPr txBox="1"/>
          <p:nvPr/>
        </p:nvSpPr>
        <p:spPr>
          <a:xfrm>
            <a:off x="812147" y="4818567"/>
            <a:ext cx="778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المبلغ الذي يجمع في عام = 2710 × 12 = 32,520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41D62-161A-4CAE-850B-4B6EE327563D}"/>
              </a:ext>
            </a:extLst>
          </p:cNvPr>
          <p:cNvSpPr txBox="1"/>
          <p:nvPr/>
        </p:nvSpPr>
        <p:spPr>
          <a:xfrm>
            <a:off x="497679" y="4818567"/>
            <a:ext cx="92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AED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2A01922D-0566-448F-B85F-5DE3B3C3DD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5">
            <a:off x="8987249" y="3331241"/>
            <a:ext cx="2974654" cy="29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478292-9504-4B0E-A127-62569FB3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201857"/>
            <a:ext cx="8809871" cy="19384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7B2328-7996-426E-A5C9-5EDC66516081}"/>
              </a:ext>
            </a:extLst>
          </p:cNvPr>
          <p:cNvGrpSpPr/>
          <p:nvPr/>
        </p:nvGrpSpPr>
        <p:grpSpPr>
          <a:xfrm>
            <a:off x="179051" y="130632"/>
            <a:ext cx="2596319" cy="2233749"/>
            <a:chOff x="-44983" y="0"/>
            <a:chExt cx="1573532" cy="16686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5F51C4-EE10-44CB-ABA8-D95C764D34F4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2" name="Picture 11" descr="Free printable black and withe frame">
                <a:extLst>
                  <a:ext uri="{FF2B5EF4-FFF2-40B4-BE49-F238E27FC236}">
                    <a16:creationId xmlns:a16="http://schemas.microsoft.com/office/drawing/2014/main" id="{0B5F6081-E00F-489D-872D-BB3CF55C3D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12AC72-E697-46A0-8F7B-38180AD9DA84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1359A3-8B10-480C-9D3A-DD4E153965DA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0" name="Picture 6" descr="Free printable black and withe frame">
                <a:extLst>
                  <a:ext uri="{FF2B5EF4-FFF2-40B4-BE49-F238E27FC236}">
                    <a16:creationId xmlns:a16="http://schemas.microsoft.com/office/drawing/2014/main" id="{82406638-7BD0-471E-B610-44E71B689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B81FC2-DFE8-4016-8470-E919B6FD78D4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0C9B20-30F3-4957-92F2-66FFE270C79A}"/>
              </a:ext>
            </a:extLst>
          </p:cNvPr>
          <p:cNvSpPr txBox="1"/>
          <p:nvPr/>
        </p:nvSpPr>
        <p:spPr>
          <a:xfrm>
            <a:off x="3681548" y="3984972"/>
            <a:ext cx="81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اللبنات في الناقلة الواحدة  = 3096 ÷ 8 = 387 لبنة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1F10E-98E8-465D-9BD1-1CB19204E576}"/>
              </a:ext>
            </a:extLst>
          </p:cNvPr>
          <p:cNvSpPr txBox="1"/>
          <p:nvPr/>
        </p:nvSpPr>
        <p:spPr>
          <a:xfrm>
            <a:off x="4077788" y="5421486"/>
            <a:ext cx="7715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اللبنات في 7 ناقلات = 387 × 7 = 2,709    لبنة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7" name="Picture 18" descr="Мурманск | Подведены итоги опроса, проводимого Министерством ...">
            <a:extLst>
              <a:ext uri="{FF2B5EF4-FFF2-40B4-BE49-F238E27FC236}">
                <a16:creationId xmlns:a16="http://schemas.microsoft.com/office/drawing/2014/main" id="{D28889D2-BEC9-4BDE-8F23-FF090404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5" y="2537744"/>
            <a:ext cx="2883742" cy="28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6F9D7317-1824-4120-8585-F4558E2A3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79" y="120298"/>
            <a:ext cx="9013672" cy="2211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41D061-2C1A-483B-9AE3-39CFC8CC403C}"/>
              </a:ext>
            </a:extLst>
          </p:cNvPr>
          <p:cNvGrpSpPr/>
          <p:nvPr/>
        </p:nvGrpSpPr>
        <p:grpSpPr>
          <a:xfrm>
            <a:off x="244368" y="287383"/>
            <a:ext cx="2596319" cy="2233749"/>
            <a:chOff x="-44983" y="0"/>
            <a:chExt cx="1573532" cy="16686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037E7E-426A-48DC-8CF4-EFC8245ECA38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2" name="Picture 11" descr="Free printable black and withe frame">
                <a:extLst>
                  <a:ext uri="{FF2B5EF4-FFF2-40B4-BE49-F238E27FC236}">
                    <a16:creationId xmlns:a16="http://schemas.microsoft.com/office/drawing/2014/main" id="{91DC9F3B-7D5E-49C2-937E-71EDB98AA5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55B794-557C-4252-BF2B-5DA78C67C4D3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3280281-C1C1-474F-98AA-196C7325EE41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0" name="Picture 6" descr="Free printable black and withe frame">
                <a:extLst>
                  <a:ext uri="{FF2B5EF4-FFF2-40B4-BE49-F238E27FC236}">
                    <a16:creationId xmlns:a16="http://schemas.microsoft.com/office/drawing/2014/main" id="{7F151330-A23A-41E9-B918-A38154FF33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2E7E68-B519-40DD-B2A9-D8B255D757D2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F9E581-85B4-40BE-8936-11807C122B62}"/>
              </a:ext>
            </a:extLst>
          </p:cNvPr>
          <p:cNvSpPr txBox="1"/>
          <p:nvPr/>
        </p:nvSpPr>
        <p:spPr>
          <a:xfrm>
            <a:off x="3681548" y="2844225"/>
            <a:ext cx="81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الأسماك بعد الشراء = 18 – 12 = 6  سمكة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A290D-A6E0-4EA3-84E1-CBABDE2E5542}"/>
              </a:ext>
            </a:extLst>
          </p:cNvPr>
          <p:cNvSpPr txBox="1"/>
          <p:nvPr/>
        </p:nvSpPr>
        <p:spPr>
          <a:xfrm>
            <a:off x="3023567" y="4480915"/>
            <a:ext cx="81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الأسماك بعد الأضافة = 6 + 7 = 13  سمكة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7" name="Picture 10" descr="Welcome to Falling Waters River Lots">
            <a:extLst>
              <a:ext uri="{FF2B5EF4-FFF2-40B4-BE49-F238E27FC236}">
                <a16:creationId xmlns:a16="http://schemas.microsoft.com/office/drawing/2014/main" id="{0C1918FD-71F7-4B47-9989-EF3C8C498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7191">
            <a:off x="903711" y="3383679"/>
            <a:ext cx="1913763" cy="31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دعاء">
            <a:hlinkClick r:id="" action="ppaction://media"/>
            <a:extLst>
              <a:ext uri="{FF2B5EF4-FFF2-40B4-BE49-F238E27FC236}">
                <a16:creationId xmlns:a16="http://schemas.microsoft.com/office/drawing/2014/main" id="{A81022F5-84A2-453E-BC07-957C44A2D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190509" cy="276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9A13-ACCA-4640-A9F8-73E4C229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8866" y="6248562"/>
            <a:ext cx="30514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73F80-9692-4ADB-BD0D-9CE753F4AFCB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4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pic>
        <p:nvPicPr>
          <p:cNvPr id="3" name="Picture 2" descr="Sponsor a bee hive | LaPorte Farms | Sebastian, Florida">
            <a:extLst>
              <a:ext uri="{FF2B5EF4-FFF2-40B4-BE49-F238E27FC236}">
                <a16:creationId xmlns:a16="http://schemas.microsoft.com/office/drawing/2014/main" id="{C52190C1-3113-4A97-B003-ABFB26861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138">
            <a:off x="427017" y="3933257"/>
            <a:ext cx="2419345" cy="24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FDC7F6-9FD8-44FC-9E70-EEC962106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74" y="176711"/>
            <a:ext cx="8817273" cy="18867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97AC4A-2FD4-401E-8768-DC097F14EB6B}"/>
              </a:ext>
            </a:extLst>
          </p:cNvPr>
          <p:cNvGrpSpPr/>
          <p:nvPr/>
        </p:nvGrpSpPr>
        <p:grpSpPr>
          <a:xfrm>
            <a:off x="152925" y="78379"/>
            <a:ext cx="2596319" cy="2233749"/>
            <a:chOff x="-44983" y="0"/>
            <a:chExt cx="1573532" cy="16686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59F902-5B57-4E36-B69B-3865D9DFD1DF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2" name="Picture 11" descr="Free printable black and withe frame">
                <a:extLst>
                  <a:ext uri="{FF2B5EF4-FFF2-40B4-BE49-F238E27FC236}">
                    <a16:creationId xmlns:a16="http://schemas.microsoft.com/office/drawing/2014/main" id="{DB79D3C8-2EBD-49C7-BB2A-466ABA9E6C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16D1FF-AB4D-4403-89E7-755B08A3C01F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81643F-CF8B-4CC4-88BF-A43C9E60D041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0" name="Picture 6" descr="Free printable black and withe frame">
                <a:extLst>
                  <a:ext uri="{FF2B5EF4-FFF2-40B4-BE49-F238E27FC236}">
                    <a16:creationId xmlns:a16="http://schemas.microsoft.com/office/drawing/2014/main" id="{DB668877-0129-4DEC-B0DD-787CA4782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8D5E21-1240-495A-9E3E-CA8B283C9801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992E8D-BF65-4249-8E8E-293ED9A25B33}"/>
              </a:ext>
            </a:extLst>
          </p:cNvPr>
          <p:cNvSpPr txBox="1"/>
          <p:nvPr/>
        </p:nvSpPr>
        <p:spPr>
          <a:xfrm>
            <a:off x="3273380" y="2845744"/>
            <a:ext cx="81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العدد الكلي للفطائر = 4 × 12 = 48 فطيرة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C66FA-2CF7-4058-9CE8-9A3204DE542B}"/>
              </a:ext>
            </a:extLst>
          </p:cNvPr>
          <p:cNvSpPr txBox="1"/>
          <p:nvPr/>
        </p:nvSpPr>
        <p:spPr>
          <a:xfrm>
            <a:off x="2749244" y="4580925"/>
            <a:ext cx="811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عدد الفطائر لكل طالب = 48 ÷ 24 = 2  فطيرة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D23BD-C676-47FE-BDB2-4D73110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14510"/>
            <a:ext cx="12172950" cy="6858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23231BF-8C84-4B32-BB58-F763DD206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33" y="204716"/>
            <a:ext cx="8945805" cy="15089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DA122E-7727-4C32-A61B-B10E8F245333}"/>
              </a:ext>
            </a:extLst>
          </p:cNvPr>
          <p:cNvGrpSpPr/>
          <p:nvPr/>
        </p:nvGrpSpPr>
        <p:grpSpPr>
          <a:xfrm>
            <a:off x="229607" y="222545"/>
            <a:ext cx="2596319" cy="2233749"/>
            <a:chOff x="-44983" y="0"/>
            <a:chExt cx="1573532" cy="16686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2FDB5E-FECB-44CB-9E36-A7F6FB16A73F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2" name="Picture 11" descr="Free printable black and withe frame">
                <a:extLst>
                  <a:ext uri="{FF2B5EF4-FFF2-40B4-BE49-F238E27FC236}">
                    <a16:creationId xmlns:a16="http://schemas.microsoft.com/office/drawing/2014/main" id="{AD777D43-873A-42E6-B8E9-8AFDA24D86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A0ACB6-E102-46B7-B542-7B222CC3321B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48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عنوان الدرس:</a:t>
                </a:r>
                <a:r>
                  <a:rPr kumimoji="0" lang="ar-A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استقصاء حل المسائل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27EBA6-5810-4797-8923-C96725C6C6E7}"/>
                </a:ext>
              </a:extLst>
            </p:cNvPr>
            <p:cNvGrpSpPr/>
            <p:nvPr/>
          </p:nvGrpSpPr>
          <p:grpSpPr>
            <a:xfrm>
              <a:off x="-44983" y="688126"/>
              <a:ext cx="1573532" cy="980531"/>
              <a:chOff x="-44983" y="29380"/>
              <a:chExt cx="1573532" cy="980531"/>
            </a:xfrm>
          </p:grpSpPr>
          <p:pic>
            <p:nvPicPr>
              <p:cNvPr id="10" name="Picture 6" descr="Free printable black and withe frame">
                <a:extLst>
                  <a:ext uri="{FF2B5EF4-FFF2-40B4-BE49-F238E27FC236}">
                    <a16:creationId xmlns:a16="http://schemas.microsoft.com/office/drawing/2014/main" id="{36CEB0B8-09FA-483D-A836-7D92B553E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983" y="29380"/>
                <a:ext cx="1573532" cy="98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38052E-7D60-4471-AD68-96A9F20A2AF3}"/>
                  </a:ext>
                </a:extLst>
              </p:cNvPr>
              <p:cNvSpPr txBox="1"/>
              <p:nvPr/>
            </p:nvSpPr>
            <p:spPr>
              <a:xfrm>
                <a:off x="98599" y="316775"/>
                <a:ext cx="1331352" cy="39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ناتج التعلم: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ill Sans MT" panose="020B0502020104020203"/>
                    <a:ea typeface="Calibri"/>
                    <a:cs typeface="Arial"/>
                  </a:rPr>
                  <a:t> </a:t>
                </a:r>
                <a:r>
                  <a:rPr kumimoji="0" lang="ar-A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(AH) Manal Black" pitchFamily="2" charset="-78"/>
                  </a:rPr>
                  <a:t>حل مسائل القسمة باستخدام استراتيجية حل مسألة أبسط.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(AH) Manal Black" pitchFamily="2" charset="-78"/>
                </a:endParaRPr>
              </a:p>
            </p:txBody>
          </p:sp>
        </p:grp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36D79E62-0B67-44F8-99E3-CBEB50B0F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559">
            <a:off x="748373" y="3979869"/>
            <a:ext cx="3435732" cy="24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02CEF-F163-4BA9-896B-1CED9D61CC5B}"/>
              </a:ext>
            </a:extLst>
          </p:cNvPr>
          <p:cNvSpPr txBox="1"/>
          <p:nvPr/>
        </p:nvSpPr>
        <p:spPr>
          <a:xfrm>
            <a:off x="7245733" y="3429000"/>
            <a:ext cx="244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80 + 4 = 84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1D7A2-EE0E-4681-9662-4FFDFC14A367}"/>
              </a:ext>
            </a:extLst>
          </p:cNvPr>
          <p:cNvSpPr txBox="1"/>
          <p:nvPr/>
        </p:nvSpPr>
        <p:spPr>
          <a:xfrm>
            <a:off x="7106396" y="2201330"/>
            <a:ext cx="25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80  </a:t>
            </a:r>
            <a:r>
              <a:rPr lang="ar-AE" sz="3200" dirty="0">
                <a:solidFill>
                  <a:srgbClr val="FFFF00"/>
                </a:solidFill>
              </a:rPr>
              <a:t>÷</a:t>
            </a:r>
            <a:r>
              <a:rPr lang="en-US" sz="3200" dirty="0">
                <a:solidFill>
                  <a:srgbClr val="FFFF00"/>
                </a:solidFill>
              </a:rPr>
              <a:t> 4 = 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908362-9E63-4BB4-BBE8-53E6D12A1D8D}"/>
              </a:ext>
            </a:extLst>
          </p:cNvPr>
          <p:cNvSpPr txBox="1"/>
          <p:nvPr/>
        </p:nvSpPr>
        <p:spPr>
          <a:xfrm>
            <a:off x="7469877" y="5172798"/>
            <a:ext cx="313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FF00"/>
                </a:solidFill>
              </a:rPr>
              <a:t>العددان هما   4 , 80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CC59F35C-B411-429A-92F8-298A0B98F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30" t="5037" r="9662" b="5070"/>
          <a:stretch/>
        </p:blipFill>
        <p:spPr>
          <a:xfrm>
            <a:off x="9552441" y="4418991"/>
            <a:ext cx="977583" cy="1931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D1FE7-65C7-4837-8547-00DEE71B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82" t="1693" r="13455"/>
          <a:stretch/>
        </p:blipFill>
        <p:spPr>
          <a:xfrm>
            <a:off x="7507609" y="1747274"/>
            <a:ext cx="1035290" cy="1931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42ABD-67A8-4C18-B626-82073CCD21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86" t="5291" r="5575" b="4814"/>
          <a:stretch/>
        </p:blipFill>
        <p:spPr>
          <a:xfrm>
            <a:off x="6703490" y="4418991"/>
            <a:ext cx="1067596" cy="198886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6CAD4A1D-AA8D-4C8F-BB9F-B0324744A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1" t="4725" r="10770" b="9649"/>
          <a:stretch/>
        </p:blipFill>
        <p:spPr>
          <a:xfrm>
            <a:off x="4763852" y="1587424"/>
            <a:ext cx="1034407" cy="199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3D814-81CB-4A72-8E00-78BF084D59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89" t="4922" r="6836" b="3069"/>
          <a:stretch/>
        </p:blipFill>
        <p:spPr>
          <a:xfrm>
            <a:off x="1892788" y="1620412"/>
            <a:ext cx="1065533" cy="2022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26C34-C51A-4134-9F26-2D55C7B94D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5" t="10589" r="10447" b="5126"/>
          <a:stretch/>
        </p:blipFill>
        <p:spPr>
          <a:xfrm>
            <a:off x="9885601" y="1918681"/>
            <a:ext cx="1045083" cy="1687919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72AF8DB-ABEA-4991-B0EC-82C36276B47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23" y="4127973"/>
            <a:ext cx="1817561" cy="2384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A8C66-0161-4AF8-9047-912A23B67E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6" t="9948" r="7118" b="9629"/>
          <a:stretch/>
        </p:blipFill>
        <p:spPr>
          <a:xfrm>
            <a:off x="3695528" y="4468516"/>
            <a:ext cx="1585528" cy="16643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7DFC02-FC4C-4DF8-BAC3-24099A271A02}"/>
              </a:ext>
            </a:extLst>
          </p:cNvPr>
          <p:cNvSpPr/>
          <p:nvPr/>
        </p:nvSpPr>
        <p:spPr>
          <a:xfrm>
            <a:off x="5052685" y="615868"/>
            <a:ext cx="2718401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810C3F-1F13-4223-AE3F-EE7047A031BF}"/>
              </a:ext>
            </a:extLst>
          </p:cNvPr>
          <p:cNvSpPr txBox="1">
            <a:spLocks/>
          </p:cNvSpPr>
          <p:nvPr/>
        </p:nvSpPr>
        <p:spPr>
          <a:xfrm>
            <a:off x="4649117" y="647833"/>
            <a:ext cx="3531242" cy="6572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السلامة الصحية 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Arabic Typesetting" panose="03020402040406030203" pitchFamily="66" charset="-78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DA01B14-D356-4373-A2F8-7F2D3AA5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8661" y="318025"/>
            <a:ext cx="30940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E373A-B91F-485B-87B8-B6901C8639E2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7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F2B0AE-B6D5-415F-96CD-DBE5C1424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039" y="2399671"/>
            <a:ext cx="1907576" cy="1575433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المشاركة والتفاعل وتقديم التغذية الراجعة من خلال القنوات الموضحة من قبل المعلم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5BE1DB-FA5F-4785-AD02-B9F33EAEB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039" y="4640611"/>
            <a:ext cx="1878846" cy="15518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استأذن عند المداخلة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F8FFC6-0ED3-481B-A1BE-57407265C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225" y="2469768"/>
            <a:ext cx="1894700" cy="16031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عدم استخدام الهاتف أو المواقع الآخرى والإنشغال عن الدرس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75B28-6858-4EF8-AE88-FDF54EB1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81876" y="4639302"/>
            <a:ext cx="1894701" cy="15518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استمع إلى المتحدث جيداً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CCD523-308A-41F6-8099-B16567E3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3560" y="2399671"/>
            <a:ext cx="1896263" cy="16031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تحمل المسؤلية واحترام الآخرين وعدم الإساءة لهم أو التعدي على حقوقهم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50FE71-7BB5-46A1-9B8C-41A3F8083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6640" y="4639302"/>
            <a:ext cx="1883871" cy="16522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لا تتردد في السؤال عن آي استفسار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BF906E-373B-4DBC-AB8F-94CB15E82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21376" y="4594951"/>
            <a:ext cx="1883871" cy="1551882"/>
          </a:xfrm>
          <a:prstGeom prst="round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اتبع تعليمات معلمك دائماً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A55DFC-FD75-4C39-834F-7066E3731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21376" y="2469768"/>
            <a:ext cx="1883871" cy="1603118"/>
          </a:xfrm>
          <a:prstGeom prst="roundRect">
            <a:avLst/>
          </a:prstGeom>
          <a:solidFill>
            <a:srgbClr val="FFC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حضور الحصة كاملة و الاستئذان في حال الحاجة إلى مغادرة الحصة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75086-ECBD-4E2F-87F3-4B9CC9CA42E1}"/>
              </a:ext>
            </a:extLst>
          </p:cNvPr>
          <p:cNvSpPr/>
          <p:nvPr/>
        </p:nvSpPr>
        <p:spPr>
          <a:xfrm>
            <a:off x="3996340" y="622850"/>
            <a:ext cx="4197770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D8053-3ACD-486A-8116-AF33EA9C8C81}"/>
              </a:ext>
            </a:extLst>
          </p:cNvPr>
          <p:cNvSpPr txBox="1">
            <a:spLocks/>
          </p:cNvSpPr>
          <p:nvPr/>
        </p:nvSpPr>
        <p:spPr>
          <a:xfrm>
            <a:off x="3403559" y="622850"/>
            <a:ext cx="5383331" cy="624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لنتفق معا على قواعد محددة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abic Typesetting" panose="03020402040406030203" pitchFamily="66" charset="-78"/>
              <a:ea typeface="+mj-ea"/>
              <a:cs typeface="Arabic Typesetting" panose="03020402040406030203" pitchFamily="66" charset="-78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8C3227F-28E6-4358-8D7C-943D6D14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05443" y="219847"/>
            <a:ext cx="317604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2843C-5A98-4510-B54C-32B752BE7B93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02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ممحاة">
            <a:extLst>
              <a:ext uri="{FF2B5EF4-FFF2-40B4-BE49-F238E27FC236}">
                <a16:creationId xmlns:a16="http://schemas.microsoft.com/office/drawing/2014/main" id="{26DBE70E-AB82-4AF2-8F35-F56D91739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 rot="16200000">
            <a:off x="625663" y="1829015"/>
            <a:ext cx="1669603" cy="1404998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C8F26-C875-4DFC-9C1A-2C6D15D9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13" y="5613576"/>
            <a:ext cx="2794000" cy="870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6" descr="مسطرة خشبية 20 سم: Amazon.ae">
            <a:extLst>
              <a:ext uri="{FF2B5EF4-FFF2-40B4-BE49-F238E27FC236}">
                <a16:creationId xmlns:a16="http://schemas.microsoft.com/office/drawing/2014/main" id="{446235CD-D85C-41D2-8A8E-3D4E62EB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0732">
            <a:off x="2244157" y="1580602"/>
            <a:ext cx="285131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C7DC9-8FD2-4BD4-8D06-6E704D1298B9}"/>
              </a:ext>
            </a:extLst>
          </p:cNvPr>
          <p:cNvSpPr txBox="1"/>
          <p:nvPr/>
        </p:nvSpPr>
        <p:spPr>
          <a:xfrm>
            <a:off x="2465274" y="4759581"/>
            <a:ext cx="5633974" cy="456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تأكد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من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</a:rPr>
              <a:t>الدخول إلى بوابة التعلم الذكي ومنصة ألف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(AH) Manal Black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2CC22-54B8-4A42-AE63-650A6925C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796" y="1444217"/>
            <a:ext cx="2447925" cy="2918105"/>
          </a:xfrm>
          <a:prstGeom prst="rect">
            <a:avLst/>
          </a:prstGeom>
        </p:spPr>
      </p:pic>
      <p:pic>
        <p:nvPicPr>
          <p:cNvPr id="9" name="Picture 8" descr="Image result for قلم رصاص">
            <a:extLst>
              <a:ext uri="{FF2B5EF4-FFF2-40B4-BE49-F238E27FC236}">
                <a16:creationId xmlns:a16="http://schemas.microsoft.com/office/drawing/2014/main" id="{3C145AB5-BE1C-488B-8A1E-52CD2CEBB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1661" y="1433812"/>
            <a:ext cx="1981490" cy="2705104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FAA073-249C-4F58-BA23-C32FA4D3D091}"/>
              </a:ext>
            </a:extLst>
          </p:cNvPr>
          <p:cNvSpPr/>
          <p:nvPr/>
        </p:nvSpPr>
        <p:spPr>
          <a:xfrm>
            <a:off x="5282015" y="285764"/>
            <a:ext cx="5256956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313A166-5042-4BC1-A0B0-040A2D004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032" y="391787"/>
            <a:ext cx="7119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تأكد  من وجود جميع احتياجاتك بجانبك </a:t>
            </a: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  <a:sym typeface="Wingdings" panose="05000000000000000000" pitchFamily="2" charset="2"/>
              </a:rPr>
              <a:t>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6365632-3697-4CB0-8FC8-F51B5D66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147A-95CE-4FF5-91BF-99AF30A01C0F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C2E8264-09A0-4CFC-A30A-75B262BBA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4721" y="5435426"/>
            <a:ext cx="2726336" cy="849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E33E63CF-345E-40E0-BA67-AB9B569E0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973">
            <a:off x="9364119" y="1517197"/>
            <a:ext cx="1981490" cy="2613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745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B6B7-5EEB-427F-9E64-C632E850AA6A}"/>
              </a:ext>
            </a:extLst>
          </p:cNvPr>
          <p:cNvSpPr txBox="1">
            <a:spLocks/>
          </p:cNvSpPr>
          <p:nvPr/>
        </p:nvSpPr>
        <p:spPr>
          <a:xfrm>
            <a:off x="272443" y="2625491"/>
            <a:ext cx="8011916" cy="20631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DecoType Naskh Variants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DecoType Naskh Variants" panose="02010400000000000000" pitchFamily="2" charset="-78"/>
                <a:hlinkClick r:id="rId3"/>
              </a:rPr>
              <a:t>https://lms.moe.gov.ae/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DecoType Naskh Variants" panose="02010400000000000000" pitchFamily="2" charset="-78"/>
              </a:rPr>
              <a:t> 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DecoType Naskh Variants" panose="02010400000000000000" pitchFamily="2" charset="-78"/>
            </a:endParaRPr>
          </a:p>
        </p:txBody>
      </p:sp>
      <p:pic>
        <p:nvPicPr>
          <p:cNvPr id="3" name="Picture 2" descr="AULA 2 – Matemática – 3º Ano – 2º CORTE | Portal NetEscola">
            <a:extLst>
              <a:ext uri="{FF2B5EF4-FFF2-40B4-BE49-F238E27FC236}">
                <a16:creationId xmlns:a16="http://schemas.microsoft.com/office/drawing/2014/main" id="{000CD2E2-DC89-4168-BC0A-ADC62E89C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19" y="566439"/>
            <a:ext cx="2549207" cy="22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37E08BD-65A9-4EE0-BBCD-1088269106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16308" b="2"/>
          <a:stretch/>
        </p:blipFill>
        <p:spPr>
          <a:xfrm>
            <a:off x="8585185" y="1011473"/>
            <a:ext cx="2948980" cy="3677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B9D8B-3E35-447A-8084-59C39B14C722}"/>
              </a:ext>
            </a:extLst>
          </p:cNvPr>
          <p:cNvSpPr/>
          <p:nvPr/>
        </p:nvSpPr>
        <p:spPr>
          <a:xfrm>
            <a:off x="4652554" y="212496"/>
            <a:ext cx="2886891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05F72A6-CC24-4576-BCF5-D1320C6D3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860" y="212496"/>
            <a:ext cx="3338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سجل الحضور و الغياب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EF2A22-C4C0-42E1-A0AD-FC8D9CC1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4827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C4803-D623-44AB-85A9-7E8481963F09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7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667D8E-E0AB-4376-A516-DBC36233BB1D}"/>
              </a:ext>
            </a:extLst>
          </p:cNvPr>
          <p:cNvSpPr/>
          <p:nvPr/>
        </p:nvSpPr>
        <p:spPr>
          <a:xfrm>
            <a:off x="5105627" y="103553"/>
            <a:ext cx="2549207" cy="761194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39700" h="1397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00BA63D-4F9B-40CD-A93C-929EF360F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627" y="95306"/>
            <a:ext cx="24074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kumimoji="0" lang="ar-AE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السلامة الرقمية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2AFFA-CD2D-4C83-9554-46D6F680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A35D3-31DB-41AB-A979-69E1DD8FC216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0E50D0-4FA0-4007-BA08-3924E56A57F1}"/>
              </a:ext>
            </a:extLst>
          </p:cNvPr>
          <p:cNvGrpSpPr/>
          <p:nvPr/>
        </p:nvGrpSpPr>
        <p:grpSpPr>
          <a:xfrm>
            <a:off x="1201783" y="1387967"/>
            <a:ext cx="9334180" cy="4713094"/>
            <a:chOff x="695586" y="418351"/>
            <a:chExt cx="7846791" cy="43119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A8261F-EC26-48D6-BB5A-884B3773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2027" y="423496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335D5C-2A54-4B65-B1C8-1AC744C6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648" y="418351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DC83CF-924D-4899-B9AF-9AACC567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586" y="418351"/>
              <a:ext cx="2470350" cy="430679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F35F18-78B8-44D8-A204-1B56685FC21C}"/>
                </a:ext>
              </a:extLst>
            </p:cNvPr>
            <p:cNvSpPr/>
            <p:nvPr/>
          </p:nvSpPr>
          <p:spPr>
            <a:xfrm>
              <a:off x="1704947" y="3999506"/>
              <a:ext cx="410529" cy="40613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7CC31D-A18B-4FA7-9DD6-B36787880A79}"/>
                </a:ext>
              </a:extLst>
            </p:cNvPr>
            <p:cNvSpPr/>
            <p:nvPr/>
          </p:nvSpPr>
          <p:spPr>
            <a:xfrm>
              <a:off x="7091662" y="3999506"/>
              <a:ext cx="410529" cy="40613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719176-D306-4149-909B-EF3DA5ED3220}"/>
                </a:ext>
              </a:extLst>
            </p:cNvPr>
            <p:cNvSpPr/>
            <p:nvPr/>
          </p:nvSpPr>
          <p:spPr>
            <a:xfrm>
              <a:off x="4387283" y="3999506"/>
              <a:ext cx="410529" cy="40613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F8363E7-D9E8-44FD-9204-BF350DB44F4C}"/>
              </a:ext>
            </a:extLst>
          </p:cNvPr>
          <p:cNvSpPr txBox="1"/>
          <p:nvPr/>
        </p:nvSpPr>
        <p:spPr>
          <a:xfrm>
            <a:off x="8131232" y="2134293"/>
            <a:ext cx="1846398" cy="191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لا تشارك كلمة المرور مع أي شخص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477D8C-B861-4190-AAB9-3A0201714215}"/>
              </a:ext>
            </a:extLst>
          </p:cNvPr>
          <p:cNvSpPr txBox="1"/>
          <p:nvPr/>
        </p:nvSpPr>
        <p:spPr>
          <a:xfrm>
            <a:off x="4787076" y="2134293"/>
            <a:ext cx="2091252" cy="191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لا تدخل على روابط مرسلة لك من شخص مجهول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B9AF9-3DB2-44C9-AE12-4534EB648337}"/>
              </a:ext>
            </a:extLst>
          </p:cNvPr>
          <p:cNvSpPr txBox="1"/>
          <p:nvPr/>
        </p:nvSpPr>
        <p:spPr>
          <a:xfrm>
            <a:off x="1532728" y="2134293"/>
            <a:ext cx="2168171" cy="198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استخدم كلمة سر ولا تقل عن 8 حروف صغيرة وكبيرة وأرقام ورموز خاصة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658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8F305-894F-4FAE-8068-B939D33199D8}"/>
              </a:ext>
            </a:extLst>
          </p:cNvPr>
          <p:cNvSpPr/>
          <p:nvPr/>
        </p:nvSpPr>
        <p:spPr>
          <a:xfrm>
            <a:off x="1500282" y="1794658"/>
            <a:ext cx="9754029" cy="938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3 : 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القسمة على عدد مكون من رقمين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6472CB-41D0-4001-90D6-A92937492C9B}"/>
              </a:ext>
            </a:extLst>
          </p:cNvPr>
          <p:cNvSpPr txBox="1"/>
          <p:nvPr/>
        </p:nvSpPr>
        <p:spPr>
          <a:xfrm>
            <a:off x="7302137" y="927463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الخامس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99EAE1-BDB7-4022-B886-C7DFC464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DAA7-BEAB-409D-AA1D-B90AA33C5001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F8D7-4DE0-4B91-A18B-9FED4694F1FF}"/>
              </a:ext>
            </a:extLst>
          </p:cNvPr>
          <p:cNvSpPr txBox="1"/>
          <p:nvPr/>
        </p:nvSpPr>
        <p:spPr>
          <a:xfrm>
            <a:off x="3239124" y="3242568"/>
            <a:ext cx="6701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5B9BD5">
                    <a:lumMod val="50000"/>
                  </a:srgbClr>
                </a:solidFill>
                <a:latin typeface="Droid Arabic Kufi"/>
                <a:cs typeface="Times New Roman" panose="02020603050405020304" pitchFamily="18" charset="0"/>
              </a:rPr>
              <a:t>استقصاء حل المسائل-حل مسائل أبسط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roid Arabic Kuf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43EB6-BC73-4BD6-97B0-0605FC5E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88" y="4848779"/>
            <a:ext cx="1698746" cy="16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A24C-497E-45E7-A46F-F05129AA7CD2}"/>
              </a:ext>
            </a:extLst>
          </p:cNvPr>
          <p:cNvSpPr txBox="1">
            <a:spLocks/>
          </p:cNvSpPr>
          <p:nvPr/>
        </p:nvSpPr>
        <p:spPr>
          <a:xfrm>
            <a:off x="5339929" y="1563082"/>
            <a:ext cx="73128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11C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في نهاية هذا الدرس ستكون قادراً على 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11C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ADF48-B366-4CED-8480-6B017DC5CB0C}"/>
              </a:ext>
            </a:extLst>
          </p:cNvPr>
          <p:cNvSpPr txBox="1"/>
          <p:nvPr/>
        </p:nvSpPr>
        <p:spPr>
          <a:xfrm>
            <a:off x="3709852" y="0"/>
            <a:ext cx="589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86D065-3208-4685-A984-6E78BF2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403" y="138051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7930-8CDB-488B-B9BB-5C29859CD820}" type="datetime2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Saturday, October 16, 2021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E7C19-D92D-426A-831A-19DDA7A1FAB5}"/>
              </a:ext>
            </a:extLst>
          </p:cNvPr>
          <p:cNvSpPr txBox="1"/>
          <p:nvPr/>
        </p:nvSpPr>
        <p:spPr>
          <a:xfrm>
            <a:off x="829993" y="2809573"/>
            <a:ext cx="10944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● </a:t>
            </a:r>
            <a:r>
              <a:rPr lang="ar-AE" sz="2800" b="1" i="0" dirty="0">
                <a:solidFill>
                  <a:srgbClr val="292828"/>
                </a:solidFill>
                <a:effectLst/>
                <a:latin typeface="Droid Arabic Kufi"/>
              </a:rPr>
              <a:t>حل مسائل القسمة باستخدام استراتيجية حل مسألة أبسط.</a:t>
            </a:r>
            <a:endParaRPr lang="ar-AE" sz="2800" b="0" i="0" dirty="0">
              <a:solidFill>
                <a:srgbClr val="292828"/>
              </a:solidFill>
              <a:effectLst/>
              <a:latin typeface="Droid Arabic Kufi"/>
            </a:endParaRPr>
          </a:p>
          <a:p>
            <a:br>
              <a:rPr lang="ar-AE" sz="2800" b="0" i="0" dirty="0">
                <a:solidFill>
                  <a:srgbClr val="333333"/>
                </a:solidFill>
                <a:effectLst/>
                <a:latin typeface="Droid Arabic Kufi"/>
              </a:rPr>
            </a:b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1D93C-A837-4215-B16F-7A448CFDD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8544281" y="3875644"/>
            <a:ext cx="2759515" cy="275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7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651</Words>
  <Application>Microsoft Office PowerPoint</Application>
  <PresentationFormat>Widescreen</PresentationFormat>
  <Paragraphs>96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Arabic Typesetting</vt:lpstr>
      <vt:lpstr>Arial</vt:lpstr>
      <vt:lpstr>Calibri</vt:lpstr>
      <vt:lpstr>Calibri Light</vt:lpstr>
      <vt:lpstr>Droid Arabic Kufi</vt:lpstr>
      <vt:lpstr>Gill Sans MT</vt:lpstr>
      <vt:lpstr>Sakkal Majalla</vt:lpstr>
      <vt:lpstr>1_Office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أحمد مطر</dc:creator>
  <cp:lastModifiedBy>أحمد مطر</cp:lastModifiedBy>
  <cp:revision>39</cp:revision>
  <dcterms:created xsi:type="dcterms:W3CDTF">2020-09-09T20:44:47Z</dcterms:created>
  <dcterms:modified xsi:type="dcterms:W3CDTF">2021-10-16T07:08:37Z</dcterms:modified>
</cp:coreProperties>
</file>