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1" r:id="rId10"/>
    <p:sldId id="277" r:id="rId11"/>
    <p:sldId id="272" r:id="rId12"/>
    <p:sldId id="276" r:id="rId13"/>
    <p:sldId id="273" r:id="rId14"/>
    <p:sldId id="274" r:id="rId15"/>
    <p:sldId id="279" r:id="rId16"/>
    <p:sldId id="278" r:id="rId17"/>
    <p:sldId id="268" r:id="rId18"/>
    <p:sldId id="269" r:id="rId19"/>
    <p:sldId id="270" r:id="rId20"/>
    <p:sldId id="280" r:id="rId21"/>
    <p:sldId id="267" r:id="rId22"/>
    <p:sldId id="265" r:id="rId23"/>
    <p:sldId id="264" r:id="rId2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78B8A1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333" autoAdjust="0"/>
  </p:normalViewPr>
  <p:slideViewPr>
    <p:cSldViewPr snapToGrid="0">
      <p:cViewPr>
        <p:scale>
          <a:sx n="64" d="100"/>
          <a:sy n="64" d="100"/>
        </p:scale>
        <p:origin x="4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FB4098-7369-4575-BE5D-52BC66249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04CD501-DFAE-4535-A97A-1BF2C001A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54D1A2-1AC3-4FFB-BF7F-204FA95A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DA5567-961E-464E-83CC-D8E8B7BE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ABB752-C70D-4BB4-90B0-9FE22BB5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005C5D-E231-43A7-8BA2-2447B2B2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3D0922-6CE4-433C-BD3D-E7080ECA8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F6664C-299D-4D6F-9C8B-64329978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998971-ACA1-4281-8559-37602132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AA914A-86B6-47E9-B6BE-955CC377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5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7D661DC-478A-46B9-9870-D357D5EE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8E9E78D-0147-40DF-90C1-B8972D1DD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A90F93-43D7-4C8B-8A8D-4EC7C0C6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CB0F10-03EA-40FA-B4B9-73F5D89A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3B30F1-B361-4149-9149-734CA631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0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81E548-F8B5-4320-A6CC-F3564141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865887-6584-4C51-BAB1-2027407B1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4AD7F1-9FA0-411F-85FC-CD29E632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F87A56-B6B5-4119-B0FC-D7467A7E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5CB446-D16E-41EB-85C6-2553A599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F86371-3A3D-45A4-8DB2-208F877F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13CD72-A42B-4DD5-AAB2-DE3191DC3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804650-8C95-431F-AB03-1FA7A0F2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45AD92-387E-4892-87DD-CE9785FC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954125-2287-4A9C-8C37-70E10021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5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40ED82-A75D-48E5-BB9C-FFB15A5C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E26561C-5A2D-43FA-B6BA-84E23F21D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1079CAF-64F9-4D73-B5DA-C28107F26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6A6B94-F128-4FF3-91DE-051F750B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86569D-D6D4-4BF8-B9A2-C0FA1698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0DF4F9-16CD-4810-935D-A9B08770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9FDFB7-4B37-44F3-89CD-2FEDF721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3BA408-3949-478A-8D96-93DD51ED5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8263B5-E277-4CA7-AD48-3FD06F32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0177DBE-CFBA-48FB-88F5-7D0C611A1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E0E08D-4B3E-4A4B-B9E2-D0B15AB4F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E452D91-CFBE-4A73-9B6B-8CE29546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A36783F-9D65-4C70-9ECB-4A2FDD6D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04733DA-535E-4967-8632-D446A1ED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5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C2EB10-83D9-4DD6-AE0F-DA3A66AA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8017893-73E5-4A28-8194-5841A051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C84AE3-FFFE-4695-9059-0D315A69C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C340E23-3C6B-4BB9-91E5-185029C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8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BF919B2-AB89-4B89-87A5-6306A48D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1951D1A-5683-4C8D-8DA9-9223C772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C85278D-84EF-4A70-AB48-5F0F097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0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FD3824-EAD8-40E7-817F-A880139C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40880A-23A5-4C76-B7B3-0F7A09490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E50CA1F-13BA-403A-8B96-A1D6C3D12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ECA23A-92F6-4FB2-8501-6E1BBD01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C75AD9-0C94-46AD-B569-8085D1FE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9CD29D-CF27-427D-8E30-23939354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6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038ECE-278D-4C81-97EF-B0C460CD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87718B4-1AB0-442D-B494-108CEEE30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A84618E-1754-40BD-ACDD-6CA99BD69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C8CE36F-8E97-4E0D-BBBB-23ABF162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C0E55F1-1809-473B-B5A9-A7BA0264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BC9808-376D-467C-A7F9-4417B324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3D9E07-A56E-495F-ADCA-874715FA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DAD7A86-DDA6-4B45-A522-76AB08EF7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E3BBF1-EF6F-439B-AE4F-53EC0AFEC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03504-6047-4F0F-B386-C16286B188B1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810273-9DF1-4636-81A3-34507971A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5CA574-FC81-4331-8263-2294F8C94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C55B-7BD3-4C52-B224-856A9265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hyperlink" Target="https://wordwall.net/ar/resource/23472205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1254169D-8FC8-4871-8959-D49CAE375D54}"/>
              </a:ext>
            </a:extLst>
          </p:cNvPr>
          <p:cNvSpPr/>
          <p:nvPr/>
        </p:nvSpPr>
        <p:spPr>
          <a:xfrm>
            <a:off x="242574" y="138793"/>
            <a:ext cx="11706853" cy="6580414"/>
          </a:xfrm>
          <a:custGeom>
            <a:avLst/>
            <a:gdLst>
              <a:gd name="connsiteX0" fmla="*/ 0 w 11706853"/>
              <a:gd name="connsiteY0" fmla="*/ 0 h 6580414"/>
              <a:gd name="connsiteX1" fmla="*/ 11706853 w 11706853"/>
              <a:gd name="connsiteY1" fmla="*/ 0 h 6580414"/>
              <a:gd name="connsiteX2" fmla="*/ 11706853 w 11706853"/>
              <a:gd name="connsiteY2" fmla="*/ 6580414 h 6580414"/>
              <a:gd name="connsiteX3" fmla="*/ 0 w 11706853"/>
              <a:gd name="connsiteY3" fmla="*/ 6580414 h 6580414"/>
              <a:gd name="connsiteX4" fmla="*/ 0 w 11706853"/>
              <a:gd name="connsiteY4" fmla="*/ 0 h 658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6853" h="6580414" extrusionOk="0">
                <a:moveTo>
                  <a:pt x="0" y="0"/>
                </a:moveTo>
                <a:cubicBezTo>
                  <a:pt x="4600844" y="-61929"/>
                  <a:pt x="7791305" y="-611"/>
                  <a:pt x="11706853" y="0"/>
                </a:cubicBezTo>
                <a:cubicBezTo>
                  <a:pt x="11687855" y="829620"/>
                  <a:pt x="11823542" y="4302789"/>
                  <a:pt x="11706853" y="6580414"/>
                </a:cubicBezTo>
                <a:cubicBezTo>
                  <a:pt x="6530149" y="6481306"/>
                  <a:pt x="4275445" y="6677776"/>
                  <a:pt x="0" y="6580414"/>
                </a:cubicBezTo>
                <a:cubicBezTo>
                  <a:pt x="-148282" y="5655096"/>
                  <a:pt x="14425" y="2670652"/>
                  <a:pt x="0" y="0"/>
                </a:cubicBezTo>
                <a:close/>
              </a:path>
            </a:pathLst>
          </a:custGeom>
          <a:noFill/>
          <a:ln w="76200">
            <a:extLst>
              <a:ext uri="{C807C97D-BFC1-408E-A445-0C87EB9F89A2}">
                <ask:lineSketchStyleProps xmlns:ask="http://schemas.microsoft.com/office/drawing/2018/sketchyshapes" sd="24664118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cxnSp>
        <p:nvCxnSpPr>
          <p:cNvPr id="5" name="Straight Connector 70">
            <a:extLst>
              <a:ext uri="{FF2B5EF4-FFF2-40B4-BE49-F238E27FC236}">
                <a16:creationId xmlns:a16="http://schemas.microsoft.com/office/drawing/2014/main" id="{B159DFFB-FCB0-42A5-9443-2CEBA06E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174357" y="1582051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B4E135-B7F6-4973-96B5-4C764C91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3318909" y="2473010"/>
            <a:ext cx="2560320" cy="19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72">
            <a:extLst>
              <a:ext uri="{FF2B5EF4-FFF2-40B4-BE49-F238E27FC236}">
                <a16:creationId xmlns:a16="http://schemas.microsoft.com/office/drawing/2014/main" id="{3FB75D53-5911-4594-8E04-900C7D462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36873" y="1582051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نتيجة الصورة لـ أقيِّم نفسي كرتون ">
            <a:extLst>
              <a:ext uri="{FF2B5EF4-FFF2-40B4-BE49-F238E27FC236}">
                <a16:creationId xmlns:a16="http://schemas.microsoft.com/office/drawing/2014/main" id="{9CBA3BF5-5103-4362-B94A-EFAB36FC8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/>
          <a:stretch/>
        </p:blipFill>
        <p:spPr bwMode="auto">
          <a:xfrm>
            <a:off x="6200004" y="2612778"/>
            <a:ext cx="2560320" cy="16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74">
            <a:extLst>
              <a:ext uri="{FF2B5EF4-FFF2-40B4-BE49-F238E27FC236}">
                <a16:creationId xmlns:a16="http://schemas.microsoft.com/office/drawing/2014/main" id="{5BA93769-91ED-428F-8BAC-03BABF771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920898" y="1582051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خطوات مشاركة الشاشة في التيمز بالتفصيل – مدونة المناهج التعليمية">
            <a:extLst>
              <a:ext uri="{FF2B5EF4-FFF2-40B4-BE49-F238E27FC236}">
                <a16:creationId xmlns:a16="http://schemas.microsoft.com/office/drawing/2014/main" id="{D992CF68-6261-4FA3-A4A9-EE7F3437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2673" y="2665995"/>
            <a:ext cx="2560320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9">
            <a:extLst>
              <a:ext uri="{FF2B5EF4-FFF2-40B4-BE49-F238E27FC236}">
                <a16:creationId xmlns:a16="http://schemas.microsoft.com/office/drawing/2014/main" id="{56DDDAD7-EDA6-4027-9286-FA974DA26286}"/>
              </a:ext>
            </a:extLst>
          </p:cNvPr>
          <p:cNvSpPr txBox="1"/>
          <p:nvPr/>
        </p:nvSpPr>
        <p:spPr>
          <a:xfrm>
            <a:off x="9240638" y="4688448"/>
            <a:ext cx="21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dirty="0"/>
              <a:t>البدء بتسجيل الحصة</a:t>
            </a:r>
            <a:endParaRPr lang="en-US" dirty="0"/>
          </a:p>
        </p:txBody>
      </p:sp>
      <p:sp>
        <p:nvSpPr>
          <p:cNvPr id="12" name="مربع نص 20">
            <a:extLst>
              <a:ext uri="{FF2B5EF4-FFF2-40B4-BE49-F238E27FC236}">
                <a16:creationId xmlns:a16="http://schemas.microsoft.com/office/drawing/2014/main" id="{ED269992-1D3D-4711-9317-A99744D4A803}"/>
              </a:ext>
            </a:extLst>
          </p:cNvPr>
          <p:cNvSpPr txBox="1"/>
          <p:nvPr/>
        </p:nvSpPr>
        <p:spPr>
          <a:xfrm>
            <a:off x="6385296" y="4688448"/>
            <a:ext cx="21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dirty="0"/>
              <a:t>تحية العلم </a:t>
            </a:r>
            <a:endParaRPr lang="en-US" dirty="0"/>
          </a:p>
        </p:txBody>
      </p:sp>
      <p:sp>
        <p:nvSpPr>
          <p:cNvPr id="13" name="مربع نص 21">
            <a:extLst>
              <a:ext uri="{FF2B5EF4-FFF2-40B4-BE49-F238E27FC236}">
                <a16:creationId xmlns:a16="http://schemas.microsoft.com/office/drawing/2014/main" id="{EC864766-113E-454A-98CF-F18550540991}"/>
              </a:ext>
            </a:extLst>
          </p:cNvPr>
          <p:cNvSpPr txBox="1"/>
          <p:nvPr/>
        </p:nvSpPr>
        <p:spPr>
          <a:xfrm>
            <a:off x="3372105" y="4692640"/>
            <a:ext cx="21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dirty="0"/>
              <a:t>تسجيل الحضور والغياب</a:t>
            </a:r>
            <a:endParaRPr lang="en-US" dirty="0"/>
          </a:p>
        </p:txBody>
      </p:sp>
      <p:sp>
        <p:nvSpPr>
          <p:cNvPr id="14" name="مربع نص 22">
            <a:extLst>
              <a:ext uri="{FF2B5EF4-FFF2-40B4-BE49-F238E27FC236}">
                <a16:creationId xmlns:a16="http://schemas.microsoft.com/office/drawing/2014/main" id="{95340990-EBA0-41CA-B362-9DDCB22D70D1}"/>
              </a:ext>
            </a:extLst>
          </p:cNvPr>
          <p:cNvSpPr txBox="1"/>
          <p:nvPr/>
        </p:nvSpPr>
        <p:spPr>
          <a:xfrm>
            <a:off x="358914" y="4688448"/>
            <a:ext cx="21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dirty="0"/>
              <a:t>فائدة الأسبوع</a:t>
            </a:r>
            <a:endParaRPr lang="en-US" dirty="0"/>
          </a:p>
        </p:txBody>
      </p:sp>
      <p:sp>
        <p:nvSpPr>
          <p:cNvPr id="15" name="مربع نص 23">
            <a:extLst>
              <a:ext uri="{FF2B5EF4-FFF2-40B4-BE49-F238E27FC236}">
                <a16:creationId xmlns:a16="http://schemas.microsoft.com/office/drawing/2014/main" id="{27CCD43B-75F6-4E66-9D61-01461BFD0988}"/>
              </a:ext>
            </a:extLst>
          </p:cNvPr>
          <p:cNvSpPr txBox="1"/>
          <p:nvPr/>
        </p:nvSpPr>
        <p:spPr>
          <a:xfrm>
            <a:off x="451278" y="2010792"/>
            <a:ext cx="2392597" cy="224676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2800" b="1" i="0" dirty="0">
                <a:solidFill>
                  <a:srgbClr val="333333"/>
                </a:solidFill>
                <a:effectLst/>
                <a:latin typeface="helvetica neue"/>
              </a:rPr>
              <a:t>يجب على المسلم أن يتبع سنة النبي صلى الله عليه وسلم</a:t>
            </a:r>
            <a:br>
              <a:rPr lang="ar-AE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204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C81046BC-581D-4AD0-BFF6-ED051546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B380FD9-3E4B-4D6B-BAD9-1D132902D492}"/>
              </a:ext>
            </a:extLst>
          </p:cNvPr>
          <p:cNvSpPr txBox="1"/>
          <p:nvPr/>
        </p:nvSpPr>
        <p:spPr>
          <a:xfrm>
            <a:off x="2994285" y="2948278"/>
            <a:ext cx="6198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b="1" dirty="0"/>
              <a:t>   </a:t>
            </a:r>
            <a:r>
              <a:rPr lang="en-US" sz="2400" b="1" dirty="0">
                <a:hlinkClick r:id="rId5"/>
              </a:rPr>
              <a:t>https://wordwall.net/ar/resource/23472205</a:t>
            </a:r>
            <a:endParaRPr lang="ar-AE" sz="2400" b="1" dirty="0"/>
          </a:p>
          <a:p>
            <a:pPr algn="ctr"/>
            <a:r>
              <a:rPr lang="ar-AE" sz="2400" b="1" dirty="0"/>
              <a:t>نشاط جماعي  </a:t>
            </a:r>
            <a:endParaRPr lang="en-US" sz="2400" b="1" dirty="0"/>
          </a:p>
        </p:txBody>
      </p:sp>
      <p:pic>
        <p:nvPicPr>
          <p:cNvPr id="5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72B3773-EC47-42D4-9DA7-209391CA9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1029" y="4392117"/>
            <a:ext cx="2624944" cy="14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DE3B88F1-6199-4C1D-B062-6EEED747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882"/>
            <a:ext cx="12191999" cy="70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184D2142-AA0E-4B9A-9206-B149EE6D3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654536"/>
              </p:ext>
            </p:extLst>
          </p:nvPr>
        </p:nvGraphicFramePr>
        <p:xfrm>
          <a:off x="830287" y="1170177"/>
          <a:ext cx="8127999" cy="471429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619750184"/>
                    </a:ext>
                  </a:extLst>
                </a:gridCol>
                <a:gridCol w="2783730">
                  <a:extLst>
                    <a:ext uri="{9D8B030D-6E8A-4147-A177-3AD203B41FA5}">
                      <a16:colId xmlns:a16="http://schemas.microsoft.com/office/drawing/2014/main" val="2088457752"/>
                    </a:ext>
                  </a:extLst>
                </a:gridCol>
                <a:gridCol w="2634936">
                  <a:extLst>
                    <a:ext uri="{9D8B030D-6E8A-4147-A177-3AD203B41FA5}">
                      <a16:colId xmlns:a16="http://schemas.microsoft.com/office/drawing/2014/main" val="2732399370"/>
                    </a:ext>
                  </a:extLst>
                </a:gridCol>
              </a:tblGrid>
              <a:tr h="942354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النون الساكنة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التنوين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وجه المقارنة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224533"/>
                  </a:ext>
                </a:extLst>
              </a:tr>
              <a:tr h="94235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/>
                        <a:t>النطق والكتابة 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77833"/>
                  </a:ext>
                </a:extLst>
              </a:tr>
              <a:tr h="94235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/>
                        <a:t>الوقف والوصل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315875"/>
                  </a:ext>
                </a:extLst>
              </a:tr>
              <a:tr h="94235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/>
                        <a:t>مكانها في الكلمة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449739"/>
                  </a:ext>
                </a:extLst>
              </a:tr>
              <a:tr h="94235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/>
                        <a:t>نوع الكلمة التي تأتي فيها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87563"/>
                  </a:ext>
                </a:extLst>
              </a:tr>
            </a:tbl>
          </a:graphicData>
        </a:graphic>
      </p:graphicFrame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3688F8F-6B14-4D54-97F0-6D22ED360626}"/>
              </a:ext>
            </a:extLst>
          </p:cNvPr>
          <p:cNvSpPr txBox="1"/>
          <p:nvPr/>
        </p:nvSpPr>
        <p:spPr>
          <a:xfrm>
            <a:off x="3957402" y="2018660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</a:rPr>
              <a:t>ثابته في النطق فقط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CD2E0B4-4BBB-4AD8-9177-AEDF612119F4}"/>
              </a:ext>
            </a:extLst>
          </p:cNvPr>
          <p:cNvSpPr txBox="1"/>
          <p:nvPr/>
        </p:nvSpPr>
        <p:spPr>
          <a:xfrm>
            <a:off x="1156740" y="2193970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C00000"/>
                </a:solidFill>
              </a:rPr>
              <a:t>ثابتة في النطق والكتابة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300C8D8-6EF7-40D0-AD5B-5E8C75A1707C}"/>
              </a:ext>
            </a:extLst>
          </p:cNvPr>
          <p:cNvSpPr txBox="1"/>
          <p:nvPr/>
        </p:nvSpPr>
        <p:spPr>
          <a:xfrm>
            <a:off x="3957402" y="3191098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/>
                </a:solidFill>
              </a:rPr>
              <a:t>ثابتة في الوصل فقط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1A9727C-D395-4A93-B24A-E0366129053C}"/>
              </a:ext>
            </a:extLst>
          </p:cNvPr>
          <p:cNvSpPr txBox="1"/>
          <p:nvPr/>
        </p:nvSpPr>
        <p:spPr>
          <a:xfrm>
            <a:off x="1156740" y="3132380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chemeClr val="accent1"/>
                </a:solidFill>
              </a:rPr>
              <a:t>ثابتة في الوصل والوقف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EC1BB57-3978-4F85-B6E7-011B2D8FD400}"/>
              </a:ext>
            </a:extLst>
          </p:cNvPr>
          <p:cNvSpPr txBox="1"/>
          <p:nvPr/>
        </p:nvSpPr>
        <p:spPr>
          <a:xfrm>
            <a:off x="1156740" y="4084894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في وسط الكلمة وأخرها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54647FD-7D88-42E4-AE26-9C5CE5719831}"/>
              </a:ext>
            </a:extLst>
          </p:cNvPr>
          <p:cNvSpPr txBox="1"/>
          <p:nvPr/>
        </p:nvSpPr>
        <p:spPr>
          <a:xfrm>
            <a:off x="3957402" y="4269561"/>
            <a:ext cx="187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في أخر الكلمة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6FC4740-F6F1-4026-9D0B-2F2A8B814C8B}"/>
              </a:ext>
            </a:extLst>
          </p:cNvPr>
          <p:cNvSpPr txBox="1"/>
          <p:nvPr/>
        </p:nvSpPr>
        <p:spPr>
          <a:xfrm>
            <a:off x="3899939" y="5226158"/>
            <a:ext cx="187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B050"/>
                </a:solidFill>
              </a:rPr>
              <a:t>الأسماء فقط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68435F0-3AEA-4296-9EF7-6411EFFF2221}"/>
              </a:ext>
            </a:extLst>
          </p:cNvPr>
          <p:cNvSpPr txBox="1"/>
          <p:nvPr/>
        </p:nvSpPr>
        <p:spPr>
          <a:xfrm>
            <a:off x="1156740" y="5106950"/>
            <a:ext cx="187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00B050"/>
                </a:solidFill>
              </a:rPr>
              <a:t>الأفعال والأسماء والحروف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1A15EF0-DAA0-4EEF-8C41-2D5214A874D7}"/>
              </a:ext>
            </a:extLst>
          </p:cNvPr>
          <p:cNvSpPr txBox="1"/>
          <p:nvPr/>
        </p:nvSpPr>
        <p:spPr>
          <a:xfrm>
            <a:off x="830287" y="-77761"/>
            <a:ext cx="350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تقويم للهدف الأول</a:t>
            </a:r>
          </a:p>
          <a:p>
            <a:pPr algn="ctr"/>
            <a:r>
              <a:rPr lang="ar-AE" sz="3200" b="1" dirty="0">
                <a:solidFill>
                  <a:schemeClr val="accent6">
                    <a:lumMod val="75000"/>
                  </a:schemeClr>
                </a:solidFill>
              </a:rPr>
              <a:t>عمل فردي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4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C48C7457-9D1A-4FAE-94B3-29789B9AD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75532"/>
            <a:ext cx="1372432" cy="7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0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ppichino مشروب السعادة: أهدافنا وسعادتنا">
            <a:extLst>
              <a:ext uri="{FF2B5EF4-FFF2-40B4-BE49-F238E27FC236}">
                <a16:creationId xmlns:a16="http://schemas.microsoft.com/office/drawing/2014/main" id="{F1A5C22B-B739-4F23-9602-2A4C2E6FB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943100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F3F58AE-0237-47B5-A25B-609508FC9BB3}"/>
              </a:ext>
            </a:extLst>
          </p:cNvPr>
          <p:cNvSpPr txBox="1"/>
          <p:nvPr/>
        </p:nvSpPr>
        <p:spPr>
          <a:xfrm>
            <a:off x="4552950" y="571500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تم تحقيق الهدف الأول</a:t>
            </a:r>
            <a:endParaRPr lang="en-US" sz="4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F67F9D-FC2C-4688-8D7A-B357D6CDBF4B}"/>
              </a:ext>
            </a:extLst>
          </p:cNvPr>
          <p:cNvSpPr txBox="1"/>
          <p:nvPr/>
        </p:nvSpPr>
        <p:spPr>
          <a:xfrm>
            <a:off x="393492" y="3244334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ar-AE" altLang="en-US" sz="1800" b="1" dirty="0"/>
              <a:t>أن يقارن الطالب العلاقة بين النون الساكنة والتنوين .</a:t>
            </a:r>
          </a:p>
        </p:txBody>
      </p:sp>
    </p:spTree>
    <p:extLst>
      <p:ext uri="{BB962C8B-B14F-4D97-AF65-F5344CB8AC3E}">
        <p14:creationId xmlns:p14="http://schemas.microsoft.com/office/powerpoint/2010/main" val="371579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D5D08AE8-7645-4C74-990B-4124C652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4B7423-1566-47EE-B755-77FE8EA2BA8A}"/>
              </a:ext>
            </a:extLst>
          </p:cNvPr>
          <p:cNvSpPr txBox="1"/>
          <p:nvPr/>
        </p:nvSpPr>
        <p:spPr>
          <a:xfrm>
            <a:off x="2372139" y="25819"/>
            <a:ext cx="637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أحكام النون الساكنة والتنوين</a:t>
            </a:r>
            <a:endParaRPr lang="en-US" sz="4800" dirty="0"/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03E3EB5C-7A7D-4961-92E1-BBE65E7DFEB5}"/>
              </a:ext>
            </a:extLst>
          </p:cNvPr>
          <p:cNvCxnSpPr>
            <a:cxnSpLocks/>
          </p:cNvCxnSpPr>
          <p:nvPr/>
        </p:nvCxnSpPr>
        <p:spPr>
          <a:xfrm flipH="1">
            <a:off x="2663686" y="967408"/>
            <a:ext cx="1524001" cy="315401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1D423B6D-FD37-44FD-95D5-D9B9CC3C5C88}"/>
              </a:ext>
            </a:extLst>
          </p:cNvPr>
          <p:cNvCxnSpPr>
            <a:cxnSpLocks/>
          </p:cNvCxnSpPr>
          <p:nvPr/>
        </p:nvCxnSpPr>
        <p:spPr>
          <a:xfrm>
            <a:off x="5062331" y="967408"/>
            <a:ext cx="0" cy="39491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54A1DF71-D746-4A6C-B17A-4F5B7CC0E6D9}"/>
              </a:ext>
            </a:extLst>
          </p:cNvPr>
          <p:cNvCxnSpPr>
            <a:cxnSpLocks/>
          </p:cNvCxnSpPr>
          <p:nvPr/>
        </p:nvCxnSpPr>
        <p:spPr>
          <a:xfrm>
            <a:off x="6228522" y="856816"/>
            <a:ext cx="516835" cy="28007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A6AE5028-4AE5-408D-96C1-23786BCD7EFD}"/>
              </a:ext>
            </a:extLst>
          </p:cNvPr>
          <p:cNvCxnSpPr/>
          <p:nvPr/>
        </p:nvCxnSpPr>
        <p:spPr>
          <a:xfrm>
            <a:off x="7527235" y="755374"/>
            <a:ext cx="1325217" cy="381662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61A72F1-0C00-4D74-9317-32E9720CA035}"/>
              </a:ext>
            </a:extLst>
          </p:cNvPr>
          <p:cNvSpPr txBox="1"/>
          <p:nvPr/>
        </p:nvSpPr>
        <p:spPr>
          <a:xfrm>
            <a:off x="7977809" y="4810539"/>
            <a:ext cx="292873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 err="1"/>
              <a:t>أ.ه.ع.غ.ح.خ</a:t>
            </a:r>
            <a:r>
              <a:rPr lang="ar-AE" sz="2800" b="1" dirty="0"/>
              <a:t> 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</a:rPr>
              <a:t>أ</a:t>
            </a:r>
            <a:r>
              <a:rPr lang="ar-AE" sz="2800" b="1" dirty="0"/>
              <a:t>خي </a:t>
            </a:r>
            <a:r>
              <a:rPr lang="ar-AE" sz="2800" b="1" dirty="0">
                <a:solidFill>
                  <a:srgbClr val="FF0000"/>
                </a:solidFill>
              </a:rPr>
              <a:t>ه</a:t>
            </a:r>
            <a:r>
              <a:rPr lang="ar-AE" sz="2800" b="1" dirty="0"/>
              <a:t>اك </a:t>
            </a:r>
            <a:r>
              <a:rPr lang="ar-AE" sz="2800" b="1" dirty="0">
                <a:solidFill>
                  <a:srgbClr val="FF0000"/>
                </a:solidFill>
              </a:rPr>
              <a:t>ع</a:t>
            </a:r>
            <a:r>
              <a:rPr lang="ar-AE" sz="2800" b="1" dirty="0"/>
              <a:t>لما </a:t>
            </a:r>
            <a:r>
              <a:rPr lang="ar-AE" sz="2800" b="1" dirty="0">
                <a:solidFill>
                  <a:srgbClr val="FF0000"/>
                </a:solidFill>
              </a:rPr>
              <a:t>ح</a:t>
            </a:r>
            <a:r>
              <a:rPr lang="ar-AE" sz="2800" b="1" dirty="0"/>
              <a:t>ازة </a:t>
            </a:r>
            <a:r>
              <a:rPr lang="ar-AE" sz="2800" b="1" dirty="0">
                <a:solidFill>
                  <a:srgbClr val="FF0000"/>
                </a:solidFill>
              </a:rPr>
              <a:t>غ</a:t>
            </a:r>
            <a:r>
              <a:rPr lang="ar-AE" sz="2800" b="1" dirty="0"/>
              <a:t>ير </a:t>
            </a:r>
            <a:r>
              <a:rPr lang="ar-AE" sz="2800" b="1" dirty="0">
                <a:solidFill>
                  <a:srgbClr val="FF0000"/>
                </a:solidFill>
              </a:rPr>
              <a:t>خ</a:t>
            </a:r>
            <a:r>
              <a:rPr lang="ar-AE" sz="2800" b="1" dirty="0"/>
              <a:t>اسر</a:t>
            </a:r>
            <a:endParaRPr lang="en-US" sz="2800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F43B945-A247-491F-A213-96FEB182A43A}"/>
              </a:ext>
            </a:extLst>
          </p:cNvPr>
          <p:cNvSpPr txBox="1"/>
          <p:nvPr/>
        </p:nvSpPr>
        <p:spPr>
          <a:xfrm>
            <a:off x="5844210" y="3736521"/>
            <a:ext cx="185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الإقلاب </a:t>
            </a:r>
            <a:endParaRPr lang="en-US" sz="28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66E6C32-8EC2-486A-8503-C11EEA7DCB49}"/>
              </a:ext>
            </a:extLst>
          </p:cNvPr>
          <p:cNvSpPr txBox="1"/>
          <p:nvPr/>
        </p:nvSpPr>
        <p:spPr>
          <a:xfrm>
            <a:off x="3942522" y="5060629"/>
            <a:ext cx="185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الإدغام</a:t>
            </a:r>
          </a:p>
          <a:p>
            <a:pPr algn="ctr"/>
            <a:endParaRPr lang="en-US" sz="28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364EA95-E296-4623-AFCB-B09C5640896E}"/>
              </a:ext>
            </a:extLst>
          </p:cNvPr>
          <p:cNvSpPr txBox="1"/>
          <p:nvPr/>
        </p:nvSpPr>
        <p:spPr>
          <a:xfrm>
            <a:off x="1603518" y="4393336"/>
            <a:ext cx="185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الإخفاء </a:t>
            </a:r>
            <a:endParaRPr lang="en-US" sz="28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9D53382-59E9-4896-84AF-0F866CB6254E}"/>
              </a:ext>
            </a:extLst>
          </p:cNvPr>
          <p:cNvSpPr txBox="1"/>
          <p:nvPr/>
        </p:nvSpPr>
        <p:spPr>
          <a:xfrm>
            <a:off x="3226908" y="5929712"/>
            <a:ext cx="15173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 بغير غنه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</a:rPr>
              <a:t>ل ، 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D63D625-53DA-44A3-ABB6-91F624AC6735}"/>
              </a:ext>
            </a:extLst>
          </p:cNvPr>
          <p:cNvSpPr txBox="1"/>
          <p:nvPr/>
        </p:nvSpPr>
        <p:spPr>
          <a:xfrm>
            <a:off x="7991048" y="4187687"/>
            <a:ext cx="2928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الإظهار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87080D2-5966-4673-AB8D-C28D323C15FF}"/>
              </a:ext>
            </a:extLst>
          </p:cNvPr>
          <p:cNvSpPr txBox="1"/>
          <p:nvPr/>
        </p:nvSpPr>
        <p:spPr>
          <a:xfrm>
            <a:off x="6215279" y="4326890"/>
            <a:ext cx="15173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 ب</a:t>
            </a:r>
            <a:endParaRPr lang="en-US" sz="28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658203-08DF-4662-BC56-A5F677C2DB6A}"/>
              </a:ext>
            </a:extLst>
          </p:cNvPr>
          <p:cNvSpPr txBox="1"/>
          <p:nvPr/>
        </p:nvSpPr>
        <p:spPr>
          <a:xfrm>
            <a:off x="5025893" y="5903893"/>
            <a:ext cx="212697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 بغنه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</a:rPr>
              <a:t>ي، ن ، م، و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D15216A-C1F0-4E00-8FFD-3AF5BB84D2CA}"/>
              </a:ext>
            </a:extLst>
          </p:cNvPr>
          <p:cNvSpPr txBox="1"/>
          <p:nvPr/>
        </p:nvSpPr>
        <p:spPr>
          <a:xfrm>
            <a:off x="1195991" y="4946526"/>
            <a:ext cx="15173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باقي حروف الهجاء</a:t>
            </a:r>
            <a:endParaRPr lang="en-US" sz="2800" b="1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874A7FD-E03D-4965-87AF-FFFBC93EF432}"/>
              </a:ext>
            </a:extLst>
          </p:cNvPr>
          <p:cNvSpPr txBox="1"/>
          <p:nvPr/>
        </p:nvSpPr>
        <p:spPr>
          <a:xfrm>
            <a:off x="4144628" y="5461259"/>
            <a:ext cx="15173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يرملون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8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3DCBFDDF-C579-46A5-8F94-9DD24EE0C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74" y="25819"/>
            <a:ext cx="1177717" cy="6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350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1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B2BFAA2B-EB71-43B0-B6AC-5ABB7D16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253847D-7BC8-4874-B604-A0CFE87691E3}"/>
              </a:ext>
            </a:extLst>
          </p:cNvPr>
          <p:cNvSpPr txBox="1"/>
          <p:nvPr/>
        </p:nvSpPr>
        <p:spPr>
          <a:xfrm>
            <a:off x="3507698" y="141092"/>
            <a:ext cx="5954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1) تعريف الإظهار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B8D64F5-23C6-4E7C-BE94-4A462FFA8A6D}"/>
              </a:ext>
            </a:extLst>
          </p:cNvPr>
          <p:cNvSpPr txBox="1"/>
          <p:nvPr/>
        </p:nvSpPr>
        <p:spPr>
          <a:xfrm>
            <a:off x="164891" y="1113181"/>
            <a:ext cx="90379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/>
              <a:t>لغةً : البيان والوضوح </a:t>
            </a:r>
          </a:p>
          <a:p>
            <a:r>
              <a:rPr lang="ar-AE" sz="3200" b="1" dirty="0"/>
              <a:t>اصطلاحا: إخراج الحرف من مخرجه من غير</a:t>
            </a:r>
            <a:r>
              <a:rPr lang="ar-AE" sz="3200" b="1" dirty="0">
                <a:solidFill>
                  <a:srgbClr val="FF0000"/>
                </a:solidFill>
              </a:rPr>
              <a:t> غُنّة </a:t>
            </a:r>
            <a:r>
              <a:rPr lang="ar-AE" sz="3200" b="1" dirty="0"/>
              <a:t>ولا تشديد ويكون مخرجها الحلق وتسمى حروف حلقية.</a:t>
            </a:r>
          </a:p>
          <a:p>
            <a:r>
              <a:rPr lang="ar-AE" sz="3200" b="1" dirty="0"/>
              <a:t>حروف الإظهار تخرج من الحلق أما النون فتخرج عند ثني اللسان في أول الفم . وبسبب اختلاف خروج الأحرف من النون نظهر الأحرف فسمي إظهار حلقي.</a:t>
            </a:r>
          </a:p>
          <a:p>
            <a:endParaRPr lang="ar-AE" sz="3200" b="1" dirty="0">
              <a:solidFill>
                <a:srgbClr val="FF0000"/>
              </a:solidFill>
            </a:endParaRPr>
          </a:p>
          <a:p>
            <a:r>
              <a:rPr lang="ar-AE" sz="3200" b="1" dirty="0">
                <a:solidFill>
                  <a:srgbClr val="FF0000"/>
                </a:solidFill>
              </a:rPr>
              <a:t>الغُنّة: خروج صوت من الخيشوم بالأنف مقداره حركتان .</a:t>
            </a:r>
          </a:p>
          <a:p>
            <a:endParaRPr lang="ar-AE" sz="3200" b="1" dirty="0">
              <a:solidFill>
                <a:srgbClr val="FF0000"/>
              </a:solidFill>
            </a:endParaRPr>
          </a:p>
          <a:p>
            <a:r>
              <a:rPr lang="ar-AE" sz="3200" b="1" dirty="0">
                <a:solidFill>
                  <a:schemeClr val="accent1"/>
                </a:solidFill>
              </a:rPr>
              <a:t>في حرفي الميم والنون المشددتان .</a:t>
            </a:r>
          </a:p>
          <a:p>
            <a:r>
              <a:rPr lang="ar-AE" sz="3200" b="1" dirty="0">
                <a:solidFill>
                  <a:schemeClr val="accent1"/>
                </a:solidFill>
              </a:rPr>
              <a:t>( ثمّ / إنّا )</a:t>
            </a:r>
          </a:p>
          <a:p>
            <a:endParaRPr lang="en-US" sz="3200" b="1" dirty="0"/>
          </a:p>
        </p:txBody>
      </p:sp>
      <p:pic>
        <p:nvPicPr>
          <p:cNvPr id="5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F7A86885-25CE-4DEA-AFB9-3C19EDC4C6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214"/>
            <a:ext cx="1692222" cy="9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5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التلخيص الميسر لكتاب [التجويد المصور] للدكتور أيمن سويد تلخيص المدرس :  عبدالله باوارث مراجعة الأستاذ : إسماعيل السخي دروس عبر برنامج واتس اب ...  نوفمبر 2017 أبواب الكتاب الجزء الأول 1) القرآن الكريم 2) علم التجويد 3)  التعوذ والبسملة 4) الحروف العربية 5 ...">
            <a:extLst>
              <a:ext uri="{FF2B5EF4-FFF2-40B4-BE49-F238E27FC236}">
                <a16:creationId xmlns:a16="http://schemas.microsoft.com/office/drawing/2014/main" id="{27A69F37-6BA8-4ED7-A12B-04755DB0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3" y="0"/>
            <a:ext cx="11952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97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ppichino مشروب السعادة: أهدافنا وسعادتنا">
            <a:extLst>
              <a:ext uri="{FF2B5EF4-FFF2-40B4-BE49-F238E27FC236}">
                <a16:creationId xmlns:a16="http://schemas.microsoft.com/office/drawing/2014/main" id="{A995CC52-D59D-498D-8E89-2C6EB190D9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943100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921117E-0C15-44DC-A685-1F4F39F1A3F0}"/>
              </a:ext>
            </a:extLst>
          </p:cNvPr>
          <p:cNvSpPr txBox="1"/>
          <p:nvPr/>
        </p:nvSpPr>
        <p:spPr>
          <a:xfrm>
            <a:off x="4552950" y="571500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تم تحقيق الهدف الثاني</a:t>
            </a:r>
            <a:endParaRPr lang="en-US" sz="44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9534CA4-CAF2-48F8-887F-F73F9E749389}"/>
              </a:ext>
            </a:extLst>
          </p:cNvPr>
          <p:cNvSpPr txBox="1"/>
          <p:nvPr/>
        </p:nvSpPr>
        <p:spPr>
          <a:xfrm>
            <a:off x="293557" y="1599783"/>
            <a:ext cx="6743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ماذا تعلمت(تقويم للهدف)</a:t>
            </a:r>
          </a:p>
          <a:p>
            <a:pPr algn="ctr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أحكام النون الساكنة والتنوين</a:t>
            </a:r>
          </a:p>
          <a:p>
            <a:pPr algn="ctr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الإظهار ولماذا نظهر</a:t>
            </a:r>
          </a:p>
          <a:p>
            <a:pPr algn="ctr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أين مخرج النون والتنوين</a:t>
            </a:r>
          </a:p>
          <a:p>
            <a:pPr algn="ctr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الغنة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DA45344-97EB-4452-AF49-DD22F928D3CA}"/>
              </a:ext>
            </a:extLst>
          </p:cNvPr>
          <p:cNvSpPr txBox="1"/>
          <p:nvPr/>
        </p:nvSpPr>
        <p:spPr>
          <a:xfrm>
            <a:off x="2500" y="5549071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AE" altLang="en-US" sz="1800" b="1" dirty="0"/>
              <a:t> أن يحدد الطالب أحكام النون الساكنة والتنوين .</a:t>
            </a:r>
          </a:p>
        </p:txBody>
      </p:sp>
    </p:spTree>
    <p:extLst>
      <p:ext uri="{BB962C8B-B14F-4D97-AF65-F5344CB8AC3E}">
        <p14:creationId xmlns:p14="http://schemas.microsoft.com/office/powerpoint/2010/main" val="2862355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6ED4025F-0244-4C2F-B7BA-2E1DB6E4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9882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49ADB5-95EE-43D0-BC50-6AB2CB943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47" t="40870" r="30163" b="36606"/>
          <a:stretch/>
        </p:blipFill>
        <p:spPr>
          <a:xfrm>
            <a:off x="0" y="0"/>
            <a:ext cx="9368852" cy="295306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42D494C-0132-41CC-9E5B-5EDDA12A203E}"/>
              </a:ext>
            </a:extLst>
          </p:cNvPr>
          <p:cNvSpPr txBox="1"/>
          <p:nvPr/>
        </p:nvSpPr>
        <p:spPr>
          <a:xfrm>
            <a:off x="5066675" y="314793"/>
            <a:ext cx="125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6"/>
                </a:solidFill>
              </a:rPr>
              <a:t>الحلق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FCEB52B-7309-4D74-84B0-953CDFF7991D}"/>
              </a:ext>
            </a:extLst>
          </p:cNvPr>
          <p:cNvSpPr txBox="1"/>
          <p:nvPr/>
        </p:nvSpPr>
        <p:spPr>
          <a:xfrm>
            <a:off x="4604478" y="1029696"/>
            <a:ext cx="286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6"/>
                </a:solidFill>
              </a:rPr>
              <a:t>طرف اللسان مع الثنايا العليا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04A9E14-A626-4F5A-AE90-15F3A456DD15}"/>
              </a:ext>
            </a:extLst>
          </p:cNvPr>
          <p:cNvSpPr txBox="1"/>
          <p:nvPr/>
        </p:nvSpPr>
        <p:spPr>
          <a:xfrm>
            <a:off x="1350364" y="291244"/>
            <a:ext cx="125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6"/>
                </a:solidFill>
              </a:rPr>
              <a:t>الحلقية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29730F-4B81-4207-BBBB-71CDEF00DE56}"/>
              </a:ext>
            </a:extLst>
          </p:cNvPr>
          <p:cNvSpPr txBox="1"/>
          <p:nvPr/>
        </p:nvSpPr>
        <p:spPr>
          <a:xfrm>
            <a:off x="197370" y="1741357"/>
            <a:ext cx="125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chemeClr val="accent6"/>
                </a:solidFill>
              </a:rPr>
              <a:t>اختلاف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15463C2-F6EC-4CAD-AC79-01602CCF2291}"/>
              </a:ext>
            </a:extLst>
          </p:cNvPr>
          <p:cNvSpPr txBox="1"/>
          <p:nvPr/>
        </p:nvSpPr>
        <p:spPr>
          <a:xfrm>
            <a:off x="0" y="3073941"/>
            <a:ext cx="90731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الإظهار الحلقي</a:t>
            </a:r>
          </a:p>
          <a:p>
            <a:pPr algn="ctr"/>
            <a:r>
              <a:rPr lang="ar-AE" sz="2400" b="1" dirty="0"/>
              <a:t>يقع الإظهار الحلقي مع النون الساكنة في كلمة واحدة مثل ( ين</a:t>
            </a:r>
            <a:r>
              <a:rPr lang="ar-AE" sz="2400" b="1" dirty="0">
                <a:solidFill>
                  <a:srgbClr val="FF0000"/>
                </a:solidFill>
              </a:rPr>
              <a:t>ْه</a:t>
            </a:r>
            <a:r>
              <a:rPr lang="ar-AE" sz="2400" b="1" dirty="0"/>
              <a:t>ون) وفي كلمتين مثل ( م</a:t>
            </a:r>
            <a:r>
              <a:rPr lang="ar-AE" sz="2400" b="1" dirty="0">
                <a:solidFill>
                  <a:srgbClr val="FF0000"/>
                </a:solidFill>
              </a:rPr>
              <a:t>نْ آمن</a:t>
            </a:r>
            <a:r>
              <a:rPr lang="ar-AE" sz="2400" b="1" dirty="0"/>
              <a:t>)</a:t>
            </a:r>
          </a:p>
          <a:p>
            <a:pPr algn="ctr"/>
            <a:r>
              <a:rPr lang="ar-AE" sz="2400" b="1" dirty="0"/>
              <a:t>أما الإظهار الحلقي مع التنوين لا يكون إلا في كلمتين فقط (عليمٌ </a:t>
            </a:r>
            <a:r>
              <a:rPr lang="ar-AE" sz="2400" b="1" dirty="0">
                <a:solidFill>
                  <a:srgbClr val="FF0000"/>
                </a:solidFill>
              </a:rPr>
              <a:t>ح</a:t>
            </a:r>
            <a:r>
              <a:rPr lang="ar-AE" sz="2400" b="1" dirty="0"/>
              <a:t>كيم)</a:t>
            </a:r>
          </a:p>
        </p:txBody>
      </p:sp>
      <p:pic>
        <p:nvPicPr>
          <p:cNvPr id="11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D83C0876-2086-432A-8225-6596983FD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56420"/>
            <a:ext cx="2491698" cy="14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5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ppichino مشروب السعادة: أهدافنا وسعادتنا">
            <a:extLst>
              <a:ext uri="{FF2B5EF4-FFF2-40B4-BE49-F238E27FC236}">
                <a16:creationId xmlns:a16="http://schemas.microsoft.com/office/drawing/2014/main" id="{2D535AAB-B8F7-49C8-962D-EF9D85EB12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943100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3147550-50CF-4854-AEC3-CF658E41BA51}"/>
              </a:ext>
            </a:extLst>
          </p:cNvPr>
          <p:cNvSpPr txBox="1"/>
          <p:nvPr/>
        </p:nvSpPr>
        <p:spPr>
          <a:xfrm>
            <a:off x="4552950" y="571500"/>
            <a:ext cx="674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تم تحقيق الهدف الثالث</a:t>
            </a:r>
            <a:endParaRPr lang="en-US" sz="44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DD9445-8212-427F-8BFB-5BFCE80AD494}"/>
              </a:ext>
            </a:extLst>
          </p:cNvPr>
          <p:cNvSpPr txBox="1"/>
          <p:nvPr/>
        </p:nvSpPr>
        <p:spPr>
          <a:xfrm>
            <a:off x="1543986" y="4649662"/>
            <a:ext cx="4088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altLang="en-US" sz="1800" dirty="0"/>
              <a:t> أن يستخرج الطالب الإظهار من سورة السجدة</a:t>
            </a:r>
            <a:endParaRPr lang="en-US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8ECB922-9F68-4361-9308-71ED7C04A588}"/>
              </a:ext>
            </a:extLst>
          </p:cNvPr>
          <p:cNvSpPr txBox="1"/>
          <p:nvPr/>
        </p:nvSpPr>
        <p:spPr>
          <a:xfrm>
            <a:off x="393492" y="1943100"/>
            <a:ext cx="6333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altLang="en-US" sz="2800" dirty="0">
                <a:solidFill>
                  <a:srgbClr val="FF0000"/>
                </a:solidFill>
              </a:rPr>
              <a:t>تقويم للهدف </a:t>
            </a:r>
          </a:p>
          <a:p>
            <a:pPr algn="ctr"/>
            <a:r>
              <a:rPr lang="ar-AE" altLang="en-US" sz="2800" dirty="0"/>
              <a:t>استخرجوا من سورة السجدة إظهار حلقي </a:t>
            </a:r>
            <a:endParaRPr lang="en-US" sz="2800" dirty="0"/>
          </a:p>
        </p:txBody>
      </p:sp>
      <p:pic>
        <p:nvPicPr>
          <p:cNvPr id="9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8489C7EC-7858-455F-A883-7534E7FA0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56420"/>
            <a:ext cx="2491698" cy="14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41CA2D66-D56E-469D-AA06-5815BBEC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9882"/>
            <a:ext cx="12191999" cy="70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دبوس زينة 1">
            <a:extLst>
              <a:ext uri="{FF2B5EF4-FFF2-40B4-BE49-F238E27FC236}">
                <a16:creationId xmlns:a16="http://schemas.microsoft.com/office/drawing/2014/main" id="{6DE35393-DA16-4A40-B1DE-FFE4C9982194}"/>
              </a:ext>
            </a:extLst>
          </p:cNvPr>
          <p:cNvSpPr/>
          <p:nvPr/>
        </p:nvSpPr>
        <p:spPr>
          <a:xfrm>
            <a:off x="4237219" y="1738859"/>
            <a:ext cx="3717561" cy="3702570"/>
          </a:xfrm>
          <a:prstGeom prst="plaque">
            <a:avLst>
              <a:gd name="adj" fmla="val 328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التقويم الختامي</a:t>
            </a:r>
            <a:endParaRPr lang="en-US" sz="5400" b="1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C6D4237-1BF5-46A2-B768-85C34B991FA8}"/>
              </a:ext>
            </a:extLst>
          </p:cNvPr>
          <p:cNvSpPr txBox="1"/>
          <p:nvPr/>
        </p:nvSpPr>
        <p:spPr>
          <a:xfrm>
            <a:off x="5130382" y="893351"/>
            <a:ext cx="193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ما هو الإظهار</a:t>
            </a:r>
            <a:endParaRPr lang="en-US" sz="28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C381AF4-0678-4EC1-9144-B68FCC811EE1}"/>
              </a:ext>
            </a:extLst>
          </p:cNvPr>
          <p:cNvSpPr txBox="1"/>
          <p:nvPr/>
        </p:nvSpPr>
        <p:spPr>
          <a:xfrm>
            <a:off x="8494425" y="2951946"/>
            <a:ext cx="298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ما هي أحكام النون الساكنة والتنوين</a:t>
            </a:r>
            <a:endParaRPr lang="en-US" sz="2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E28A77C-843B-4985-9CAE-A8DACA3DF93B}"/>
              </a:ext>
            </a:extLst>
          </p:cNvPr>
          <p:cNvSpPr txBox="1"/>
          <p:nvPr/>
        </p:nvSpPr>
        <p:spPr>
          <a:xfrm>
            <a:off x="4878047" y="5763717"/>
            <a:ext cx="2435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ماهي حروف الإظهار</a:t>
            </a:r>
            <a:endParaRPr lang="en-US" sz="28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3DBD5A5-5CA1-4562-AC71-DD8EAB7DB84E}"/>
              </a:ext>
            </a:extLst>
          </p:cNvPr>
          <p:cNvSpPr txBox="1"/>
          <p:nvPr/>
        </p:nvSpPr>
        <p:spPr>
          <a:xfrm>
            <a:off x="714531" y="2809619"/>
            <a:ext cx="2878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كيف نربط الدرس بدولة الإمارات ؟ وكيف نربط الإنترنت بدرسنا ؟ ، هل يوجد مادة نستطيع أن نربطها في درسنا ؟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88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وقع تركتكم على البيضاءالاحتفال بأعياد الكفار - موقع تركتكم على البيضاء">
            <a:extLst>
              <a:ext uri="{FF2B5EF4-FFF2-40B4-BE49-F238E27FC236}">
                <a16:creationId xmlns:a16="http://schemas.microsoft.com/office/drawing/2014/main" id="{6140710D-E641-4983-B0B7-4AF97D75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67367"/>
            <a:ext cx="3780043" cy="35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74">
            <a:extLst>
              <a:ext uri="{FF2B5EF4-FFF2-40B4-BE49-F238E27FC236}">
                <a16:creationId xmlns:a16="http://schemas.microsoft.com/office/drawing/2014/main" id="{E8EE3486-3712-44BC-A557-C42841B0B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الصحبة الصالحة - 🎉 الاحتفال بأعياد الكفار 🎄 • - قال شيخ... | Facebook">
            <a:extLst>
              <a:ext uri="{FF2B5EF4-FFF2-40B4-BE49-F238E27FC236}">
                <a16:creationId xmlns:a16="http://schemas.microsoft.com/office/drawing/2014/main" id="{9B6FC1CC-E6B0-4D34-9A2F-4A384B4A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0043" y="0"/>
            <a:ext cx="4382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76">
            <a:extLst>
              <a:ext uri="{FF2B5EF4-FFF2-40B4-BE49-F238E27FC236}">
                <a16:creationId xmlns:a16="http://schemas.microsoft.com/office/drawing/2014/main" id="{307AE76B-EF52-4D96-9A22-2443F6847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موقع تركتكم على البيضاءخطر مشاركة الكفار في أعيادهم - موقع تركتكم على  البيضاء">
            <a:extLst>
              <a:ext uri="{FF2B5EF4-FFF2-40B4-BE49-F238E27FC236}">
                <a16:creationId xmlns:a16="http://schemas.microsoft.com/office/drawing/2014/main" id="{E1BCA6F3-7B44-458B-ACF8-A68C2264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1667368"/>
            <a:ext cx="4029664" cy="3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C5F27A-8632-4757-B741-FFA747149BDE}"/>
              </a:ext>
            </a:extLst>
          </p:cNvPr>
          <p:cNvSpPr txBox="1"/>
          <p:nvPr/>
        </p:nvSpPr>
        <p:spPr>
          <a:xfrm>
            <a:off x="244984" y="188892"/>
            <a:ext cx="3290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ysClr val="windowText" lastClr="000000"/>
                </a:solidFill>
              </a:rPr>
              <a:t>أعياد الكفار /الهالوين / الكريسماس/ رأس السنة / عيد الفصح/ عيد الحب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0D19BD1-070F-4FA5-907B-04B8594D0C08}"/>
              </a:ext>
            </a:extLst>
          </p:cNvPr>
          <p:cNvSpPr txBox="1"/>
          <p:nvPr/>
        </p:nvSpPr>
        <p:spPr>
          <a:xfrm>
            <a:off x="8162332" y="188892"/>
            <a:ext cx="392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B050"/>
                </a:solidFill>
              </a:rPr>
              <a:t>عيد المسلمون عيد الفطر وعيد الأضحى 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9" name="علامة الضرب 8">
            <a:extLst>
              <a:ext uri="{FF2B5EF4-FFF2-40B4-BE49-F238E27FC236}">
                <a16:creationId xmlns:a16="http://schemas.microsoft.com/office/drawing/2014/main" id="{9780AB0C-05FD-4928-AD43-1A4F550498D2}"/>
              </a:ext>
            </a:extLst>
          </p:cNvPr>
          <p:cNvSpPr/>
          <p:nvPr/>
        </p:nvSpPr>
        <p:spPr>
          <a:xfrm>
            <a:off x="-166411" y="-159026"/>
            <a:ext cx="3946450" cy="2093843"/>
          </a:xfrm>
          <a:prstGeom prst="mathMultiply">
            <a:avLst>
              <a:gd name="adj1" fmla="val 25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13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A05DD0D7-1C8F-4E32-B1B7-2381AAAA8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9882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FF96222-9143-441C-8DAA-6882B3847571}"/>
              </a:ext>
            </a:extLst>
          </p:cNvPr>
          <p:cNvSpPr txBox="1"/>
          <p:nvPr/>
        </p:nvSpPr>
        <p:spPr>
          <a:xfrm>
            <a:off x="1948721" y="929390"/>
            <a:ext cx="6460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واجب منزلي</a:t>
            </a:r>
          </a:p>
          <a:p>
            <a:pPr algn="ctr"/>
            <a:r>
              <a:rPr lang="ar-AE" sz="3600" b="1" dirty="0"/>
              <a:t> قومي باستخراج أحكام الإظهار الحلقي من القرآن ( واكتبيها بخط اليد )</a:t>
            </a:r>
          </a:p>
          <a:p>
            <a:pPr algn="ctr"/>
            <a:r>
              <a:rPr lang="ar-AE" sz="3600" b="1" dirty="0"/>
              <a:t>5 أمثلة على إظهار في كلمة / 5 أمثلة على إظهار في كلمتين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9813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F8F6527-6D67-4813-829F-02790EBD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693726"/>
              </p:ext>
            </p:extLst>
          </p:nvPr>
        </p:nvGraphicFramePr>
        <p:xfrm>
          <a:off x="365760" y="429768"/>
          <a:ext cx="11460480" cy="59984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0160">
                  <a:extLst>
                    <a:ext uri="{9D8B030D-6E8A-4147-A177-3AD203B41FA5}">
                      <a16:colId xmlns:a16="http://schemas.microsoft.com/office/drawing/2014/main" val="4135695641"/>
                    </a:ext>
                  </a:extLst>
                </a:gridCol>
                <a:gridCol w="3820160">
                  <a:extLst>
                    <a:ext uri="{9D8B030D-6E8A-4147-A177-3AD203B41FA5}">
                      <a16:colId xmlns:a16="http://schemas.microsoft.com/office/drawing/2014/main" val="3714893831"/>
                    </a:ext>
                  </a:extLst>
                </a:gridCol>
                <a:gridCol w="3820160">
                  <a:extLst>
                    <a:ext uri="{9D8B030D-6E8A-4147-A177-3AD203B41FA5}">
                      <a16:colId xmlns:a16="http://schemas.microsoft.com/office/drawing/2014/main" val="3328170517"/>
                    </a:ext>
                  </a:extLst>
                </a:gridCol>
              </a:tblGrid>
              <a:tr h="1120664"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تعلمت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أريد أن أتعلم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أعرف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12035"/>
                  </a:ext>
                </a:extLst>
              </a:tr>
              <a:tr h="48778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570026"/>
                  </a:ext>
                </a:extLst>
              </a:tr>
            </a:tbl>
          </a:graphicData>
        </a:graphic>
      </p:graphicFrame>
      <p:pic>
        <p:nvPicPr>
          <p:cNvPr id="3" name="صورة 2" descr="صورة تحتوي على نص, مكعبات الليجو, لعبة&#10;&#10;تم إنشاء الوصف تلقائياً">
            <a:extLst>
              <a:ext uri="{FF2B5EF4-FFF2-40B4-BE49-F238E27FC236}">
                <a16:creationId xmlns:a16="http://schemas.microsoft.com/office/drawing/2014/main" id="{8BDC4B46-99CE-45C1-98F3-863A7410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9265" y="4427220"/>
            <a:ext cx="3013470" cy="26334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FCDD1B-D6F1-4E53-AB3C-614B6C795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4427220"/>
            <a:ext cx="3769609" cy="2317242"/>
          </a:xfrm>
          <a:prstGeom prst="rect">
            <a:avLst/>
          </a:prstGeom>
        </p:spPr>
      </p:pic>
      <p:pic>
        <p:nvPicPr>
          <p:cNvPr id="5" name="صورة 4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3F2583B9-06B7-488D-B4C1-4B55E95E0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631" y="4601337"/>
            <a:ext cx="379534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65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FABACCD1-4B9F-46A5-ACBF-EBC096C1E04C}"/>
              </a:ext>
            </a:extLst>
          </p:cNvPr>
          <p:cNvSpPr/>
          <p:nvPr/>
        </p:nvSpPr>
        <p:spPr>
          <a:xfrm>
            <a:off x="19940" y="2006386"/>
            <a:ext cx="12192000" cy="3106882"/>
          </a:xfrm>
          <a:custGeom>
            <a:avLst/>
            <a:gdLst>
              <a:gd name="connsiteX0" fmla="*/ 0 w 12192000"/>
              <a:gd name="connsiteY0" fmla="*/ 144905 h 3106882"/>
              <a:gd name="connsiteX1" fmla="*/ 144905 w 12192000"/>
              <a:gd name="connsiteY1" fmla="*/ 0 h 3106882"/>
              <a:gd name="connsiteX2" fmla="*/ 382949 w 12192000"/>
              <a:gd name="connsiteY2" fmla="*/ 0 h 3106882"/>
              <a:gd name="connsiteX3" fmla="*/ 1216102 w 12192000"/>
              <a:gd name="connsiteY3" fmla="*/ 0 h 3106882"/>
              <a:gd name="connsiteX4" fmla="*/ 1692190 w 12192000"/>
              <a:gd name="connsiteY4" fmla="*/ 0 h 3106882"/>
              <a:gd name="connsiteX5" fmla="*/ 2525343 w 12192000"/>
              <a:gd name="connsiteY5" fmla="*/ 0 h 3106882"/>
              <a:gd name="connsiteX6" fmla="*/ 2882409 w 12192000"/>
              <a:gd name="connsiteY6" fmla="*/ 0 h 3106882"/>
              <a:gd name="connsiteX7" fmla="*/ 3596540 w 12192000"/>
              <a:gd name="connsiteY7" fmla="*/ 0 h 3106882"/>
              <a:gd name="connsiteX8" fmla="*/ 3834584 w 12192000"/>
              <a:gd name="connsiteY8" fmla="*/ 0 h 3106882"/>
              <a:gd name="connsiteX9" fmla="*/ 4429693 w 12192000"/>
              <a:gd name="connsiteY9" fmla="*/ 0 h 3106882"/>
              <a:gd name="connsiteX10" fmla="*/ 4786759 w 12192000"/>
              <a:gd name="connsiteY10" fmla="*/ 0 h 3106882"/>
              <a:gd name="connsiteX11" fmla="*/ 5262847 w 12192000"/>
              <a:gd name="connsiteY11" fmla="*/ 0 h 3106882"/>
              <a:gd name="connsiteX12" fmla="*/ 5738934 w 12192000"/>
              <a:gd name="connsiteY12" fmla="*/ 0 h 3106882"/>
              <a:gd name="connsiteX13" fmla="*/ 6572088 w 12192000"/>
              <a:gd name="connsiteY13" fmla="*/ 0 h 3106882"/>
              <a:gd name="connsiteX14" fmla="*/ 7286219 w 12192000"/>
              <a:gd name="connsiteY14" fmla="*/ 0 h 3106882"/>
              <a:gd name="connsiteX15" fmla="*/ 7524263 w 12192000"/>
              <a:gd name="connsiteY15" fmla="*/ 0 h 3106882"/>
              <a:gd name="connsiteX16" fmla="*/ 7881329 w 12192000"/>
              <a:gd name="connsiteY16" fmla="*/ 0 h 3106882"/>
              <a:gd name="connsiteX17" fmla="*/ 8357416 w 12192000"/>
              <a:gd name="connsiteY17" fmla="*/ 0 h 3106882"/>
              <a:gd name="connsiteX18" fmla="*/ 8952526 w 12192000"/>
              <a:gd name="connsiteY18" fmla="*/ 0 h 3106882"/>
              <a:gd name="connsiteX19" fmla="*/ 9666657 w 12192000"/>
              <a:gd name="connsiteY19" fmla="*/ 0 h 3106882"/>
              <a:gd name="connsiteX20" fmla="*/ 10499810 w 12192000"/>
              <a:gd name="connsiteY20" fmla="*/ 0 h 3106882"/>
              <a:gd name="connsiteX21" fmla="*/ 10975898 w 12192000"/>
              <a:gd name="connsiteY21" fmla="*/ 0 h 3106882"/>
              <a:gd name="connsiteX22" fmla="*/ 11451986 w 12192000"/>
              <a:gd name="connsiteY22" fmla="*/ 0 h 3106882"/>
              <a:gd name="connsiteX23" fmla="*/ 12047095 w 12192000"/>
              <a:gd name="connsiteY23" fmla="*/ 0 h 3106882"/>
              <a:gd name="connsiteX24" fmla="*/ 12192000 w 12192000"/>
              <a:gd name="connsiteY24" fmla="*/ 144905 h 3106882"/>
              <a:gd name="connsiteX25" fmla="*/ 12192000 w 12192000"/>
              <a:gd name="connsiteY25" fmla="*/ 708319 h 3106882"/>
              <a:gd name="connsiteX26" fmla="*/ 12192000 w 12192000"/>
              <a:gd name="connsiteY26" fmla="*/ 1299905 h 3106882"/>
              <a:gd name="connsiteX27" fmla="*/ 12192000 w 12192000"/>
              <a:gd name="connsiteY27" fmla="*/ 1891490 h 3106882"/>
              <a:gd name="connsiteX28" fmla="*/ 12192000 w 12192000"/>
              <a:gd name="connsiteY28" fmla="*/ 2426733 h 3106882"/>
              <a:gd name="connsiteX29" fmla="*/ 12192000 w 12192000"/>
              <a:gd name="connsiteY29" fmla="*/ 2961977 h 3106882"/>
              <a:gd name="connsiteX30" fmla="*/ 12047095 w 12192000"/>
              <a:gd name="connsiteY30" fmla="*/ 3106882 h 3106882"/>
              <a:gd name="connsiteX31" fmla="*/ 11213942 w 12192000"/>
              <a:gd name="connsiteY31" fmla="*/ 3106882 h 3106882"/>
              <a:gd name="connsiteX32" fmla="*/ 10499810 w 12192000"/>
              <a:gd name="connsiteY32" fmla="*/ 3106882 h 3106882"/>
              <a:gd name="connsiteX33" fmla="*/ 9904701 w 12192000"/>
              <a:gd name="connsiteY33" fmla="*/ 3106882 h 3106882"/>
              <a:gd name="connsiteX34" fmla="*/ 9190569 w 12192000"/>
              <a:gd name="connsiteY34" fmla="*/ 3106882 h 3106882"/>
              <a:gd name="connsiteX35" fmla="*/ 8952526 w 12192000"/>
              <a:gd name="connsiteY35" fmla="*/ 3106882 h 3106882"/>
              <a:gd name="connsiteX36" fmla="*/ 8714482 w 12192000"/>
              <a:gd name="connsiteY36" fmla="*/ 3106882 h 3106882"/>
              <a:gd name="connsiteX37" fmla="*/ 8000350 w 12192000"/>
              <a:gd name="connsiteY37" fmla="*/ 3106882 h 3106882"/>
              <a:gd name="connsiteX38" fmla="*/ 7405241 w 12192000"/>
              <a:gd name="connsiteY38" fmla="*/ 3106882 h 3106882"/>
              <a:gd name="connsiteX39" fmla="*/ 7048175 w 12192000"/>
              <a:gd name="connsiteY39" fmla="*/ 3106882 h 3106882"/>
              <a:gd name="connsiteX40" fmla="*/ 6572088 w 12192000"/>
              <a:gd name="connsiteY40" fmla="*/ 3106882 h 3106882"/>
              <a:gd name="connsiteX41" fmla="*/ 5857956 w 12192000"/>
              <a:gd name="connsiteY41" fmla="*/ 3106882 h 3106882"/>
              <a:gd name="connsiteX42" fmla="*/ 5381869 w 12192000"/>
              <a:gd name="connsiteY42" fmla="*/ 3106882 h 3106882"/>
              <a:gd name="connsiteX43" fmla="*/ 4667737 w 12192000"/>
              <a:gd name="connsiteY43" fmla="*/ 3106882 h 3106882"/>
              <a:gd name="connsiteX44" fmla="*/ 3834584 w 12192000"/>
              <a:gd name="connsiteY44" fmla="*/ 3106882 h 3106882"/>
              <a:gd name="connsiteX45" fmla="*/ 3239474 w 12192000"/>
              <a:gd name="connsiteY45" fmla="*/ 3106882 h 3106882"/>
              <a:gd name="connsiteX46" fmla="*/ 2882409 w 12192000"/>
              <a:gd name="connsiteY46" fmla="*/ 3106882 h 3106882"/>
              <a:gd name="connsiteX47" fmla="*/ 2406321 w 12192000"/>
              <a:gd name="connsiteY47" fmla="*/ 3106882 h 3106882"/>
              <a:gd name="connsiteX48" fmla="*/ 1573168 w 12192000"/>
              <a:gd name="connsiteY48" fmla="*/ 3106882 h 3106882"/>
              <a:gd name="connsiteX49" fmla="*/ 859036 w 12192000"/>
              <a:gd name="connsiteY49" fmla="*/ 3106882 h 3106882"/>
              <a:gd name="connsiteX50" fmla="*/ 144905 w 12192000"/>
              <a:gd name="connsiteY50" fmla="*/ 3106882 h 3106882"/>
              <a:gd name="connsiteX51" fmla="*/ 0 w 12192000"/>
              <a:gd name="connsiteY51" fmla="*/ 2961977 h 3106882"/>
              <a:gd name="connsiteX52" fmla="*/ 0 w 12192000"/>
              <a:gd name="connsiteY52" fmla="*/ 2370392 h 3106882"/>
              <a:gd name="connsiteX53" fmla="*/ 0 w 12192000"/>
              <a:gd name="connsiteY53" fmla="*/ 1806977 h 3106882"/>
              <a:gd name="connsiteX54" fmla="*/ 0 w 12192000"/>
              <a:gd name="connsiteY54" fmla="*/ 1328075 h 3106882"/>
              <a:gd name="connsiteX55" fmla="*/ 0 w 12192000"/>
              <a:gd name="connsiteY55" fmla="*/ 764661 h 3106882"/>
              <a:gd name="connsiteX56" fmla="*/ 0 w 12192000"/>
              <a:gd name="connsiteY56" fmla="*/ 144905 h 310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92000" h="3106882" fill="none" extrusionOk="0">
                <a:moveTo>
                  <a:pt x="0" y="144905"/>
                </a:moveTo>
                <a:cubicBezTo>
                  <a:pt x="-4432" y="66905"/>
                  <a:pt x="78128" y="-12920"/>
                  <a:pt x="144905" y="0"/>
                </a:cubicBezTo>
                <a:cubicBezTo>
                  <a:pt x="229021" y="-11280"/>
                  <a:pt x="282545" y="22023"/>
                  <a:pt x="382949" y="0"/>
                </a:cubicBezTo>
                <a:cubicBezTo>
                  <a:pt x="483353" y="-22023"/>
                  <a:pt x="819824" y="32376"/>
                  <a:pt x="1216102" y="0"/>
                </a:cubicBezTo>
                <a:cubicBezTo>
                  <a:pt x="1612380" y="-32376"/>
                  <a:pt x="1538447" y="30275"/>
                  <a:pt x="1692190" y="0"/>
                </a:cubicBezTo>
                <a:cubicBezTo>
                  <a:pt x="1845933" y="-30275"/>
                  <a:pt x="2166198" y="80793"/>
                  <a:pt x="2525343" y="0"/>
                </a:cubicBezTo>
                <a:cubicBezTo>
                  <a:pt x="2884488" y="-80793"/>
                  <a:pt x="2780635" y="17050"/>
                  <a:pt x="2882409" y="0"/>
                </a:cubicBezTo>
                <a:cubicBezTo>
                  <a:pt x="2984183" y="-17050"/>
                  <a:pt x="3285429" y="11178"/>
                  <a:pt x="3596540" y="0"/>
                </a:cubicBezTo>
                <a:cubicBezTo>
                  <a:pt x="3907651" y="-11178"/>
                  <a:pt x="3780026" y="14458"/>
                  <a:pt x="3834584" y="0"/>
                </a:cubicBezTo>
                <a:cubicBezTo>
                  <a:pt x="3889142" y="-14458"/>
                  <a:pt x="4202044" y="17276"/>
                  <a:pt x="4429693" y="0"/>
                </a:cubicBezTo>
                <a:cubicBezTo>
                  <a:pt x="4657342" y="-17276"/>
                  <a:pt x="4651129" y="32892"/>
                  <a:pt x="4786759" y="0"/>
                </a:cubicBezTo>
                <a:cubicBezTo>
                  <a:pt x="4922389" y="-32892"/>
                  <a:pt x="5052764" y="50608"/>
                  <a:pt x="5262847" y="0"/>
                </a:cubicBezTo>
                <a:cubicBezTo>
                  <a:pt x="5472930" y="-50608"/>
                  <a:pt x="5550174" y="1875"/>
                  <a:pt x="5738934" y="0"/>
                </a:cubicBezTo>
                <a:cubicBezTo>
                  <a:pt x="5927694" y="-1875"/>
                  <a:pt x="6173451" y="45921"/>
                  <a:pt x="6572088" y="0"/>
                </a:cubicBezTo>
                <a:cubicBezTo>
                  <a:pt x="6970725" y="-45921"/>
                  <a:pt x="7092584" y="31563"/>
                  <a:pt x="7286219" y="0"/>
                </a:cubicBezTo>
                <a:cubicBezTo>
                  <a:pt x="7479854" y="-31563"/>
                  <a:pt x="7463204" y="13546"/>
                  <a:pt x="7524263" y="0"/>
                </a:cubicBezTo>
                <a:cubicBezTo>
                  <a:pt x="7585322" y="-13546"/>
                  <a:pt x="7808712" y="42182"/>
                  <a:pt x="7881329" y="0"/>
                </a:cubicBezTo>
                <a:cubicBezTo>
                  <a:pt x="7953946" y="-42182"/>
                  <a:pt x="8126517" y="85"/>
                  <a:pt x="8357416" y="0"/>
                </a:cubicBezTo>
                <a:cubicBezTo>
                  <a:pt x="8588315" y="-85"/>
                  <a:pt x="8737947" y="13310"/>
                  <a:pt x="8952526" y="0"/>
                </a:cubicBezTo>
                <a:cubicBezTo>
                  <a:pt x="9167105" y="-13310"/>
                  <a:pt x="9480457" y="39427"/>
                  <a:pt x="9666657" y="0"/>
                </a:cubicBezTo>
                <a:cubicBezTo>
                  <a:pt x="9852857" y="-39427"/>
                  <a:pt x="10303888" y="70627"/>
                  <a:pt x="10499810" y="0"/>
                </a:cubicBezTo>
                <a:cubicBezTo>
                  <a:pt x="10695732" y="-70627"/>
                  <a:pt x="10862146" y="6819"/>
                  <a:pt x="10975898" y="0"/>
                </a:cubicBezTo>
                <a:cubicBezTo>
                  <a:pt x="11089650" y="-6819"/>
                  <a:pt x="11258845" y="34114"/>
                  <a:pt x="11451986" y="0"/>
                </a:cubicBezTo>
                <a:cubicBezTo>
                  <a:pt x="11645127" y="-34114"/>
                  <a:pt x="11811326" y="29060"/>
                  <a:pt x="12047095" y="0"/>
                </a:cubicBezTo>
                <a:cubicBezTo>
                  <a:pt x="12121673" y="8224"/>
                  <a:pt x="12176488" y="71916"/>
                  <a:pt x="12192000" y="144905"/>
                </a:cubicBezTo>
                <a:cubicBezTo>
                  <a:pt x="12221741" y="335709"/>
                  <a:pt x="12165899" y="487067"/>
                  <a:pt x="12192000" y="708319"/>
                </a:cubicBezTo>
                <a:cubicBezTo>
                  <a:pt x="12218101" y="929571"/>
                  <a:pt x="12165019" y="1120969"/>
                  <a:pt x="12192000" y="1299905"/>
                </a:cubicBezTo>
                <a:cubicBezTo>
                  <a:pt x="12218981" y="1478841"/>
                  <a:pt x="12189919" y="1690065"/>
                  <a:pt x="12192000" y="1891490"/>
                </a:cubicBezTo>
                <a:cubicBezTo>
                  <a:pt x="12194081" y="2092916"/>
                  <a:pt x="12128513" y="2161524"/>
                  <a:pt x="12192000" y="2426733"/>
                </a:cubicBezTo>
                <a:cubicBezTo>
                  <a:pt x="12255487" y="2691942"/>
                  <a:pt x="12138869" y="2722871"/>
                  <a:pt x="12192000" y="2961977"/>
                </a:cubicBezTo>
                <a:cubicBezTo>
                  <a:pt x="12188823" y="3020022"/>
                  <a:pt x="12140733" y="3102834"/>
                  <a:pt x="12047095" y="3106882"/>
                </a:cubicBezTo>
                <a:cubicBezTo>
                  <a:pt x="11866843" y="3165020"/>
                  <a:pt x="11554514" y="3070530"/>
                  <a:pt x="11213942" y="3106882"/>
                </a:cubicBezTo>
                <a:cubicBezTo>
                  <a:pt x="10873370" y="3143234"/>
                  <a:pt x="10658208" y="3037448"/>
                  <a:pt x="10499810" y="3106882"/>
                </a:cubicBezTo>
                <a:cubicBezTo>
                  <a:pt x="10341412" y="3176316"/>
                  <a:pt x="10040413" y="3064330"/>
                  <a:pt x="9904701" y="3106882"/>
                </a:cubicBezTo>
                <a:cubicBezTo>
                  <a:pt x="9768989" y="3149434"/>
                  <a:pt x="9348245" y="3074637"/>
                  <a:pt x="9190569" y="3106882"/>
                </a:cubicBezTo>
                <a:cubicBezTo>
                  <a:pt x="9032893" y="3139127"/>
                  <a:pt x="9003715" y="3102481"/>
                  <a:pt x="8952526" y="3106882"/>
                </a:cubicBezTo>
                <a:cubicBezTo>
                  <a:pt x="8901337" y="3111283"/>
                  <a:pt x="8809364" y="3085530"/>
                  <a:pt x="8714482" y="3106882"/>
                </a:cubicBezTo>
                <a:cubicBezTo>
                  <a:pt x="8619600" y="3128234"/>
                  <a:pt x="8174253" y="3067376"/>
                  <a:pt x="8000350" y="3106882"/>
                </a:cubicBezTo>
                <a:cubicBezTo>
                  <a:pt x="7826447" y="3146388"/>
                  <a:pt x="7632940" y="3069773"/>
                  <a:pt x="7405241" y="3106882"/>
                </a:cubicBezTo>
                <a:cubicBezTo>
                  <a:pt x="7177542" y="3143991"/>
                  <a:pt x="7133772" y="3066986"/>
                  <a:pt x="7048175" y="3106882"/>
                </a:cubicBezTo>
                <a:cubicBezTo>
                  <a:pt x="6962578" y="3146778"/>
                  <a:pt x="6724662" y="3074732"/>
                  <a:pt x="6572088" y="3106882"/>
                </a:cubicBezTo>
                <a:cubicBezTo>
                  <a:pt x="6419514" y="3139032"/>
                  <a:pt x="6212318" y="3024875"/>
                  <a:pt x="5857956" y="3106882"/>
                </a:cubicBezTo>
                <a:cubicBezTo>
                  <a:pt x="5503594" y="3188889"/>
                  <a:pt x="5596870" y="3100789"/>
                  <a:pt x="5381869" y="3106882"/>
                </a:cubicBezTo>
                <a:cubicBezTo>
                  <a:pt x="5166868" y="3112975"/>
                  <a:pt x="4896167" y="3055669"/>
                  <a:pt x="4667737" y="3106882"/>
                </a:cubicBezTo>
                <a:cubicBezTo>
                  <a:pt x="4439307" y="3158095"/>
                  <a:pt x="4178577" y="3067147"/>
                  <a:pt x="3834584" y="3106882"/>
                </a:cubicBezTo>
                <a:cubicBezTo>
                  <a:pt x="3490591" y="3146617"/>
                  <a:pt x="3413205" y="3095852"/>
                  <a:pt x="3239474" y="3106882"/>
                </a:cubicBezTo>
                <a:cubicBezTo>
                  <a:pt x="3065743" y="3117912"/>
                  <a:pt x="3001278" y="3100953"/>
                  <a:pt x="2882409" y="3106882"/>
                </a:cubicBezTo>
                <a:cubicBezTo>
                  <a:pt x="2763541" y="3112811"/>
                  <a:pt x="2627198" y="3086510"/>
                  <a:pt x="2406321" y="3106882"/>
                </a:cubicBezTo>
                <a:cubicBezTo>
                  <a:pt x="2185444" y="3127254"/>
                  <a:pt x="1908161" y="3061452"/>
                  <a:pt x="1573168" y="3106882"/>
                </a:cubicBezTo>
                <a:cubicBezTo>
                  <a:pt x="1238175" y="3152312"/>
                  <a:pt x="1107027" y="3036011"/>
                  <a:pt x="859036" y="3106882"/>
                </a:cubicBezTo>
                <a:cubicBezTo>
                  <a:pt x="611045" y="3177753"/>
                  <a:pt x="315216" y="3069533"/>
                  <a:pt x="144905" y="3106882"/>
                </a:cubicBezTo>
                <a:cubicBezTo>
                  <a:pt x="74090" y="3112812"/>
                  <a:pt x="-12876" y="3047849"/>
                  <a:pt x="0" y="2961977"/>
                </a:cubicBezTo>
                <a:cubicBezTo>
                  <a:pt x="-53102" y="2797037"/>
                  <a:pt x="29865" y="2622536"/>
                  <a:pt x="0" y="2370392"/>
                </a:cubicBezTo>
                <a:cubicBezTo>
                  <a:pt x="-29865" y="2118249"/>
                  <a:pt x="23489" y="1947280"/>
                  <a:pt x="0" y="1806977"/>
                </a:cubicBezTo>
                <a:cubicBezTo>
                  <a:pt x="-23489" y="1666675"/>
                  <a:pt x="22027" y="1429664"/>
                  <a:pt x="0" y="1328075"/>
                </a:cubicBezTo>
                <a:cubicBezTo>
                  <a:pt x="-22027" y="1226486"/>
                  <a:pt x="46428" y="991028"/>
                  <a:pt x="0" y="764661"/>
                </a:cubicBezTo>
                <a:cubicBezTo>
                  <a:pt x="-46428" y="538294"/>
                  <a:pt x="25633" y="339989"/>
                  <a:pt x="0" y="144905"/>
                </a:cubicBezTo>
                <a:close/>
              </a:path>
              <a:path w="12192000" h="3106882" stroke="0" extrusionOk="0">
                <a:moveTo>
                  <a:pt x="0" y="144905"/>
                </a:moveTo>
                <a:cubicBezTo>
                  <a:pt x="-6137" y="67829"/>
                  <a:pt x="51336" y="2493"/>
                  <a:pt x="144905" y="0"/>
                </a:cubicBezTo>
                <a:cubicBezTo>
                  <a:pt x="420662" y="-16541"/>
                  <a:pt x="563826" y="11000"/>
                  <a:pt x="978058" y="0"/>
                </a:cubicBezTo>
                <a:cubicBezTo>
                  <a:pt x="1392290" y="-11000"/>
                  <a:pt x="1207107" y="16229"/>
                  <a:pt x="1335124" y="0"/>
                </a:cubicBezTo>
                <a:cubicBezTo>
                  <a:pt x="1463141" y="-16229"/>
                  <a:pt x="1566218" y="22793"/>
                  <a:pt x="1692190" y="0"/>
                </a:cubicBezTo>
                <a:cubicBezTo>
                  <a:pt x="1818162" y="-22793"/>
                  <a:pt x="2271614" y="14638"/>
                  <a:pt x="2525343" y="0"/>
                </a:cubicBezTo>
                <a:cubicBezTo>
                  <a:pt x="2779072" y="-14638"/>
                  <a:pt x="2648752" y="16511"/>
                  <a:pt x="2763387" y="0"/>
                </a:cubicBezTo>
                <a:cubicBezTo>
                  <a:pt x="2878022" y="-16511"/>
                  <a:pt x="2882970" y="18620"/>
                  <a:pt x="3001431" y="0"/>
                </a:cubicBezTo>
                <a:cubicBezTo>
                  <a:pt x="3119892" y="-18620"/>
                  <a:pt x="3451305" y="29655"/>
                  <a:pt x="3834584" y="0"/>
                </a:cubicBezTo>
                <a:cubicBezTo>
                  <a:pt x="4217863" y="-29655"/>
                  <a:pt x="4017239" y="24193"/>
                  <a:pt x="4072628" y="0"/>
                </a:cubicBezTo>
                <a:cubicBezTo>
                  <a:pt x="4128017" y="-24193"/>
                  <a:pt x="4567795" y="89145"/>
                  <a:pt x="4905781" y="0"/>
                </a:cubicBezTo>
                <a:cubicBezTo>
                  <a:pt x="5243767" y="-89145"/>
                  <a:pt x="5365609" y="77248"/>
                  <a:pt x="5619912" y="0"/>
                </a:cubicBezTo>
                <a:cubicBezTo>
                  <a:pt x="5874215" y="-77248"/>
                  <a:pt x="6047707" y="24234"/>
                  <a:pt x="6215022" y="0"/>
                </a:cubicBezTo>
                <a:cubicBezTo>
                  <a:pt x="6382337" y="-24234"/>
                  <a:pt x="6797744" y="32439"/>
                  <a:pt x="7048175" y="0"/>
                </a:cubicBezTo>
                <a:cubicBezTo>
                  <a:pt x="7298606" y="-32439"/>
                  <a:pt x="7297881" y="7083"/>
                  <a:pt x="7405241" y="0"/>
                </a:cubicBezTo>
                <a:cubicBezTo>
                  <a:pt x="7512601" y="-7083"/>
                  <a:pt x="7682116" y="40833"/>
                  <a:pt x="7881329" y="0"/>
                </a:cubicBezTo>
                <a:cubicBezTo>
                  <a:pt x="8080542" y="-40833"/>
                  <a:pt x="8526932" y="39962"/>
                  <a:pt x="8714482" y="0"/>
                </a:cubicBezTo>
                <a:cubicBezTo>
                  <a:pt x="8902032" y="-39962"/>
                  <a:pt x="8893407" y="12914"/>
                  <a:pt x="8952526" y="0"/>
                </a:cubicBezTo>
                <a:cubicBezTo>
                  <a:pt x="9011645" y="-12914"/>
                  <a:pt x="9419637" y="71292"/>
                  <a:pt x="9666657" y="0"/>
                </a:cubicBezTo>
                <a:cubicBezTo>
                  <a:pt x="9913677" y="-71292"/>
                  <a:pt x="10076137" y="62302"/>
                  <a:pt x="10380788" y="0"/>
                </a:cubicBezTo>
                <a:cubicBezTo>
                  <a:pt x="10685439" y="-62302"/>
                  <a:pt x="10842114" y="10817"/>
                  <a:pt x="11213942" y="0"/>
                </a:cubicBezTo>
                <a:cubicBezTo>
                  <a:pt x="11585770" y="-10817"/>
                  <a:pt x="11753241" y="40936"/>
                  <a:pt x="12047095" y="0"/>
                </a:cubicBezTo>
                <a:cubicBezTo>
                  <a:pt x="12129699" y="-1159"/>
                  <a:pt x="12193248" y="71736"/>
                  <a:pt x="12192000" y="144905"/>
                </a:cubicBezTo>
                <a:cubicBezTo>
                  <a:pt x="12212450" y="263976"/>
                  <a:pt x="12169360" y="557792"/>
                  <a:pt x="12192000" y="708319"/>
                </a:cubicBezTo>
                <a:cubicBezTo>
                  <a:pt x="12214640" y="858846"/>
                  <a:pt x="12154288" y="1006396"/>
                  <a:pt x="12192000" y="1187222"/>
                </a:cubicBezTo>
                <a:cubicBezTo>
                  <a:pt x="12229712" y="1368048"/>
                  <a:pt x="12138858" y="1552802"/>
                  <a:pt x="12192000" y="1694295"/>
                </a:cubicBezTo>
                <a:cubicBezTo>
                  <a:pt x="12245142" y="1835788"/>
                  <a:pt x="12162342" y="1966650"/>
                  <a:pt x="12192000" y="2201368"/>
                </a:cubicBezTo>
                <a:cubicBezTo>
                  <a:pt x="12221658" y="2436086"/>
                  <a:pt x="12136290" y="2782415"/>
                  <a:pt x="12192000" y="2961977"/>
                </a:cubicBezTo>
                <a:cubicBezTo>
                  <a:pt x="12186634" y="3043174"/>
                  <a:pt x="12128275" y="3100760"/>
                  <a:pt x="12047095" y="3106882"/>
                </a:cubicBezTo>
                <a:cubicBezTo>
                  <a:pt x="11918020" y="3134055"/>
                  <a:pt x="11824608" y="3105632"/>
                  <a:pt x="11690029" y="3106882"/>
                </a:cubicBezTo>
                <a:cubicBezTo>
                  <a:pt x="11555450" y="3108132"/>
                  <a:pt x="11038490" y="3081225"/>
                  <a:pt x="10856876" y="3106882"/>
                </a:cubicBezTo>
                <a:cubicBezTo>
                  <a:pt x="10675262" y="3132539"/>
                  <a:pt x="10428438" y="3027042"/>
                  <a:pt x="10142745" y="3106882"/>
                </a:cubicBezTo>
                <a:cubicBezTo>
                  <a:pt x="9857052" y="3186722"/>
                  <a:pt x="9493590" y="3081397"/>
                  <a:pt x="9309591" y="3106882"/>
                </a:cubicBezTo>
                <a:cubicBezTo>
                  <a:pt x="9125592" y="3132367"/>
                  <a:pt x="9001050" y="3065497"/>
                  <a:pt x="8714482" y="3106882"/>
                </a:cubicBezTo>
                <a:cubicBezTo>
                  <a:pt x="8427914" y="3148267"/>
                  <a:pt x="8518685" y="3069314"/>
                  <a:pt x="8357416" y="3106882"/>
                </a:cubicBezTo>
                <a:cubicBezTo>
                  <a:pt x="8196147" y="3144450"/>
                  <a:pt x="7994534" y="3062293"/>
                  <a:pt x="7643285" y="3106882"/>
                </a:cubicBezTo>
                <a:cubicBezTo>
                  <a:pt x="7292036" y="3151471"/>
                  <a:pt x="7398409" y="3080288"/>
                  <a:pt x="7167197" y="3106882"/>
                </a:cubicBezTo>
                <a:cubicBezTo>
                  <a:pt x="6935985" y="3133476"/>
                  <a:pt x="6677978" y="3076872"/>
                  <a:pt x="6453066" y="3106882"/>
                </a:cubicBezTo>
                <a:cubicBezTo>
                  <a:pt x="6228154" y="3136892"/>
                  <a:pt x="5905088" y="3063466"/>
                  <a:pt x="5738934" y="3106882"/>
                </a:cubicBezTo>
                <a:cubicBezTo>
                  <a:pt x="5572780" y="3150298"/>
                  <a:pt x="5616518" y="3091544"/>
                  <a:pt x="5500890" y="3106882"/>
                </a:cubicBezTo>
                <a:cubicBezTo>
                  <a:pt x="5385262" y="3122220"/>
                  <a:pt x="5077645" y="3066643"/>
                  <a:pt x="4905781" y="3106882"/>
                </a:cubicBezTo>
                <a:cubicBezTo>
                  <a:pt x="4733917" y="3147121"/>
                  <a:pt x="4667179" y="3074587"/>
                  <a:pt x="4548715" y="3106882"/>
                </a:cubicBezTo>
                <a:cubicBezTo>
                  <a:pt x="4430251" y="3139177"/>
                  <a:pt x="4130635" y="3078658"/>
                  <a:pt x="3834584" y="3106882"/>
                </a:cubicBezTo>
                <a:cubicBezTo>
                  <a:pt x="3538533" y="3135106"/>
                  <a:pt x="3383743" y="3035901"/>
                  <a:pt x="3239474" y="3106882"/>
                </a:cubicBezTo>
                <a:cubicBezTo>
                  <a:pt x="3095205" y="3177863"/>
                  <a:pt x="2774098" y="3060163"/>
                  <a:pt x="2525343" y="3106882"/>
                </a:cubicBezTo>
                <a:cubicBezTo>
                  <a:pt x="2276588" y="3153601"/>
                  <a:pt x="2140420" y="3076621"/>
                  <a:pt x="1811212" y="3106882"/>
                </a:cubicBezTo>
                <a:cubicBezTo>
                  <a:pt x="1482004" y="3137143"/>
                  <a:pt x="1439223" y="3083506"/>
                  <a:pt x="1335124" y="3106882"/>
                </a:cubicBezTo>
                <a:cubicBezTo>
                  <a:pt x="1231025" y="3130258"/>
                  <a:pt x="586950" y="3029066"/>
                  <a:pt x="144905" y="3106882"/>
                </a:cubicBezTo>
                <a:cubicBezTo>
                  <a:pt x="79095" y="3124501"/>
                  <a:pt x="7908" y="3053240"/>
                  <a:pt x="0" y="2961977"/>
                </a:cubicBezTo>
                <a:cubicBezTo>
                  <a:pt x="-37365" y="2818742"/>
                  <a:pt x="32345" y="2582507"/>
                  <a:pt x="0" y="2454904"/>
                </a:cubicBezTo>
                <a:cubicBezTo>
                  <a:pt x="-32345" y="2327301"/>
                  <a:pt x="3761" y="2064861"/>
                  <a:pt x="0" y="1891490"/>
                </a:cubicBezTo>
                <a:cubicBezTo>
                  <a:pt x="-3761" y="1718119"/>
                  <a:pt x="21358" y="1577344"/>
                  <a:pt x="0" y="1384417"/>
                </a:cubicBezTo>
                <a:cubicBezTo>
                  <a:pt x="-21358" y="1191490"/>
                  <a:pt x="3169" y="1027465"/>
                  <a:pt x="0" y="821002"/>
                </a:cubicBezTo>
                <a:cubicBezTo>
                  <a:pt x="-3169" y="614539"/>
                  <a:pt x="51270" y="379010"/>
                  <a:pt x="0" y="14490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GB" sz="1350" dirty="0">
              <a:solidFill>
                <a:schemeClr val="tx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E011E3-6D23-49AF-97DD-1D21CEE8421B}"/>
              </a:ext>
            </a:extLst>
          </p:cNvPr>
          <p:cNvSpPr/>
          <p:nvPr/>
        </p:nvSpPr>
        <p:spPr>
          <a:xfrm>
            <a:off x="8719546" y="204511"/>
            <a:ext cx="11451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05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ishafi" pitchFamily="2" charset="-78"/>
                <a:cs typeface="Mishafi" pitchFamily="2" charset="-78"/>
              </a:rPr>
              <a:t>تقييم ذاتي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F95C2F9-B3DB-47DF-BD14-A26D50789013}"/>
              </a:ext>
            </a:extLst>
          </p:cNvPr>
          <p:cNvSpPr txBox="1"/>
          <p:nvPr/>
        </p:nvSpPr>
        <p:spPr>
          <a:xfrm>
            <a:off x="4011773" y="465682"/>
            <a:ext cx="7803572" cy="300082"/>
          </a:xfrm>
          <a:custGeom>
            <a:avLst/>
            <a:gdLst>
              <a:gd name="connsiteX0" fmla="*/ 0 w 7803572"/>
              <a:gd name="connsiteY0" fmla="*/ 0 h 300082"/>
              <a:gd name="connsiteX1" fmla="*/ 7803572 w 7803572"/>
              <a:gd name="connsiteY1" fmla="*/ 0 h 300082"/>
              <a:gd name="connsiteX2" fmla="*/ 7803572 w 7803572"/>
              <a:gd name="connsiteY2" fmla="*/ 300082 h 300082"/>
              <a:gd name="connsiteX3" fmla="*/ 0 w 7803572"/>
              <a:gd name="connsiteY3" fmla="*/ 300082 h 300082"/>
              <a:gd name="connsiteX4" fmla="*/ 0 w 7803572"/>
              <a:gd name="connsiteY4" fmla="*/ 0 h 30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3572" h="300082" extrusionOk="0">
                <a:moveTo>
                  <a:pt x="0" y="0"/>
                </a:moveTo>
                <a:cubicBezTo>
                  <a:pt x="2378016" y="5559"/>
                  <a:pt x="6549459" y="-131825"/>
                  <a:pt x="7803572" y="0"/>
                </a:cubicBezTo>
                <a:cubicBezTo>
                  <a:pt x="7803826" y="120901"/>
                  <a:pt x="7779985" y="264791"/>
                  <a:pt x="7803572" y="300082"/>
                </a:cubicBezTo>
                <a:cubicBezTo>
                  <a:pt x="6220902" y="193220"/>
                  <a:pt x="1845246" y="283869"/>
                  <a:pt x="0" y="300082"/>
                </a:cubicBezTo>
                <a:cubicBezTo>
                  <a:pt x="19645" y="268109"/>
                  <a:pt x="-17282" y="6147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 defTabSz="685800" rtl="1"/>
            <a:endParaRPr lang="en-US" sz="135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E329265-6816-4993-8BAF-865FA10F974D}"/>
              </a:ext>
            </a:extLst>
          </p:cNvPr>
          <p:cNvSpPr txBox="1"/>
          <p:nvPr/>
        </p:nvSpPr>
        <p:spPr>
          <a:xfrm>
            <a:off x="5228725" y="4128113"/>
            <a:ext cx="1718475" cy="5539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000" dirty="0">
                <a:solidFill>
                  <a:schemeClr val="tx2">
                    <a:lumMod val="75000"/>
                  </a:schemeClr>
                </a:solidFill>
              </a:rPr>
              <a:t>أحتاج لمساعدة</a:t>
            </a: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8517A79-A03E-4D47-8860-26BC3D9719CD}"/>
              </a:ext>
            </a:extLst>
          </p:cNvPr>
          <p:cNvSpPr txBox="1"/>
          <p:nvPr/>
        </p:nvSpPr>
        <p:spPr>
          <a:xfrm>
            <a:off x="713401" y="4059795"/>
            <a:ext cx="1864453" cy="5539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000" dirty="0">
                <a:solidFill>
                  <a:schemeClr val="tx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 أفهم الدرس 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40B1679-3D97-4869-94D5-9FAEE4627CFC}"/>
              </a:ext>
            </a:extLst>
          </p:cNvPr>
          <p:cNvSpPr txBox="1"/>
          <p:nvPr/>
        </p:nvSpPr>
        <p:spPr>
          <a:xfrm>
            <a:off x="9864731" y="4013825"/>
            <a:ext cx="1396604" cy="5539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000" dirty="0">
                <a:solidFill>
                  <a:schemeClr val="tx2">
                    <a:lumMod val="75000"/>
                  </a:schemeClr>
                </a:solidFill>
              </a:rPr>
              <a:t>فهمت الدرس </a:t>
            </a: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مربع نص 8">
            <a:extLst>
              <a:ext uri="{FF2B5EF4-FFF2-40B4-BE49-F238E27FC236}">
                <a16:creationId xmlns:a16="http://schemas.microsoft.com/office/drawing/2014/main" id="{A37E6FDA-1DA3-463F-B8AE-91FD03E8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228" y="2114980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9" name="مربع نص 10">
            <a:extLst>
              <a:ext uri="{FF2B5EF4-FFF2-40B4-BE49-F238E27FC236}">
                <a16:creationId xmlns:a16="http://schemas.microsoft.com/office/drawing/2014/main" id="{93B12542-44A3-4D29-88C9-4509316F1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709" y="1968282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F11412-3ADC-45C3-9EC0-05BC2E148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032" y="2029840"/>
            <a:ext cx="256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</a:p>
        </p:txBody>
      </p:sp>
      <p:pic>
        <p:nvPicPr>
          <p:cNvPr id="11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6D6F6A0-39DD-4582-8EC6-F39EA59AD9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31" y="2652018"/>
            <a:ext cx="1542994" cy="13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08230F8A-CA55-47C0-8FB2-AF95B1E47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59" y="2761311"/>
            <a:ext cx="1163156" cy="10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E9B3E61E-119E-4EF2-9DEF-12AC6D65FD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61" y="2195481"/>
            <a:ext cx="1318961" cy="1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3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4A0546-1B53-45E3-91C4-958DBD9E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81530"/>
            <a:ext cx="1995055" cy="467647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26A49F9-3AF4-4D10-9BDC-11D2189B0518}"/>
              </a:ext>
            </a:extLst>
          </p:cNvPr>
          <p:cNvSpPr txBox="1"/>
          <p:nvPr/>
        </p:nvSpPr>
        <p:spPr>
          <a:xfrm>
            <a:off x="2463734" y="808215"/>
            <a:ext cx="694943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66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  <a:r>
              <a:rPr lang="ar-KW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نلتقي في الحصة القادمة</a:t>
            </a:r>
          </a:p>
          <a:p>
            <a:pPr algn="ctr" rtl="0">
              <a:defRPr sz="66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  <a:r>
              <a:rPr lang="ar-KW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استودعتك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م</a:t>
            </a:r>
            <a:r>
              <a:rPr lang="ar-KW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 الله </a:t>
            </a:r>
            <a:endParaRPr lang="ar-AE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0">
              <a:defRPr sz="66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سبحانك اللهم وبحمدك استغفرك وأتوب إليك </a:t>
            </a:r>
          </a:p>
          <a:p>
            <a:pPr algn="ctr" rtl="0">
              <a:defRPr sz="66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</a:defRPr>
            </a:pPr>
            <a:r>
              <a:rPr lang="ar-KW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T Bold Heading"/>
                <a:ea typeface="PT Bold Heading"/>
                <a:cs typeface="PT Bold Heading"/>
                <a:sym typeface="PT Bold Heading"/>
              </a:rPr>
              <a:t>والسلام عليكم ورحمة الله وبركاته</a:t>
            </a:r>
          </a:p>
        </p:txBody>
      </p:sp>
      <p:pic>
        <p:nvPicPr>
          <p:cNvPr id="4" name="Picture 2" descr="Muslim Child Boy Read Quran Doua كرتون طفل مسلم | Citypng">
            <a:extLst>
              <a:ext uri="{FF2B5EF4-FFF2-40B4-BE49-F238E27FC236}">
                <a16:creationId xmlns:a16="http://schemas.microsoft.com/office/drawing/2014/main" id="{0849E674-860D-42D7-9EBD-0F1D70DA0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708" y1="32975" x2="56250" y2="34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68" y="1742547"/>
            <a:ext cx="4089155" cy="55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6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885EBC7-3EB3-475F-BD70-E9B56C313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7612130-318B-4C36-9298-C3E588FCAC40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العُلا آمنة رقمياً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98A2EE02-D22A-4BDD-ACAC-2DEF31F85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0AC1F584-676C-4C9A-AAE3-4BF334E85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14" y="2426818"/>
            <a:ext cx="2668422" cy="3997637"/>
          </a:xfrm>
          <a:prstGeom prst="rect">
            <a:avLst/>
          </a:prstGeom>
        </p:spPr>
      </p:pic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81B5EA4B-E33B-41F2-923B-F032D3A8F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F881575C-15C7-467C-B216-818DE2351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07" y="2426818"/>
            <a:ext cx="526004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الإبداعية الأصفر والتفكير المصباح, خلاق, الأصفر, تفكير صورة الخلفية للتحميل  مجانا">
            <a:extLst>
              <a:ext uri="{FF2B5EF4-FFF2-40B4-BE49-F238E27FC236}">
                <a16:creationId xmlns:a16="http://schemas.microsoft.com/office/drawing/2014/main" id="{DFA566F4-E8DA-40D1-81BB-2AF33448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8" y="0"/>
            <a:ext cx="12211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0C0704E-B8DC-4364-9CB2-7B556288DE07}"/>
              </a:ext>
            </a:extLst>
          </p:cNvPr>
          <p:cNvSpPr txBox="1"/>
          <p:nvPr/>
        </p:nvSpPr>
        <p:spPr>
          <a:xfrm>
            <a:off x="596347" y="3180522"/>
            <a:ext cx="3014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مكانة القرآن </a:t>
            </a:r>
            <a:endParaRPr lang="en-US" sz="6000" b="1" dirty="0"/>
          </a:p>
        </p:txBody>
      </p:sp>
      <p:pic>
        <p:nvPicPr>
          <p:cNvPr id="10" name="Picture 2" descr="ساعة (وحدة) - ويكيبيديا">
            <a:extLst>
              <a:ext uri="{FF2B5EF4-FFF2-40B4-BE49-F238E27FC236}">
                <a16:creationId xmlns:a16="http://schemas.microsoft.com/office/drawing/2014/main" id="{D3EA1676-0872-4F18-9AC8-6F4ACCC1D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04" y="1"/>
            <a:ext cx="1497496" cy="14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خطط انسيابي: رابط 10">
            <a:extLst>
              <a:ext uri="{FF2B5EF4-FFF2-40B4-BE49-F238E27FC236}">
                <a16:creationId xmlns:a16="http://schemas.microsoft.com/office/drawing/2014/main" id="{1CEB5F0D-A9E7-4059-AE00-1D310E084E32}"/>
              </a:ext>
            </a:extLst>
          </p:cNvPr>
          <p:cNvSpPr/>
          <p:nvPr/>
        </p:nvSpPr>
        <p:spPr>
          <a:xfrm>
            <a:off x="10745231" y="110204"/>
            <a:ext cx="1339502" cy="1339504"/>
          </a:xfrm>
          <a:prstGeom prst="flowChartConnector">
            <a:avLst/>
          </a:prstGeom>
          <a:solidFill>
            <a:srgbClr val="FFFF00">
              <a:alpha val="5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فضل 5 خلفيات بوربوينت لاستخدامها في العرض التقديمي | برزنتيشن">
            <a:extLst>
              <a:ext uri="{FF2B5EF4-FFF2-40B4-BE49-F238E27FC236}">
                <a16:creationId xmlns:a16="http://schemas.microsoft.com/office/drawing/2014/main" id="{5F9947B7-19E9-4BF2-B8B8-81812749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812"/>
            <a:ext cx="12192000" cy="70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اوية مطوية 1">
            <a:extLst>
              <a:ext uri="{FF2B5EF4-FFF2-40B4-BE49-F238E27FC236}">
                <a16:creationId xmlns:a16="http://schemas.microsoft.com/office/drawing/2014/main" id="{E2EAD2A8-16F7-48C0-8775-43BD057D7443}"/>
              </a:ext>
            </a:extLst>
          </p:cNvPr>
          <p:cNvSpPr/>
          <p:nvPr/>
        </p:nvSpPr>
        <p:spPr>
          <a:xfrm>
            <a:off x="6363999" y="864704"/>
            <a:ext cx="4015409" cy="5128592"/>
          </a:xfrm>
          <a:custGeom>
            <a:avLst/>
            <a:gdLst>
              <a:gd name="connsiteX0" fmla="*/ 0 w 4015409"/>
              <a:gd name="connsiteY0" fmla="*/ 0 h 5128592"/>
              <a:gd name="connsiteX1" fmla="*/ 493322 w 4015409"/>
              <a:gd name="connsiteY1" fmla="*/ 0 h 5128592"/>
              <a:gd name="connsiteX2" fmla="*/ 1026797 w 4015409"/>
              <a:gd name="connsiteY2" fmla="*/ 0 h 5128592"/>
              <a:gd name="connsiteX3" fmla="*/ 1640581 w 4015409"/>
              <a:gd name="connsiteY3" fmla="*/ 0 h 5128592"/>
              <a:gd name="connsiteX4" fmla="*/ 2254365 w 4015409"/>
              <a:gd name="connsiteY4" fmla="*/ 0 h 5128592"/>
              <a:gd name="connsiteX5" fmla="*/ 2707533 w 4015409"/>
              <a:gd name="connsiteY5" fmla="*/ 0 h 5128592"/>
              <a:gd name="connsiteX6" fmla="*/ 3321317 w 4015409"/>
              <a:gd name="connsiteY6" fmla="*/ 0 h 5128592"/>
              <a:gd name="connsiteX7" fmla="*/ 4015409 w 4015409"/>
              <a:gd name="connsiteY7" fmla="*/ 0 h 5128592"/>
              <a:gd name="connsiteX8" fmla="*/ 4015409 w 4015409"/>
              <a:gd name="connsiteY8" fmla="*/ 423638 h 5128592"/>
              <a:gd name="connsiteX9" fmla="*/ 4015409 w 4015409"/>
              <a:gd name="connsiteY9" fmla="*/ 936462 h 5128592"/>
              <a:gd name="connsiteX10" fmla="*/ 4015409 w 4015409"/>
              <a:gd name="connsiteY10" fmla="*/ 1404693 h 5128592"/>
              <a:gd name="connsiteX11" fmla="*/ 4015409 w 4015409"/>
              <a:gd name="connsiteY11" fmla="*/ 1828331 h 5128592"/>
              <a:gd name="connsiteX12" fmla="*/ 4015409 w 4015409"/>
              <a:gd name="connsiteY12" fmla="*/ 2385749 h 5128592"/>
              <a:gd name="connsiteX13" fmla="*/ 4015409 w 4015409"/>
              <a:gd name="connsiteY13" fmla="*/ 2898574 h 5128592"/>
              <a:gd name="connsiteX14" fmla="*/ 4015409 w 4015409"/>
              <a:gd name="connsiteY14" fmla="*/ 3545178 h 5128592"/>
              <a:gd name="connsiteX15" fmla="*/ 4015409 w 4015409"/>
              <a:gd name="connsiteY15" fmla="*/ 4459344 h 5128592"/>
              <a:gd name="connsiteX16" fmla="*/ 3700862 w 4015409"/>
              <a:gd name="connsiteY16" fmla="*/ 4773891 h 5128592"/>
              <a:gd name="connsiteX17" fmla="*/ 3346161 w 4015409"/>
              <a:gd name="connsiteY17" fmla="*/ 5128592 h 5128592"/>
              <a:gd name="connsiteX18" fmla="*/ 2855391 w 4015409"/>
              <a:gd name="connsiteY18" fmla="*/ 5128592 h 5128592"/>
              <a:gd name="connsiteX19" fmla="*/ 2297697 w 4015409"/>
              <a:gd name="connsiteY19" fmla="*/ 5128592 h 5128592"/>
              <a:gd name="connsiteX20" fmla="*/ 1806927 w 4015409"/>
              <a:gd name="connsiteY20" fmla="*/ 5128592 h 5128592"/>
              <a:gd name="connsiteX21" fmla="*/ 1282695 w 4015409"/>
              <a:gd name="connsiteY21" fmla="*/ 5128592 h 5128592"/>
              <a:gd name="connsiteX22" fmla="*/ 758463 w 4015409"/>
              <a:gd name="connsiteY22" fmla="*/ 5128592 h 5128592"/>
              <a:gd name="connsiteX23" fmla="*/ 0 w 4015409"/>
              <a:gd name="connsiteY23" fmla="*/ 5128592 h 5128592"/>
              <a:gd name="connsiteX24" fmla="*/ 0 w 4015409"/>
              <a:gd name="connsiteY24" fmla="*/ 4661320 h 5128592"/>
              <a:gd name="connsiteX25" fmla="*/ 0 w 4015409"/>
              <a:gd name="connsiteY25" fmla="*/ 4040191 h 5128592"/>
              <a:gd name="connsiteX26" fmla="*/ 0 w 4015409"/>
              <a:gd name="connsiteY26" fmla="*/ 3470347 h 5128592"/>
              <a:gd name="connsiteX27" fmla="*/ 0 w 4015409"/>
              <a:gd name="connsiteY27" fmla="*/ 3054361 h 5128592"/>
              <a:gd name="connsiteX28" fmla="*/ 0 w 4015409"/>
              <a:gd name="connsiteY28" fmla="*/ 2381946 h 5128592"/>
              <a:gd name="connsiteX29" fmla="*/ 0 w 4015409"/>
              <a:gd name="connsiteY29" fmla="*/ 1914674 h 5128592"/>
              <a:gd name="connsiteX30" fmla="*/ 0 w 4015409"/>
              <a:gd name="connsiteY30" fmla="*/ 1396117 h 5128592"/>
              <a:gd name="connsiteX31" fmla="*/ 0 w 4015409"/>
              <a:gd name="connsiteY31" fmla="*/ 774987 h 5128592"/>
              <a:gd name="connsiteX32" fmla="*/ 0 w 4015409"/>
              <a:gd name="connsiteY32" fmla="*/ 0 h 5128592"/>
              <a:gd name="connsiteX0" fmla="*/ 3346161 w 4015409"/>
              <a:gd name="connsiteY0" fmla="*/ 5128592 h 5128592"/>
              <a:gd name="connsiteX1" fmla="*/ 3480010 w 4015409"/>
              <a:gd name="connsiteY1" fmla="*/ 4593193 h 5128592"/>
              <a:gd name="connsiteX2" fmla="*/ 4015409 w 4015409"/>
              <a:gd name="connsiteY2" fmla="*/ 4459344 h 5128592"/>
              <a:gd name="connsiteX3" fmla="*/ 3674093 w 4015409"/>
              <a:gd name="connsiteY3" fmla="*/ 4800660 h 5128592"/>
              <a:gd name="connsiteX4" fmla="*/ 3346161 w 4015409"/>
              <a:gd name="connsiteY4" fmla="*/ 5128592 h 5128592"/>
              <a:gd name="connsiteX0" fmla="*/ 3346161 w 4015409"/>
              <a:gd name="connsiteY0" fmla="*/ 5128592 h 5128592"/>
              <a:gd name="connsiteX1" fmla="*/ 3480010 w 4015409"/>
              <a:gd name="connsiteY1" fmla="*/ 4593193 h 5128592"/>
              <a:gd name="connsiteX2" fmla="*/ 4015409 w 4015409"/>
              <a:gd name="connsiteY2" fmla="*/ 4459344 h 5128592"/>
              <a:gd name="connsiteX3" fmla="*/ 3680785 w 4015409"/>
              <a:gd name="connsiteY3" fmla="*/ 4793968 h 5128592"/>
              <a:gd name="connsiteX4" fmla="*/ 3346161 w 4015409"/>
              <a:gd name="connsiteY4" fmla="*/ 5128592 h 5128592"/>
              <a:gd name="connsiteX5" fmla="*/ 2755006 w 4015409"/>
              <a:gd name="connsiteY5" fmla="*/ 5128592 h 5128592"/>
              <a:gd name="connsiteX6" fmla="*/ 2264236 w 4015409"/>
              <a:gd name="connsiteY6" fmla="*/ 5128592 h 5128592"/>
              <a:gd name="connsiteX7" fmla="*/ 1740004 w 4015409"/>
              <a:gd name="connsiteY7" fmla="*/ 5128592 h 5128592"/>
              <a:gd name="connsiteX8" fmla="*/ 1148849 w 4015409"/>
              <a:gd name="connsiteY8" fmla="*/ 5128592 h 5128592"/>
              <a:gd name="connsiteX9" fmla="*/ 591155 w 4015409"/>
              <a:gd name="connsiteY9" fmla="*/ 5128592 h 5128592"/>
              <a:gd name="connsiteX10" fmla="*/ 0 w 4015409"/>
              <a:gd name="connsiteY10" fmla="*/ 5128592 h 5128592"/>
              <a:gd name="connsiteX11" fmla="*/ 0 w 4015409"/>
              <a:gd name="connsiteY11" fmla="*/ 4610034 h 5128592"/>
              <a:gd name="connsiteX12" fmla="*/ 0 w 4015409"/>
              <a:gd name="connsiteY12" fmla="*/ 4142763 h 5128592"/>
              <a:gd name="connsiteX13" fmla="*/ 0 w 4015409"/>
              <a:gd name="connsiteY13" fmla="*/ 3521633 h 5128592"/>
              <a:gd name="connsiteX14" fmla="*/ 0 w 4015409"/>
              <a:gd name="connsiteY14" fmla="*/ 2900504 h 5128592"/>
              <a:gd name="connsiteX15" fmla="*/ 0 w 4015409"/>
              <a:gd name="connsiteY15" fmla="*/ 2228088 h 5128592"/>
              <a:gd name="connsiteX16" fmla="*/ 0 w 4015409"/>
              <a:gd name="connsiteY16" fmla="*/ 1606959 h 5128592"/>
              <a:gd name="connsiteX17" fmla="*/ 0 w 4015409"/>
              <a:gd name="connsiteY17" fmla="*/ 1190973 h 5128592"/>
              <a:gd name="connsiteX18" fmla="*/ 0 w 4015409"/>
              <a:gd name="connsiteY18" fmla="*/ 774987 h 5128592"/>
              <a:gd name="connsiteX19" fmla="*/ 0 w 4015409"/>
              <a:gd name="connsiteY19" fmla="*/ 0 h 5128592"/>
              <a:gd name="connsiteX20" fmla="*/ 533476 w 4015409"/>
              <a:gd name="connsiteY20" fmla="*/ 0 h 5128592"/>
              <a:gd name="connsiteX21" fmla="*/ 1187414 w 4015409"/>
              <a:gd name="connsiteY21" fmla="*/ 0 h 5128592"/>
              <a:gd name="connsiteX22" fmla="*/ 1761044 w 4015409"/>
              <a:gd name="connsiteY22" fmla="*/ 0 h 5128592"/>
              <a:gd name="connsiteX23" fmla="*/ 2334674 w 4015409"/>
              <a:gd name="connsiteY23" fmla="*/ 0 h 5128592"/>
              <a:gd name="connsiteX24" fmla="*/ 2827995 w 4015409"/>
              <a:gd name="connsiteY24" fmla="*/ 0 h 5128592"/>
              <a:gd name="connsiteX25" fmla="*/ 3401625 w 4015409"/>
              <a:gd name="connsiteY25" fmla="*/ 0 h 5128592"/>
              <a:gd name="connsiteX26" fmla="*/ 4015409 w 4015409"/>
              <a:gd name="connsiteY26" fmla="*/ 0 h 5128592"/>
              <a:gd name="connsiteX27" fmla="*/ 4015409 w 4015409"/>
              <a:gd name="connsiteY27" fmla="*/ 468231 h 5128592"/>
              <a:gd name="connsiteX28" fmla="*/ 4015409 w 4015409"/>
              <a:gd name="connsiteY28" fmla="*/ 981056 h 5128592"/>
              <a:gd name="connsiteX29" fmla="*/ 4015409 w 4015409"/>
              <a:gd name="connsiteY29" fmla="*/ 1538474 h 5128592"/>
              <a:gd name="connsiteX30" fmla="*/ 4015409 w 4015409"/>
              <a:gd name="connsiteY30" fmla="*/ 2006705 h 5128592"/>
              <a:gd name="connsiteX31" fmla="*/ 4015409 w 4015409"/>
              <a:gd name="connsiteY31" fmla="*/ 2653310 h 5128592"/>
              <a:gd name="connsiteX32" fmla="*/ 4015409 w 4015409"/>
              <a:gd name="connsiteY32" fmla="*/ 3255321 h 5128592"/>
              <a:gd name="connsiteX33" fmla="*/ 4015409 w 4015409"/>
              <a:gd name="connsiteY33" fmla="*/ 3812739 h 5128592"/>
              <a:gd name="connsiteX34" fmla="*/ 4015409 w 4015409"/>
              <a:gd name="connsiteY34" fmla="*/ 4459344 h 51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15409" h="5128592" stroke="0" extrusionOk="0">
                <a:moveTo>
                  <a:pt x="0" y="0"/>
                </a:moveTo>
                <a:cubicBezTo>
                  <a:pt x="199892" y="-37219"/>
                  <a:pt x="301312" y="45196"/>
                  <a:pt x="493322" y="0"/>
                </a:cubicBezTo>
                <a:cubicBezTo>
                  <a:pt x="685332" y="-45196"/>
                  <a:pt x="770841" y="45547"/>
                  <a:pt x="1026797" y="0"/>
                </a:cubicBezTo>
                <a:cubicBezTo>
                  <a:pt x="1282754" y="-45547"/>
                  <a:pt x="1395969" y="37349"/>
                  <a:pt x="1640581" y="0"/>
                </a:cubicBezTo>
                <a:cubicBezTo>
                  <a:pt x="1885193" y="-37349"/>
                  <a:pt x="2054734" y="61981"/>
                  <a:pt x="2254365" y="0"/>
                </a:cubicBezTo>
                <a:cubicBezTo>
                  <a:pt x="2453996" y="-61981"/>
                  <a:pt x="2579195" y="8279"/>
                  <a:pt x="2707533" y="0"/>
                </a:cubicBezTo>
                <a:cubicBezTo>
                  <a:pt x="2835871" y="-8279"/>
                  <a:pt x="3189441" y="68578"/>
                  <a:pt x="3321317" y="0"/>
                </a:cubicBezTo>
                <a:cubicBezTo>
                  <a:pt x="3453193" y="-68578"/>
                  <a:pt x="3845037" y="657"/>
                  <a:pt x="4015409" y="0"/>
                </a:cubicBezTo>
                <a:cubicBezTo>
                  <a:pt x="4017222" y="181732"/>
                  <a:pt x="3972764" y="328241"/>
                  <a:pt x="4015409" y="423638"/>
                </a:cubicBezTo>
                <a:cubicBezTo>
                  <a:pt x="4058054" y="519035"/>
                  <a:pt x="4004034" y="694745"/>
                  <a:pt x="4015409" y="936462"/>
                </a:cubicBezTo>
                <a:cubicBezTo>
                  <a:pt x="4026784" y="1178179"/>
                  <a:pt x="4008904" y="1274936"/>
                  <a:pt x="4015409" y="1404693"/>
                </a:cubicBezTo>
                <a:cubicBezTo>
                  <a:pt x="4021914" y="1534450"/>
                  <a:pt x="3997910" y="1721461"/>
                  <a:pt x="4015409" y="1828331"/>
                </a:cubicBezTo>
                <a:cubicBezTo>
                  <a:pt x="4032908" y="1935201"/>
                  <a:pt x="3961331" y="2269842"/>
                  <a:pt x="4015409" y="2385749"/>
                </a:cubicBezTo>
                <a:cubicBezTo>
                  <a:pt x="4069487" y="2501656"/>
                  <a:pt x="3997485" y="2792242"/>
                  <a:pt x="4015409" y="2898574"/>
                </a:cubicBezTo>
                <a:cubicBezTo>
                  <a:pt x="4033333" y="3004907"/>
                  <a:pt x="3982986" y="3287562"/>
                  <a:pt x="4015409" y="3545178"/>
                </a:cubicBezTo>
                <a:cubicBezTo>
                  <a:pt x="4047832" y="3802794"/>
                  <a:pt x="3957789" y="4086653"/>
                  <a:pt x="4015409" y="4459344"/>
                </a:cubicBezTo>
                <a:cubicBezTo>
                  <a:pt x="3876340" y="4618350"/>
                  <a:pt x="3810048" y="4659673"/>
                  <a:pt x="3700862" y="4773891"/>
                </a:cubicBezTo>
                <a:cubicBezTo>
                  <a:pt x="3591676" y="4888109"/>
                  <a:pt x="3456886" y="4939084"/>
                  <a:pt x="3346161" y="5128592"/>
                </a:cubicBezTo>
                <a:cubicBezTo>
                  <a:pt x="3211075" y="5155046"/>
                  <a:pt x="2969958" y="5079565"/>
                  <a:pt x="2855391" y="5128592"/>
                </a:cubicBezTo>
                <a:cubicBezTo>
                  <a:pt x="2740824" y="5177619"/>
                  <a:pt x="2434924" y="5096470"/>
                  <a:pt x="2297697" y="5128592"/>
                </a:cubicBezTo>
                <a:cubicBezTo>
                  <a:pt x="2160470" y="5160714"/>
                  <a:pt x="1934507" y="5075679"/>
                  <a:pt x="1806927" y="5128592"/>
                </a:cubicBezTo>
                <a:cubicBezTo>
                  <a:pt x="1679347" y="5181505"/>
                  <a:pt x="1443006" y="5109461"/>
                  <a:pt x="1282695" y="5128592"/>
                </a:cubicBezTo>
                <a:cubicBezTo>
                  <a:pt x="1122384" y="5147723"/>
                  <a:pt x="932291" y="5068967"/>
                  <a:pt x="758463" y="5128592"/>
                </a:cubicBezTo>
                <a:cubicBezTo>
                  <a:pt x="584635" y="5188217"/>
                  <a:pt x="195958" y="5117000"/>
                  <a:pt x="0" y="5128592"/>
                </a:cubicBezTo>
                <a:cubicBezTo>
                  <a:pt x="-13773" y="4898959"/>
                  <a:pt x="10840" y="4826670"/>
                  <a:pt x="0" y="4661320"/>
                </a:cubicBezTo>
                <a:cubicBezTo>
                  <a:pt x="-10840" y="4495970"/>
                  <a:pt x="69979" y="4263295"/>
                  <a:pt x="0" y="4040191"/>
                </a:cubicBezTo>
                <a:cubicBezTo>
                  <a:pt x="-69979" y="3817087"/>
                  <a:pt x="58374" y="3668145"/>
                  <a:pt x="0" y="3470347"/>
                </a:cubicBezTo>
                <a:cubicBezTo>
                  <a:pt x="-58374" y="3272549"/>
                  <a:pt x="24349" y="3151616"/>
                  <a:pt x="0" y="3054361"/>
                </a:cubicBezTo>
                <a:cubicBezTo>
                  <a:pt x="-24349" y="2957106"/>
                  <a:pt x="30995" y="2565686"/>
                  <a:pt x="0" y="2381946"/>
                </a:cubicBezTo>
                <a:cubicBezTo>
                  <a:pt x="-30995" y="2198206"/>
                  <a:pt x="14696" y="2123317"/>
                  <a:pt x="0" y="1914674"/>
                </a:cubicBezTo>
                <a:cubicBezTo>
                  <a:pt x="-14696" y="1706031"/>
                  <a:pt x="55723" y="1645776"/>
                  <a:pt x="0" y="1396117"/>
                </a:cubicBezTo>
                <a:cubicBezTo>
                  <a:pt x="-55723" y="1146458"/>
                  <a:pt x="46785" y="931097"/>
                  <a:pt x="0" y="774987"/>
                </a:cubicBezTo>
                <a:cubicBezTo>
                  <a:pt x="-46785" y="618877"/>
                  <a:pt x="18898" y="372315"/>
                  <a:pt x="0" y="0"/>
                </a:cubicBezTo>
                <a:close/>
              </a:path>
              <a:path w="4015409" h="5128592" fill="darkenLess" stroke="0" extrusionOk="0">
                <a:moveTo>
                  <a:pt x="3346161" y="5128592"/>
                </a:moveTo>
                <a:cubicBezTo>
                  <a:pt x="3373792" y="4863526"/>
                  <a:pt x="3499695" y="4755000"/>
                  <a:pt x="3480010" y="4593193"/>
                </a:cubicBezTo>
                <a:cubicBezTo>
                  <a:pt x="3727195" y="4479186"/>
                  <a:pt x="3912832" y="4511220"/>
                  <a:pt x="4015409" y="4459344"/>
                </a:cubicBezTo>
                <a:cubicBezTo>
                  <a:pt x="3893950" y="4599771"/>
                  <a:pt x="3752682" y="4685599"/>
                  <a:pt x="3674093" y="4800660"/>
                </a:cubicBezTo>
                <a:cubicBezTo>
                  <a:pt x="3595504" y="4915721"/>
                  <a:pt x="3488348" y="4967842"/>
                  <a:pt x="3346161" y="5128592"/>
                </a:cubicBezTo>
                <a:close/>
              </a:path>
              <a:path w="4015409" h="5128592" fill="none" extrusionOk="0">
                <a:moveTo>
                  <a:pt x="3346161" y="5128592"/>
                </a:moveTo>
                <a:cubicBezTo>
                  <a:pt x="3367071" y="4859302"/>
                  <a:pt x="3466742" y="4713113"/>
                  <a:pt x="3480010" y="4593193"/>
                </a:cubicBezTo>
                <a:cubicBezTo>
                  <a:pt x="3742868" y="4514993"/>
                  <a:pt x="3856200" y="4557747"/>
                  <a:pt x="4015409" y="4459344"/>
                </a:cubicBezTo>
                <a:cubicBezTo>
                  <a:pt x="3938233" y="4569031"/>
                  <a:pt x="3789928" y="4631374"/>
                  <a:pt x="3680785" y="4793968"/>
                </a:cubicBezTo>
                <a:cubicBezTo>
                  <a:pt x="3571642" y="4956562"/>
                  <a:pt x="3410261" y="5029389"/>
                  <a:pt x="3346161" y="5128592"/>
                </a:cubicBezTo>
                <a:cubicBezTo>
                  <a:pt x="3156580" y="5178767"/>
                  <a:pt x="2944004" y="5112339"/>
                  <a:pt x="2755006" y="5128592"/>
                </a:cubicBezTo>
                <a:cubicBezTo>
                  <a:pt x="2566008" y="5144845"/>
                  <a:pt x="2363901" y="5117521"/>
                  <a:pt x="2264236" y="5128592"/>
                </a:cubicBezTo>
                <a:cubicBezTo>
                  <a:pt x="2164571" y="5139663"/>
                  <a:pt x="1986543" y="5078106"/>
                  <a:pt x="1740004" y="5128592"/>
                </a:cubicBezTo>
                <a:cubicBezTo>
                  <a:pt x="1493465" y="5179078"/>
                  <a:pt x="1334195" y="5107970"/>
                  <a:pt x="1148849" y="5128592"/>
                </a:cubicBezTo>
                <a:cubicBezTo>
                  <a:pt x="963504" y="5149214"/>
                  <a:pt x="724369" y="5118569"/>
                  <a:pt x="591155" y="5128592"/>
                </a:cubicBezTo>
                <a:cubicBezTo>
                  <a:pt x="457941" y="5138615"/>
                  <a:pt x="136223" y="5065264"/>
                  <a:pt x="0" y="5128592"/>
                </a:cubicBezTo>
                <a:cubicBezTo>
                  <a:pt x="-42010" y="4876861"/>
                  <a:pt x="37830" y="4721954"/>
                  <a:pt x="0" y="4610034"/>
                </a:cubicBezTo>
                <a:cubicBezTo>
                  <a:pt x="-37830" y="4498114"/>
                  <a:pt x="54641" y="4301500"/>
                  <a:pt x="0" y="4142763"/>
                </a:cubicBezTo>
                <a:cubicBezTo>
                  <a:pt x="-54641" y="3984026"/>
                  <a:pt x="73278" y="3813134"/>
                  <a:pt x="0" y="3521633"/>
                </a:cubicBezTo>
                <a:cubicBezTo>
                  <a:pt x="-73278" y="3230132"/>
                  <a:pt x="25417" y="3041062"/>
                  <a:pt x="0" y="2900504"/>
                </a:cubicBezTo>
                <a:cubicBezTo>
                  <a:pt x="-25417" y="2759946"/>
                  <a:pt x="56777" y="2463462"/>
                  <a:pt x="0" y="2228088"/>
                </a:cubicBezTo>
                <a:cubicBezTo>
                  <a:pt x="-56777" y="1992714"/>
                  <a:pt x="14827" y="1877677"/>
                  <a:pt x="0" y="1606959"/>
                </a:cubicBezTo>
                <a:cubicBezTo>
                  <a:pt x="-14827" y="1336241"/>
                  <a:pt x="28025" y="1382448"/>
                  <a:pt x="0" y="1190973"/>
                </a:cubicBezTo>
                <a:cubicBezTo>
                  <a:pt x="-28025" y="999498"/>
                  <a:pt x="14999" y="868330"/>
                  <a:pt x="0" y="774987"/>
                </a:cubicBezTo>
                <a:cubicBezTo>
                  <a:pt x="-14999" y="681644"/>
                  <a:pt x="69936" y="261526"/>
                  <a:pt x="0" y="0"/>
                </a:cubicBezTo>
                <a:cubicBezTo>
                  <a:pt x="223948" y="-33557"/>
                  <a:pt x="347923" y="44822"/>
                  <a:pt x="533476" y="0"/>
                </a:cubicBezTo>
                <a:cubicBezTo>
                  <a:pt x="719029" y="-44822"/>
                  <a:pt x="918698" y="10456"/>
                  <a:pt x="1187414" y="0"/>
                </a:cubicBezTo>
                <a:cubicBezTo>
                  <a:pt x="1456130" y="-10456"/>
                  <a:pt x="1520602" y="38979"/>
                  <a:pt x="1761044" y="0"/>
                </a:cubicBezTo>
                <a:cubicBezTo>
                  <a:pt x="2001486" y="-38979"/>
                  <a:pt x="2102298" y="53441"/>
                  <a:pt x="2334674" y="0"/>
                </a:cubicBezTo>
                <a:cubicBezTo>
                  <a:pt x="2567050" y="-53441"/>
                  <a:pt x="2688789" y="3964"/>
                  <a:pt x="2827995" y="0"/>
                </a:cubicBezTo>
                <a:cubicBezTo>
                  <a:pt x="2967201" y="-3964"/>
                  <a:pt x="3277156" y="22745"/>
                  <a:pt x="3401625" y="0"/>
                </a:cubicBezTo>
                <a:cubicBezTo>
                  <a:pt x="3526094" y="-22745"/>
                  <a:pt x="3831030" y="61817"/>
                  <a:pt x="4015409" y="0"/>
                </a:cubicBezTo>
                <a:cubicBezTo>
                  <a:pt x="4016050" y="162097"/>
                  <a:pt x="4010586" y="251609"/>
                  <a:pt x="4015409" y="468231"/>
                </a:cubicBezTo>
                <a:cubicBezTo>
                  <a:pt x="4020232" y="684853"/>
                  <a:pt x="3973514" y="802715"/>
                  <a:pt x="4015409" y="981056"/>
                </a:cubicBezTo>
                <a:cubicBezTo>
                  <a:pt x="4057304" y="1159397"/>
                  <a:pt x="3951237" y="1262119"/>
                  <a:pt x="4015409" y="1538474"/>
                </a:cubicBezTo>
                <a:cubicBezTo>
                  <a:pt x="4079581" y="1814829"/>
                  <a:pt x="4011641" y="1833936"/>
                  <a:pt x="4015409" y="2006705"/>
                </a:cubicBezTo>
                <a:cubicBezTo>
                  <a:pt x="4019177" y="2179474"/>
                  <a:pt x="4007559" y="2423460"/>
                  <a:pt x="4015409" y="2653310"/>
                </a:cubicBezTo>
                <a:cubicBezTo>
                  <a:pt x="4023259" y="2883161"/>
                  <a:pt x="3984429" y="2959302"/>
                  <a:pt x="4015409" y="3255321"/>
                </a:cubicBezTo>
                <a:cubicBezTo>
                  <a:pt x="4046389" y="3551340"/>
                  <a:pt x="4012253" y="3576480"/>
                  <a:pt x="4015409" y="3812739"/>
                </a:cubicBezTo>
                <a:cubicBezTo>
                  <a:pt x="4018565" y="4048998"/>
                  <a:pt x="3998324" y="4256657"/>
                  <a:pt x="4015409" y="4459344"/>
                </a:cubicBezTo>
              </a:path>
              <a:path w="4015409" h="5128592" fill="none" stroke="0" extrusionOk="0">
                <a:moveTo>
                  <a:pt x="3346161" y="5128592"/>
                </a:moveTo>
                <a:cubicBezTo>
                  <a:pt x="3341244" y="4978633"/>
                  <a:pt x="3499879" y="4732905"/>
                  <a:pt x="3480010" y="4593193"/>
                </a:cubicBezTo>
                <a:cubicBezTo>
                  <a:pt x="3731425" y="4474240"/>
                  <a:pt x="3908687" y="4547993"/>
                  <a:pt x="4015409" y="4459344"/>
                </a:cubicBezTo>
                <a:cubicBezTo>
                  <a:pt x="3861661" y="4620560"/>
                  <a:pt x="3840184" y="4613042"/>
                  <a:pt x="3694170" y="4780583"/>
                </a:cubicBezTo>
                <a:cubicBezTo>
                  <a:pt x="3548156" y="4948124"/>
                  <a:pt x="3489923" y="4939694"/>
                  <a:pt x="3346161" y="5128592"/>
                </a:cubicBezTo>
                <a:cubicBezTo>
                  <a:pt x="3139018" y="5132614"/>
                  <a:pt x="3091249" y="5077042"/>
                  <a:pt x="2888852" y="5128592"/>
                </a:cubicBezTo>
                <a:cubicBezTo>
                  <a:pt x="2686455" y="5180142"/>
                  <a:pt x="2547756" y="5101037"/>
                  <a:pt x="2431544" y="5128592"/>
                </a:cubicBezTo>
                <a:cubicBezTo>
                  <a:pt x="2315332" y="5156147"/>
                  <a:pt x="2047137" y="5101053"/>
                  <a:pt x="1907312" y="5128592"/>
                </a:cubicBezTo>
                <a:cubicBezTo>
                  <a:pt x="1767487" y="5156131"/>
                  <a:pt x="1660253" y="5115828"/>
                  <a:pt x="1416541" y="5128592"/>
                </a:cubicBezTo>
                <a:cubicBezTo>
                  <a:pt x="1172829" y="5141356"/>
                  <a:pt x="1036792" y="5114595"/>
                  <a:pt x="925771" y="5128592"/>
                </a:cubicBezTo>
                <a:cubicBezTo>
                  <a:pt x="814750" y="5142589"/>
                  <a:pt x="231068" y="5027757"/>
                  <a:pt x="0" y="5128592"/>
                </a:cubicBezTo>
                <a:cubicBezTo>
                  <a:pt x="-1128" y="4974870"/>
                  <a:pt x="32644" y="4832794"/>
                  <a:pt x="0" y="4661320"/>
                </a:cubicBezTo>
                <a:cubicBezTo>
                  <a:pt x="-32644" y="4489846"/>
                  <a:pt x="17639" y="4333625"/>
                  <a:pt x="0" y="4245334"/>
                </a:cubicBezTo>
                <a:cubicBezTo>
                  <a:pt x="-17639" y="4157043"/>
                  <a:pt x="1004" y="4002224"/>
                  <a:pt x="0" y="3778063"/>
                </a:cubicBezTo>
                <a:cubicBezTo>
                  <a:pt x="-1004" y="3553902"/>
                  <a:pt x="8894" y="3500644"/>
                  <a:pt x="0" y="3259505"/>
                </a:cubicBezTo>
                <a:cubicBezTo>
                  <a:pt x="-8894" y="3018366"/>
                  <a:pt x="45622" y="2914097"/>
                  <a:pt x="0" y="2740948"/>
                </a:cubicBezTo>
                <a:cubicBezTo>
                  <a:pt x="-45622" y="2567799"/>
                  <a:pt x="54830" y="2384067"/>
                  <a:pt x="0" y="2273676"/>
                </a:cubicBezTo>
                <a:cubicBezTo>
                  <a:pt x="-54830" y="2163285"/>
                  <a:pt x="30671" y="1918555"/>
                  <a:pt x="0" y="1806404"/>
                </a:cubicBezTo>
                <a:cubicBezTo>
                  <a:pt x="-30671" y="1694253"/>
                  <a:pt x="39983" y="1521397"/>
                  <a:pt x="0" y="1236561"/>
                </a:cubicBezTo>
                <a:cubicBezTo>
                  <a:pt x="-39983" y="951725"/>
                  <a:pt x="34043" y="985490"/>
                  <a:pt x="0" y="820575"/>
                </a:cubicBezTo>
                <a:cubicBezTo>
                  <a:pt x="-34043" y="655660"/>
                  <a:pt x="18634" y="248646"/>
                  <a:pt x="0" y="0"/>
                </a:cubicBezTo>
                <a:cubicBezTo>
                  <a:pt x="241011" y="-58955"/>
                  <a:pt x="416200" y="22058"/>
                  <a:pt x="533476" y="0"/>
                </a:cubicBezTo>
                <a:cubicBezTo>
                  <a:pt x="650752" y="-22058"/>
                  <a:pt x="928379" y="34010"/>
                  <a:pt x="1147260" y="0"/>
                </a:cubicBezTo>
                <a:cubicBezTo>
                  <a:pt x="1366141" y="-34010"/>
                  <a:pt x="1448988" y="5869"/>
                  <a:pt x="1600427" y="0"/>
                </a:cubicBezTo>
                <a:cubicBezTo>
                  <a:pt x="1751866" y="-5869"/>
                  <a:pt x="1882211" y="38882"/>
                  <a:pt x="2133903" y="0"/>
                </a:cubicBezTo>
                <a:cubicBezTo>
                  <a:pt x="2385595" y="-38882"/>
                  <a:pt x="2451379" y="24106"/>
                  <a:pt x="2627225" y="0"/>
                </a:cubicBezTo>
                <a:cubicBezTo>
                  <a:pt x="2803071" y="-24106"/>
                  <a:pt x="2995470" y="23816"/>
                  <a:pt x="3120546" y="0"/>
                </a:cubicBezTo>
                <a:cubicBezTo>
                  <a:pt x="3245622" y="-23816"/>
                  <a:pt x="3779262" y="79994"/>
                  <a:pt x="4015409" y="0"/>
                </a:cubicBezTo>
                <a:cubicBezTo>
                  <a:pt x="4085929" y="264457"/>
                  <a:pt x="3943676" y="389187"/>
                  <a:pt x="4015409" y="602011"/>
                </a:cubicBezTo>
                <a:cubicBezTo>
                  <a:pt x="4087142" y="814835"/>
                  <a:pt x="3968914" y="899998"/>
                  <a:pt x="4015409" y="1070243"/>
                </a:cubicBezTo>
                <a:cubicBezTo>
                  <a:pt x="4061904" y="1240488"/>
                  <a:pt x="3987590" y="1428539"/>
                  <a:pt x="4015409" y="1716847"/>
                </a:cubicBezTo>
                <a:cubicBezTo>
                  <a:pt x="4043228" y="2005155"/>
                  <a:pt x="3951551" y="2082430"/>
                  <a:pt x="4015409" y="2363452"/>
                </a:cubicBezTo>
                <a:cubicBezTo>
                  <a:pt x="4079267" y="2644475"/>
                  <a:pt x="3967880" y="2682738"/>
                  <a:pt x="4015409" y="2831683"/>
                </a:cubicBezTo>
                <a:cubicBezTo>
                  <a:pt x="4062938" y="2980628"/>
                  <a:pt x="4004223" y="3143686"/>
                  <a:pt x="4015409" y="3344508"/>
                </a:cubicBezTo>
                <a:cubicBezTo>
                  <a:pt x="4026595" y="3545331"/>
                  <a:pt x="3975583" y="3806208"/>
                  <a:pt x="4015409" y="3946519"/>
                </a:cubicBezTo>
                <a:cubicBezTo>
                  <a:pt x="4055235" y="4086830"/>
                  <a:pt x="3980972" y="4218416"/>
                  <a:pt x="4015409" y="4459344"/>
                </a:cubicBezTo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31789191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/>
              <a:t>عنوان الدرس</a:t>
            </a:r>
            <a:endParaRPr lang="ar-AE" sz="3600" b="1" dirty="0"/>
          </a:p>
          <a:p>
            <a:pPr algn="ctr"/>
            <a:r>
              <a:rPr lang="ar-AE" sz="3600" b="1" dirty="0"/>
              <a:t>أحكام النون الساكنة والتنوين</a:t>
            </a:r>
          </a:p>
          <a:p>
            <a:pPr algn="ctr"/>
            <a:r>
              <a:rPr lang="ar-AE" sz="3600" b="1" dirty="0">
                <a:solidFill>
                  <a:schemeClr val="accent1"/>
                </a:solidFill>
              </a:rPr>
              <a:t>(الاظهار الحلقي)</a:t>
            </a:r>
            <a:endParaRPr lang="ar-AE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9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6A863141-B747-422E-A13F-D1B1FC165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693726"/>
              </p:ext>
            </p:extLst>
          </p:nvPr>
        </p:nvGraphicFramePr>
        <p:xfrm>
          <a:off x="365760" y="429768"/>
          <a:ext cx="11460480" cy="59984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0160">
                  <a:extLst>
                    <a:ext uri="{9D8B030D-6E8A-4147-A177-3AD203B41FA5}">
                      <a16:colId xmlns:a16="http://schemas.microsoft.com/office/drawing/2014/main" val="4135695641"/>
                    </a:ext>
                  </a:extLst>
                </a:gridCol>
                <a:gridCol w="3820160">
                  <a:extLst>
                    <a:ext uri="{9D8B030D-6E8A-4147-A177-3AD203B41FA5}">
                      <a16:colId xmlns:a16="http://schemas.microsoft.com/office/drawing/2014/main" val="3714893831"/>
                    </a:ext>
                  </a:extLst>
                </a:gridCol>
                <a:gridCol w="3820160">
                  <a:extLst>
                    <a:ext uri="{9D8B030D-6E8A-4147-A177-3AD203B41FA5}">
                      <a16:colId xmlns:a16="http://schemas.microsoft.com/office/drawing/2014/main" val="3328170517"/>
                    </a:ext>
                  </a:extLst>
                </a:gridCol>
              </a:tblGrid>
              <a:tr h="1120664"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تعلمت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أريد أن أتعلم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b="1" dirty="0">
                          <a:solidFill>
                            <a:sysClr val="windowText" lastClr="000000"/>
                          </a:solidFill>
                        </a:rPr>
                        <a:t>ماذا أعرف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12035"/>
                  </a:ext>
                </a:extLst>
              </a:tr>
              <a:tr h="48778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570026"/>
                  </a:ext>
                </a:extLst>
              </a:tr>
            </a:tbl>
          </a:graphicData>
        </a:graphic>
      </p:graphicFrame>
      <p:pic>
        <p:nvPicPr>
          <p:cNvPr id="3" name="صورة 2" descr="صورة تحتوي على نص, مكعبات الليجو, لعبة&#10;&#10;تم إنشاء الوصف تلقائياً">
            <a:extLst>
              <a:ext uri="{FF2B5EF4-FFF2-40B4-BE49-F238E27FC236}">
                <a16:creationId xmlns:a16="http://schemas.microsoft.com/office/drawing/2014/main" id="{3D0FBE2A-C893-4619-B769-CF413E7C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9265" y="4427220"/>
            <a:ext cx="3013470" cy="26334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D24782B-F061-4EBB-A553-FB2D268B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4427220"/>
            <a:ext cx="3769609" cy="2317242"/>
          </a:xfrm>
          <a:prstGeom prst="rect">
            <a:avLst/>
          </a:prstGeom>
        </p:spPr>
      </p:pic>
      <p:pic>
        <p:nvPicPr>
          <p:cNvPr id="5" name="صورة 4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C27A457C-29CE-4B68-8F04-057BC1B0C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631" y="4601337"/>
            <a:ext cx="379534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87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قلم الخلفية - تحميل إلى هاتفك النقال من PHONEKY">
            <a:extLst>
              <a:ext uri="{FF2B5EF4-FFF2-40B4-BE49-F238E27FC236}">
                <a16:creationId xmlns:a16="http://schemas.microsoft.com/office/drawing/2014/main" id="{FD43307D-304A-40A4-A014-D7375F72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" y="-16881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اوية مطوية 2">
            <a:extLst>
              <a:ext uri="{FF2B5EF4-FFF2-40B4-BE49-F238E27FC236}">
                <a16:creationId xmlns:a16="http://schemas.microsoft.com/office/drawing/2014/main" id="{DCB3D4A6-4817-48DE-A25E-174861EE619C}"/>
              </a:ext>
            </a:extLst>
          </p:cNvPr>
          <p:cNvSpPr/>
          <p:nvPr/>
        </p:nvSpPr>
        <p:spPr>
          <a:xfrm>
            <a:off x="6363999" y="864704"/>
            <a:ext cx="4015409" cy="5128592"/>
          </a:xfrm>
          <a:custGeom>
            <a:avLst/>
            <a:gdLst>
              <a:gd name="connsiteX0" fmla="*/ 0 w 4015409"/>
              <a:gd name="connsiteY0" fmla="*/ 0 h 5128592"/>
              <a:gd name="connsiteX1" fmla="*/ 493322 w 4015409"/>
              <a:gd name="connsiteY1" fmla="*/ 0 h 5128592"/>
              <a:gd name="connsiteX2" fmla="*/ 1026797 w 4015409"/>
              <a:gd name="connsiteY2" fmla="*/ 0 h 5128592"/>
              <a:gd name="connsiteX3" fmla="*/ 1640581 w 4015409"/>
              <a:gd name="connsiteY3" fmla="*/ 0 h 5128592"/>
              <a:gd name="connsiteX4" fmla="*/ 2254365 w 4015409"/>
              <a:gd name="connsiteY4" fmla="*/ 0 h 5128592"/>
              <a:gd name="connsiteX5" fmla="*/ 2707533 w 4015409"/>
              <a:gd name="connsiteY5" fmla="*/ 0 h 5128592"/>
              <a:gd name="connsiteX6" fmla="*/ 3321317 w 4015409"/>
              <a:gd name="connsiteY6" fmla="*/ 0 h 5128592"/>
              <a:gd name="connsiteX7" fmla="*/ 4015409 w 4015409"/>
              <a:gd name="connsiteY7" fmla="*/ 0 h 5128592"/>
              <a:gd name="connsiteX8" fmla="*/ 4015409 w 4015409"/>
              <a:gd name="connsiteY8" fmla="*/ 423638 h 5128592"/>
              <a:gd name="connsiteX9" fmla="*/ 4015409 w 4015409"/>
              <a:gd name="connsiteY9" fmla="*/ 936462 h 5128592"/>
              <a:gd name="connsiteX10" fmla="*/ 4015409 w 4015409"/>
              <a:gd name="connsiteY10" fmla="*/ 1404693 h 5128592"/>
              <a:gd name="connsiteX11" fmla="*/ 4015409 w 4015409"/>
              <a:gd name="connsiteY11" fmla="*/ 1828331 h 5128592"/>
              <a:gd name="connsiteX12" fmla="*/ 4015409 w 4015409"/>
              <a:gd name="connsiteY12" fmla="*/ 2385749 h 5128592"/>
              <a:gd name="connsiteX13" fmla="*/ 4015409 w 4015409"/>
              <a:gd name="connsiteY13" fmla="*/ 2898574 h 5128592"/>
              <a:gd name="connsiteX14" fmla="*/ 4015409 w 4015409"/>
              <a:gd name="connsiteY14" fmla="*/ 3545178 h 5128592"/>
              <a:gd name="connsiteX15" fmla="*/ 4015409 w 4015409"/>
              <a:gd name="connsiteY15" fmla="*/ 4459344 h 5128592"/>
              <a:gd name="connsiteX16" fmla="*/ 3700862 w 4015409"/>
              <a:gd name="connsiteY16" fmla="*/ 4773891 h 5128592"/>
              <a:gd name="connsiteX17" fmla="*/ 3346161 w 4015409"/>
              <a:gd name="connsiteY17" fmla="*/ 5128592 h 5128592"/>
              <a:gd name="connsiteX18" fmla="*/ 2855391 w 4015409"/>
              <a:gd name="connsiteY18" fmla="*/ 5128592 h 5128592"/>
              <a:gd name="connsiteX19" fmla="*/ 2297697 w 4015409"/>
              <a:gd name="connsiteY19" fmla="*/ 5128592 h 5128592"/>
              <a:gd name="connsiteX20" fmla="*/ 1806927 w 4015409"/>
              <a:gd name="connsiteY20" fmla="*/ 5128592 h 5128592"/>
              <a:gd name="connsiteX21" fmla="*/ 1282695 w 4015409"/>
              <a:gd name="connsiteY21" fmla="*/ 5128592 h 5128592"/>
              <a:gd name="connsiteX22" fmla="*/ 758463 w 4015409"/>
              <a:gd name="connsiteY22" fmla="*/ 5128592 h 5128592"/>
              <a:gd name="connsiteX23" fmla="*/ 0 w 4015409"/>
              <a:gd name="connsiteY23" fmla="*/ 5128592 h 5128592"/>
              <a:gd name="connsiteX24" fmla="*/ 0 w 4015409"/>
              <a:gd name="connsiteY24" fmla="*/ 4661320 h 5128592"/>
              <a:gd name="connsiteX25" fmla="*/ 0 w 4015409"/>
              <a:gd name="connsiteY25" fmla="*/ 4040191 h 5128592"/>
              <a:gd name="connsiteX26" fmla="*/ 0 w 4015409"/>
              <a:gd name="connsiteY26" fmla="*/ 3470347 h 5128592"/>
              <a:gd name="connsiteX27" fmla="*/ 0 w 4015409"/>
              <a:gd name="connsiteY27" fmla="*/ 3054361 h 5128592"/>
              <a:gd name="connsiteX28" fmla="*/ 0 w 4015409"/>
              <a:gd name="connsiteY28" fmla="*/ 2381946 h 5128592"/>
              <a:gd name="connsiteX29" fmla="*/ 0 w 4015409"/>
              <a:gd name="connsiteY29" fmla="*/ 1914674 h 5128592"/>
              <a:gd name="connsiteX30" fmla="*/ 0 w 4015409"/>
              <a:gd name="connsiteY30" fmla="*/ 1396117 h 5128592"/>
              <a:gd name="connsiteX31" fmla="*/ 0 w 4015409"/>
              <a:gd name="connsiteY31" fmla="*/ 774987 h 5128592"/>
              <a:gd name="connsiteX32" fmla="*/ 0 w 4015409"/>
              <a:gd name="connsiteY32" fmla="*/ 0 h 5128592"/>
              <a:gd name="connsiteX0" fmla="*/ 3346161 w 4015409"/>
              <a:gd name="connsiteY0" fmla="*/ 5128592 h 5128592"/>
              <a:gd name="connsiteX1" fmla="*/ 3480010 w 4015409"/>
              <a:gd name="connsiteY1" fmla="*/ 4593193 h 5128592"/>
              <a:gd name="connsiteX2" fmla="*/ 4015409 w 4015409"/>
              <a:gd name="connsiteY2" fmla="*/ 4459344 h 5128592"/>
              <a:gd name="connsiteX3" fmla="*/ 3674093 w 4015409"/>
              <a:gd name="connsiteY3" fmla="*/ 4800660 h 5128592"/>
              <a:gd name="connsiteX4" fmla="*/ 3346161 w 4015409"/>
              <a:gd name="connsiteY4" fmla="*/ 5128592 h 5128592"/>
              <a:gd name="connsiteX0" fmla="*/ 3346161 w 4015409"/>
              <a:gd name="connsiteY0" fmla="*/ 5128592 h 5128592"/>
              <a:gd name="connsiteX1" fmla="*/ 3480010 w 4015409"/>
              <a:gd name="connsiteY1" fmla="*/ 4593193 h 5128592"/>
              <a:gd name="connsiteX2" fmla="*/ 4015409 w 4015409"/>
              <a:gd name="connsiteY2" fmla="*/ 4459344 h 5128592"/>
              <a:gd name="connsiteX3" fmla="*/ 3680785 w 4015409"/>
              <a:gd name="connsiteY3" fmla="*/ 4793968 h 5128592"/>
              <a:gd name="connsiteX4" fmla="*/ 3346161 w 4015409"/>
              <a:gd name="connsiteY4" fmla="*/ 5128592 h 5128592"/>
              <a:gd name="connsiteX5" fmla="*/ 2755006 w 4015409"/>
              <a:gd name="connsiteY5" fmla="*/ 5128592 h 5128592"/>
              <a:gd name="connsiteX6" fmla="*/ 2264236 w 4015409"/>
              <a:gd name="connsiteY6" fmla="*/ 5128592 h 5128592"/>
              <a:gd name="connsiteX7" fmla="*/ 1740004 w 4015409"/>
              <a:gd name="connsiteY7" fmla="*/ 5128592 h 5128592"/>
              <a:gd name="connsiteX8" fmla="*/ 1148849 w 4015409"/>
              <a:gd name="connsiteY8" fmla="*/ 5128592 h 5128592"/>
              <a:gd name="connsiteX9" fmla="*/ 591155 w 4015409"/>
              <a:gd name="connsiteY9" fmla="*/ 5128592 h 5128592"/>
              <a:gd name="connsiteX10" fmla="*/ 0 w 4015409"/>
              <a:gd name="connsiteY10" fmla="*/ 5128592 h 5128592"/>
              <a:gd name="connsiteX11" fmla="*/ 0 w 4015409"/>
              <a:gd name="connsiteY11" fmla="*/ 4610034 h 5128592"/>
              <a:gd name="connsiteX12" fmla="*/ 0 w 4015409"/>
              <a:gd name="connsiteY12" fmla="*/ 4142763 h 5128592"/>
              <a:gd name="connsiteX13" fmla="*/ 0 w 4015409"/>
              <a:gd name="connsiteY13" fmla="*/ 3521633 h 5128592"/>
              <a:gd name="connsiteX14" fmla="*/ 0 w 4015409"/>
              <a:gd name="connsiteY14" fmla="*/ 2900504 h 5128592"/>
              <a:gd name="connsiteX15" fmla="*/ 0 w 4015409"/>
              <a:gd name="connsiteY15" fmla="*/ 2228088 h 5128592"/>
              <a:gd name="connsiteX16" fmla="*/ 0 w 4015409"/>
              <a:gd name="connsiteY16" fmla="*/ 1606959 h 5128592"/>
              <a:gd name="connsiteX17" fmla="*/ 0 w 4015409"/>
              <a:gd name="connsiteY17" fmla="*/ 1190973 h 5128592"/>
              <a:gd name="connsiteX18" fmla="*/ 0 w 4015409"/>
              <a:gd name="connsiteY18" fmla="*/ 774987 h 5128592"/>
              <a:gd name="connsiteX19" fmla="*/ 0 w 4015409"/>
              <a:gd name="connsiteY19" fmla="*/ 0 h 5128592"/>
              <a:gd name="connsiteX20" fmla="*/ 533476 w 4015409"/>
              <a:gd name="connsiteY20" fmla="*/ 0 h 5128592"/>
              <a:gd name="connsiteX21" fmla="*/ 1187414 w 4015409"/>
              <a:gd name="connsiteY21" fmla="*/ 0 h 5128592"/>
              <a:gd name="connsiteX22" fmla="*/ 1761044 w 4015409"/>
              <a:gd name="connsiteY22" fmla="*/ 0 h 5128592"/>
              <a:gd name="connsiteX23" fmla="*/ 2334674 w 4015409"/>
              <a:gd name="connsiteY23" fmla="*/ 0 h 5128592"/>
              <a:gd name="connsiteX24" fmla="*/ 2827995 w 4015409"/>
              <a:gd name="connsiteY24" fmla="*/ 0 h 5128592"/>
              <a:gd name="connsiteX25" fmla="*/ 3401625 w 4015409"/>
              <a:gd name="connsiteY25" fmla="*/ 0 h 5128592"/>
              <a:gd name="connsiteX26" fmla="*/ 4015409 w 4015409"/>
              <a:gd name="connsiteY26" fmla="*/ 0 h 5128592"/>
              <a:gd name="connsiteX27" fmla="*/ 4015409 w 4015409"/>
              <a:gd name="connsiteY27" fmla="*/ 468231 h 5128592"/>
              <a:gd name="connsiteX28" fmla="*/ 4015409 w 4015409"/>
              <a:gd name="connsiteY28" fmla="*/ 981056 h 5128592"/>
              <a:gd name="connsiteX29" fmla="*/ 4015409 w 4015409"/>
              <a:gd name="connsiteY29" fmla="*/ 1538474 h 5128592"/>
              <a:gd name="connsiteX30" fmla="*/ 4015409 w 4015409"/>
              <a:gd name="connsiteY30" fmla="*/ 2006705 h 5128592"/>
              <a:gd name="connsiteX31" fmla="*/ 4015409 w 4015409"/>
              <a:gd name="connsiteY31" fmla="*/ 2653310 h 5128592"/>
              <a:gd name="connsiteX32" fmla="*/ 4015409 w 4015409"/>
              <a:gd name="connsiteY32" fmla="*/ 3255321 h 5128592"/>
              <a:gd name="connsiteX33" fmla="*/ 4015409 w 4015409"/>
              <a:gd name="connsiteY33" fmla="*/ 3812739 h 5128592"/>
              <a:gd name="connsiteX34" fmla="*/ 4015409 w 4015409"/>
              <a:gd name="connsiteY34" fmla="*/ 4459344 h 51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15409" h="5128592" stroke="0" extrusionOk="0">
                <a:moveTo>
                  <a:pt x="0" y="0"/>
                </a:moveTo>
                <a:cubicBezTo>
                  <a:pt x="199892" y="-37219"/>
                  <a:pt x="301312" y="45196"/>
                  <a:pt x="493322" y="0"/>
                </a:cubicBezTo>
                <a:cubicBezTo>
                  <a:pt x="685332" y="-45196"/>
                  <a:pt x="770841" y="45547"/>
                  <a:pt x="1026797" y="0"/>
                </a:cubicBezTo>
                <a:cubicBezTo>
                  <a:pt x="1282754" y="-45547"/>
                  <a:pt x="1395969" y="37349"/>
                  <a:pt x="1640581" y="0"/>
                </a:cubicBezTo>
                <a:cubicBezTo>
                  <a:pt x="1885193" y="-37349"/>
                  <a:pt x="2054734" y="61981"/>
                  <a:pt x="2254365" y="0"/>
                </a:cubicBezTo>
                <a:cubicBezTo>
                  <a:pt x="2453996" y="-61981"/>
                  <a:pt x="2579195" y="8279"/>
                  <a:pt x="2707533" y="0"/>
                </a:cubicBezTo>
                <a:cubicBezTo>
                  <a:pt x="2835871" y="-8279"/>
                  <a:pt x="3189441" y="68578"/>
                  <a:pt x="3321317" y="0"/>
                </a:cubicBezTo>
                <a:cubicBezTo>
                  <a:pt x="3453193" y="-68578"/>
                  <a:pt x="3845037" y="657"/>
                  <a:pt x="4015409" y="0"/>
                </a:cubicBezTo>
                <a:cubicBezTo>
                  <a:pt x="4017222" y="181732"/>
                  <a:pt x="3972764" y="328241"/>
                  <a:pt x="4015409" y="423638"/>
                </a:cubicBezTo>
                <a:cubicBezTo>
                  <a:pt x="4058054" y="519035"/>
                  <a:pt x="4004034" y="694745"/>
                  <a:pt x="4015409" y="936462"/>
                </a:cubicBezTo>
                <a:cubicBezTo>
                  <a:pt x="4026784" y="1178179"/>
                  <a:pt x="4008904" y="1274936"/>
                  <a:pt x="4015409" y="1404693"/>
                </a:cubicBezTo>
                <a:cubicBezTo>
                  <a:pt x="4021914" y="1534450"/>
                  <a:pt x="3997910" y="1721461"/>
                  <a:pt x="4015409" y="1828331"/>
                </a:cubicBezTo>
                <a:cubicBezTo>
                  <a:pt x="4032908" y="1935201"/>
                  <a:pt x="3961331" y="2269842"/>
                  <a:pt x="4015409" y="2385749"/>
                </a:cubicBezTo>
                <a:cubicBezTo>
                  <a:pt x="4069487" y="2501656"/>
                  <a:pt x="3997485" y="2792242"/>
                  <a:pt x="4015409" y="2898574"/>
                </a:cubicBezTo>
                <a:cubicBezTo>
                  <a:pt x="4033333" y="3004907"/>
                  <a:pt x="3982986" y="3287562"/>
                  <a:pt x="4015409" y="3545178"/>
                </a:cubicBezTo>
                <a:cubicBezTo>
                  <a:pt x="4047832" y="3802794"/>
                  <a:pt x="3957789" y="4086653"/>
                  <a:pt x="4015409" y="4459344"/>
                </a:cubicBezTo>
                <a:cubicBezTo>
                  <a:pt x="3876340" y="4618350"/>
                  <a:pt x="3810048" y="4659673"/>
                  <a:pt x="3700862" y="4773891"/>
                </a:cubicBezTo>
                <a:cubicBezTo>
                  <a:pt x="3591676" y="4888109"/>
                  <a:pt x="3456886" y="4939084"/>
                  <a:pt x="3346161" y="5128592"/>
                </a:cubicBezTo>
                <a:cubicBezTo>
                  <a:pt x="3211075" y="5155046"/>
                  <a:pt x="2969958" y="5079565"/>
                  <a:pt x="2855391" y="5128592"/>
                </a:cubicBezTo>
                <a:cubicBezTo>
                  <a:pt x="2740824" y="5177619"/>
                  <a:pt x="2434924" y="5096470"/>
                  <a:pt x="2297697" y="5128592"/>
                </a:cubicBezTo>
                <a:cubicBezTo>
                  <a:pt x="2160470" y="5160714"/>
                  <a:pt x="1934507" y="5075679"/>
                  <a:pt x="1806927" y="5128592"/>
                </a:cubicBezTo>
                <a:cubicBezTo>
                  <a:pt x="1679347" y="5181505"/>
                  <a:pt x="1443006" y="5109461"/>
                  <a:pt x="1282695" y="5128592"/>
                </a:cubicBezTo>
                <a:cubicBezTo>
                  <a:pt x="1122384" y="5147723"/>
                  <a:pt x="932291" y="5068967"/>
                  <a:pt x="758463" y="5128592"/>
                </a:cubicBezTo>
                <a:cubicBezTo>
                  <a:pt x="584635" y="5188217"/>
                  <a:pt x="195958" y="5117000"/>
                  <a:pt x="0" y="5128592"/>
                </a:cubicBezTo>
                <a:cubicBezTo>
                  <a:pt x="-13773" y="4898959"/>
                  <a:pt x="10840" y="4826670"/>
                  <a:pt x="0" y="4661320"/>
                </a:cubicBezTo>
                <a:cubicBezTo>
                  <a:pt x="-10840" y="4495970"/>
                  <a:pt x="69979" y="4263295"/>
                  <a:pt x="0" y="4040191"/>
                </a:cubicBezTo>
                <a:cubicBezTo>
                  <a:pt x="-69979" y="3817087"/>
                  <a:pt x="58374" y="3668145"/>
                  <a:pt x="0" y="3470347"/>
                </a:cubicBezTo>
                <a:cubicBezTo>
                  <a:pt x="-58374" y="3272549"/>
                  <a:pt x="24349" y="3151616"/>
                  <a:pt x="0" y="3054361"/>
                </a:cubicBezTo>
                <a:cubicBezTo>
                  <a:pt x="-24349" y="2957106"/>
                  <a:pt x="30995" y="2565686"/>
                  <a:pt x="0" y="2381946"/>
                </a:cubicBezTo>
                <a:cubicBezTo>
                  <a:pt x="-30995" y="2198206"/>
                  <a:pt x="14696" y="2123317"/>
                  <a:pt x="0" y="1914674"/>
                </a:cubicBezTo>
                <a:cubicBezTo>
                  <a:pt x="-14696" y="1706031"/>
                  <a:pt x="55723" y="1645776"/>
                  <a:pt x="0" y="1396117"/>
                </a:cubicBezTo>
                <a:cubicBezTo>
                  <a:pt x="-55723" y="1146458"/>
                  <a:pt x="46785" y="931097"/>
                  <a:pt x="0" y="774987"/>
                </a:cubicBezTo>
                <a:cubicBezTo>
                  <a:pt x="-46785" y="618877"/>
                  <a:pt x="18898" y="372315"/>
                  <a:pt x="0" y="0"/>
                </a:cubicBezTo>
                <a:close/>
              </a:path>
              <a:path w="4015409" h="5128592" fill="darkenLess" stroke="0" extrusionOk="0">
                <a:moveTo>
                  <a:pt x="3346161" y="5128592"/>
                </a:moveTo>
                <a:cubicBezTo>
                  <a:pt x="3373792" y="4863526"/>
                  <a:pt x="3499695" y="4755000"/>
                  <a:pt x="3480010" y="4593193"/>
                </a:cubicBezTo>
                <a:cubicBezTo>
                  <a:pt x="3727195" y="4479186"/>
                  <a:pt x="3912832" y="4511220"/>
                  <a:pt x="4015409" y="4459344"/>
                </a:cubicBezTo>
                <a:cubicBezTo>
                  <a:pt x="3893950" y="4599771"/>
                  <a:pt x="3752682" y="4685599"/>
                  <a:pt x="3674093" y="4800660"/>
                </a:cubicBezTo>
                <a:cubicBezTo>
                  <a:pt x="3595504" y="4915721"/>
                  <a:pt x="3488348" y="4967842"/>
                  <a:pt x="3346161" y="5128592"/>
                </a:cubicBezTo>
                <a:close/>
              </a:path>
              <a:path w="4015409" h="5128592" fill="none" extrusionOk="0">
                <a:moveTo>
                  <a:pt x="3346161" y="5128592"/>
                </a:moveTo>
                <a:cubicBezTo>
                  <a:pt x="3367071" y="4859302"/>
                  <a:pt x="3466742" y="4713113"/>
                  <a:pt x="3480010" y="4593193"/>
                </a:cubicBezTo>
                <a:cubicBezTo>
                  <a:pt x="3742868" y="4514993"/>
                  <a:pt x="3856200" y="4557747"/>
                  <a:pt x="4015409" y="4459344"/>
                </a:cubicBezTo>
                <a:cubicBezTo>
                  <a:pt x="3938233" y="4569031"/>
                  <a:pt x="3789928" y="4631374"/>
                  <a:pt x="3680785" y="4793968"/>
                </a:cubicBezTo>
                <a:cubicBezTo>
                  <a:pt x="3571642" y="4956562"/>
                  <a:pt x="3410261" y="5029389"/>
                  <a:pt x="3346161" y="5128592"/>
                </a:cubicBezTo>
                <a:cubicBezTo>
                  <a:pt x="3156580" y="5178767"/>
                  <a:pt x="2944004" y="5112339"/>
                  <a:pt x="2755006" y="5128592"/>
                </a:cubicBezTo>
                <a:cubicBezTo>
                  <a:pt x="2566008" y="5144845"/>
                  <a:pt x="2363901" y="5117521"/>
                  <a:pt x="2264236" y="5128592"/>
                </a:cubicBezTo>
                <a:cubicBezTo>
                  <a:pt x="2164571" y="5139663"/>
                  <a:pt x="1986543" y="5078106"/>
                  <a:pt x="1740004" y="5128592"/>
                </a:cubicBezTo>
                <a:cubicBezTo>
                  <a:pt x="1493465" y="5179078"/>
                  <a:pt x="1334195" y="5107970"/>
                  <a:pt x="1148849" y="5128592"/>
                </a:cubicBezTo>
                <a:cubicBezTo>
                  <a:pt x="963504" y="5149214"/>
                  <a:pt x="724369" y="5118569"/>
                  <a:pt x="591155" y="5128592"/>
                </a:cubicBezTo>
                <a:cubicBezTo>
                  <a:pt x="457941" y="5138615"/>
                  <a:pt x="136223" y="5065264"/>
                  <a:pt x="0" y="5128592"/>
                </a:cubicBezTo>
                <a:cubicBezTo>
                  <a:pt x="-42010" y="4876861"/>
                  <a:pt x="37830" y="4721954"/>
                  <a:pt x="0" y="4610034"/>
                </a:cubicBezTo>
                <a:cubicBezTo>
                  <a:pt x="-37830" y="4498114"/>
                  <a:pt x="54641" y="4301500"/>
                  <a:pt x="0" y="4142763"/>
                </a:cubicBezTo>
                <a:cubicBezTo>
                  <a:pt x="-54641" y="3984026"/>
                  <a:pt x="73278" y="3813134"/>
                  <a:pt x="0" y="3521633"/>
                </a:cubicBezTo>
                <a:cubicBezTo>
                  <a:pt x="-73278" y="3230132"/>
                  <a:pt x="25417" y="3041062"/>
                  <a:pt x="0" y="2900504"/>
                </a:cubicBezTo>
                <a:cubicBezTo>
                  <a:pt x="-25417" y="2759946"/>
                  <a:pt x="56777" y="2463462"/>
                  <a:pt x="0" y="2228088"/>
                </a:cubicBezTo>
                <a:cubicBezTo>
                  <a:pt x="-56777" y="1992714"/>
                  <a:pt x="14827" y="1877677"/>
                  <a:pt x="0" y="1606959"/>
                </a:cubicBezTo>
                <a:cubicBezTo>
                  <a:pt x="-14827" y="1336241"/>
                  <a:pt x="28025" y="1382448"/>
                  <a:pt x="0" y="1190973"/>
                </a:cubicBezTo>
                <a:cubicBezTo>
                  <a:pt x="-28025" y="999498"/>
                  <a:pt x="14999" y="868330"/>
                  <a:pt x="0" y="774987"/>
                </a:cubicBezTo>
                <a:cubicBezTo>
                  <a:pt x="-14999" y="681644"/>
                  <a:pt x="69936" y="261526"/>
                  <a:pt x="0" y="0"/>
                </a:cubicBezTo>
                <a:cubicBezTo>
                  <a:pt x="223948" y="-33557"/>
                  <a:pt x="347923" y="44822"/>
                  <a:pt x="533476" y="0"/>
                </a:cubicBezTo>
                <a:cubicBezTo>
                  <a:pt x="719029" y="-44822"/>
                  <a:pt x="918698" y="10456"/>
                  <a:pt x="1187414" y="0"/>
                </a:cubicBezTo>
                <a:cubicBezTo>
                  <a:pt x="1456130" y="-10456"/>
                  <a:pt x="1520602" y="38979"/>
                  <a:pt x="1761044" y="0"/>
                </a:cubicBezTo>
                <a:cubicBezTo>
                  <a:pt x="2001486" y="-38979"/>
                  <a:pt x="2102298" y="53441"/>
                  <a:pt x="2334674" y="0"/>
                </a:cubicBezTo>
                <a:cubicBezTo>
                  <a:pt x="2567050" y="-53441"/>
                  <a:pt x="2688789" y="3964"/>
                  <a:pt x="2827995" y="0"/>
                </a:cubicBezTo>
                <a:cubicBezTo>
                  <a:pt x="2967201" y="-3964"/>
                  <a:pt x="3277156" y="22745"/>
                  <a:pt x="3401625" y="0"/>
                </a:cubicBezTo>
                <a:cubicBezTo>
                  <a:pt x="3526094" y="-22745"/>
                  <a:pt x="3831030" y="61817"/>
                  <a:pt x="4015409" y="0"/>
                </a:cubicBezTo>
                <a:cubicBezTo>
                  <a:pt x="4016050" y="162097"/>
                  <a:pt x="4010586" y="251609"/>
                  <a:pt x="4015409" y="468231"/>
                </a:cubicBezTo>
                <a:cubicBezTo>
                  <a:pt x="4020232" y="684853"/>
                  <a:pt x="3973514" y="802715"/>
                  <a:pt x="4015409" y="981056"/>
                </a:cubicBezTo>
                <a:cubicBezTo>
                  <a:pt x="4057304" y="1159397"/>
                  <a:pt x="3951237" y="1262119"/>
                  <a:pt x="4015409" y="1538474"/>
                </a:cubicBezTo>
                <a:cubicBezTo>
                  <a:pt x="4079581" y="1814829"/>
                  <a:pt x="4011641" y="1833936"/>
                  <a:pt x="4015409" y="2006705"/>
                </a:cubicBezTo>
                <a:cubicBezTo>
                  <a:pt x="4019177" y="2179474"/>
                  <a:pt x="4007559" y="2423460"/>
                  <a:pt x="4015409" y="2653310"/>
                </a:cubicBezTo>
                <a:cubicBezTo>
                  <a:pt x="4023259" y="2883161"/>
                  <a:pt x="3984429" y="2959302"/>
                  <a:pt x="4015409" y="3255321"/>
                </a:cubicBezTo>
                <a:cubicBezTo>
                  <a:pt x="4046389" y="3551340"/>
                  <a:pt x="4012253" y="3576480"/>
                  <a:pt x="4015409" y="3812739"/>
                </a:cubicBezTo>
                <a:cubicBezTo>
                  <a:pt x="4018565" y="4048998"/>
                  <a:pt x="3998324" y="4256657"/>
                  <a:pt x="4015409" y="4459344"/>
                </a:cubicBezTo>
              </a:path>
              <a:path w="4015409" h="5128592" fill="none" stroke="0" extrusionOk="0">
                <a:moveTo>
                  <a:pt x="3346161" y="5128592"/>
                </a:moveTo>
                <a:cubicBezTo>
                  <a:pt x="3341244" y="4978633"/>
                  <a:pt x="3499879" y="4732905"/>
                  <a:pt x="3480010" y="4593193"/>
                </a:cubicBezTo>
                <a:cubicBezTo>
                  <a:pt x="3731425" y="4474240"/>
                  <a:pt x="3908687" y="4547993"/>
                  <a:pt x="4015409" y="4459344"/>
                </a:cubicBezTo>
                <a:cubicBezTo>
                  <a:pt x="3861661" y="4620560"/>
                  <a:pt x="3840184" y="4613042"/>
                  <a:pt x="3694170" y="4780583"/>
                </a:cubicBezTo>
                <a:cubicBezTo>
                  <a:pt x="3548156" y="4948124"/>
                  <a:pt x="3489923" y="4939694"/>
                  <a:pt x="3346161" y="5128592"/>
                </a:cubicBezTo>
                <a:cubicBezTo>
                  <a:pt x="3139018" y="5132614"/>
                  <a:pt x="3091249" y="5077042"/>
                  <a:pt x="2888852" y="5128592"/>
                </a:cubicBezTo>
                <a:cubicBezTo>
                  <a:pt x="2686455" y="5180142"/>
                  <a:pt x="2547756" y="5101037"/>
                  <a:pt x="2431544" y="5128592"/>
                </a:cubicBezTo>
                <a:cubicBezTo>
                  <a:pt x="2315332" y="5156147"/>
                  <a:pt x="2047137" y="5101053"/>
                  <a:pt x="1907312" y="5128592"/>
                </a:cubicBezTo>
                <a:cubicBezTo>
                  <a:pt x="1767487" y="5156131"/>
                  <a:pt x="1660253" y="5115828"/>
                  <a:pt x="1416541" y="5128592"/>
                </a:cubicBezTo>
                <a:cubicBezTo>
                  <a:pt x="1172829" y="5141356"/>
                  <a:pt x="1036792" y="5114595"/>
                  <a:pt x="925771" y="5128592"/>
                </a:cubicBezTo>
                <a:cubicBezTo>
                  <a:pt x="814750" y="5142589"/>
                  <a:pt x="231068" y="5027757"/>
                  <a:pt x="0" y="5128592"/>
                </a:cubicBezTo>
                <a:cubicBezTo>
                  <a:pt x="-1128" y="4974870"/>
                  <a:pt x="32644" y="4832794"/>
                  <a:pt x="0" y="4661320"/>
                </a:cubicBezTo>
                <a:cubicBezTo>
                  <a:pt x="-32644" y="4489846"/>
                  <a:pt x="17639" y="4333625"/>
                  <a:pt x="0" y="4245334"/>
                </a:cubicBezTo>
                <a:cubicBezTo>
                  <a:pt x="-17639" y="4157043"/>
                  <a:pt x="1004" y="4002224"/>
                  <a:pt x="0" y="3778063"/>
                </a:cubicBezTo>
                <a:cubicBezTo>
                  <a:pt x="-1004" y="3553902"/>
                  <a:pt x="8894" y="3500644"/>
                  <a:pt x="0" y="3259505"/>
                </a:cubicBezTo>
                <a:cubicBezTo>
                  <a:pt x="-8894" y="3018366"/>
                  <a:pt x="45622" y="2914097"/>
                  <a:pt x="0" y="2740948"/>
                </a:cubicBezTo>
                <a:cubicBezTo>
                  <a:pt x="-45622" y="2567799"/>
                  <a:pt x="54830" y="2384067"/>
                  <a:pt x="0" y="2273676"/>
                </a:cubicBezTo>
                <a:cubicBezTo>
                  <a:pt x="-54830" y="2163285"/>
                  <a:pt x="30671" y="1918555"/>
                  <a:pt x="0" y="1806404"/>
                </a:cubicBezTo>
                <a:cubicBezTo>
                  <a:pt x="-30671" y="1694253"/>
                  <a:pt x="39983" y="1521397"/>
                  <a:pt x="0" y="1236561"/>
                </a:cubicBezTo>
                <a:cubicBezTo>
                  <a:pt x="-39983" y="951725"/>
                  <a:pt x="34043" y="985490"/>
                  <a:pt x="0" y="820575"/>
                </a:cubicBezTo>
                <a:cubicBezTo>
                  <a:pt x="-34043" y="655660"/>
                  <a:pt x="18634" y="248646"/>
                  <a:pt x="0" y="0"/>
                </a:cubicBezTo>
                <a:cubicBezTo>
                  <a:pt x="241011" y="-58955"/>
                  <a:pt x="416200" y="22058"/>
                  <a:pt x="533476" y="0"/>
                </a:cubicBezTo>
                <a:cubicBezTo>
                  <a:pt x="650752" y="-22058"/>
                  <a:pt x="928379" y="34010"/>
                  <a:pt x="1147260" y="0"/>
                </a:cubicBezTo>
                <a:cubicBezTo>
                  <a:pt x="1366141" y="-34010"/>
                  <a:pt x="1448988" y="5869"/>
                  <a:pt x="1600427" y="0"/>
                </a:cubicBezTo>
                <a:cubicBezTo>
                  <a:pt x="1751866" y="-5869"/>
                  <a:pt x="1882211" y="38882"/>
                  <a:pt x="2133903" y="0"/>
                </a:cubicBezTo>
                <a:cubicBezTo>
                  <a:pt x="2385595" y="-38882"/>
                  <a:pt x="2451379" y="24106"/>
                  <a:pt x="2627225" y="0"/>
                </a:cubicBezTo>
                <a:cubicBezTo>
                  <a:pt x="2803071" y="-24106"/>
                  <a:pt x="2995470" y="23816"/>
                  <a:pt x="3120546" y="0"/>
                </a:cubicBezTo>
                <a:cubicBezTo>
                  <a:pt x="3245622" y="-23816"/>
                  <a:pt x="3779262" y="79994"/>
                  <a:pt x="4015409" y="0"/>
                </a:cubicBezTo>
                <a:cubicBezTo>
                  <a:pt x="4085929" y="264457"/>
                  <a:pt x="3943676" y="389187"/>
                  <a:pt x="4015409" y="602011"/>
                </a:cubicBezTo>
                <a:cubicBezTo>
                  <a:pt x="4087142" y="814835"/>
                  <a:pt x="3968914" y="899998"/>
                  <a:pt x="4015409" y="1070243"/>
                </a:cubicBezTo>
                <a:cubicBezTo>
                  <a:pt x="4061904" y="1240488"/>
                  <a:pt x="3987590" y="1428539"/>
                  <a:pt x="4015409" y="1716847"/>
                </a:cubicBezTo>
                <a:cubicBezTo>
                  <a:pt x="4043228" y="2005155"/>
                  <a:pt x="3951551" y="2082430"/>
                  <a:pt x="4015409" y="2363452"/>
                </a:cubicBezTo>
                <a:cubicBezTo>
                  <a:pt x="4079267" y="2644475"/>
                  <a:pt x="3967880" y="2682738"/>
                  <a:pt x="4015409" y="2831683"/>
                </a:cubicBezTo>
                <a:cubicBezTo>
                  <a:pt x="4062938" y="2980628"/>
                  <a:pt x="4004223" y="3143686"/>
                  <a:pt x="4015409" y="3344508"/>
                </a:cubicBezTo>
                <a:cubicBezTo>
                  <a:pt x="4026595" y="3545331"/>
                  <a:pt x="3975583" y="3806208"/>
                  <a:pt x="4015409" y="3946519"/>
                </a:cubicBezTo>
                <a:cubicBezTo>
                  <a:pt x="4055235" y="4086830"/>
                  <a:pt x="3980972" y="4218416"/>
                  <a:pt x="4015409" y="4459344"/>
                </a:cubicBezTo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3317891916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u="sng" dirty="0">
                <a:solidFill>
                  <a:schemeClr val="accent6"/>
                </a:solidFill>
              </a:rPr>
              <a:t>أهداف الدرس</a:t>
            </a:r>
          </a:p>
          <a:p>
            <a:pPr algn="ctr"/>
            <a:endParaRPr lang="ar-AE" sz="2400" b="1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AE" altLang="en-US" sz="2800" dirty="0"/>
              <a:t> أن يقارن الطالب العلاقة بين النون الساكنة والتنوين 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AE" altLang="en-US" sz="2800" dirty="0"/>
              <a:t> أن يحدد الطالب أحكام النون الساكنة والتنوين 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ar-AE" altLang="en-US" sz="2800" dirty="0"/>
              <a:t>أن يستخرج الطالب أحكام للإظهار من سورة السجدة</a:t>
            </a:r>
            <a:endParaRPr lang="en-US" sz="2800" dirty="0"/>
          </a:p>
          <a:p>
            <a:pPr algn="ctr"/>
            <a:endParaRPr lang="ar-AE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9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B5FA2A4C-5F57-4C16-99EA-50504A92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7A6E97D-288C-494B-9523-A4E38C316E7F}"/>
              </a:ext>
            </a:extLst>
          </p:cNvPr>
          <p:cNvSpPr txBox="1"/>
          <p:nvPr/>
        </p:nvSpPr>
        <p:spPr>
          <a:xfrm>
            <a:off x="0" y="1288919"/>
            <a:ext cx="968733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 النون الساكنة </a:t>
            </a:r>
            <a:r>
              <a:rPr lang="ar-AE" sz="2800" b="1" dirty="0"/>
              <a:t>حرف من الحروف العربية الهجائية الستة والعشرين ، وتكون </a:t>
            </a:r>
            <a:r>
              <a:rPr lang="ar-AE" sz="2800" b="1" dirty="0">
                <a:solidFill>
                  <a:srgbClr val="002060"/>
                </a:solidFill>
              </a:rPr>
              <a:t>ثابتة في اللفظ (النطق) والخط </a:t>
            </a:r>
            <a:r>
              <a:rPr lang="ar-AE" sz="2800" b="1" dirty="0"/>
              <a:t>، وتكون في الوصل والوقف وتكون في </a:t>
            </a:r>
            <a:r>
              <a:rPr lang="ar-AE" sz="2800" b="1" dirty="0">
                <a:solidFill>
                  <a:schemeClr val="accent1"/>
                </a:solidFill>
              </a:rPr>
              <a:t>الأسماء </a:t>
            </a:r>
            <a:r>
              <a:rPr lang="ar-AE" sz="2800" b="1" dirty="0">
                <a:solidFill>
                  <a:schemeClr val="accent2"/>
                </a:solidFill>
              </a:rPr>
              <a:t>والأفعال </a:t>
            </a:r>
            <a:r>
              <a:rPr lang="ar-AE" sz="2800" b="1" dirty="0"/>
              <a:t>و</a:t>
            </a:r>
            <a:r>
              <a:rPr lang="ar-AE" sz="2800" b="1" dirty="0">
                <a:solidFill>
                  <a:schemeClr val="accent6">
                    <a:lumMod val="75000"/>
                  </a:schemeClr>
                </a:solidFill>
              </a:rPr>
              <a:t>الحروف </a:t>
            </a:r>
            <a:r>
              <a:rPr lang="ar-AE" sz="2800" b="1" dirty="0"/>
              <a:t>وتكون </a:t>
            </a:r>
            <a:r>
              <a:rPr lang="ar-AE" sz="2800" b="1" dirty="0">
                <a:solidFill>
                  <a:srgbClr val="7030A0"/>
                </a:solidFill>
              </a:rPr>
              <a:t>متوسطة </a:t>
            </a:r>
            <a:r>
              <a:rPr lang="ar-AE" sz="2800" b="1" dirty="0">
                <a:solidFill>
                  <a:srgbClr val="FF3399"/>
                </a:solidFill>
              </a:rPr>
              <a:t>ومتطرفة</a:t>
            </a:r>
            <a:r>
              <a:rPr lang="ar-AE" sz="2800" b="1" dirty="0">
                <a:solidFill>
                  <a:srgbClr val="78B8A1"/>
                </a:solidFill>
              </a:rPr>
              <a:t> </a:t>
            </a:r>
            <a:r>
              <a:rPr lang="ar-AE" sz="2800" b="1" dirty="0"/>
              <a:t>.</a:t>
            </a:r>
          </a:p>
          <a:p>
            <a:r>
              <a:rPr lang="ar-AE" sz="2800" b="1" dirty="0">
                <a:solidFill>
                  <a:schemeClr val="accent1"/>
                </a:solidFill>
              </a:rPr>
              <a:t>(الإنْسان ) </a:t>
            </a:r>
            <a:r>
              <a:rPr lang="ar-AE" sz="2800" b="1" dirty="0">
                <a:solidFill>
                  <a:schemeClr val="accent2"/>
                </a:solidFill>
              </a:rPr>
              <a:t>( كنْتم) </a:t>
            </a:r>
            <a:r>
              <a:rPr lang="ar-AE" sz="2800" b="1" dirty="0">
                <a:solidFill>
                  <a:schemeClr val="accent6">
                    <a:lumMod val="75000"/>
                  </a:schemeClr>
                </a:solidFill>
              </a:rPr>
              <a:t>( إنْ)  </a:t>
            </a:r>
            <a:r>
              <a:rPr lang="ar-AE" sz="2800" b="1" dirty="0">
                <a:solidFill>
                  <a:srgbClr val="7030A0"/>
                </a:solidFill>
              </a:rPr>
              <a:t>( ينْهون) </a:t>
            </a:r>
            <a:r>
              <a:rPr lang="ar-AE" sz="2800" b="1" dirty="0">
                <a:solidFill>
                  <a:srgbClr val="FF3399"/>
                </a:solidFill>
              </a:rPr>
              <a:t>( فمنْ)</a:t>
            </a:r>
          </a:p>
          <a:p>
            <a:endParaRPr lang="ar-AE" dirty="0"/>
          </a:p>
          <a:p>
            <a:r>
              <a:rPr lang="ar-AE" sz="3600" b="1" dirty="0">
                <a:solidFill>
                  <a:srgbClr val="C00000"/>
                </a:solidFill>
              </a:rPr>
              <a:t>التنوين</a:t>
            </a:r>
            <a:r>
              <a:rPr lang="ar-AE" sz="2800" b="1" dirty="0">
                <a:solidFill>
                  <a:srgbClr val="C00000"/>
                </a:solidFill>
              </a:rPr>
              <a:t> </a:t>
            </a:r>
            <a:r>
              <a:rPr lang="ar-AE" sz="3200" b="1" dirty="0"/>
              <a:t>فهو</a:t>
            </a:r>
            <a:r>
              <a:rPr lang="ar-AE" sz="4000" b="1" dirty="0">
                <a:solidFill>
                  <a:srgbClr val="C00000"/>
                </a:solidFill>
              </a:rPr>
              <a:t> </a:t>
            </a:r>
            <a:r>
              <a:rPr lang="ar-AE" sz="2800" b="1" dirty="0"/>
              <a:t>نون ساكنة زائدة تلحق آخر الاسم </a:t>
            </a:r>
            <a:r>
              <a:rPr lang="ar-AE" sz="2800" b="1" dirty="0">
                <a:solidFill>
                  <a:srgbClr val="002060"/>
                </a:solidFill>
              </a:rPr>
              <a:t>وصلاً في اللفظ وتفارقه خطاً ووقفاً </a:t>
            </a:r>
            <a:r>
              <a:rPr lang="ar-AE" sz="2800" b="1" dirty="0"/>
              <a:t>ويكون في  الأسماء فقط . مكانها في آخر الكلمة فقط .و هو عبارة عن الفتحتين والكسرتين والضمتين.</a:t>
            </a:r>
            <a:endParaRPr lang="en-US" b="1" dirty="0"/>
          </a:p>
        </p:txBody>
      </p:sp>
      <p:pic>
        <p:nvPicPr>
          <p:cNvPr id="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5A27B886-4C4A-48CB-9A34-D5ED410C2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78265"/>
            <a:ext cx="1563974" cy="8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مدونة بوربوينت: خلفيات اسلامية 1">
            <a:extLst>
              <a:ext uri="{FF2B5EF4-FFF2-40B4-BE49-F238E27FC236}">
                <a16:creationId xmlns:a16="http://schemas.microsoft.com/office/drawing/2014/main" id="{286344B2-C303-4691-9566-8D4D608A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03B2118-4E32-4C84-A3EE-DC9916A8E1EE}"/>
              </a:ext>
            </a:extLst>
          </p:cNvPr>
          <p:cNvSpPr txBox="1"/>
          <p:nvPr/>
        </p:nvSpPr>
        <p:spPr>
          <a:xfrm>
            <a:off x="900332" y="675249"/>
            <a:ext cx="28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أنواع النون</a:t>
            </a:r>
            <a:endParaRPr lang="en-US" sz="32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17C6E7B-F0A5-4326-A836-8B3E3BC2FE12}"/>
              </a:ext>
            </a:extLst>
          </p:cNvPr>
          <p:cNvSpPr txBox="1"/>
          <p:nvPr/>
        </p:nvSpPr>
        <p:spPr>
          <a:xfrm>
            <a:off x="6578889" y="5243175"/>
            <a:ext cx="28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أنواع مشددة</a:t>
            </a:r>
            <a:endParaRPr lang="en-US" sz="32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101CA27-88F6-4D6E-8788-E4673506CF46}"/>
              </a:ext>
            </a:extLst>
          </p:cNvPr>
          <p:cNvSpPr txBox="1"/>
          <p:nvPr/>
        </p:nvSpPr>
        <p:spPr>
          <a:xfrm>
            <a:off x="6578889" y="3628350"/>
            <a:ext cx="28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النون المتحركة</a:t>
            </a:r>
            <a:endParaRPr lang="en-US" sz="32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EFA3A7F-ED2A-4A69-95DE-E51864804E81}"/>
              </a:ext>
            </a:extLst>
          </p:cNvPr>
          <p:cNvSpPr txBox="1"/>
          <p:nvPr/>
        </p:nvSpPr>
        <p:spPr>
          <a:xfrm>
            <a:off x="6578889" y="2060101"/>
            <a:ext cx="287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النون الساكنة</a:t>
            </a:r>
            <a:endParaRPr lang="en-US" sz="32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1AA7DE8-BCFC-4778-B237-187E303F60C0}"/>
              </a:ext>
            </a:extLst>
          </p:cNvPr>
          <p:cNvSpPr txBox="1"/>
          <p:nvPr/>
        </p:nvSpPr>
        <p:spPr>
          <a:xfrm>
            <a:off x="3013648" y="4947391"/>
            <a:ext cx="2876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8000" b="1" dirty="0"/>
              <a:t>نّ</a:t>
            </a:r>
            <a:endParaRPr lang="en-US" sz="80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75C1CD4-ABE2-432B-BDE5-E9268D01DD2E}"/>
              </a:ext>
            </a:extLst>
          </p:cNvPr>
          <p:cNvSpPr txBox="1"/>
          <p:nvPr/>
        </p:nvSpPr>
        <p:spPr>
          <a:xfrm>
            <a:off x="900332" y="3259017"/>
            <a:ext cx="533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8000" b="1" dirty="0"/>
              <a:t>نً ، نٌ ، نٍ</a:t>
            </a:r>
            <a:endParaRPr lang="en-US" sz="8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F02FD7F-61D9-4583-9BA1-28472D69614F}"/>
              </a:ext>
            </a:extLst>
          </p:cNvPr>
          <p:cNvSpPr txBox="1"/>
          <p:nvPr/>
        </p:nvSpPr>
        <p:spPr>
          <a:xfrm>
            <a:off x="3013648" y="1755342"/>
            <a:ext cx="2876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8000" b="1" dirty="0"/>
              <a:t>ن</a:t>
            </a:r>
            <a:r>
              <a:rPr lang="ar-AE" sz="8000" b="1" dirty="0">
                <a:solidFill>
                  <a:srgbClr val="FF0000"/>
                </a:solidFill>
              </a:rPr>
              <a:t>ْ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1546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587</Words>
  <Application>Microsoft Office PowerPoint</Application>
  <PresentationFormat>شاشة عريضة</PresentationFormat>
  <Paragraphs>116</Paragraphs>
  <Slides>23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Microsoft Uighur</vt:lpstr>
      <vt:lpstr>Mishafi</vt:lpstr>
      <vt:lpstr>PT Bold Heading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Moza Alkindi</dc:creator>
  <cp:lastModifiedBy>Moza Alkindi</cp:lastModifiedBy>
  <cp:revision>1</cp:revision>
  <dcterms:created xsi:type="dcterms:W3CDTF">2021-10-25T18:11:13Z</dcterms:created>
  <dcterms:modified xsi:type="dcterms:W3CDTF">2021-10-25T21:39:42Z</dcterms:modified>
</cp:coreProperties>
</file>