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9" r:id="rId2"/>
    <p:sldId id="290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ليلى صالح" initials="ليلى" lastIdx="1" clrIdx="0">
    <p:extLst>
      <p:ext uri="{19B8F6BF-5375-455C-9EA6-DF929625EA0E}">
        <p15:presenceInfo xmlns="" xmlns:p15="http://schemas.microsoft.com/office/powerpoint/2012/main" userId="ليلى صالح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1686" y="-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9D204CEE-87F7-4166-94F6-A488EB0E6FB1}" type="datetimeFigureOut">
              <a:rPr lang="ar-AE" smtClean="0"/>
              <a:t>06/03/1443</a:t>
            </a:fld>
            <a:endParaRPr lang="ar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DCFCB1E8-3E4F-468B-AFC1-8DA709C4150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38230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09F-01FA-4C90-A1A7-6F52298344CB}" type="datetimeFigureOut">
              <a:rPr lang="ar-AE" smtClean="0"/>
              <a:t>06/03/1443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0622-9AFC-40D9-B55B-FC02DC55A2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70295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09F-01FA-4C90-A1A7-6F52298344CB}" type="datetimeFigureOut">
              <a:rPr lang="ar-AE" smtClean="0"/>
              <a:t>06/03/1443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0622-9AFC-40D9-B55B-FC02DC55A2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18992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09F-01FA-4C90-A1A7-6F52298344CB}" type="datetimeFigureOut">
              <a:rPr lang="ar-AE" smtClean="0"/>
              <a:t>06/03/1443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0622-9AFC-40D9-B55B-FC02DC55A2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2036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09F-01FA-4C90-A1A7-6F52298344CB}" type="datetimeFigureOut">
              <a:rPr lang="ar-AE" smtClean="0"/>
              <a:t>06/03/1443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0622-9AFC-40D9-B55B-FC02DC55A2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12216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09F-01FA-4C90-A1A7-6F52298344CB}" type="datetimeFigureOut">
              <a:rPr lang="ar-AE" smtClean="0"/>
              <a:t>06/03/1443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0622-9AFC-40D9-B55B-FC02DC55A2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5976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09F-01FA-4C90-A1A7-6F52298344CB}" type="datetimeFigureOut">
              <a:rPr lang="ar-AE" smtClean="0"/>
              <a:t>06/03/1443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0622-9AFC-40D9-B55B-FC02DC55A2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68869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09F-01FA-4C90-A1A7-6F52298344CB}" type="datetimeFigureOut">
              <a:rPr lang="ar-AE" smtClean="0"/>
              <a:t>06/03/1443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0622-9AFC-40D9-B55B-FC02DC55A2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50856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09F-01FA-4C90-A1A7-6F52298344CB}" type="datetimeFigureOut">
              <a:rPr lang="ar-AE" smtClean="0"/>
              <a:t>06/03/1443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0622-9AFC-40D9-B55B-FC02DC55A2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68907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09F-01FA-4C90-A1A7-6F52298344CB}" type="datetimeFigureOut">
              <a:rPr lang="ar-AE" smtClean="0"/>
              <a:t>06/03/1443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0622-9AFC-40D9-B55B-FC02DC55A2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8373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09F-01FA-4C90-A1A7-6F52298344CB}" type="datetimeFigureOut">
              <a:rPr lang="ar-AE" smtClean="0"/>
              <a:t>06/03/1443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0622-9AFC-40D9-B55B-FC02DC55A2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79954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09F-01FA-4C90-A1A7-6F52298344CB}" type="datetimeFigureOut">
              <a:rPr lang="ar-AE" smtClean="0"/>
              <a:t>06/03/1443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0622-9AFC-40D9-B55B-FC02DC55A2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31182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09F-01FA-4C90-A1A7-6F52298344CB}" type="datetimeFigureOut">
              <a:rPr lang="ar-AE" smtClean="0"/>
              <a:t>06/03/1443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00622-9AFC-40D9-B55B-FC02DC55A2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04415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Arrow: Pentagon 74">
            <a:extLst>
              <a:ext uri="{FF2B5EF4-FFF2-40B4-BE49-F238E27FC236}">
                <a16:creationId xmlns="" xmlns:a16="http://schemas.microsoft.com/office/drawing/2014/main" id="{39A6D715-6A37-4D3E-A92F-3603598D9567}"/>
              </a:ext>
            </a:extLst>
          </p:cNvPr>
          <p:cNvSpPr>
            <a:spLocks/>
          </p:cNvSpPr>
          <p:nvPr/>
        </p:nvSpPr>
        <p:spPr>
          <a:xfrm>
            <a:off x="177797" y="9403064"/>
            <a:ext cx="3240000" cy="338554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752273-A535-4CA9-8AAF-4C2B93C2AD0F}"/>
              </a:ext>
            </a:extLst>
          </p:cNvPr>
          <p:cNvSpPr txBox="1">
            <a:spLocks/>
          </p:cNvSpPr>
          <p:nvPr/>
        </p:nvSpPr>
        <p:spPr>
          <a:xfrm>
            <a:off x="-2547664" y="776536"/>
            <a:ext cx="2189911" cy="64807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AE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DE16B26B-F7E0-478C-ADED-B896509B5C17}"/>
              </a:ext>
            </a:extLst>
          </p:cNvPr>
          <p:cNvSpPr txBox="1">
            <a:spLocks/>
          </p:cNvSpPr>
          <p:nvPr/>
        </p:nvSpPr>
        <p:spPr>
          <a:xfrm>
            <a:off x="1857525" y="90775"/>
            <a:ext cx="3430982" cy="360040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AE" sz="1800" b="1" dirty="0">
                <a:ln/>
                <a:solidFill>
                  <a:srgbClr val="C00000"/>
                </a:solidFill>
              </a:rPr>
              <a:t>عنوان الدرس :  الخلاق العليم (1)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="" xmlns:a16="http://schemas.microsoft.com/office/drawing/2014/main" id="{1B83DAAC-EA45-4F8A-AD31-34691BFD8385}"/>
              </a:ext>
            </a:extLst>
          </p:cNvPr>
          <p:cNvSpPr/>
          <p:nvPr/>
        </p:nvSpPr>
        <p:spPr>
          <a:xfrm>
            <a:off x="260648" y="511964"/>
            <a:ext cx="6387108" cy="16257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AE" sz="1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أهداف الدّرس : </a:t>
            </a:r>
            <a:endParaRPr lang="ar-AE" sz="1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r>
              <a:rPr lang="ar-SA" sz="1400" dirty="0">
                <a:solidFill>
                  <a:schemeClr val="tx1"/>
                </a:solidFill>
              </a:rPr>
              <a:t>1- أن </a:t>
            </a:r>
            <a:r>
              <a:rPr lang="ar-AE" sz="1400" dirty="0" smtClean="0">
                <a:solidFill>
                  <a:schemeClr val="tx1"/>
                </a:solidFill>
              </a:rPr>
              <a:t>ي</a:t>
            </a:r>
            <a:r>
              <a:rPr lang="ar-SA" sz="1400" dirty="0" smtClean="0">
                <a:solidFill>
                  <a:schemeClr val="tx1"/>
                </a:solidFill>
              </a:rPr>
              <a:t>حفظ الطالب</a:t>
            </a:r>
            <a:r>
              <a:rPr lang="ar-AE" sz="1400" dirty="0" smtClean="0">
                <a:solidFill>
                  <a:schemeClr val="tx1"/>
                </a:solidFill>
              </a:rPr>
              <a:t> </a:t>
            </a:r>
            <a:r>
              <a:rPr lang="ar-SA" sz="1400" dirty="0" smtClean="0">
                <a:solidFill>
                  <a:schemeClr val="tx1"/>
                </a:solidFill>
              </a:rPr>
              <a:t>الآيات مراعي</a:t>
            </a:r>
            <a:r>
              <a:rPr lang="ar-AE" sz="1400" dirty="0" smtClean="0">
                <a:solidFill>
                  <a:schemeClr val="tx1"/>
                </a:solidFill>
              </a:rPr>
              <a:t>ا </a:t>
            </a:r>
            <a:r>
              <a:rPr lang="ar-SA" sz="1400" dirty="0" smtClean="0">
                <a:solidFill>
                  <a:schemeClr val="tx1"/>
                </a:solidFill>
              </a:rPr>
              <a:t>أحكام </a:t>
            </a:r>
            <a:r>
              <a:rPr lang="ar-SA" sz="1400" dirty="0">
                <a:solidFill>
                  <a:schemeClr val="tx1"/>
                </a:solidFill>
              </a:rPr>
              <a:t>التجويد  والتلاوة .</a:t>
            </a:r>
          </a:p>
          <a:p>
            <a:pPr algn="r"/>
            <a:r>
              <a:rPr lang="ar-SA" sz="1400" dirty="0">
                <a:solidFill>
                  <a:schemeClr val="tx1"/>
                </a:solidFill>
              </a:rPr>
              <a:t>2- أن </a:t>
            </a:r>
            <a:r>
              <a:rPr lang="ar-AE" sz="1400" dirty="0" smtClean="0">
                <a:solidFill>
                  <a:schemeClr val="tx1"/>
                </a:solidFill>
              </a:rPr>
              <a:t>ي</a:t>
            </a:r>
            <a:r>
              <a:rPr lang="ar-SA" sz="1400" dirty="0" smtClean="0">
                <a:solidFill>
                  <a:schemeClr val="tx1"/>
                </a:solidFill>
              </a:rPr>
              <a:t>فسر</a:t>
            </a:r>
            <a:r>
              <a:rPr lang="ar-AE" sz="1400" dirty="0" smtClean="0">
                <a:solidFill>
                  <a:schemeClr val="tx1"/>
                </a:solidFill>
              </a:rPr>
              <a:t> الطالب </a:t>
            </a:r>
            <a:r>
              <a:rPr lang="ar-SA" sz="1400" dirty="0" smtClean="0">
                <a:solidFill>
                  <a:schemeClr val="tx1"/>
                </a:solidFill>
              </a:rPr>
              <a:t> </a:t>
            </a:r>
            <a:r>
              <a:rPr lang="ar-SA" sz="1400" dirty="0">
                <a:solidFill>
                  <a:schemeClr val="tx1"/>
                </a:solidFill>
              </a:rPr>
              <a:t>مفردات الآيات الكريمة .</a:t>
            </a:r>
          </a:p>
          <a:p>
            <a:pPr algn="r"/>
            <a:r>
              <a:rPr lang="ar-SA" sz="1400" dirty="0">
                <a:solidFill>
                  <a:schemeClr val="tx1"/>
                </a:solidFill>
              </a:rPr>
              <a:t>3- أن </a:t>
            </a:r>
            <a:r>
              <a:rPr lang="ar-AE" sz="1400" dirty="0" smtClean="0">
                <a:solidFill>
                  <a:schemeClr val="tx1"/>
                </a:solidFill>
              </a:rPr>
              <a:t>ي</a:t>
            </a:r>
            <a:r>
              <a:rPr lang="ar-SA" sz="1400" dirty="0" smtClean="0">
                <a:solidFill>
                  <a:schemeClr val="tx1"/>
                </a:solidFill>
              </a:rPr>
              <a:t>بين ا</a:t>
            </a:r>
            <a:r>
              <a:rPr lang="ar-AE" sz="1400" dirty="0" smtClean="0">
                <a:solidFill>
                  <a:schemeClr val="tx1"/>
                </a:solidFill>
              </a:rPr>
              <a:t>الطالب ال</a:t>
            </a:r>
            <a:r>
              <a:rPr lang="ar-SA" sz="1400" dirty="0" smtClean="0">
                <a:solidFill>
                  <a:schemeClr val="tx1"/>
                </a:solidFill>
              </a:rPr>
              <a:t>معنى </a:t>
            </a:r>
            <a:r>
              <a:rPr lang="ar-SA" sz="1400" dirty="0">
                <a:solidFill>
                  <a:schemeClr val="tx1"/>
                </a:solidFill>
              </a:rPr>
              <a:t>الإجمالي للآيات .</a:t>
            </a:r>
          </a:p>
          <a:p>
            <a:pPr algn="r"/>
            <a:r>
              <a:rPr lang="ar-SA" sz="1400" dirty="0">
                <a:solidFill>
                  <a:schemeClr val="tx1"/>
                </a:solidFill>
              </a:rPr>
              <a:t>4- أن </a:t>
            </a:r>
            <a:r>
              <a:rPr lang="ar-AE" sz="1400" dirty="0" smtClean="0">
                <a:solidFill>
                  <a:schemeClr val="tx1"/>
                </a:solidFill>
              </a:rPr>
              <a:t>ي</a:t>
            </a:r>
            <a:r>
              <a:rPr lang="ar-SA" sz="1400" dirty="0" smtClean="0">
                <a:solidFill>
                  <a:schemeClr val="tx1"/>
                </a:solidFill>
              </a:rPr>
              <a:t>وضح </a:t>
            </a:r>
            <a:r>
              <a:rPr lang="ar-AE" sz="1400" dirty="0" smtClean="0">
                <a:solidFill>
                  <a:schemeClr val="tx1"/>
                </a:solidFill>
              </a:rPr>
              <a:t> الطالب </a:t>
            </a:r>
            <a:r>
              <a:rPr lang="ar-SA" sz="1400" dirty="0" smtClean="0">
                <a:solidFill>
                  <a:schemeClr val="tx1"/>
                </a:solidFill>
              </a:rPr>
              <a:t>مظاهر </a:t>
            </a:r>
            <a:r>
              <a:rPr lang="ar-SA" sz="1400" dirty="0">
                <a:solidFill>
                  <a:schemeClr val="tx1"/>
                </a:solidFill>
              </a:rPr>
              <a:t>علم الله وعدله 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1B13E69E-1415-4AC2-A808-6110417D0AA7}"/>
              </a:ext>
            </a:extLst>
          </p:cNvPr>
          <p:cNvSpPr txBox="1"/>
          <p:nvPr/>
        </p:nvSpPr>
        <p:spPr>
          <a:xfrm>
            <a:off x="1351723" y="4197964"/>
            <a:ext cx="5294243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sz="1600" b="1" dirty="0">
                <a:solidFill>
                  <a:srgbClr val="C00000"/>
                </a:solidFill>
              </a:rPr>
              <a:t>1- صل بين الكلمة ومعناها فيما يأتي 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8D852EC0-7FEC-47A1-ABEF-37ECDF4566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76" y="643689"/>
            <a:ext cx="1379493" cy="136224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B4C7894-86EA-4C77-B458-08FBA13F7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24" y="2222315"/>
            <a:ext cx="6503740" cy="1991983"/>
          </a:xfrm>
          <a:prstGeom prst="rect">
            <a:avLst/>
          </a:prstGeom>
        </p:spPr>
      </p:pic>
      <p:sp>
        <p:nvSpPr>
          <p:cNvPr id="12" name="Arrow: Pentagon 11">
            <a:extLst>
              <a:ext uri="{FF2B5EF4-FFF2-40B4-BE49-F238E27FC236}">
                <a16:creationId xmlns="" xmlns:a16="http://schemas.microsoft.com/office/drawing/2014/main" id="{42B3F7EC-B81D-407C-9721-44B3B230726E}"/>
              </a:ext>
            </a:extLst>
          </p:cNvPr>
          <p:cNvSpPr>
            <a:spLocks/>
          </p:cNvSpPr>
          <p:nvPr/>
        </p:nvSpPr>
        <p:spPr>
          <a:xfrm>
            <a:off x="177797" y="4579037"/>
            <a:ext cx="3240000" cy="338554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27D6EA87-08C6-42E9-A3D6-354ADFE91430}"/>
              </a:ext>
            </a:extLst>
          </p:cNvPr>
          <p:cNvSpPr/>
          <p:nvPr/>
        </p:nvSpPr>
        <p:spPr>
          <a:xfrm>
            <a:off x="846701" y="4557525"/>
            <a:ext cx="16658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AE" sz="1400" b="1" dirty="0"/>
              <a:t>المقصود بها حديث النفس</a:t>
            </a:r>
            <a:endParaRPr lang="ar-SA" sz="1400" b="1" dirty="0"/>
          </a:p>
        </p:txBody>
      </p:sp>
      <p:sp>
        <p:nvSpPr>
          <p:cNvPr id="42" name="Arrow: Pentagon 41">
            <a:extLst>
              <a:ext uri="{FF2B5EF4-FFF2-40B4-BE49-F238E27FC236}">
                <a16:creationId xmlns="" xmlns:a16="http://schemas.microsoft.com/office/drawing/2014/main" id="{B4912EA9-EBAA-4C47-B186-1CC3B01C2568}"/>
              </a:ext>
            </a:extLst>
          </p:cNvPr>
          <p:cNvSpPr>
            <a:spLocks/>
          </p:cNvSpPr>
          <p:nvPr/>
        </p:nvSpPr>
        <p:spPr>
          <a:xfrm>
            <a:off x="177797" y="5017005"/>
            <a:ext cx="3240000" cy="338554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/>
          </a:p>
        </p:txBody>
      </p:sp>
      <p:sp>
        <p:nvSpPr>
          <p:cNvPr id="43" name="Arrow: Pentagon 42">
            <a:extLst>
              <a:ext uri="{FF2B5EF4-FFF2-40B4-BE49-F238E27FC236}">
                <a16:creationId xmlns="" xmlns:a16="http://schemas.microsoft.com/office/drawing/2014/main" id="{1B7501C3-CC70-403E-B616-958300A19EEA}"/>
              </a:ext>
            </a:extLst>
          </p:cNvPr>
          <p:cNvSpPr>
            <a:spLocks/>
          </p:cNvSpPr>
          <p:nvPr/>
        </p:nvSpPr>
        <p:spPr>
          <a:xfrm>
            <a:off x="177797" y="5456815"/>
            <a:ext cx="3240000" cy="338554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/>
          </a:p>
        </p:txBody>
      </p:sp>
      <p:sp>
        <p:nvSpPr>
          <p:cNvPr id="44" name="Arrow: Pentagon 43">
            <a:extLst>
              <a:ext uri="{FF2B5EF4-FFF2-40B4-BE49-F238E27FC236}">
                <a16:creationId xmlns="" xmlns:a16="http://schemas.microsoft.com/office/drawing/2014/main" id="{A90A31A5-9241-429B-B344-8DA057111017}"/>
              </a:ext>
            </a:extLst>
          </p:cNvPr>
          <p:cNvSpPr>
            <a:spLocks/>
          </p:cNvSpPr>
          <p:nvPr/>
        </p:nvSpPr>
        <p:spPr>
          <a:xfrm>
            <a:off x="177797" y="5894783"/>
            <a:ext cx="3240000" cy="338554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/>
          </a:p>
        </p:txBody>
      </p:sp>
      <p:sp>
        <p:nvSpPr>
          <p:cNvPr id="45" name="Arrow: Pentagon 44">
            <a:extLst>
              <a:ext uri="{FF2B5EF4-FFF2-40B4-BE49-F238E27FC236}">
                <a16:creationId xmlns="" xmlns:a16="http://schemas.microsoft.com/office/drawing/2014/main" id="{1EC23DFC-10EA-4156-8546-511B8653D753}"/>
              </a:ext>
            </a:extLst>
          </p:cNvPr>
          <p:cNvSpPr>
            <a:spLocks/>
          </p:cNvSpPr>
          <p:nvPr/>
        </p:nvSpPr>
        <p:spPr>
          <a:xfrm>
            <a:off x="177797" y="6332751"/>
            <a:ext cx="3240000" cy="338554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/>
          </a:p>
        </p:txBody>
      </p:sp>
      <p:sp>
        <p:nvSpPr>
          <p:cNvPr id="46" name="Arrow: Pentagon 45">
            <a:extLst>
              <a:ext uri="{FF2B5EF4-FFF2-40B4-BE49-F238E27FC236}">
                <a16:creationId xmlns="" xmlns:a16="http://schemas.microsoft.com/office/drawing/2014/main" id="{0642E2F3-EF2F-489E-9A07-7638363870DF}"/>
              </a:ext>
            </a:extLst>
          </p:cNvPr>
          <p:cNvSpPr>
            <a:spLocks/>
          </p:cNvSpPr>
          <p:nvPr/>
        </p:nvSpPr>
        <p:spPr>
          <a:xfrm>
            <a:off x="177797" y="6770719"/>
            <a:ext cx="3240000" cy="338554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/>
          </a:p>
        </p:txBody>
      </p:sp>
      <p:sp>
        <p:nvSpPr>
          <p:cNvPr id="47" name="Arrow: Pentagon 46">
            <a:extLst>
              <a:ext uri="{FF2B5EF4-FFF2-40B4-BE49-F238E27FC236}">
                <a16:creationId xmlns="" xmlns:a16="http://schemas.microsoft.com/office/drawing/2014/main" id="{F6DCC0FC-650C-4058-887A-8801166087A9}"/>
              </a:ext>
            </a:extLst>
          </p:cNvPr>
          <p:cNvSpPr>
            <a:spLocks/>
          </p:cNvSpPr>
          <p:nvPr/>
        </p:nvSpPr>
        <p:spPr>
          <a:xfrm>
            <a:off x="177797" y="7210529"/>
            <a:ext cx="3240000" cy="338554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/>
          </a:p>
        </p:txBody>
      </p:sp>
      <p:sp>
        <p:nvSpPr>
          <p:cNvPr id="48" name="Arrow: Pentagon 47">
            <a:extLst>
              <a:ext uri="{FF2B5EF4-FFF2-40B4-BE49-F238E27FC236}">
                <a16:creationId xmlns="" xmlns:a16="http://schemas.microsoft.com/office/drawing/2014/main" id="{507C7C2A-892D-43B0-9D5F-D11C1D187453}"/>
              </a:ext>
            </a:extLst>
          </p:cNvPr>
          <p:cNvSpPr>
            <a:spLocks/>
          </p:cNvSpPr>
          <p:nvPr/>
        </p:nvSpPr>
        <p:spPr>
          <a:xfrm>
            <a:off x="177797" y="7648497"/>
            <a:ext cx="3240000" cy="338554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/>
          </a:p>
        </p:txBody>
      </p:sp>
      <p:sp>
        <p:nvSpPr>
          <p:cNvPr id="49" name="Arrow: Pentagon 48">
            <a:extLst>
              <a:ext uri="{FF2B5EF4-FFF2-40B4-BE49-F238E27FC236}">
                <a16:creationId xmlns="" xmlns:a16="http://schemas.microsoft.com/office/drawing/2014/main" id="{FF1684A3-1EC3-4648-AFF4-191E188FC1FA}"/>
              </a:ext>
            </a:extLst>
          </p:cNvPr>
          <p:cNvSpPr>
            <a:spLocks/>
          </p:cNvSpPr>
          <p:nvPr/>
        </p:nvSpPr>
        <p:spPr>
          <a:xfrm>
            <a:off x="177797" y="8080527"/>
            <a:ext cx="3240000" cy="338554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/>
          </a:p>
        </p:txBody>
      </p:sp>
      <p:sp>
        <p:nvSpPr>
          <p:cNvPr id="50" name="Arrow: Pentagon 49">
            <a:extLst>
              <a:ext uri="{FF2B5EF4-FFF2-40B4-BE49-F238E27FC236}">
                <a16:creationId xmlns="" xmlns:a16="http://schemas.microsoft.com/office/drawing/2014/main" id="{D2EC1CB0-D9C1-48BB-AEA2-7CD371E29A36}"/>
              </a:ext>
            </a:extLst>
          </p:cNvPr>
          <p:cNvSpPr>
            <a:spLocks/>
          </p:cNvSpPr>
          <p:nvPr/>
        </p:nvSpPr>
        <p:spPr>
          <a:xfrm>
            <a:off x="177797" y="8518495"/>
            <a:ext cx="3240000" cy="338554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/>
          </a:p>
        </p:txBody>
      </p:sp>
      <p:sp>
        <p:nvSpPr>
          <p:cNvPr id="51" name="Arrow: Pentagon 50">
            <a:extLst>
              <a:ext uri="{FF2B5EF4-FFF2-40B4-BE49-F238E27FC236}">
                <a16:creationId xmlns="" xmlns:a16="http://schemas.microsoft.com/office/drawing/2014/main" id="{1709E3A7-4148-4A5A-B2F1-A9A3C9AE29C2}"/>
              </a:ext>
            </a:extLst>
          </p:cNvPr>
          <p:cNvSpPr>
            <a:spLocks/>
          </p:cNvSpPr>
          <p:nvPr/>
        </p:nvSpPr>
        <p:spPr>
          <a:xfrm>
            <a:off x="177797" y="8958305"/>
            <a:ext cx="3240000" cy="338554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/>
          </a:p>
        </p:txBody>
      </p:sp>
      <p:sp>
        <p:nvSpPr>
          <p:cNvPr id="53" name="Arrow: Pentagon 52">
            <a:extLst>
              <a:ext uri="{FF2B5EF4-FFF2-40B4-BE49-F238E27FC236}">
                <a16:creationId xmlns="" xmlns:a16="http://schemas.microsoft.com/office/drawing/2014/main" id="{852A1AAE-7618-4667-9115-7E8CD1FA5970}"/>
              </a:ext>
            </a:extLst>
          </p:cNvPr>
          <p:cNvSpPr>
            <a:spLocks/>
          </p:cNvSpPr>
          <p:nvPr/>
        </p:nvSpPr>
        <p:spPr>
          <a:xfrm rot="10800000">
            <a:off x="5019544" y="4579037"/>
            <a:ext cx="1584000" cy="338554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 sz="1600" b="1">
              <a:solidFill>
                <a:schemeClr val="tx1"/>
              </a:solidFill>
            </a:endParaRPr>
          </a:p>
        </p:txBody>
      </p:sp>
      <p:sp>
        <p:nvSpPr>
          <p:cNvPr id="54" name="Arrow: Pentagon 53">
            <a:extLst>
              <a:ext uri="{FF2B5EF4-FFF2-40B4-BE49-F238E27FC236}">
                <a16:creationId xmlns="" xmlns:a16="http://schemas.microsoft.com/office/drawing/2014/main" id="{65732D05-3D60-4E96-B20A-4F2D066F3F43}"/>
              </a:ext>
            </a:extLst>
          </p:cNvPr>
          <p:cNvSpPr>
            <a:spLocks/>
          </p:cNvSpPr>
          <p:nvPr/>
        </p:nvSpPr>
        <p:spPr>
          <a:xfrm rot="10800000">
            <a:off x="5019544" y="5017005"/>
            <a:ext cx="1584000" cy="338554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 sz="1600" b="1" dirty="0">
              <a:solidFill>
                <a:schemeClr val="tx1"/>
              </a:solidFill>
            </a:endParaRPr>
          </a:p>
        </p:txBody>
      </p:sp>
      <p:sp>
        <p:nvSpPr>
          <p:cNvPr id="55" name="Arrow: Pentagon 54">
            <a:extLst>
              <a:ext uri="{FF2B5EF4-FFF2-40B4-BE49-F238E27FC236}">
                <a16:creationId xmlns="" xmlns:a16="http://schemas.microsoft.com/office/drawing/2014/main" id="{54B2625D-DC79-4793-8567-A1E904713C4F}"/>
              </a:ext>
            </a:extLst>
          </p:cNvPr>
          <p:cNvSpPr>
            <a:spLocks/>
          </p:cNvSpPr>
          <p:nvPr/>
        </p:nvSpPr>
        <p:spPr>
          <a:xfrm rot="10800000">
            <a:off x="5019544" y="5456815"/>
            <a:ext cx="1584000" cy="338554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 sz="1600" b="1">
              <a:solidFill>
                <a:schemeClr val="tx1"/>
              </a:solidFill>
            </a:endParaRPr>
          </a:p>
        </p:txBody>
      </p:sp>
      <p:sp>
        <p:nvSpPr>
          <p:cNvPr id="56" name="Arrow: Pentagon 55">
            <a:extLst>
              <a:ext uri="{FF2B5EF4-FFF2-40B4-BE49-F238E27FC236}">
                <a16:creationId xmlns="" xmlns:a16="http://schemas.microsoft.com/office/drawing/2014/main" id="{AF3A0EE6-31FD-4698-8CD0-D2EA8289F30F}"/>
              </a:ext>
            </a:extLst>
          </p:cNvPr>
          <p:cNvSpPr>
            <a:spLocks/>
          </p:cNvSpPr>
          <p:nvPr/>
        </p:nvSpPr>
        <p:spPr>
          <a:xfrm rot="10800000">
            <a:off x="5019544" y="5894783"/>
            <a:ext cx="1584000" cy="338554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 sz="1600" b="1">
              <a:solidFill>
                <a:schemeClr val="tx1"/>
              </a:solidFill>
            </a:endParaRPr>
          </a:p>
        </p:txBody>
      </p:sp>
      <p:sp>
        <p:nvSpPr>
          <p:cNvPr id="57" name="Arrow: Pentagon 56">
            <a:extLst>
              <a:ext uri="{FF2B5EF4-FFF2-40B4-BE49-F238E27FC236}">
                <a16:creationId xmlns="" xmlns:a16="http://schemas.microsoft.com/office/drawing/2014/main" id="{B3A73CE2-D890-448B-87EA-679548296B3F}"/>
              </a:ext>
            </a:extLst>
          </p:cNvPr>
          <p:cNvSpPr>
            <a:spLocks/>
          </p:cNvSpPr>
          <p:nvPr/>
        </p:nvSpPr>
        <p:spPr>
          <a:xfrm rot="10800000">
            <a:off x="5019544" y="6332751"/>
            <a:ext cx="1584000" cy="338554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 sz="1600" b="1">
              <a:solidFill>
                <a:schemeClr val="tx1"/>
              </a:solidFill>
            </a:endParaRPr>
          </a:p>
        </p:txBody>
      </p:sp>
      <p:sp>
        <p:nvSpPr>
          <p:cNvPr id="58" name="Arrow: Pentagon 57">
            <a:extLst>
              <a:ext uri="{FF2B5EF4-FFF2-40B4-BE49-F238E27FC236}">
                <a16:creationId xmlns="" xmlns:a16="http://schemas.microsoft.com/office/drawing/2014/main" id="{1C2461C2-6E3B-4630-90EB-4E90631ABADD}"/>
              </a:ext>
            </a:extLst>
          </p:cNvPr>
          <p:cNvSpPr>
            <a:spLocks/>
          </p:cNvSpPr>
          <p:nvPr/>
        </p:nvSpPr>
        <p:spPr>
          <a:xfrm rot="10800000">
            <a:off x="5019544" y="6770719"/>
            <a:ext cx="1584000" cy="338554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 sz="1600" b="1">
              <a:solidFill>
                <a:schemeClr val="tx1"/>
              </a:solidFill>
            </a:endParaRPr>
          </a:p>
        </p:txBody>
      </p:sp>
      <p:sp>
        <p:nvSpPr>
          <p:cNvPr id="59" name="Arrow: Pentagon 58">
            <a:extLst>
              <a:ext uri="{FF2B5EF4-FFF2-40B4-BE49-F238E27FC236}">
                <a16:creationId xmlns="" xmlns:a16="http://schemas.microsoft.com/office/drawing/2014/main" id="{3365CFE5-728A-4A2D-9DE6-4A57885F6065}"/>
              </a:ext>
            </a:extLst>
          </p:cNvPr>
          <p:cNvSpPr>
            <a:spLocks/>
          </p:cNvSpPr>
          <p:nvPr/>
        </p:nvSpPr>
        <p:spPr>
          <a:xfrm rot="10800000">
            <a:off x="5019544" y="7210529"/>
            <a:ext cx="1584000" cy="338554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 sz="1600" b="1">
              <a:solidFill>
                <a:schemeClr val="tx1"/>
              </a:solidFill>
            </a:endParaRPr>
          </a:p>
        </p:txBody>
      </p:sp>
      <p:sp>
        <p:nvSpPr>
          <p:cNvPr id="60" name="Arrow: Pentagon 59">
            <a:extLst>
              <a:ext uri="{FF2B5EF4-FFF2-40B4-BE49-F238E27FC236}">
                <a16:creationId xmlns="" xmlns:a16="http://schemas.microsoft.com/office/drawing/2014/main" id="{9C7CB4ED-3A4E-4532-AD1F-48F5FD6ECC6C}"/>
              </a:ext>
            </a:extLst>
          </p:cNvPr>
          <p:cNvSpPr>
            <a:spLocks/>
          </p:cNvSpPr>
          <p:nvPr/>
        </p:nvSpPr>
        <p:spPr>
          <a:xfrm rot="10800000">
            <a:off x="5019544" y="7648497"/>
            <a:ext cx="1584000" cy="338554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 sz="1600" b="1">
              <a:solidFill>
                <a:schemeClr val="tx1"/>
              </a:solidFill>
            </a:endParaRPr>
          </a:p>
        </p:txBody>
      </p:sp>
      <p:sp>
        <p:nvSpPr>
          <p:cNvPr id="61" name="Arrow: Pentagon 60">
            <a:extLst>
              <a:ext uri="{FF2B5EF4-FFF2-40B4-BE49-F238E27FC236}">
                <a16:creationId xmlns="" xmlns:a16="http://schemas.microsoft.com/office/drawing/2014/main" id="{4908CA78-88BC-43E3-A04C-80E1534EF8A4}"/>
              </a:ext>
            </a:extLst>
          </p:cNvPr>
          <p:cNvSpPr>
            <a:spLocks/>
          </p:cNvSpPr>
          <p:nvPr/>
        </p:nvSpPr>
        <p:spPr>
          <a:xfrm rot="10800000">
            <a:off x="5019544" y="8080527"/>
            <a:ext cx="1584000" cy="338554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 sz="1600" b="1">
              <a:solidFill>
                <a:schemeClr val="tx1"/>
              </a:solidFill>
            </a:endParaRPr>
          </a:p>
        </p:txBody>
      </p:sp>
      <p:sp>
        <p:nvSpPr>
          <p:cNvPr id="62" name="Arrow: Pentagon 61">
            <a:extLst>
              <a:ext uri="{FF2B5EF4-FFF2-40B4-BE49-F238E27FC236}">
                <a16:creationId xmlns="" xmlns:a16="http://schemas.microsoft.com/office/drawing/2014/main" id="{2C4118DB-16A8-4832-94BA-F5B493CE307C}"/>
              </a:ext>
            </a:extLst>
          </p:cNvPr>
          <p:cNvSpPr>
            <a:spLocks/>
          </p:cNvSpPr>
          <p:nvPr/>
        </p:nvSpPr>
        <p:spPr>
          <a:xfrm rot="10800000">
            <a:off x="5019544" y="8518495"/>
            <a:ext cx="1584000" cy="338554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 sz="1600" b="1">
              <a:solidFill>
                <a:schemeClr val="tx1"/>
              </a:solidFill>
            </a:endParaRPr>
          </a:p>
        </p:txBody>
      </p:sp>
      <p:sp>
        <p:nvSpPr>
          <p:cNvPr id="63" name="Arrow: Pentagon 62">
            <a:extLst>
              <a:ext uri="{FF2B5EF4-FFF2-40B4-BE49-F238E27FC236}">
                <a16:creationId xmlns="" xmlns:a16="http://schemas.microsoft.com/office/drawing/2014/main" id="{126E0AF8-C3F9-4D60-BA64-CADCF3A56716}"/>
              </a:ext>
            </a:extLst>
          </p:cNvPr>
          <p:cNvSpPr>
            <a:spLocks/>
          </p:cNvSpPr>
          <p:nvPr/>
        </p:nvSpPr>
        <p:spPr>
          <a:xfrm rot="10800000">
            <a:off x="5019544" y="8958305"/>
            <a:ext cx="1584000" cy="338554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 sz="1600" b="1">
              <a:solidFill>
                <a:schemeClr val="tx1"/>
              </a:solidFill>
            </a:endParaRPr>
          </a:p>
        </p:txBody>
      </p:sp>
      <p:sp>
        <p:nvSpPr>
          <p:cNvPr id="64" name="Arrow: Pentagon 63">
            <a:extLst>
              <a:ext uri="{FF2B5EF4-FFF2-40B4-BE49-F238E27FC236}">
                <a16:creationId xmlns="" xmlns:a16="http://schemas.microsoft.com/office/drawing/2014/main" id="{D61D911D-3BB5-4A1E-BC8A-6156E6145F7E}"/>
              </a:ext>
            </a:extLst>
          </p:cNvPr>
          <p:cNvSpPr>
            <a:spLocks/>
          </p:cNvSpPr>
          <p:nvPr/>
        </p:nvSpPr>
        <p:spPr>
          <a:xfrm rot="10800000">
            <a:off x="5019544" y="9396273"/>
            <a:ext cx="1584000" cy="338554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88000" rIns="0" rtlCol="1" anchor="ctr">
            <a:noAutofit/>
          </a:bodyPr>
          <a:lstStyle/>
          <a:p>
            <a:pPr algn="ctr"/>
            <a:endParaRPr lang="ar-AE" sz="1600" b="1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89E4CA4A-D225-46F8-AD49-1E7F8A919C58}"/>
              </a:ext>
            </a:extLst>
          </p:cNvPr>
          <p:cNvSpPr/>
          <p:nvPr/>
        </p:nvSpPr>
        <p:spPr>
          <a:xfrm>
            <a:off x="574830" y="5004827"/>
            <a:ext cx="22685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1400" b="1" dirty="0"/>
              <a:t> شريان في </a:t>
            </a:r>
            <a:r>
              <a:rPr lang="ar-SA" sz="1400" b="1" dirty="0"/>
              <a:t>العنق </a:t>
            </a:r>
            <a:r>
              <a:rPr lang="ar-AE" sz="1400" b="1" dirty="0"/>
              <a:t>و المتصل ب</a:t>
            </a:r>
            <a:r>
              <a:rPr lang="ar-SA" sz="1400" b="1" dirty="0"/>
              <a:t>ال</a:t>
            </a:r>
            <a:r>
              <a:rPr lang="ar-AE" sz="1400" b="1" dirty="0"/>
              <a:t>قلب .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1DE8C35D-FAF0-40E1-9FDD-B761C051AAFE}"/>
              </a:ext>
            </a:extLst>
          </p:cNvPr>
          <p:cNvSpPr/>
          <p:nvPr/>
        </p:nvSpPr>
        <p:spPr>
          <a:xfrm>
            <a:off x="414235" y="5476151"/>
            <a:ext cx="23631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AE" sz="1400" b="1" dirty="0"/>
              <a:t>ملكان يكتبان أعماله</a:t>
            </a:r>
            <a:r>
              <a:rPr lang="ar-SA" sz="1400" b="1" dirty="0"/>
              <a:t> الحسنة والسيئة .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="" xmlns:a16="http://schemas.microsoft.com/office/drawing/2014/main" id="{A48634E6-9ADC-4C41-B6C0-AF19CB8DD971}"/>
              </a:ext>
            </a:extLst>
          </p:cNvPr>
          <p:cNvSpPr/>
          <p:nvPr/>
        </p:nvSpPr>
        <p:spPr>
          <a:xfrm>
            <a:off x="1079373" y="5912147"/>
            <a:ext cx="12698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685800" rtl="1">
              <a:defRPr/>
            </a:pPr>
            <a:r>
              <a:rPr lang="ar-AE" sz="1400" b="1" dirty="0"/>
              <a:t>قاعدان ( جالسان )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="" xmlns:a16="http://schemas.microsoft.com/office/drawing/2014/main" id="{D9BF5AD0-2B12-4C46-99F8-56F4E72C5573}"/>
              </a:ext>
            </a:extLst>
          </p:cNvPr>
          <p:cNvSpPr/>
          <p:nvPr/>
        </p:nvSpPr>
        <p:spPr>
          <a:xfrm>
            <a:off x="177796" y="6340382"/>
            <a:ext cx="28440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685800" rtl="1">
              <a:defRPr/>
            </a:pPr>
            <a:r>
              <a:rPr lang="ar-AE" sz="1400" b="1" dirty="0"/>
              <a:t>حافظ (</a:t>
            </a:r>
            <a:r>
              <a:rPr lang="ar-AE" sz="1200" dirty="0"/>
              <a:t>أي مراقب لأقواله وأفعاله حافظ لها يسجلها </a:t>
            </a:r>
            <a:r>
              <a:rPr lang="ar-AE" sz="1400" b="1" dirty="0"/>
              <a:t>)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="" xmlns:a16="http://schemas.microsoft.com/office/drawing/2014/main" id="{B85367D2-5226-410F-9B3A-0D4FAAEDB988}"/>
              </a:ext>
            </a:extLst>
          </p:cNvPr>
          <p:cNvSpPr/>
          <p:nvPr/>
        </p:nvSpPr>
        <p:spPr>
          <a:xfrm>
            <a:off x="578733" y="6794524"/>
            <a:ext cx="21160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685800" rtl="1">
              <a:defRPr/>
            </a:pPr>
            <a:r>
              <a:rPr lang="ar-SA" sz="1400" b="1" dirty="0"/>
              <a:t>حاضر </a:t>
            </a:r>
            <a:r>
              <a:rPr lang="ar-AE" sz="1400" b="1" dirty="0"/>
              <a:t>معتد ومستعد  للكتابة .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4CBBBD0E-53B7-487D-9BCD-25A1686ABB12}"/>
              </a:ext>
            </a:extLst>
          </p:cNvPr>
          <p:cNvSpPr/>
          <p:nvPr/>
        </p:nvSpPr>
        <p:spPr>
          <a:xfrm>
            <a:off x="1299688" y="7210145"/>
            <a:ext cx="10775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685800" rtl="1">
              <a:defRPr/>
            </a:pPr>
            <a:r>
              <a:rPr lang="ar-AE" sz="1400" b="1" dirty="0"/>
              <a:t>شدّته وغمرته .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="" xmlns:a16="http://schemas.microsoft.com/office/drawing/2014/main" id="{49341824-6E63-4605-B27A-5FE6607CB3D4}"/>
              </a:ext>
            </a:extLst>
          </p:cNvPr>
          <p:cNvSpPr/>
          <p:nvPr/>
        </p:nvSpPr>
        <p:spPr>
          <a:xfrm>
            <a:off x="1299688" y="7663717"/>
            <a:ext cx="10166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685800" rtl="1">
              <a:defRPr/>
            </a:pPr>
            <a:r>
              <a:rPr lang="ar-AE" sz="1400" b="1" dirty="0"/>
              <a:t>تهربُ وتفزعُ .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60898973-91CA-4ACF-8AC8-6F5B218E4B41}"/>
              </a:ext>
            </a:extLst>
          </p:cNvPr>
          <p:cNvSpPr/>
          <p:nvPr/>
        </p:nvSpPr>
        <p:spPr>
          <a:xfrm>
            <a:off x="1597678" y="8080346"/>
            <a:ext cx="5196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685800" rtl="1">
              <a:defRPr/>
            </a:pPr>
            <a:r>
              <a:rPr lang="ar-AE" sz="1400" b="1" dirty="0"/>
              <a:t>إنسان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="" xmlns:a16="http://schemas.microsoft.com/office/drawing/2014/main" id="{B0998644-5C5D-48A1-9242-0456F33CCDDC}"/>
              </a:ext>
            </a:extLst>
          </p:cNvPr>
          <p:cNvSpPr/>
          <p:nvPr/>
        </p:nvSpPr>
        <p:spPr>
          <a:xfrm>
            <a:off x="9542" y="8541645"/>
            <a:ext cx="3240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 rtl="1">
              <a:defRPr/>
            </a:pPr>
            <a:r>
              <a:rPr lang="ar-SA" sz="1400" b="1" dirty="0"/>
              <a:t> </a:t>
            </a:r>
            <a:r>
              <a:rPr lang="ar-AE" sz="1400" b="1" dirty="0"/>
              <a:t>ملك يسوق</a:t>
            </a:r>
            <a:r>
              <a:rPr lang="ar-SA" sz="1400" b="1" dirty="0"/>
              <a:t> الإنسان و</a:t>
            </a:r>
            <a:r>
              <a:rPr lang="ar-AE" sz="1400" b="1" dirty="0"/>
              <a:t>يَدْفعُه من الخلف إلى المحشر </a:t>
            </a:r>
            <a:endParaRPr lang="ar-SA" sz="1400" b="1" dirty="0"/>
          </a:p>
        </p:txBody>
      </p:sp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8BCAE6F1-B4B8-4BF6-BC89-9954B3A6A224}"/>
              </a:ext>
            </a:extLst>
          </p:cNvPr>
          <p:cNvSpPr/>
          <p:nvPr/>
        </p:nvSpPr>
        <p:spPr>
          <a:xfrm>
            <a:off x="293208" y="8958306"/>
            <a:ext cx="28119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 rtl="1">
              <a:defRPr/>
            </a:pPr>
            <a:r>
              <a:rPr lang="ar-AE" sz="1400" b="1" dirty="0"/>
              <a:t>ملك يشهد على عمله سواء أكان خيرا أم شراً </a:t>
            </a:r>
            <a:endParaRPr lang="ar-SA" sz="1400" b="1" dirty="0"/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783624A9-4E43-4EB7-95E6-98795E556A88}"/>
              </a:ext>
            </a:extLst>
          </p:cNvPr>
          <p:cNvSpPr/>
          <p:nvPr/>
        </p:nvSpPr>
        <p:spPr>
          <a:xfrm>
            <a:off x="750182" y="9430335"/>
            <a:ext cx="16802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 rtl="1">
              <a:defRPr/>
            </a:pPr>
            <a:r>
              <a:rPr lang="ar-AE" sz="1400" b="1" dirty="0"/>
              <a:t> حاد تدرك ما كنت تنكره .</a:t>
            </a:r>
            <a:endParaRPr lang="ar-SA" sz="1400" b="1" dirty="0"/>
          </a:p>
        </p:txBody>
      </p:sp>
      <p:sp>
        <p:nvSpPr>
          <p:cNvPr id="79" name="Rectangle 78">
            <a:extLst>
              <a:ext uri="{FF2B5EF4-FFF2-40B4-BE49-F238E27FC236}">
                <a16:creationId xmlns="" xmlns:a16="http://schemas.microsoft.com/office/drawing/2014/main" id="{EBE05A46-90BD-4F1C-A6E6-5DD22C7BD4EE}"/>
              </a:ext>
            </a:extLst>
          </p:cNvPr>
          <p:cNvSpPr/>
          <p:nvPr/>
        </p:nvSpPr>
        <p:spPr>
          <a:xfrm>
            <a:off x="5409507" y="5441426"/>
            <a:ext cx="9845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AE" sz="1600" b="1" dirty="0"/>
              <a:t>مَا تُوَسْوِسُ </a:t>
            </a:r>
            <a:endParaRPr lang="ar-SA" sz="1600" b="1" dirty="0"/>
          </a:p>
        </p:txBody>
      </p:sp>
      <p:sp>
        <p:nvSpPr>
          <p:cNvPr id="80" name="Rectangle 79">
            <a:extLst>
              <a:ext uri="{FF2B5EF4-FFF2-40B4-BE49-F238E27FC236}">
                <a16:creationId xmlns="" xmlns:a16="http://schemas.microsoft.com/office/drawing/2014/main" id="{8CDBF9D6-6123-4526-8695-F72D83588444}"/>
              </a:ext>
            </a:extLst>
          </p:cNvPr>
          <p:cNvSpPr/>
          <p:nvPr/>
        </p:nvSpPr>
        <p:spPr>
          <a:xfrm>
            <a:off x="5482372" y="4594998"/>
            <a:ext cx="8996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rtl="1">
              <a:defRPr/>
            </a:pPr>
            <a:r>
              <a:rPr lang="ar-AE" sz="1600" b="1" dirty="0"/>
              <a:t>حَبْلِ الْوَرِيدِ</a:t>
            </a:r>
            <a:endParaRPr lang="ar-SA" sz="1600" b="1" dirty="0"/>
          </a:p>
        </p:txBody>
      </p:sp>
      <p:sp>
        <p:nvSpPr>
          <p:cNvPr id="81" name="Rectangle 80">
            <a:extLst>
              <a:ext uri="{FF2B5EF4-FFF2-40B4-BE49-F238E27FC236}">
                <a16:creationId xmlns="" xmlns:a16="http://schemas.microsoft.com/office/drawing/2014/main" id="{F4F24BB1-128F-46A6-B538-5F36635BC46F}"/>
              </a:ext>
            </a:extLst>
          </p:cNvPr>
          <p:cNvSpPr/>
          <p:nvPr/>
        </p:nvSpPr>
        <p:spPr>
          <a:xfrm>
            <a:off x="5430398" y="5021569"/>
            <a:ext cx="8066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AE" sz="1600" b="1" dirty="0"/>
              <a:t>الْمُتَلَقِّيَانِ</a:t>
            </a:r>
            <a:r>
              <a:rPr lang="ar-SA" sz="1600" b="1" dirty="0"/>
              <a:t>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="" xmlns:a16="http://schemas.microsoft.com/office/drawing/2014/main" id="{6D0613FE-0B2F-47AA-97AC-46D32B17E189}"/>
              </a:ext>
            </a:extLst>
          </p:cNvPr>
          <p:cNvSpPr/>
          <p:nvPr/>
        </p:nvSpPr>
        <p:spPr>
          <a:xfrm>
            <a:off x="5571734" y="7232428"/>
            <a:ext cx="4475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1600" b="1" dirty="0">
                <a:latin typeface="Traditional Arabic" panose="02020603050405020304" pitchFamily="18" charset="-78"/>
              </a:rPr>
              <a:t>قَعِيدٌ</a:t>
            </a:r>
            <a:endParaRPr lang="ar-AE" sz="1600" b="1" dirty="0"/>
          </a:p>
        </p:txBody>
      </p:sp>
      <p:sp>
        <p:nvSpPr>
          <p:cNvPr id="85" name="Rectangle 84">
            <a:extLst>
              <a:ext uri="{FF2B5EF4-FFF2-40B4-BE49-F238E27FC236}">
                <a16:creationId xmlns="" xmlns:a16="http://schemas.microsoft.com/office/drawing/2014/main" id="{35A66617-739E-4F1F-9579-C0B3250D8C2D}"/>
              </a:ext>
            </a:extLst>
          </p:cNvPr>
          <p:cNvSpPr/>
          <p:nvPr/>
        </p:nvSpPr>
        <p:spPr>
          <a:xfrm>
            <a:off x="5547365" y="5889303"/>
            <a:ext cx="6511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1600" b="1" dirty="0">
                <a:latin typeface="Traditional Arabic" panose="02020603050405020304" pitchFamily="18" charset="-78"/>
              </a:rPr>
              <a:t> رَقِيبٌ </a:t>
            </a:r>
            <a:endParaRPr lang="ar-AE" sz="1600" b="1" dirty="0"/>
          </a:p>
        </p:txBody>
      </p:sp>
      <p:sp>
        <p:nvSpPr>
          <p:cNvPr id="86" name="Rectangle 85">
            <a:extLst>
              <a:ext uri="{FF2B5EF4-FFF2-40B4-BE49-F238E27FC236}">
                <a16:creationId xmlns="" xmlns:a16="http://schemas.microsoft.com/office/drawing/2014/main" id="{62D32C71-72D1-4AEA-B153-E87BC3255F27}"/>
              </a:ext>
            </a:extLst>
          </p:cNvPr>
          <p:cNvSpPr/>
          <p:nvPr/>
        </p:nvSpPr>
        <p:spPr>
          <a:xfrm>
            <a:off x="5672398" y="6364635"/>
            <a:ext cx="4780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AE" sz="1600" b="1" dirty="0">
                <a:latin typeface="Traditional Arabic" panose="02020603050405020304" pitchFamily="18" charset="-78"/>
              </a:rPr>
              <a:t>عَتِيدٌ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="" xmlns:a16="http://schemas.microsoft.com/office/drawing/2014/main" id="{12E948A8-1FB7-4FCB-B627-9F8149F5BB95}"/>
              </a:ext>
            </a:extLst>
          </p:cNvPr>
          <p:cNvSpPr/>
          <p:nvPr/>
        </p:nvSpPr>
        <p:spPr>
          <a:xfrm>
            <a:off x="5659574" y="8537424"/>
            <a:ext cx="4924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1600" b="1" dirty="0">
                <a:latin typeface="Traditional Arabic" panose="02020603050405020304" pitchFamily="18" charset="-78"/>
              </a:rPr>
              <a:t>نَفْسٍ</a:t>
            </a:r>
            <a:endParaRPr lang="ar-AE" sz="1600" b="1" dirty="0"/>
          </a:p>
        </p:txBody>
      </p:sp>
      <p:sp>
        <p:nvSpPr>
          <p:cNvPr id="88" name="Rectangle 87">
            <a:extLst>
              <a:ext uri="{FF2B5EF4-FFF2-40B4-BE49-F238E27FC236}">
                <a16:creationId xmlns="" xmlns:a16="http://schemas.microsoft.com/office/drawing/2014/main" id="{D9E4F34B-E996-49F6-9A0C-922AD323624C}"/>
              </a:ext>
            </a:extLst>
          </p:cNvPr>
          <p:cNvSpPr/>
          <p:nvPr/>
        </p:nvSpPr>
        <p:spPr>
          <a:xfrm>
            <a:off x="5600263" y="6769621"/>
            <a:ext cx="5389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1600" b="1" dirty="0">
                <a:latin typeface="Traditional Arabic" panose="02020603050405020304" pitchFamily="18" charset="-78"/>
              </a:rPr>
              <a:t>سَائِقٌ</a:t>
            </a:r>
            <a:endParaRPr lang="ar-AE" sz="1600" b="1" dirty="0"/>
          </a:p>
        </p:txBody>
      </p:sp>
      <p:sp>
        <p:nvSpPr>
          <p:cNvPr id="89" name="Rectangle 88">
            <a:extLst>
              <a:ext uri="{FF2B5EF4-FFF2-40B4-BE49-F238E27FC236}">
                <a16:creationId xmlns="" xmlns:a16="http://schemas.microsoft.com/office/drawing/2014/main" id="{DDDD4E31-D0D8-4B2F-9C87-8E9412F7E149}"/>
              </a:ext>
            </a:extLst>
          </p:cNvPr>
          <p:cNvSpPr/>
          <p:nvPr/>
        </p:nvSpPr>
        <p:spPr>
          <a:xfrm>
            <a:off x="5518510" y="7662368"/>
            <a:ext cx="6222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1600" b="1" dirty="0">
                <a:latin typeface="Traditional Arabic" panose="02020603050405020304" pitchFamily="18" charset="-78"/>
              </a:rPr>
              <a:t>وَشَهِيدٌ</a:t>
            </a:r>
            <a:endParaRPr lang="ar-AE" sz="1600" b="1" dirty="0"/>
          </a:p>
        </p:txBody>
      </p:sp>
      <p:sp>
        <p:nvSpPr>
          <p:cNvPr id="90" name="Rectangle 89">
            <a:extLst>
              <a:ext uri="{FF2B5EF4-FFF2-40B4-BE49-F238E27FC236}">
                <a16:creationId xmlns="" xmlns:a16="http://schemas.microsoft.com/office/drawing/2014/main" id="{9989CDFA-DDC8-4BD3-B56E-132453612359}"/>
              </a:ext>
            </a:extLst>
          </p:cNvPr>
          <p:cNvSpPr/>
          <p:nvPr/>
        </p:nvSpPr>
        <p:spPr>
          <a:xfrm>
            <a:off x="5615491" y="8115578"/>
            <a:ext cx="4892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1600" b="1" dirty="0">
                <a:latin typeface="Traditional Arabic" panose="02020603050405020304" pitchFamily="18" charset="-78"/>
              </a:rPr>
              <a:t>حَدِيدٌ</a:t>
            </a:r>
            <a:endParaRPr lang="ar-AE" sz="1600" b="1" dirty="0"/>
          </a:p>
        </p:txBody>
      </p: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D6E33F2E-F94F-4E73-B063-0532AB76B6C5}"/>
              </a:ext>
            </a:extLst>
          </p:cNvPr>
          <p:cNvSpPr/>
          <p:nvPr/>
        </p:nvSpPr>
        <p:spPr>
          <a:xfrm>
            <a:off x="5669713" y="8979076"/>
            <a:ext cx="4748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1600" b="1" dirty="0">
                <a:latin typeface="Traditional Arabic" panose="02020603050405020304" pitchFamily="18" charset="-78"/>
              </a:rPr>
              <a:t>تَحِيدُ</a:t>
            </a:r>
            <a:endParaRPr lang="ar-AE" sz="1600" b="1" dirty="0"/>
          </a:p>
        </p:txBody>
      </p:sp>
      <p:sp>
        <p:nvSpPr>
          <p:cNvPr id="92" name="Rectangle 91">
            <a:extLst>
              <a:ext uri="{FF2B5EF4-FFF2-40B4-BE49-F238E27FC236}">
                <a16:creationId xmlns="" xmlns:a16="http://schemas.microsoft.com/office/drawing/2014/main" id="{43A9E430-5B8D-48E2-8236-44F01D2374C4}"/>
              </a:ext>
            </a:extLst>
          </p:cNvPr>
          <p:cNvSpPr/>
          <p:nvPr/>
        </p:nvSpPr>
        <p:spPr>
          <a:xfrm>
            <a:off x="5268225" y="9419423"/>
            <a:ext cx="10615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1600" b="1" dirty="0">
                <a:latin typeface="Traditional Arabic" panose="02020603050405020304" pitchFamily="18" charset="-78"/>
              </a:rPr>
              <a:t>سَكْرَةُ الْمَوْتِ </a:t>
            </a:r>
            <a:endParaRPr lang="ar-AE" sz="1600" b="1" dirty="0"/>
          </a:p>
        </p:txBody>
      </p:sp>
    </p:spTree>
    <p:extLst>
      <p:ext uri="{BB962C8B-B14F-4D97-AF65-F5344CB8AC3E}">
        <p14:creationId xmlns:p14="http://schemas.microsoft.com/office/powerpoint/2010/main" val="358611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A6E1D7B-7EC8-41FE-BF64-FB9333353A40}"/>
              </a:ext>
            </a:extLst>
          </p:cNvPr>
          <p:cNvSpPr/>
          <p:nvPr/>
        </p:nvSpPr>
        <p:spPr>
          <a:xfrm>
            <a:off x="1017672" y="0"/>
            <a:ext cx="49919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1400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ar-AE" sz="1400" b="1" dirty="0">
                <a:solidFill>
                  <a:schemeClr val="accent6">
                    <a:lumMod val="50000"/>
                  </a:schemeClr>
                </a:solidFill>
              </a:rPr>
              <a:t>قال النبي صلى الله عليه وسلم : </a:t>
            </a:r>
          </a:p>
          <a:p>
            <a:pPr algn="ctr"/>
            <a:r>
              <a:rPr lang="ar-AE" sz="1400" b="1" dirty="0">
                <a:solidFill>
                  <a:schemeClr val="accent6">
                    <a:lumMod val="50000"/>
                  </a:schemeClr>
                </a:solidFill>
              </a:rPr>
              <a:t>" إن الله تجاوز عن أمتي ما حدثت به أنفسها ما لم تعمل أو تتكلم "  متفق عليه </a:t>
            </a:r>
          </a:p>
        </p:txBody>
      </p:sp>
      <p:sp>
        <p:nvSpPr>
          <p:cNvPr id="4" name="Left-Up Arrow 7">
            <a:extLst>
              <a:ext uri="{FF2B5EF4-FFF2-40B4-BE49-F238E27FC236}">
                <a16:creationId xmlns="" xmlns:a16="http://schemas.microsoft.com/office/drawing/2014/main" id="{B9881F6B-2C25-4F6F-9951-90A83599D429}"/>
              </a:ext>
            </a:extLst>
          </p:cNvPr>
          <p:cNvSpPr/>
          <p:nvPr/>
        </p:nvSpPr>
        <p:spPr>
          <a:xfrm rot="13557857">
            <a:off x="5023802" y="1135349"/>
            <a:ext cx="698904" cy="945834"/>
          </a:xfrm>
          <a:prstGeom prst="leftUpArrow">
            <a:avLst>
              <a:gd name="adj1" fmla="val 17689"/>
              <a:gd name="adj2" fmla="val 25000"/>
              <a:gd name="adj3" fmla="val 25000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400">
              <a:solidFill>
                <a:schemeClr val="tx1"/>
              </a:solidFill>
            </a:endParaRPr>
          </a:p>
        </p:txBody>
      </p:sp>
      <p:sp>
        <p:nvSpPr>
          <p:cNvPr id="5" name="Rounded Rectangle 9">
            <a:extLst>
              <a:ext uri="{FF2B5EF4-FFF2-40B4-BE49-F238E27FC236}">
                <a16:creationId xmlns="" xmlns:a16="http://schemas.microsoft.com/office/drawing/2014/main" id="{0F7B5328-D978-4B56-ADB4-D577957C8B9C}"/>
              </a:ext>
            </a:extLst>
          </p:cNvPr>
          <p:cNvSpPr/>
          <p:nvPr/>
        </p:nvSpPr>
        <p:spPr>
          <a:xfrm>
            <a:off x="5373254" y="1863006"/>
            <a:ext cx="1212390" cy="2810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400" b="1" dirty="0">
                <a:solidFill>
                  <a:srgbClr val="C00000"/>
                </a:solidFill>
              </a:rPr>
              <a:t>القول والعمل</a:t>
            </a:r>
          </a:p>
        </p:txBody>
      </p:sp>
      <p:sp>
        <p:nvSpPr>
          <p:cNvPr id="6" name="Rounded Rectangle 16">
            <a:extLst>
              <a:ext uri="{FF2B5EF4-FFF2-40B4-BE49-F238E27FC236}">
                <a16:creationId xmlns="" xmlns:a16="http://schemas.microsoft.com/office/drawing/2014/main" id="{3982445D-F77A-4CEA-B20B-25718590A0A5}"/>
              </a:ext>
            </a:extLst>
          </p:cNvPr>
          <p:cNvSpPr/>
          <p:nvPr/>
        </p:nvSpPr>
        <p:spPr>
          <a:xfrm>
            <a:off x="3971598" y="1860867"/>
            <a:ext cx="1035201" cy="2810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400" b="1" dirty="0">
                <a:solidFill>
                  <a:srgbClr val="C00000"/>
                </a:solidFill>
              </a:rPr>
              <a:t>التفكير </a:t>
            </a:r>
          </a:p>
        </p:txBody>
      </p:sp>
      <p:sp>
        <p:nvSpPr>
          <p:cNvPr id="7" name="Rounded Rectangle 18">
            <a:extLst>
              <a:ext uri="{FF2B5EF4-FFF2-40B4-BE49-F238E27FC236}">
                <a16:creationId xmlns="" xmlns:a16="http://schemas.microsoft.com/office/drawing/2014/main" id="{49D57056-0CF8-430D-BE83-AE9553C024CE}"/>
              </a:ext>
            </a:extLst>
          </p:cNvPr>
          <p:cNvSpPr/>
          <p:nvPr/>
        </p:nvSpPr>
        <p:spPr>
          <a:xfrm>
            <a:off x="5357731" y="2240706"/>
            <a:ext cx="1212390" cy="2810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400" b="1" dirty="0">
                <a:solidFill>
                  <a:schemeClr val="tx1"/>
                </a:solidFill>
              </a:rPr>
              <a:t> عشر حسنات</a:t>
            </a:r>
          </a:p>
        </p:txBody>
      </p:sp>
      <p:sp>
        <p:nvSpPr>
          <p:cNvPr id="8" name="Rounded Rectangle 19">
            <a:extLst>
              <a:ext uri="{FF2B5EF4-FFF2-40B4-BE49-F238E27FC236}">
                <a16:creationId xmlns="" xmlns:a16="http://schemas.microsoft.com/office/drawing/2014/main" id="{F9BC6C87-5956-4E6C-82EF-ED60C89B629D}"/>
              </a:ext>
            </a:extLst>
          </p:cNvPr>
          <p:cNvSpPr/>
          <p:nvPr/>
        </p:nvSpPr>
        <p:spPr>
          <a:xfrm>
            <a:off x="3980831" y="2226556"/>
            <a:ext cx="1016732" cy="2810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400" b="1" dirty="0">
                <a:solidFill>
                  <a:schemeClr val="tx1"/>
                </a:solidFill>
              </a:rPr>
              <a:t> حسنة واحدة </a:t>
            </a:r>
          </a:p>
        </p:txBody>
      </p:sp>
      <p:sp>
        <p:nvSpPr>
          <p:cNvPr id="9" name="Left-Up Arrow 20">
            <a:extLst>
              <a:ext uri="{FF2B5EF4-FFF2-40B4-BE49-F238E27FC236}">
                <a16:creationId xmlns="" xmlns:a16="http://schemas.microsoft.com/office/drawing/2014/main" id="{D4EB9216-FA31-4CCB-BDC3-DBB8CEF012F2}"/>
              </a:ext>
            </a:extLst>
          </p:cNvPr>
          <p:cNvSpPr/>
          <p:nvPr/>
        </p:nvSpPr>
        <p:spPr>
          <a:xfrm rot="13557857">
            <a:off x="1620854" y="1115147"/>
            <a:ext cx="698904" cy="945834"/>
          </a:xfrm>
          <a:prstGeom prst="leftUpArrow">
            <a:avLst>
              <a:gd name="adj1" fmla="val 17689"/>
              <a:gd name="adj2" fmla="val 25000"/>
              <a:gd name="adj3" fmla="val 25000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400"/>
          </a:p>
        </p:txBody>
      </p:sp>
      <p:sp>
        <p:nvSpPr>
          <p:cNvPr id="10" name="Rounded Rectangle 21">
            <a:extLst>
              <a:ext uri="{FF2B5EF4-FFF2-40B4-BE49-F238E27FC236}">
                <a16:creationId xmlns="" xmlns:a16="http://schemas.microsoft.com/office/drawing/2014/main" id="{5D648559-548C-420A-826E-A70E3E723696}"/>
              </a:ext>
            </a:extLst>
          </p:cNvPr>
          <p:cNvSpPr/>
          <p:nvPr/>
        </p:nvSpPr>
        <p:spPr>
          <a:xfrm>
            <a:off x="1907981" y="1844532"/>
            <a:ext cx="1212390" cy="2810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400" b="1" dirty="0">
                <a:solidFill>
                  <a:srgbClr val="C00000"/>
                </a:solidFill>
              </a:rPr>
              <a:t>القول والعمل</a:t>
            </a:r>
          </a:p>
        </p:txBody>
      </p:sp>
      <p:sp>
        <p:nvSpPr>
          <p:cNvPr id="11" name="Rounded Rectangle 22">
            <a:extLst>
              <a:ext uri="{FF2B5EF4-FFF2-40B4-BE49-F238E27FC236}">
                <a16:creationId xmlns="" xmlns:a16="http://schemas.microsoft.com/office/drawing/2014/main" id="{BEA29831-9976-4CD0-ACFF-031E84BAAB5E}"/>
              </a:ext>
            </a:extLst>
          </p:cNvPr>
          <p:cNvSpPr/>
          <p:nvPr/>
        </p:nvSpPr>
        <p:spPr>
          <a:xfrm>
            <a:off x="451312" y="1844533"/>
            <a:ext cx="1165780" cy="2810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400" b="1" dirty="0">
                <a:solidFill>
                  <a:srgbClr val="C00000"/>
                </a:solidFill>
              </a:rPr>
              <a:t>التفكير </a:t>
            </a:r>
          </a:p>
        </p:txBody>
      </p:sp>
      <p:sp>
        <p:nvSpPr>
          <p:cNvPr id="12" name="Rounded Rectangle 23">
            <a:extLst>
              <a:ext uri="{FF2B5EF4-FFF2-40B4-BE49-F238E27FC236}">
                <a16:creationId xmlns="" xmlns:a16="http://schemas.microsoft.com/office/drawing/2014/main" id="{ED706A0D-A5DF-4C21-9F69-FC4B036E2A62}"/>
              </a:ext>
            </a:extLst>
          </p:cNvPr>
          <p:cNvSpPr/>
          <p:nvPr/>
        </p:nvSpPr>
        <p:spPr>
          <a:xfrm>
            <a:off x="1892981" y="2240706"/>
            <a:ext cx="1212390" cy="2810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400" b="1" dirty="0">
                <a:solidFill>
                  <a:schemeClr val="tx1"/>
                </a:solidFill>
              </a:rPr>
              <a:t>سيئة واحدة</a:t>
            </a:r>
          </a:p>
        </p:txBody>
      </p:sp>
      <p:sp>
        <p:nvSpPr>
          <p:cNvPr id="13" name="Rounded Rectangle 24">
            <a:extLst>
              <a:ext uri="{FF2B5EF4-FFF2-40B4-BE49-F238E27FC236}">
                <a16:creationId xmlns="" xmlns:a16="http://schemas.microsoft.com/office/drawing/2014/main" id="{48EA2567-DDE7-42EE-A015-5D05A5C6AE33}"/>
              </a:ext>
            </a:extLst>
          </p:cNvPr>
          <p:cNvSpPr/>
          <p:nvPr/>
        </p:nvSpPr>
        <p:spPr>
          <a:xfrm>
            <a:off x="392956" y="2226556"/>
            <a:ext cx="1297777" cy="62690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400" b="1" dirty="0">
                <a:solidFill>
                  <a:schemeClr val="tx1"/>
                </a:solidFill>
              </a:rPr>
              <a:t>لا يحاسب إلا إذا عملها أو تكلم بها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FC5F254-53CF-43F8-B31F-7C9AAA233A02}"/>
              </a:ext>
            </a:extLst>
          </p:cNvPr>
          <p:cNvSpPr/>
          <p:nvPr/>
        </p:nvSpPr>
        <p:spPr>
          <a:xfrm>
            <a:off x="5067135" y="864097"/>
            <a:ext cx="831065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ar-AE" sz="1400" b="1" dirty="0"/>
              <a:t>الحسنة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B75DBA3A-984E-4026-83B2-251681FA8BAF}"/>
              </a:ext>
            </a:extLst>
          </p:cNvPr>
          <p:cNvSpPr/>
          <p:nvPr/>
        </p:nvSpPr>
        <p:spPr>
          <a:xfrm>
            <a:off x="1690734" y="864097"/>
            <a:ext cx="75650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ar-AE" sz="1400" b="1" dirty="0"/>
              <a:t>السيئة</a:t>
            </a:r>
          </a:p>
        </p:txBody>
      </p:sp>
      <p:sp>
        <p:nvSpPr>
          <p:cNvPr id="16" name="Down Ribbon 27">
            <a:extLst>
              <a:ext uri="{FF2B5EF4-FFF2-40B4-BE49-F238E27FC236}">
                <a16:creationId xmlns="" xmlns:a16="http://schemas.microsoft.com/office/drawing/2014/main" id="{C3FAADBC-D89E-40A4-B438-99BADD045F6F}"/>
              </a:ext>
            </a:extLst>
          </p:cNvPr>
          <p:cNvSpPr/>
          <p:nvPr/>
        </p:nvSpPr>
        <p:spPr>
          <a:xfrm>
            <a:off x="7626137" y="1493853"/>
            <a:ext cx="2429107" cy="523221"/>
          </a:xfrm>
          <a:prstGeom prst="ribbon">
            <a:avLst>
              <a:gd name="adj1" fmla="val 0"/>
              <a:gd name="adj2" fmla="val 75000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600" b="1" dirty="0">
                <a:solidFill>
                  <a:srgbClr val="C00000"/>
                </a:solidFill>
              </a:rPr>
              <a:t>محاسبة  الله للإنسان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04F44F84-7601-465B-8DE3-A410D25D0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80999"/>
            <a:ext cx="941248" cy="88560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6E23CAF2-D361-45B9-A6C6-A67C25BEC67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10462" y="2615439"/>
            <a:ext cx="645368" cy="62934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03F4B0B9-DF08-4BCF-AEF5-4DF4C1D340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5654" y="2583287"/>
            <a:ext cx="684710" cy="79944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39B96980-3019-43B6-9030-C59ADE2105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0679" y="2651436"/>
            <a:ext cx="509515" cy="654570"/>
          </a:xfrm>
          <a:prstGeom prst="rect">
            <a:avLst/>
          </a:prstGeom>
        </p:spPr>
      </p:pic>
      <p:graphicFrame>
        <p:nvGraphicFramePr>
          <p:cNvPr id="22" name="Table 21">
            <a:extLst>
              <a:ext uri="{FF2B5EF4-FFF2-40B4-BE49-F238E27FC236}">
                <a16:creationId xmlns="" xmlns:a16="http://schemas.microsoft.com/office/drawing/2014/main" id="{337B6D71-6253-43DF-8BDA-79F38883C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635648"/>
              </p:ext>
            </p:extLst>
          </p:nvPr>
        </p:nvGraphicFramePr>
        <p:xfrm>
          <a:off x="189744" y="3888431"/>
          <a:ext cx="6442608" cy="285231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201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91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491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2825">
                  <a:extLst>
                    <a:ext uri="{9D8B030D-6E8A-4147-A177-3AD203B41FA5}">
                      <a16:colId xmlns="" xmlns:a16="http://schemas.microsoft.com/office/drawing/2014/main" val="4189016663"/>
                    </a:ext>
                  </a:extLst>
                </a:gridCol>
                <a:gridCol w="9214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25436"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solidFill>
                            <a:srgbClr val="C00000"/>
                          </a:solidFill>
                        </a:rPr>
                        <a:t>الحالة</a:t>
                      </a:r>
                    </a:p>
                  </a:txBody>
                  <a:tcPr>
                    <a:solidFill>
                      <a:srgbClr val="FEF6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solidFill>
                            <a:srgbClr val="C00000"/>
                          </a:solidFill>
                        </a:rPr>
                        <a:t>يؤجر</a:t>
                      </a:r>
                    </a:p>
                    <a:p>
                      <a:pPr algn="ctr"/>
                      <a:r>
                        <a:rPr lang="ar-AE" sz="1400" b="1" dirty="0">
                          <a:solidFill>
                            <a:srgbClr val="C00000"/>
                          </a:solidFill>
                        </a:rPr>
                        <a:t>بحسنة واحدة</a:t>
                      </a:r>
                    </a:p>
                  </a:txBody>
                  <a:tcPr>
                    <a:solidFill>
                      <a:srgbClr val="FEF6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solidFill>
                            <a:srgbClr val="C00000"/>
                          </a:solidFill>
                        </a:rPr>
                        <a:t>يؤجر</a:t>
                      </a:r>
                    </a:p>
                    <a:p>
                      <a:pPr algn="ctr"/>
                      <a:r>
                        <a:rPr lang="ar-AE" sz="1400" b="1" dirty="0">
                          <a:solidFill>
                            <a:srgbClr val="C00000"/>
                          </a:solidFill>
                        </a:rPr>
                        <a:t>بعشر حسنات</a:t>
                      </a:r>
                    </a:p>
                  </a:txBody>
                  <a:tcPr>
                    <a:solidFill>
                      <a:srgbClr val="FEF6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solidFill>
                            <a:srgbClr val="C00000"/>
                          </a:solidFill>
                        </a:rPr>
                        <a:t>يأثم</a:t>
                      </a:r>
                    </a:p>
                    <a:p>
                      <a:pPr algn="ctr"/>
                      <a:r>
                        <a:rPr lang="ar-AE" sz="1400" b="1" dirty="0">
                          <a:solidFill>
                            <a:srgbClr val="C00000"/>
                          </a:solidFill>
                        </a:rPr>
                        <a:t>بسيئة</a:t>
                      </a:r>
                    </a:p>
                  </a:txBody>
                  <a:tcPr>
                    <a:solidFill>
                      <a:srgbClr val="FEF6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solidFill>
                            <a:srgbClr val="C00000"/>
                          </a:solidFill>
                        </a:rPr>
                        <a:t>لا يحاسب</a:t>
                      </a:r>
                    </a:p>
                  </a:txBody>
                  <a:tcPr>
                    <a:solidFill>
                      <a:srgbClr val="FEF6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2563"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solidFill>
                            <a:sysClr val="windowText" lastClr="000000"/>
                          </a:solidFill>
                        </a:rPr>
                        <a:t>خطر بباله أن يتلف قلم زميله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</a:txBody>
                  <a:tcPr marL="108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</a:txBody>
                  <a:tcPr marL="108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08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</a:txBody>
                  <a:tcPr marL="108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5436"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solidFill>
                            <a:sysClr val="windowText" lastClr="000000"/>
                          </a:solidFill>
                        </a:rPr>
                        <a:t>يساعد جيرانه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5436"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solidFill>
                            <a:sysClr val="windowText" lastClr="000000"/>
                          </a:solidFill>
                        </a:rPr>
                        <a:t>دفع زميله أثناء النزول من الحافلة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2563"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solidFill>
                            <a:sysClr val="windowText" lastClr="000000"/>
                          </a:solidFill>
                        </a:rPr>
                        <a:t>وسوسة</a:t>
                      </a:r>
                      <a:r>
                        <a:rPr lang="ar-AE" sz="1400" b="1" baseline="0" dirty="0">
                          <a:solidFill>
                            <a:sysClr val="windowText" lastClr="000000"/>
                          </a:solidFill>
                        </a:rPr>
                        <a:t> له نفسه أن يفطر في رمضان </a:t>
                      </a:r>
                      <a:endParaRPr lang="ar-AE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5436"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solidFill>
                            <a:sysClr val="windowText" lastClr="000000"/>
                          </a:solidFill>
                        </a:rPr>
                        <a:t>أراد أن يتبرع للهلال الأحمر  فاكتشف أنه نسي نقوده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EB96224B-A8AB-47D6-91E6-42B9A012BA16}"/>
              </a:ext>
            </a:extLst>
          </p:cNvPr>
          <p:cNvSpPr txBox="1"/>
          <p:nvPr/>
        </p:nvSpPr>
        <p:spPr>
          <a:xfrm>
            <a:off x="239813" y="3524259"/>
            <a:ext cx="6440381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sz="1400" b="1" dirty="0">
                <a:solidFill>
                  <a:srgbClr val="C00000"/>
                </a:solidFill>
              </a:rPr>
              <a:t>2- أصدر حكماً على الحالات التالية حسب الجدول بوضع اشارة في العمود المناسب :</a:t>
            </a:r>
          </a:p>
        </p:txBody>
      </p:sp>
      <p:graphicFrame>
        <p:nvGraphicFramePr>
          <p:cNvPr id="24" name="Table 9">
            <a:extLst>
              <a:ext uri="{FF2B5EF4-FFF2-40B4-BE49-F238E27FC236}">
                <a16:creationId xmlns="" xmlns:a16="http://schemas.microsoft.com/office/drawing/2014/main" id="{839C59B9-FEB5-46FF-B755-1F01ED52C4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540127"/>
              </p:ext>
            </p:extLst>
          </p:nvPr>
        </p:nvGraphicFramePr>
        <p:xfrm>
          <a:off x="189744" y="8061467"/>
          <a:ext cx="6499490" cy="14833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2465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529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أنواع الملائكة</a:t>
                      </a:r>
                      <a:r>
                        <a:rPr lang="ar-AE" sz="1400" b="1" baseline="0" dirty="0"/>
                        <a:t> الموكلين بالإنسان </a:t>
                      </a:r>
                      <a:endParaRPr lang="ar-AE" sz="1400" b="1" dirty="0"/>
                    </a:p>
                  </a:txBody>
                  <a:tcPr anchor="ctr">
                    <a:solidFill>
                      <a:srgbClr val="FEF2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عمل كل ملك منهم</a:t>
                      </a:r>
                    </a:p>
                  </a:txBody>
                  <a:tcPr anchor="ctr">
                    <a:solidFill>
                      <a:srgbClr val="FEF2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ar-A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92CF2DE7-AF61-4ECB-8418-11FA82E33B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56904" y="2708059"/>
            <a:ext cx="512108" cy="62794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="" xmlns:a16="http://schemas.microsoft.com/office/drawing/2014/main" id="{C1D72CDE-8FC6-428E-9CDF-1A90912B03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87671" y="2594421"/>
            <a:ext cx="792549" cy="670618"/>
          </a:xfrm>
          <a:prstGeom prst="rect">
            <a:avLst/>
          </a:prstGeom>
        </p:spPr>
      </p:pic>
      <p:sp>
        <p:nvSpPr>
          <p:cNvPr id="29" name="Rectangle: Diagonal Corners Snipped 28">
            <a:extLst>
              <a:ext uri="{FF2B5EF4-FFF2-40B4-BE49-F238E27FC236}">
                <a16:creationId xmlns="" xmlns:a16="http://schemas.microsoft.com/office/drawing/2014/main" id="{FFD86DA9-154D-4F72-8F9B-E54F2B68A23F}"/>
              </a:ext>
            </a:extLst>
          </p:cNvPr>
          <p:cNvSpPr/>
          <p:nvPr/>
        </p:nvSpPr>
        <p:spPr>
          <a:xfrm>
            <a:off x="2750559" y="752354"/>
            <a:ext cx="1933850" cy="419520"/>
          </a:xfrm>
          <a:prstGeom prst="snip2Diag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b="1">
                <a:solidFill>
                  <a:schemeClr val="bg1"/>
                </a:solidFill>
              </a:rPr>
              <a:t>محاسبة  الله للإنسان </a:t>
            </a:r>
            <a:endParaRPr lang="ar-AE" b="1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43C9A6C7-AFC0-4CA1-A02B-87BF70C6C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9029" y="7513682"/>
            <a:ext cx="8732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AE" altLang="ar-AE" sz="1600" b="1" dirty="0"/>
              <a:t>المتلقيان</a:t>
            </a:r>
            <a:endParaRPr lang="en-US" altLang="ar-AE" sz="1600" b="1" dirty="0"/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8207C592-1EF7-4D7F-8B6D-46495FEF9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624" y="8445461"/>
            <a:ext cx="32244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None/>
            </a:pPr>
            <a:r>
              <a:rPr lang="ar-AE" altLang="ar-AE" sz="1600" b="1" dirty="0"/>
              <a:t>كتابة أعمال الإنسان </a:t>
            </a:r>
            <a:r>
              <a:rPr lang="ar-SA" sz="1600" b="1" dirty="0"/>
              <a:t>الحسنة والسيئة</a:t>
            </a:r>
            <a:r>
              <a:rPr lang="ar-AE" altLang="ar-AE" sz="1600" b="1" dirty="0"/>
              <a:t> </a:t>
            </a:r>
            <a:endParaRPr lang="en-US" altLang="ar-AE" sz="1600" b="1" dirty="0"/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9BCC4683-190A-44BF-8118-53CA1193C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4734" y="7496191"/>
            <a:ext cx="8732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AE" altLang="ar-AE" sz="1600" b="1" dirty="0"/>
              <a:t>سائق  </a:t>
            </a:r>
            <a:endParaRPr lang="en-US" altLang="ar-AE" sz="1600" b="1" dirty="0"/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2FF4B449-DA5D-44D6-BF0C-23ECA6B43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7749" y="7517823"/>
            <a:ext cx="7229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ar-AE" altLang="ar-AE" sz="1600" b="1" dirty="0"/>
              <a:t>وشهيد</a:t>
            </a:r>
            <a:endParaRPr lang="en-US" altLang="ar-AE" sz="1600" b="1" dirty="0"/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943FAC95-0064-438F-AD22-00D40986A853}"/>
              </a:ext>
            </a:extLst>
          </p:cNvPr>
          <p:cNvSpPr/>
          <p:nvPr/>
        </p:nvSpPr>
        <p:spPr>
          <a:xfrm>
            <a:off x="392956" y="8818484"/>
            <a:ext cx="37590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 rtl="1">
              <a:defRPr/>
            </a:pPr>
            <a:r>
              <a:rPr lang="ar-SA" sz="1600" b="1" dirty="0"/>
              <a:t> </a:t>
            </a:r>
            <a:r>
              <a:rPr lang="ar-AE" sz="1600" b="1" dirty="0"/>
              <a:t>ملك يسوق</a:t>
            </a:r>
            <a:r>
              <a:rPr lang="ar-SA" sz="1600" b="1" dirty="0"/>
              <a:t> الإنسان و</a:t>
            </a:r>
            <a:r>
              <a:rPr lang="ar-AE" sz="1600" b="1" dirty="0"/>
              <a:t>يَدْفعُه من الخلف إلى المحشر </a:t>
            </a:r>
            <a:endParaRPr lang="ar-SA" sz="1600" b="1" dirty="0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966C0C24-BF12-4CED-BE84-B5DF6FB25C44}"/>
              </a:ext>
            </a:extLst>
          </p:cNvPr>
          <p:cNvSpPr/>
          <p:nvPr/>
        </p:nvSpPr>
        <p:spPr>
          <a:xfrm>
            <a:off x="256786" y="9200358"/>
            <a:ext cx="40313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AE" sz="1600" b="1" dirty="0"/>
              <a:t>ملك</a:t>
            </a:r>
            <a:r>
              <a:rPr lang="ar-AE" sz="1600" b="1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AE" sz="1600" b="1" dirty="0"/>
              <a:t>يشهدُ على الإنسان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DF8C8C21-A7B3-49EA-96E2-E360C0E9BF50}"/>
              </a:ext>
            </a:extLst>
          </p:cNvPr>
          <p:cNvSpPr/>
          <p:nvPr/>
        </p:nvSpPr>
        <p:spPr>
          <a:xfrm>
            <a:off x="4105654" y="7473603"/>
            <a:ext cx="1149252" cy="406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4800" dirty="0"/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3C29F22B-31C4-45EF-8F49-181D009DAB74}"/>
              </a:ext>
            </a:extLst>
          </p:cNvPr>
          <p:cNvSpPr/>
          <p:nvPr/>
        </p:nvSpPr>
        <p:spPr>
          <a:xfrm>
            <a:off x="2816679" y="7462697"/>
            <a:ext cx="1149252" cy="406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4800" dirty="0"/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811725B6-7D94-4A99-9AFB-6C0DF16D622E}"/>
              </a:ext>
            </a:extLst>
          </p:cNvPr>
          <p:cNvSpPr/>
          <p:nvPr/>
        </p:nvSpPr>
        <p:spPr>
          <a:xfrm>
            <a:off x="1520350" y="7457343"/>
            <a:ext cx="1149252" cy="406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4800" dirty="0"/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09C9D141-7E8E-4FA2-B36E-B05B43E28402}"/>
              </a:ext>
            </a:extLst>
          </p:cNvPr>
          <p:cNvSpPr txBox="1"/>
          <p:nvPr/>
        </p:nvSpPr>
        <p:spPr>
          <a:xfrm>
            <a:off x="172295" y="6975448"/>
            <a:ext cx="6440381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sz="1400" b="1" dirty="0">
                <a:solidFill>
                  <a:srgbClr val="C00000"/>
                </a:solidFill>
              </a:rPr>
              <a:t>3-  ضع اسم الملك  أمام العمل الذي يقوم به فيما يأتي :</a:t>
            </a:r>
          </a:p>
        </p:txBody>
      </p:sp>
    </p:spTree>
    <p:extLst>
      <p:ext uri="{BB962C8B-B14F-4D97-AF65-F5344CB8AC3E}">
        <p14:creationId xmlns:p14="http://schemas.microsoft.com/office/powerpoint/2010/main" val="242082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316</Words>
  <Application>Microsoft Office PowerPoint</Application>
  <PresentationFormat>A4 Paper (210x297 mm)</PresentationFormat>
  <Paragraphs>82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ليلى صالح</dc:creator>
  <cp:lastModifiedBy>ss</cp:lastModifiedBy>
  <cp:revision>4</cp:revision>
  <dcterms:created xsi:type="dcterms:W3CDTF">2020-10-16T08:06:47Z</dcterms:created>
  <dcterms:modified xsi:type="dcterms:W3CDTF">2021-10-12T15:12:57Z</dcterms:modified>
</cp:coreProperties>
</file>