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373" r:id="rId2"/>
    <p:sldId id="374" r:id="rId3"/>
    <p:sldId id="376" r:id="rId4"/>
    <p:sldId id="375" r:id="rId5"/>
    <p:sldId id="377" r:id="rId6"/>
    <p:sldId id="378" r:id="rId7"/>
    <p:sldId id="379" r:id="rId8"/>
    <p:sldId id="383" r:id="rId9"/>
    <p:sldId id="381" r:id="rId10"/>
    <p:sldId id="382" r:id="rId11"/>
    <p:sldId id="380" r:id="rId12"/>
    <p:sldId id="385" r:id="rId13"/>
    <p:sldId id="384" r:id="rId14"/>
    <p:sldId id="386" r:id="rId15"/>
    <p:sldId id="388" r:id="rId16"/>
    <p:sldId id="387" r:id="rId17"/>
    <p:sldId id="390" r:id="rId18"/>
    <p:sldId id="389" r:id="rId19"/>
    <p:sldId id="393" r:id="rId20"/>
    <p:sldId id="391" r:id="rId21"/>
    <p:sldId id="394" r:id="rId22"/>
    <p:sldId id="392" r:id="rId23"/>
    <p:sldId id="395" r:id="rId24"/>
    <p:sldId id="3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658D"/>
    <a:srgbClr val="00AAAD"/>
    <a:srgbClr val="5361AC"/>
    <a:srgbClr val="49C0E2"/>
    <a:srgbClr val="FCBB75"/>
    <a:srgbClr val="FC8004"/>
    <a:srgbClr val="F09456"/>
    <a:srgbClr val="CCFFFF"/>
    <a:srgbClr val="F1975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النمط الفاتح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1" autoAdjust="0"/>
    <p:restoredTop sz="94660"/>
  </p:normalViewPr>
  <p:slideViewPr>
    <p:cSldViewPr snapToGrid="0">
      <p:cViewPr varScale="1">
        <p:scale>
          <a:sx n="81" d="100"/>
          <a:sy n="81" d="100"/>
        </p:scale>
        <p:origin x="258"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9F69515-71D4-40BB-9C7E-9B144CC0BAA7}" type="datetimeFigureOut">
              <a:rPr lang="ar-SA" smtClean="0"/>
              <a:t>18/01/1442</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BF58A0C2-A476-4634-935B-044C38941FA4}" type="slidenum">
              <a:rPr lang="ar-SA" smtClean="0"/>
              <a:t>‹#›</a:t>
            </a:fld>
            <a:endParaRPr lang="ar-SA"/>
          </a:p>
        </p:txBody>
      </p:sp>
    </p:spTree>
    <p:extLst>
      <p:ext uri="{BB962C8B-B14F-4D97-AF65-F5344CB8AC3E}">
        <p14:creationId xmlns:p14="http://schemas.microsoft.com/office/powerpoint/2010/main" val="325113995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6005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4403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9381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8099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289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3444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0448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433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5585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964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747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2064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3423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4268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4522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4213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946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849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5169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5139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0136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6953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2851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1" name="Google Shape;27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4040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شريحة عنوان" type="title">
  <p:cSld name="شريحة عنوان">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1">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1">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ar-KW"/>
              <a:t>‹#›</a:t>
            </a:fld>
            <a:endParaRPr/>
          </a:p>
        </p:txBody>
      </p:sp>
    </p:spTree>
    <p:extLst>
      <p:ext uri="{BB962C8B-B14F-4D97-AF65-F5344CB8AC3E}">
        <p14:creationId xmlns:p14="http://schemas.microsoft.com/office/powerpoint/2010/main" val="3048247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عنوان ونص عموديان" type="vertTitleAndTx">
  <p:cSld name="عنوان ونص عموديان">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lstStyle>
            <a:lvl1pPr marR="0" lvl="0" algn="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a:solidFill>
                  <a:srgbClr val="888888"/>
                </a:solidFill>
                <a:latin typeface="Calibri"/>
                <a:ea typeface="Calibri"/>
                <a:cs typeface="Calibri"/>
                <a:sym typeface="Calibri"/>
              </a:defRPr>
            </a:lvl1pPr>
            <a:lvl2pPr marL="0" marR="0" lvl="1" indent="0" algn="l" rtl="1">
              <a:spcBef>
                <a:spcPts val="0"/>
              </a:spcBef>
              <a:buNone/>
              <a:defRPr sz="1200">
                <a:solidFill>
                  <a:srgbClr val="888888"/>
                </a:solidFill>
                <a:latin typeface="Calibri"/>
                <a:ea typeface="Calibri"/>
                <a:cs typeface="Calibri"/>
                <a:sym typeface="Calibri"/>
              </a:defRPr>
            </a:lvl2pPr>
            <a:lvl3pPr marL="0" marR="0" lvl="2" indent="0" algn="l" rtl="1">
              <a:spcBef>
                <a:spcPts val="0"/>
              </a:spcBef>
              <a:buNone/>
              <a:defRPr sz="1200">
                <a:solidFill>
                  <a:srgbClr val="888888"/>
                </a:solidFill>
                <a:latin typeface="Calibri"/>
                <a:ea typeface="Calibri"/>
                <a:cs typeface="Calibri"/>
                <a:sym typeface="Calibri"/>
              </a:defRPr>
            </a:lvl3pPr>
            <a:lvl4pPr marL="0" marR="0" lvl="3" indent="0" algn="l" rtl="1">
              <a:spcBef>
                <a:spcPts val="0"/>
              </a:spcBef>
              <a:buNone/>
              <a:defRPr sz="1200">
                <a:solidFill>
                  <a:srgbClr val="888888"/>
                </a:solidFill>
                <a:latin typeface="Calibri"/>
                <a:ea typeface="Calibri"/>
                <a:cs typeface="Calibri"/>
                <a:sym typeface="Calibri"/>
              </a:defRPr>
            </a:lvl4pPr>
            <a:lvl5pPr marL="0" marR="0" lvl="4" indent="0" algn="l" rtl="1">
              <a:spcBef>
                <a:spcPts val="0"/>
              </a:spcBef>
              <a:buNone/>
              <a:defRPr sz="1200">
                <a:solidFill>
                  <a:srgbClr val="888888"/>
                </a:solidFill>
                <a:latin typeface="Calibri"/>
                <a:ea typeface="Calibri"/>
                <a:cs typeface="Calibri"/>
                <a:sym typeface="Calibri"/>
              </a:defRPr>
            </a:lvl5pPr>
            <a:lvl6pPr marL="0" marR="0" lvl="5" indent="0" algn="l" rtl="1">
              <a:spcBef>
                <a:spcPts val="0"/>
              </a:spcBef>
              <a:buNone/>
              <a:defRPr sz="1200">
                <a:solidFill>
                  <a:srgbClr val="888888"/>
                </a:solidFill>
                <a:latin typeface="Calibri"/>
                <a:ea typeface="Calibri"/>
                <a:cs typeface="Calibri"/>
                <a:sym typeface="Calibri"/>
              </a:defRPr>
            </a:lvl6pPr>
            <a:lvl7pPr marL="0" marR="0" lvl="6" indent="0" algn="l" rtl="1">
              <a:spcBef>
                <a:spcPts val="0"/>
              </a:spcBef>
              <a:buNone/>
              <a:defRPr sz="1200">
                <a:solidFill>
                  <a:srgbClr val="888888"/>
                </a:solidFill>
                <a:latin typeface="Calibri"/>
                <a:ea typeface="Calibri"/>
                <a:cs typeface="Calibri"/>
                <a:sym typeface="Calibri"/>
              </a:defRPr>
            </a:lvl7pPr>
            <a:lvl8pPr marL="0" marR="0" lvl="7" indent="0" algn="l" rtl="1">
              <a:spcBef>
                <a:spcPts val="0"/>
              </a:spcBef>
              <a:buNone/>
              <a:defRPr sz="1200">
                <a:solidFill>
                  <a:srgbClr val="888888"/>
                </a:solidFill>
                <a:latin typeface="Calibri"/>
                <a:ea typeface="Calibri"/>
                <a:cs typeface="Calibri"/>
                <a:sym typeface="Calibri"/>
              </a:defRPr>
            </a:lvl8pPr>
            <a:lvl9pPr marL="0" marR="0" lvl="8" indent="0" algn="l" rtl="1">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ar-KW"/>
              <a:t>‹#›</a:t>
            </a:fld>
            <a:endParaRPr/>
          </a:p>
        </p:txBody>
      </p:sp>
    </p:spTree>
    <p:extLst>
      <p:ext uri="{BB962C8B-B14F-4D97-AF65-F5344CB8AC3E}">
        <p14:creationId xmlns:p14="http://schemas.microsoft.com/office/powerpoint/2010/main" val="4032822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عنوان ومحتوى" type="obj">
  <p:cSld name="عنوان ومحتوى">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lstStyle>
            <a:lvl1pPr marR="0" lvl="0" algn="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a:solidFill>
                  <a:srgbClr val="888888"/>
                </a:solidFill>
                <a:latin typeface="Calibri"/>
                <a:ea typeface="Calibri"/>
                <a:cs typeface="Calibri"/>
                <a:sym typeface="Calibri"/>
              </a:defRPr>
            </a:lvl1pPr>
            <a:lvl2pPr marL="0" marR="0" lvl="1" indent="0" algn="l" rtl="1">
              <a:spcBef>
                <a:spcPts val="0"/>
              </a:spcBef>
              <a:buNone/>
              <a:defRPr sz="1200">
                <a:solidFill>
                  <a:srgbClr val="888888"/>
                </a:solidFill>
                <a:latin typeface="Calibri"/>
                <a:ea typeface="Calibri"/>
                <a:cs typeface="Calibri"/>
                <a:sym typeface="Calibri"/>
              </a:defRPr>
            </a:lvl2pPr>
            <a:lvl3pPr marL="0" marR="0" lvl="2" indent="0" algn="l" rtl="1">
              <a:spcBef>
                <a:spcPts val="0"/>
              </a:spcBef>
              <a:buNone/>
              <a:defRPr sz="1200">
                <a:solidFill>
                  <a:srgbClr val="888888"/>
                </a:solidFill>
                <a:latin typeface="Calibri"/>
                <a:ea typeface="Calibri"/>
                <a:cs typeface="Calibri"/>
                <a:sym typeface="Calibri"/>
              </a:defRPr>
            </a:lvl3pPr>
            <a:lvl4pPr marL="0" marR="0" lvl="3" indent="0" algn="l" rtl="1">
              <a:spcBef>
                <a:spcPts val="0"/>
              </a:spcBef>
              <a:buNone/>
              <a:defRPr sz="1200">
                <a:solidFill>
                  <a:srgbClr val="888888"/>
                </a:solidFill>
                <a:latin typeface="Calibri"/>
                <a:ea typeface="Calibri"/>
                <a:cs typeface="Calibri"/>
                <a:sym typeface="Calibri"/>
              </a:defRPr>
            </a:lvl4pPr>
            <a:lvl5pPr marL="0" marR="0" lvl="4" indent="0" algn="l" rtl="1">
              <a:spcBef>
                <a:spcPts val="0"/>
              </a:spcBef>
              <a:buNone/>
              <a:defRPr sz="1200">
                <a:solidFill>
                  <a:srgbClr val="888888"/>
                </a:solidFill>
                <a:latin typeface="Calibri"/>
                <a:ea typeface="Calibri"/>
                <a:cs typeface="Calibri"/>
                <a:sym typeface="Calibri"/>
              </a:defRPr>
            </a:lvl5pPr>
            <a:lvl6pPr marL="0" marR="0" lvl="5" indent="0" algn="l" rtl="1">
              <a:spcBef>
                <a:spcPts val="0"/>
              </a:spcBef>
              <a:buNone/>
              <a:defRPr sz="1200">
                <a:solidFill>
                  <a:srgbClr val="888888"/>
                </a:solidFill>
                <a:latin typeface="Calibri"/>
                <a:ea typeface="Calibri"/>
                <a:cs typeface="Calibri"/>
                <a:sym typeface="Calibri"/>
              </a:defRPr>
            </a:lvl6pPr>
            <a:lvl7pPr marL="0" marR="0" lvl="6" indent="0" algn="l" rtl="1">
              <a:spcBef>
                <a:spcPts val="0"/>
              </a:spcBef>
              <a:buNone/>
              <a:defRPr sz="1200">
                <a:solidFill>
                  <a:srgbClr val="888888"/>
                </a:solidFill>
                <a:latin typeface="Calibri"/>
                <a:ea typeface="Calibri"/>
                <a:cs typeface="Calibri"/>
                <a:sym typeface="Calibri"/>
              </a:defRPr>
            </a:lvl7pPr>
            <a:lvl8pPr marL="0" marR="0" lvl="7" indent="0" algn="l" rtl="1">
              <a:spcBef>
                <a:spcPts val="0"/>
              </a:spcBef>
              <a:buNone/>
              <a:defRPr sz="1200">
                <a:solidFill>
                  <a:srgbClr val="888888"/>
                </a:solidFill>
                <a:latin typeface="Calibri"/>
                <a:ea typeface="Calibri"/>
                <a:cs typeface="Calibri"/>
                <a:sym typeface="Calibri"/>
              </a:defRPr>
            </a:lvl8pPr>
            <a:lvl9pPr marL="0" marR="0" lvl="8" indent="0" algn="l" rtl="1">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ar-KW"/>
              <a:t>‹#›</a:t>
            </a:fld>
            <a:endParaRPr/>
          </a:p>
        </p:txBody>
      </p:sp>
    </p:spTree>
    <p:extLst>
      <p:ext uri="{BB962C8B-B14F-4D97-AF65-F5344CB8AC3E}">
        <p14:creationId xmlns:p14="http://schemas.microsoft.com/office/powerpoint/2010/main" val="39466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عنوان المقطع" type="secHead">
  <p:cSld name="عنوان المقطع">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r" rtl="1">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r" rtl="1">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r" rtl="1">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r" rtl="1">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r" rtl="1">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r" rtl="1">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r" rtl="1">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r" rtl="1">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r" rtl="1">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r" rtl="1">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Google Shape;26;p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lstStyle>
            <a:lvl1pPr marR="0" lvl="0" algn="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a:solidFill>
                  <a:srgbClr val="888888"/>
                </a:solidFill>
                <a:latin typeface="Calibri"/>
                <a:ea typeface="Calibri"/>
                <a:cs typeface="Calibri"/>
                <a:sym typeface="Calibri"/>
              </a:defRPr>
            </a:lvl1pPr>
            <a:lvl2pPr marL="0" marR="0" lvl="1" indent="0" algn="l" rtl="1">
              <a:spcBef>
                <a:spcPts val="0"/>
              </a:spcBef>
              <a:buNone/>
              <a:defRPr sz="1200">
                <a:solidFill>
                  <a:srgbClr val="888888"/>
                </a:solidFill>
                <a:latin typeface="Calibri"/>
                <a:ea typeface="Calibri"/>
                <a:cs typeface="Calibri"/>
                <a:sym typeface="Calibri"/>
              </a:defRPr>
            </a:lvl2pPr>
            <a:lvl3pPr marL="0" marR="0" lvl="2" indent="0" algn="l" rtl="1">
              <a:spcBef>
                <a:spcPts val="0"/>
              </a:spcBef>
              <a:buNone/>
              <a:defRPr sz="1200">
                <a:solidFill>
                  <a:srgbClr val="888888"/>
                </a:solidFill>
                <a:latin typeface="Calibri"/>
                <a:ea typeface="Calibri"/>
                <a:cs typeface="Calibri"/>
                <a:sym typeface="Calibri"/>
              </a:defRPr>
            </a:lvl3pPr>
            <a:lvl4pPr marL="0" marR="0" lvl="3" indent="0" algn="l" rtl="1">
              <a:spcBef>
                <a:spcPts val="0"/>
              </a:spcBef>
              <a:buNone/>
              <a:defRPr sz="1200">
                <a:solidFill>
                  <a:srgbClr val="888888"/>
                </a:solidFill>
                <a:latin typeface="Calibri"/>
                <a:ea typeface="Calibri"/>
                <a:cs typeface="Calibri"/>
                <a:sym typeface="Calibri"/>
              </a:defRPr>
            </a:lvl4pPr>
            <a:lvl5pPr marL="0" marR="0" lvl="4" indent="0" algn="l" rtl="1">
              <a:spcBef>
                <a:spcPts val="0"/>
              </a:spcBef>
              <a:buNone/>
              <a:defRPr sz="1200">
                <a:solidFill>
                  <a:srgbClr val="888888"/>
                </a:solidFill>
                <a:latin typeface="Calibri"/>
                <a:ea typeface="Calibri"/>
                <a:cs typeface="Calibri"/>
                <a:sym typeface="Calibri"/>
              </a:defRPr>
            </a:lvl5pPr>
            <a:lvl6pPr marL="0" marR="0" lvl="5" indent="0" algn="l" rtl="1">
              <a:spcBef>
                <a:spcPts val="0"/>
              </a:spcBef>
              <a:buNone/>
              <a:defRPr sz="1200">
                <a:solidFill>
                  <a:srgbClr val="888888"/>
                </a:solidFill>
                <a:latin typeface="Calibri"/>
                <a:ea typeface="Calibri"/>
                <a:cs typeface="Calibri"/>
                <a:sym typeface="Calibri"/>
              </a:defRPr>
            </a:lvl6pPr>
            <a:lvl7pPr marL="0" marR="0" lvl="6" indent="0" algn="l" rtl="1">
              <a:spcBef>
                <a:spcPts val="0"/>
              </a:spcBef>
              <a:buNone/>
              <a:defRPr sz="1200">
                <a:solidFill>
                  <a:srgbClr val="888888"/>
                </a:solidFill>
                <a:latin typeface="Calibri"/>
                <a:ea typeface="Calibri"/>
                <a:cs typeface="Calibri"/>
                <a:sym typeface="Calibri"/>
              </a:defRPr>
            </a:lvl7pPr>
            <a:lvl8pPr marL="0" marR="0" lvl="7" indent="0" algn="l" rtl="1">
              <a:spcBef>
                <a:spcPts val="0"/>
              </a:spcBef>
              <a:buNone/>
              <a:defRPr sz="1200">
                <a:solidFill>
                  <a:srgbClr val="888888"/>
                </a:solidFill>
                <a:latin typeface="Calibri"/>
                <a:ea typeface="Calibri"/>
                <a:cs typeface="Calibri"/>
                <a:sym typeface="Calibri"/>
              </a:defRPr>
            </a:lvl8pPr>
            <a:lvl9pPr marL="0" marR="0" lvl="8" indent="0" algn="l" rtl="1">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ar-KW"/>
              <a:t>‹#›</a:t>
            </a:fld>
            <a:endParaRPr/>
          </a:p>
        </p:txBody>
      </p:sp>
    </p:spTree>
    <p:extLst>
      <p:ext uri="{BB962C8B-B14F-4D97-AF65-F5344CB8AC3E}">
        <p14:creationId xmlns:p14="http://schemas.microsoft.com/office/powerpoint/2010/main" val="2005513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محتويان" type="twoObj">
  <p:cSld name="محتويان">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lstStyle>
            <a:lvl1pPr marR="0" lvl="0" algn="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a:solidFill>
                  <a:srgbClr val="888888"/>
                </a:solidFill>
                <a:latin typeface="Calibri"/>
                <a:ea typeface="Calibri"/>
                <a:cs typeface="Calibri"/>
                <a:sym typeface="Calibri"/>
              </a:defRPr>
            </a:lvl1pPr>
            <a:lvl2pPr marL="0" marR="0" lvl="1" indent="0" algn="l" rtl="1">
              <a:spcBef>
                <a:spcPts val="0"/>
              </a:spcBef>
              <a:buNone/>
              <a:defRPr sz="1200">
                <a:solidFill>
                  <a:srgbClr val="888888"/>
                </a:solidFill>
                <a:latin typeface="Calibri"/>
                <a:ea typeface="Calibri"/>
                <a:cs typeface="Calibri"/>
                <a:sym typeface="Calibri"/>
              </a:defRPr>
            </a:lvl2pPr>
            <a:lvl3pPr marL="0" marR="0" lvl="2" indent="0" algn="l" rtl="1">
              <a:spcBef>
                <a:spcPts val="0"/>
              </a:spcBef>
              <a:buNone/>
              <a:defRPr sz="1200">
                <a:solidFill>
                  <a:srgbClr val="888888"/>
                </a:solidFill>
                <a:latin typeface="Calibri"/>
                <a:ea typeface="Calibri"/>
                <a:cs typeface="Calibri"/>
                <a:sym typeface="Calibri"/>
              </a:defRPr>
            </a:lvl3pPr>
            <a:lvl4pPr marL="0" marR="0" lvl="3" indent="0" algn="l" rtl="1">
              <a:spcBef>
                <a:spcPts val="0"/>
              </a:spcBef>
              <a:buNone/>
              <a:defRPr sz="1200">
                <a:solidFill>
                  <a:srgbClr val="888888"/>
                </a:solidFill>
                <a:latin typeface="Calibri"/>
                <a:ea typeface="Calibri"/>
                <a:cs typeface="Calibri"/>
                <a:sym typeface="Calibri"/>
              </a:defRPr>
            </a:lvl4pPr>
            <a:lvl5pPr marL="0" marR="0" lvl="4" indent="0" algn="l" rtl="1">
              <a:spcBef>
                <a:spcPts val="0"/>
              </a:spcBef>
              <a:buNone/>
              <a:defRPr sz="1200">
                <a:solidFill>
                  <a:srgbClr val="888888"/>
                </a:solidFill>
                <a:latin typeface="Calibri"/>
                <a:ea typeface="Calibri"/>
                <a:cs typeface="Calibri"/>
                <a:sym typeface="Calibri"/>
              </a:defRPr>
            </a:lvl5pPr>
            <a:lvl6pPr marL="0" marR="0" lvl="5" indent="0" algn="l" rtl="1">
              <a:spcBef>
                <a:spcPts val="0"/>
              </a:spcBef>
              <a:buNone/>
              <a:defRPr sz="1200">
                <a:solidFill>
                  <a:srgbClr val="888888"/>
                </a:solidFill>
                <a:latin typeface="Calibri"/>
                <a:ea typeface="Calibri"/>
                <a:cs typeface="Calibri"/>
                <a:sym typeface="Calibri"/>
              </a:defRPr>
            </a:lvl6pPr>
            <a:lvl7pPr marL="0" marR="0" lvl="6" indent="0" algn="l" rtl="1">
              <a:spcBef>
                <a:spcPts val="0"/>
              </a:spcBef>
              <a:buNone/>
              <a:defRPr sz="1200">
                <a:solidFill>
                  <a:srgbClr val="888888"/>
                </a:solidFill>
                <a:latin typeface="Calibri"/>
                <a:ea typeface="Calibri"/>
                <a:cs typeface="Calibri"/>
                <a:sym typeface="Calibri"/>
              </a:defRPr>
            </a:lvl7pPr>
            <a:lvl8pPr marL="0" marR="0" lvl="7" indent="0" algn="l" rtl="1">
              <a:spcBef>
                <a:spcPts val="0"/>
              </a:spcBef>
              <a:buNone/>
              <a:defRPr sz="1200">
                <a:solidFill>
                  <a:srgbClr val="888888"/>
                </a:solidFill>
                <a:latin typeface="Calibri"/>
                <a:ea typeface="Calibri"/>
                <a:cs typeface="Calibri"/>
                <a:sym typeface="Calibri"/>
              </a:defRPr>
            </a:lvl8pPr>
            <a:lvl9pPr marL="0" marR="0" lvl="8" indent="0" algn="l" rtl="1">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ar-KW"/>
              <a:t>‹#›</a:t>
            </a:fld>
            <a:endParaRPr/>
          </a:p>
        </p:txBody>
      </p:sp>
    </p:spTree>
    <p:extLst>
      <p:ext uri="{BB962C8B-B14F-4D97-AF65-F5344CB8AC3E}">
        <p14:creationId xmlns:p14="http://schemas.microsoft.com/office/powerpoint/2010/main" val="778623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مقارنة" type="twoTxTwoObj">
  <p:cSld name="مقارنة">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r" rtl="1">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r" rtl="1">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r" rtl="1">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r" rtl="1">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r" rtl="1">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r" rtl="1">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lstStyle>
            <a:lvl1pPr marR="0" lvl="0" algn="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a:solidFill>
                  <a:srgbClr val="888888"/>
                </a:solidFill>
                <a:latin typeface="Calibri"/>
                <a:ea typeface="Calibri"/>
                <a:cs typeface="Calibri"/>
                <a:sym typeface="Calibri"/>
              </a:defRPr>
            </a:lvl1pPr>
            <a:lvl2pPr marL="0" marR="0" lvl="1" indent="0" algn="l" rtl="1">
              <a:spcBef>
                <a:spcPts val="0"/>
              </a:spcBef>
              <a:buNone/>
              <a:defRPr sz="1200">
                <a:solidFill>
                  <a:srgbClr val="888888"/>
                </a:solidFill>
                <a:latin typeface="Calibri"/>
                <a:ea typeface="Calibri"/>
                <a:cs typeface="Calibri"/>
                <a:sym typeface="Calibri"/>
              </a:defRPr>
            </a:lvl2pPr>
            <a:lvl3pPr marL="0" marR="0" lvl="2" indent="0" algn="l" rtl="1">
              <a:spcBef>
                <a:spcPts val="0"/>
              </a:spcBef>
              <a:buNone/>
              <a:defRPr sz="1200">
                <a:solidFill>
                  <a:srgbClr val="888888"/>
                </a:solidFill>
                <a:latin typeface="Calibri"/>
                <a:ea typeface="Calibri"/>
                <a:cs typeface="Calibri"/>
                <a:sym typeface="Calibri"/>
              </a:defRPr>
            </a:lvl3pPr>
            <a:lvl4pPr marL="0" marR="0" lvl="3" indent="0" algn="l" rtl="1">
              <a:spcBef>
                <a:spcPts val="0"/>
              </a:spcBef>
              <a:buNone/>
              <a:defRPr sz="1200">
                <a:solidFill>
                  <a:srgbClr val="888888"/>
                </a:solidFill>
                <a:latin typeface="Calibri"/>
                <a:ea typeface="Calibri"/>
                <a:cs typeface="Calibri"/>
                <a:sym typeface="Calibri"/>
              </a:defRPr>
            </a:lvl4pPr>
            <a:lvl5pPr marL="0" marR="0" lvl="4" indent="0" algn="l" rtl="1">
              <a:spcBef>
                <a:spcPts val="0"/>
              </a:spcBef>
              <a:buNone/>
              <a:defRPr sz="1200">
                <a:solidFill>
                  <a:srgbClr val="888888"/>
                </a:solidFill>
                <a:latin typeface="Calibri"/>
                <a:ea typeface="Calibri"/>
                <a:cs typeface="Calibri"/>
                <a:sym typeface="Calibri"/>
              </a:defRPr>
            </a:lvl5pPr>
            <a:lvl6pPr marL="0" marR="0" lvl="5" indent="0" algn="l" rtl="1">
              <a:spcBef>
                <a:spcPts val="0"/>
              </a:spcBef>
              <a:buNone/>
              <a:defRPr sz="1200">
                <a:solidFill>
                  <a:srgbClr val="888888"/>
                </a:solidFill>
                <a:latin typeface="Calibri"/>
                <a:ea typeface="Calibri"/>
                <a:cs typeface="Calibri"/>
                <a:sym typeface="Calibri"/>
              </a:defRPr>
            </a:lvl6pPr>
            <a:lvl7pPr marL="0" marR="0" lvl="6" indent="0" algn="l" rtl="1">
              <a:spcBef>
                <a:spcPts val="0"/>
              </a:spcBef>
              <a:buNone/>
              <a:defRPr sz="1200">
                <a:solidFill>
                  <a:srgbClr val="888888"/>
                </a:solidFill>
                <a:latin typeface="Calibri"/>
                <a:ea typeface="Calibri"/>
                <a:cs typeface="Calibri"/>
                <a:sym typeface="Calibri"/>
              </a:defRPr>
            </a:lvl7pPr>
            <a:lvl8pPr marL="0" marR="0" lvl="7" indent="0" algn="l" rtl="1">
              <a:spcBef>
                <a:spcPts val="0"/>
              </a:spcBef>
              <a:buNone/>
              <a:defRPr sz="1200">
                <a:solidFill>
                  <a:srgbClr val="888888"/>
                </a:solidFill>
                <a:latin typeface="Calibri"/>
                <a:ea typeface="Calibri"/>
                <a:cs typeface="Calibri"/>
                <a:sym typeface="Calibri"/>
              </a:defRPr>
            </a:lvl8pPr>
            <a:lvl9pPr marL="0" marR="0" lvl="8" indent="0" algn="l" rtl="1">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ar-KW"/>
              <a:t>‹#›</a:t>
            </a:fld>
            <a:endParaRPr/>
          </a:p>
        </p:txBody>
      </p:sp>
    </p:spTree>
    <p:extLst>
      <p:ext uri="{BB962C8B-B14F-4D97-AF65-F5344CB8AC3E}">
        <p14:creationId xmlns:p14="http://schemas.microsoft.com/office/powerpoint/2010/main" val="2141915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عنوان فقط" type="titleOnly">
  <p:cSld name="عنوان فقط">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lstStyle>
            <a:lvl1pPr marR="0" lvl="0" algn="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a:solidFill>
                  <a:srgbClr val="888888"/>
                </a:solidFill>
                <a:latin typeface="Calibri"/>
                <a:ea typeface="Calibri"/>
                <a:cs typeface="Calibri"/>
                <a:sym typeface="Calibri"/>
              </a:defRPr>
            </a:lvl1pPr>
            <a:lvl2pPr marL="0" marR="0" lvl="1" indent="0" algn="l" rtl="1">
              <a:spcBef>
                <a:spcPts val="0"/>
              </a:spcBef>
              <a:buNone/>
              <a:defRPr sz="1200">
                <a:solidFill>
                  <a:srgbClr val="888888"/>
                </a:solidFill>
                <a:latin typeface="Calibri"/>
                <a:ea typeface="Calibri"/>
                <a:cs typeface="Calibri"/>
                <a:sym typeface="Calibri"/>
              </a:defRPr>
            </a:lvl2pPr>
            <a:lvl3pPr marL="0" marR="0" lvl="2" indent="0" algn="l" rtl="1">
              <a:spcBef>
                <a:spcPts val="0"/>
              </a:spcBef>
              <a:buNone/>
              <a:defRPr sz="1200">
                <a:solidFill>
                  <a:srgbClr val="888888"/>
                </a:solidFill>
                <a:latin typeface="Calibri"/>
                <a:ea typeface="Calibri"/>
                <a:cs typeface="Calibri"/>
                <a:sym typeface="Calibri"/>
              </a:defRPr>
            </a:lvl3pPr>
            <a:lvl4pPr marL="0" marR="0" lvl="3" indent="0" algn="l" rtl="1">
              <a:spcBef>
                <a:spcPts val="0"/>
              </a:spcBef>
              <a:buNone/>
              <a:defRPr sz="1200">
                <a:solidFill>
                  <a:srgbClr val="888888"/>
                </a:solidFill>
                <a:latin typeface="Calibri"/>
                <a:ea typeface="Calibri"/>
                <a:cs typeface="Calibri"/>
                <a:sym typeface="Calibri"/>
              </a:defRPr>
            </a:lvl4pPr>
            <a:lvl5pPr marL="0" marR="0" lvl="4" indent="0" algn="l" rtl="1">
              <a:spcBef>
                <a:spcPts val="0"/>
              </a:spcBef>
              <a:buNone/>
              <a:defRPr sz="1200">
                <a:solidFill>
                  <a:srgbClr val="888888"/>
                </a:solidFill>
                <a:latin typeface="Calibri"/>
                <a:ea typeface="Calibri"/>
                <a:cs typeface="Calibri"/>
                <a:sym typeface="Calibri"/>
              </a:defRPr>
            </a:lvl5pPr>
            <a:lvl6pPr marL="0" marR="0" lvl="5" indent="0" algn="l" rtl="1">
              <a:spcBef>
                <a:spcPts val="0"/>
              </a:spcBef>
              <a:buNone/>
              <a:defRPr sz="1200">
                <a:solidFill>
                  <a:srgbClr val="888888"/>
                </a:solidFill>
                <a:latin typeface="Calibri"/>
                <a:ea typeface="Calibri"/>
                <a:cs typeface="Calibri"/>
                <a:sym typeface="Calibri"/>
              </a:defRPr>
            </a:lvl6pPr>
            <a:lvl7pPr marL="0" marR="0" lvl="6" indent="0" algn="l" rtl="1">
              <a:spcBef>
                <a:spcPts val="0"/>
              </a:spcBef>
              <a:buNone/>
              <a:defRPr sz="1200">
                <a:solidFill>
                  <a:srgbClr val="888888"/>
                </a:solidFill>
                <a:latin typeface="Calibri"/>
                <a:ea typeface="Calibri"/>
                <a:cs typeface="Calibri"/>
                <a:sym typeface="Calibri"/>
              </a:defRPr>
            </a:lvl7pPr>
            <a:lvl8pPr marL="0" marR="0" lvl="7" indent="0" algn="l" rtl="1">
              <a:spcBef>
                <a:spcPts val="0"/>
              </a:spcBef>
              <a:buNone/>
              <a:defRPr sz="1200">
                <a:solidFill>
                  <a:srgbClr val="888888"/>
                </a:solidFill>
                <a:latin typeface="Calibri"/>
                <a:ea typeface="Calibri"/>
                <a:cs typeface="Calibri"/>
                <a:sym typeface="Calibri"/>
              </a:defRPr>
            </a:lvl8pPr>
            <a:lvl9pPr marL="0" marR="0" lvl="8" indent="0" algn="l" rtl="1">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ar-KW"/>
              <a:t>‹#›</a:t>
            </a:fld>
            <a:endParaRPr/>
          </a:p>
        </p:txBody>
      </p:sp>
    </p:spTree>
    <p:extLst>
      <p:ext uri="{BB962C8B-B14F-4D97-AF65-F5344CB8AC3E}">
        <p14:creationId xmlns:p14="http://schemas.microsoft.com/office/powerpoint/2010/main" val="2865535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محتوى مع تسمية توضيحية" type="objTx">
  <p:cSld name="محتوى مع تسمية توضيحية">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r" rtl="1">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r" rtl="1">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r" rtl="1">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r" rtl="1">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r" rtl="1">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r" rtl="1">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lstStyle>
            <a:lvl1pPr marR="0" lvl="0" algn="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a:solidFill>
                  <a:srgbClr val="888888"/>
                </a:solidFill>
                <a:latin typeface="Calibri"/>
                <a:ea typeface="Calibri"/>
                <a:cs typeface="Calibri"/>
                <a:sym typeface="Calibri"/>
              </a:defRPr>
            </a:lvl1pPr>
            <a:lvl2pPr marL="0" marR="0" lvl="1" indent="0" algn="l" rtl="1">
              <a:spcBef>
                <a:spcPts val="0"/>
              </a:spcBef>
              <a:buNone/>
              <a:defRPr sz="1200">
                <a:solidFill>
                  <a:srgbClr val="888888"/>
                </a:solidFill>
                <a:latin typeface="Calibri"/>
                <a:ea typeface="Calibri"/>
                <a:cs typeface="Calibri"/>
                <a:sym typeface="Calibri"/>
              </a:defRPr>
            </a:lvl2pPr>
            <a:lvl3pPr marL="0" marR="0" lvl="2" indent="0" algn="l" rtl="1">
              <a:spcBef>
                <a:spcPts val="0"/>
              </a:spcBef>
              <a:buNone/>
              <a:defRPr sz="1200">
                <a:solidFill>
                  <a:srgbClr val="888888"/>
                </a:solidFill>
                <a:latin typeface="Calibri"/>
                <a:ea typeface="Calibri"/>
                <a:cs typeface="Calibri"/>
                <a:sym typeface="Calibri"/>
              </a:defRPr>
            </a:lvl3pPr>
            <a:lvl4pPr marL="0" marR="0" lvl="3" indent="0" algn="l" rtl="1">
              <a:spcBef>
                <a:spcPts val="0"/>
              </a:spcBef>
              <a:buNone/>
              <a:defRPr sz="1200">
                <a:solidFill>
                  <a:srgbClr val="888888"/>
                </a:solidFill>
                <a:latin typeface="Calibri"/>
                <a:ea typeface="Calibri"/>
                <a:cs typeface="Calibri"/>
                <a:sym typeface="Calibri"/>
              </a:defRPr>
            </a:lvl4pPr>
            <a:lvl5pPr marL="0" marR="0" lvl="4" indent="0" algn="l" rtl="1">
              <a:spcBef>
                <a:spcPts val="0"/>
              </a:spcBef>
              <a:buNone/>
              <a:defRPr sz="1200">
                <a:solidFill>
                  <a:srgbClr val="888888"/>
                </a:solidFill>
                <a:latin typeface="Calibri"/>
                <a:ea typeface="Calibri"/>
                <a:cs typeface="Calibri"/>
                <a:sym typeface="Calibri"/>
              </a:defRPr>
            </a:lvl5pPr>
            <a:lvl6pPr marL="0" marR="0" lvl="5" indent="0" algn="l" rtl="1">
              <a:spcBef>
                <a:spcPts val="0"/>
              </a:spcBef>
              <a:buNone/>
              <a:defRPr sz="1200">
                <a:solidFill>
                  <a:srgbClr val="888888"/>
                </a:solidFill>
                <a:latin typeface="Calibri"/>
                <a:ea typeface="Calibri"/>
                <a:cs typeface="Calibri"/>
                <a:sym typeface="Calibri"/>
              </a:defRPr>
            </a:lvl6pPr>
            <a:lvl7pPr marL="0" marR="0" lvl="6" indent="0" algn="l" rtl="1">
              <a:spcBef>
                <a:spcPts val="0"/>
              </a:spcBef>
              <a:buNone/>
              <a:defRPr sz="1200">
                <a:solidFill>
                  <a:srgbClr val="888888"/>
                </a:solidFill>
                <a:latin typeface="Calibri"/>
                <a:ea typeface="Calibri"/>
                <a:cs typeface="Calibri"/>
                <a:sym typeface="Calibri"/>
              </a:defRPr>
            </a:lvl7pPr>
            <a:lvl8pPr marL="0" marR="0" lvl="7" indent="0" algn="l" rtl="1">
              <a:spcBef>
                <a:spcPts val="0"/>
              </a:spcBef>
              <a:buNone/>
              <a:defRPr sz="1200">
                <a:solidFill>
                  <a:srgbClr val="888888"/>
                </a:solidFill>
                <a:latin typeface="Calibri"/>
                <a:ea typeface="Calibri"/>
                <a:cs typeface="Calibri"/>
                <a:sym typeface="Calibri"/>
              </a:defRPr>
            </a:lvl8pPr>
            <a:lvl9pPr marL="0" marR="0" lvl="8" indent="0" algn="l" rtl="1">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ar-KW"/>
              <a:t>‹#›</a:t>
            </a:fld>
            <a:endParaRPr/>
          </a:p>
        </p:txBody>
      </p:sp>
    </p:spTree>
    <p:extLst>
      <p:ext uri="{BB962C8B-B14F-4D97-AF65-F5344CB8AC3E}">
        <p14:creationId xmlns:p14="http://schemas.microsoft.com/office/powerpoint/2010/main" val="1230496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صورة مع تسمية توضيحية" type="picTx">
  <p:cSld name="صورة مع تسمية توضيحية">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r" rtl="1">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r" rtl="1">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r" rtl="1">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r" rtl="1">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lstStyle>
            <a:lvl1pPr marR="0" lvl="0" algn="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a:solidFill>
                  <a:srgbClr val="888888"/>
                </a:solidFill>
                <a:latin typeface="Calibri"/>
                <a:ea typeface="Calibri"/>
                <a:cs typeface="Calibri"/>
                <a:sym typeface="Calibri"/>
              </a:defRPr>
            </a:lvl1pPr>
            <a:lvl2pPr marL="0" marR="0" lvl="1" indent="0" algn="l" rtl="1">
              <a:spcBef>
                <a:spcPts val="0"/>
              </a:spcBef>
              <a:buNone/>
              <a:defRPr sz="1200">
                <a:solidFill>
                  <a:srgbClr val="888888"/>
                </a:solidFill>
                <a:latin typeface="Calibri"/>
                <a:ea typeface="Calibri"/>
                <a:cs typeface="Calibri"/>
                <a:sym typeface="Calibri"/>
              </a:defRPr>
            </a:lvl2pPr>
            <a:lvl3pPr marL="0" marR="0" lvl="2" indent="0" algn="l" rtl="1">
              <a:spcBef>
                <a:spcPts val="0"/>
              </a:spcBef>
              <a:buNone/>
              <a:defRPr sz="1200">
                <a:solidFill>
                  <a:srgbClr val="888888"/>
                </a:solidFill>
                <a:latin typeface="Calibri"/>
                <a:ea typeface="Calibri"/>
                <a:cs typeface="Calibri"/>
                <a:sym typeface="Calibri"/>
              </a:defRPr>
            </a:lvl3pPr>
            <a:lvl4pPr marL="0" marR="0" lvl="3" indent="0" algn="l" rtl="1">
              <a:spcBef>
                <a:spcPts val="0"/>
              </a:spcBef>
              <a:buNone/>
              <a:defRPr sz="1200">
                <a:solidFill>
                  <a:srgbClr val="888888"/>
                </a:solidFill>
                <a:latin typeface="Calibri"/>
                <a:ea typeface="Calibri"/>
                <a:cs typeface="Calibri"/>
                <a:sym typeface="Calibri"/>
              </a:defRPr>
            </a:lvl4pPr>
            <a:lvl5pPr marL="0" marR="0" lvl="4" indent="0" algn="l" rtl="1">
              <a:spcBef>
                <a:spcPts val="0"/>
              </a:spcBef>
              <a:buNone/>
              <a:defRPr sz="1200">
                <a:solidFill>
                  <a:srgbClr val="888888"/>
                </a:solidFill>
                <a:latin typeface="Calibri"/>
                <a:ea typeface="Calibri"/>
                <a:cs typeface="Calibri"/>
                <a:sym typeface="Calibri"/>
              </a:defRPr>
            </a:lvl5pPr>
            <a:lvl6pPr marL="0" marR="0" lvl="5" indent="0" algn="l" rtl="1">
              <a:spcBef>
                <a:spcPts val="0"/>
              </a:spcBef>
              <a:buNone/>
              <a:defRPr sz="1200">
                <a:solidFill>
                  <a:srgbClr val="888888"/>
                </a:solidFill>
                <a:latin typeface="Calibri"/>
                <a:ea typeface="Calibri"/>
                <a:cs typeface="Calibri"/>
                <a:sym typeface="Calibri"/>
              </a:defRPr>
            </a:lvl6pPr>
            <a:lvl7pPr marL="0" marR="0" lvl="6" indent="0" algn="l" rtl="1">
              <a:spcBef>
                <a:spcPts val="0"/>
              </a:spcBef>
              <a:buNone/>
              <a:defRPr sz="1200">
                <a:solidFill>
                  <a:srgbClr val="888888"/>
                </a:solidFill>
                <a:latin typeface="Calibri"/>
                <a:ea typeface="Calibri"/>
                <a:cs typeface="Calibri"/>
                <a:sym typeface="Calibri"/>
              </a:defRPr>
            </a:lvl7pPr>
            <a:lvl8pPr marL="0" marR="0" lvl="7" indent="0" algn="l" rtl="1">
              <a:spcBef>
                <a:spcPts val="0"/>
              </a:spcBef>
              <a:buNone/>
              <a:defRPr sz="1200">
                <a:solidFill>
                  <a:srgbClr val="888888"/>
                </a:solidFill>
                <a:latin typeface="Calibri"/>
                <a:ea typeface="Calibri"/>
                <a:cs typeface="Calibri"/>
                <a:sym typeface="Calibri"/>
              </a:defRPr>
            </a:lvl8pPr>
            <a:lvl9pPr marL="0" marR="0" lvl="8" indent="0" algn="l" rtl="1">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ar-KW"/>
              <a:t>‹#›</a:t>
            </a:fld>
            <a:endParaRPr/>
          </a:p>
        </p:txBody>
      </p:sp>
    </p:spTree>
    <p:extLst>
      <p:ext uri="{BB962C8B-B14F-4D97-AF65-F5344CB8AC3E}">
        <p14:creationId xmlns:p14="http://schemas.microsoft.com/office/powerpoint/2010/main" val="569363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عنوان ونص عمودي" type="vertTx">
  <p:cSld name="عنوان ونص عمودي">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lstStyle>
            <a:lvl1pPr marR="0" lvl="0" algn="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1">
              <a:spcBef>
                <a:spcPts val="0"/>
              </a:spcBef>
              <a:spcAft>
                <a:spcPts val="0"/>
              </a:spcAft>
              <a:buSzPts val="1400"/>
              <a:buNone/>
              <a:defRPr sz="1200">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a:solidFill>
                  <a:srgbClr val="888888"/>
                </a:solidFill>
                <a:latin typeface="Calibri"/>
                <a:ea typeface="Calibri"/>
                <a:cs typeface="Calibri"/>
                <a:sym typeface="Calibri"/>
              </a:defRPr>
            </a:lvl1pPr>
            <a:lvl2pPr marL="0" marR="0" lvl="1" indent="0" algn="l" rtl="1">
              <a:spcBef>
                <a:spcPts val="0"/>
              </a:spcBef>
              <a:buNone/>
              <a:defRPr sz="1200">
                <a:solidFill>
                  <a:srgbClr val="888888"/>
                </a:solidFill>
                <a:latin typeface="Calibri"/>
                <a:ea typeface="Calibri"/>
                <a:cs typeface="Calibri"/>
                <a:sym typeface="Calibri"/>
              </a:defRPr>
            </a:lvl2pPr>
            <a:lvl3pPr marL="0" marR="0" lvl="2" indent="0" algn="l" rtl="1">
              <a:spcBef>
                <a:spcPts val="0"/>
              </a:spcBef>
              <a:buNone/>
              <a:defRPr sz="1200">
                <a:solidFill>
                  <a:srgbClr val="888888"/>
                </a:solidFill>
                <a:latin typeface="Calibri"/>
                <a:ea typeface="Calibri"/>
                <a:cs typeface="Calibri"/>
                <a:sym typeface="Calibri"/>
              </a:defRPr>
            </a:lvl3pPr>
            <a:lvl4pPr marL="0" marR="0" lvl="3" indent="0" algn="l" rtl="1">
              <a:spcBef>
                <a:spcPts val="0"/>
              </a:spcBef>
              <a:buNone/>
              <a:defRPr sz="1200">
                <a:solidFill>
                  <a:srgbClr val="888888"/>
                </a:solidFill>
                <a:latin typeface="Calibri"/>
                <a:ea typeface="Calibri"/>
                <a:cs typeface="Calibri"/>
                <a:sym typeface="Calibri"/>
              </a:defRPr>
            </a:lvl4pPr>
            <a:lvl5pPr marL="0" marR="0" lvl="4" indent="0" algn="l" rtl="1">
              <a:spcBef>
                <a:spcPts val="0"/>
              </a:spcBef>
              <a:buNone/>
              <a:defRPr sz="1200">
                <a:solidFill>
                  <a:srgbClr val="888888"/>
                </a:solidFill>
                <a:latin typeface="Calibri"/>
                <a:ea typeface="Calibri"/>
                <a:cs typeface="Calibri"/>
                <a:sym typeface="Calibri"/>
              </a:defRPr>
            </a:lvl5pPr>
            <a:lvl6pPr marL="0" marR="0" lvl="5" indent="0" algn="l" rtl="1">
              <a:spcBef>
                <a:spcPts val="0"/>
              </a:spcBef>
              <a:buNone/>
              <a:defRPr sz="1200">
                <a:solidFill>
                  <a:srgbClr val="888888"/>
                </a:solidFill>
                <a:latin typeface="Calibri"/>
                <a:ea typeface="Calibri"/>
                <a:cs typeface="Calibri"/>
                <a:sym typeface="Calibri"/>
              </a:defRPr>
            </a:lvl6pPr>
            <a:lvl7pPr marL="0" marR="0" lvl="6" indent="0" algn="l" rtl="1">
              <a:spcBef>
                <a:spcPts val="0"/>
              </a:spcBef>
              <a:buNone/>
              <a:defRPr sz="1200">
                <a:solidFill>
                  <a:srgbClr val="888888"/>
                </a:solidFill>
                <a:latin typeface="Calibri"/>
                <a:ea typeface="Calibri"/>
                <a:cs typeface="Calibri"/>
                <a:sym typeface="Calibri"/>
              </a:defRPr>
            </a:lvl7pPr>
            <a:lvl8pPr marL="0" marR="0" lvl="7" indent="0" algn="l" rtl="1">
              <a:spcBef>
                <a:spcPts val="0"/>
              </a:spcBef>
              <a:buNone/>
              <a:defRPr sz="1200">
                <a:solidFill>
                  <a:srgbClr val="888888"/>
                </a:solidFill>
                <a:latin typeface="Calibri"/>
                <a:ea typeface="Calibri"/>
                <a:cs typeface="Calibri"/>
                <a:sym typeface="Calibri"/>
              </a:defRPr>
            </a:lvl8pPr>
            <a:lvl9pPr marL="0" marR="0" lvl="8" indent="0" algn="l" rtl="1">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ar-KW"/>
              <a:t>‹#›</a:t>
            </a:fld>
            <a:endParaRPr/>
          </a:p>
        </p:txBody>
      </p:sp>
    </p:spTree>
    <p:extLst>
      <p:ext uri="{BB962C8B-B14F-4D97-AF65-F5344CB8AC3E}">
        <p14:creationId xmlns:p14="http://schemas.microsoft.com/office/powerpoint/2010/main" val="1814687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ar-KW"/>
              <a:t>‹#›</a:t>
            </a:fld>
            <a:endParaRPr/>
          </a:p>
        </p:txBody>
      </p:sp>
    </p:spTree>
    <p:extLst>
      <p:ext uri="{BB962C8B-B14F-4D97-AF65-F5344CB8AC3E}">
        <p14:creationId xmlns:p14="http://schemas.microsoft.com/office/powerpoint/2010/main" val="357861040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tmp"/></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tmp"/></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tmp"/></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tmp"/></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4.tmp"/></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jp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jp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tmp"/><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72051" y="258384"/>
            <a:ext cx="11887869" cy="6146855"/>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2" name="مستطيل: زوايا مستديرة 1">
            <a:extLst>
              <a:ext uri="{FF2B5EF4-FFF2-40B4-BE49-F238E27FC236}">
                <a16:creationId xmlns:a16="http://schemas.microsoft.com/office/drawing/2014/main" id="{7D0BDE99-6B83-4C1D-A44C-8C769661348F}"/>
              </a:ext>
            </a:extLst>
          </p:cNvPr>
          <p:cNvSpPr/>
          <p:nvPr/>
        </p:nvSpPr>
        <p:spPr>
          <a:xfrm>
            <a:off x="2952370" y="316779"/>
            <a:ext cx="6764784" cy="1935332"/>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0000"/>
                </a:solidFill>
                <a:effectLst/>
                <a:uLnTx/>
                <a:uFillTx/>
                <a:latin typeface="Arial"/>
                <a:ea typeface="+mn-ea"/>
              </a:rPr>
              <a:t>الدرس الخامس </a:t>
            </a:r>
          </a:p>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dirty="0">
                <a:solidFill>
                  <a:srgbClr val="FF0000"/>
                </a:solidFill>
                <a:latin typeface="Arial"/>
              </a:rPr>
              <a:t>الحياة في المدينة المنورة بعد الهجرة</a:t>
            </a:r>
            <a:r>
              <a:rPr lang="ar-AE" sz="3600" b="1" dirty="0">
                <a:solidFill>
                  <a:srgbClr val="FF0000"/>
                </a:solidFill>
                <a:latin typeface="Arial"/>
              </a:rPr>
              <a:t>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3600" b="1" i="0" u="none" strike="noStrike" kern="1200" cap="none" spc="0" normalizeH="0" baseline="0" noProof="0" dirty="0">
                <a:ln>
                  <a:noFill/>
                </a:ln>
                <a:solidFill>
                  <a:srgbClr val="FF0000"/>
                </a:solidFill>
                <a:effectLst/>
                <a:uLnTx/>
                <a:uFillTx/>
                <a:latin typeface="Arial"/>
              </a:rPr>
              <a:t>مس ولاء راغب</a:t>
            </a:r>
            <a:endParaRPr kumimoji="0" lang="ar-SA" sz="3600" b="1" i="0" u="none" strike="noStrike" kern="1200" cap="none" spc="0" normalizeH="0" baseline="0" noProof="0" dirty="0">
              <a:ln>
                <a:noFill/>
              </a:ln>
              <a:solidFill>
                <a:srgbClr val="FF0000"/>
              </a:solidFill>
              <a:effectLst/>
              <a:uLnTx/>
              <a:uFillTx/>
              <a:latin typeface="Arial"/>
            </a:endParaRPr>
          </a:p>
        </p:txBody>
      </p:sp>
      <p:pic>
        <p:nvPicPr>
          <p:cNvPr id="6" name="صورة 5">
            <a:extLst>
              <a:ext uri="{FF2B5EF4-FFF2-40B4-BE49-F238E27FC236}">
                <a16:creationId xmlns:a16="http://schemas.microsoft.com/office/drawing/2014/main" id="{06A84CFD-C831-46AD-A106-B83159BD0DF8}"/>
              </a:ext>
            </a:extLst>
          </p:cNvPr>
          <p:cNvPicPr>
            <a:picLocks/>
          </p:cNvPicPr>
          <p:nvPr/>
        </p:nvPicPr>
        <p:blipFill>
          <a:blip r:embed="rId4"/>
          <a:stretch>
            <a:fillRect/>
          </a:stretch>
        </p:blipFill>
        <p:spPr>
          <a:xfrm>
            <a:off x="172051" y="452761"/>
            <a:ext cx="2699909" cy="1819512"/>
          </a:xfrm>
          <a:prstGeom prst="rect">
            <a:avLst/>
          </a:prstGeom>
        </p:spPr>
      </p:pic>
      <p:pic>
        <p:nvPicPr>
          <p:cNvPr id="8" name="صورة 7">
            <a:extLst>
              <a:ext uri="{FF2B5EF4-FFF2-40B4-BE49-F238E27FC236}">
                <a16:creationId xmlns:a16="http://schemas.microsoft.com/office/drawing/2014/main" id="{B4222FB2-4B26-4E06-B342-E18E5E8FD98B}"/>
              </a:ext>
            </a:extLst>
          </p:cNvPr>
          <p:cNvPicPr>
            <a:picLocks noChangeAspect="1"/>
          </p:cNvPicPr>
          <p:nvPr/>
        </p:nvPicPr>
        <p:blipFill>
          <a:blip r:embed="rId5"/>
          <a:stretch>
            <a:fillRect/>
          </a:stretch>
        </p:blipFill>
        <p:spPr>
          <a:xfrm>
            <a:off x="568960" y="2572919"/>
            <a:ext cx="5010652" cy="3564584"/>
          </a:xfrm>
          <a:prstGeom prst="rect">
            <a:avLst/>
          </a:prstGeom>
        </p:spPr>
      </p:pic>
      <p:pic>
        <p:nvPicPr>
          <p:cNvPr id="9" name="صورة 8">
            <a:extLst>
              <a:ext uri="{FF2B5EF4-FFF2-40B4-BE49-F238E27FC236}">
                <a16:creationId xmlns:a16="http://schemas.microsoft.com/office/drawing/2014/main" id="{838F0E2C-C7E0-45E8-AAD5-1C572F78C53E}"/>
              </a:ext>
            </a:extLst>
          </p:cNvPr>
          <p:cNvPicPr>
            <a:picLocks/>
          </p:cNvPicPr>
          <p:nvPr/>
        </p:nvPicPr>
        <p:blipFill>
          <a:blip r:embed="rId6"/>
          <a:stretch>
            <a:fillRect/>
          </a:stretch>
        </p:blipFill>
        <p:spPr>
          <a:xfrm>
            <a:off x="8829040" y="3139800"/>
            <a:ext cx="2794000" cy="2600599"/>
          </a:xfrm>
          <a:prstGeom prst="rect">
            <a:avLst/>
          </a:prstGeom>
        </p:spPr>
      </p:pic>
      <p:pic>
        <p:nvPicPr>
          <p:cNvPr id="10" name="صورة 9">
            <a:extLst>
              <a:ext uri="{FF2B5EF4-FFF2-40B4-BE49-F238E27FC236}">
                <a16:creationId xmlns:a16="http://schemas.microsoft.com/office/drawing/2014/main" id="{8AA13455-DC18-4A22-8260-B8B50FC27964}"/>
              </a:ext>
            </a:extLst>
          </p:cNvPr>
          <p:cNvPicPr>
            <a:picLocks/>
          </p:cNvPicPr>
          <p:nvPr/>
        </p:nvPicPr>
        <p:blipFill>
          <a:blip r:embed="rId7"/>
          <a:stretch>
            <a:fillRect/>
          </a:stretch>
        </p:blipFill>
        <p:spPr>
          <a:xfrm>
            <a:off x="9709641" y="316779"/>
            <a:ext cx="2357793" cy="2024436"/>
          </a:xfrm>
          <a:prstGeom prst="rect">
            <a:avLst/>
          </a:prstGeom>
        </p:spPr>
      </p:pic>
    </p:spTree>
    <p:extLst>
      <p:ext uri="{BB962C8B-B14F-4D97-AF65-F5344CB8AC3E}">
        <p14:creationId xmlns:p14="http://schemas.microsoft.com/office/powerpoint/2010/main" val="2051013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52065" y="58376"/>
            <a:ext cx="11887869" cy="653460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5" name="مستطيل مستدير الزوايا 2">
            <a:extLst>
              <a:ext uri="{FF2B5EF4-FFF2-40B4-BE49-F238E27FC236}">
                <a16:creationId xmlns:a16="http://schemas.microsoft.com/office/drawing/2014/main" id="{3443B023-4BF6-486A-8613-00D52C28C979}"/>
              </a:ext>
            </a:extLst>
          </p:cNvPr>
          <p:cNvSpPr/>
          <p:nvPr/>
        </p:nvSpPr>
        <p:spPr>
          <a:xfrm>
            <a:off x="5927709" y="1507724"/>
            <a:ext cx="5273028" cy="812800"/>
          </a:xfrm>
          <a:prstGeom prst="roundRect">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Arial" panose="020B0604020202020204" pitchFamily="34" charset="0"/>
              </a:rPr>
              <a:t>نص الوثيقة</a:t>
            </a:r>
            <a:endParaRPr kumimoji="0" lang="ar-AE"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Arial" panose="020B0604020202020204" pitchFamily="34" charset="0"/>
            </a:endParaRPr>
          </a:p>
        </p:txBody>
      </p:sp>
      <p:sp>
        <p:nvSpPr>
          <p:cNvPr id="6" name="مستطيل مستدير الزوايا 2">
            <a:extLst>
              <a:ext uri="{FF2B5EF4-FFF2-40B4-BE49-F238E27FC236}">
                <a16:creationId xmlns:a16="http://schemas.microsoft.com/office/drawing/2014/main" id="{84CC7C03-77C7-4AE4-9402-7D0D6FDEAD51}"/>
              </a:ext>
            </a:extLst>
          </p:cNvPr>
          <p:cNvSpPr/>
          <p:nvPr/>
        </p:nvSpPr>
        <p:spPr>
          <a:xfrm>
            <a:off x="1016308" y="1545242"/>
            <a:ext cx="3111500" cy="812800"/>
          </a:xfrm>
          <a:prstGeom prst="roundRect">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Arial" panose="020B0604020202020204" pitchFamily="34" charset="0"/>
              </a:rPr>
              <a:t>القيمة الحضارية</a:t>
            </a:r>
            <a:endParaRPr kumimoji="0" lang="ar-AE"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Arial" panose="020B0604020202020204" pitchFamily="34" charset="0"/>
            </a:endParaRPr>
          </a:p>
        </p:txBody>
      </p:sp>
      <p:sp>
        <p:nvSpPr>
          <p:cNvPr id="7" name="مستطيل مستدير الزوايا 2">
            <a:extLst>
              <a:ext uri="{FF2B5EF4-FFF2-40B4-BE49-F238E27FC236}">
                <a16:creationId xmlns:a16="http://schemas.microsoft.com/office/drawing/2014/main" id="{D1AB98AE-55D2-4FDB-996A-9645F38F735E}"/>
              </a:ext>
            </a:extLst>
          </p:cNvPr>
          <p:cNvSpPr/>
          <p:nvPr/>
        </p:nvSpPr>
        <p:spPr>
          <a:xfrm>
            <a:off x="1878496" y="457065"/>
            <a:ext cx="6716142" cy="812800"/>
          </a:xfrm>
          <a:prstGeom prst="roundRect">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Arial" panose="020B0604020202020204" pitchFamily="34" charset="0"/>
              </a:rPr>
              <a:t>أهم القيم الحضارية التي نصت عليها الوثيقة</a:t>
            </a:r>
            <a:endParaRPr kumimoji="0" lang="ar-AE"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Arial" panose="020B0604020202020204" pitchFamily="34" charset="0"/>
            </a:endParaRPr>
          </a:p>
        </p:txBody>
      </p:sp>
      <p:sp>
        <p:nvSpPr>
          <p:cNvPr id="8" name="مستطيل مستدير الزوايا 2">
            <a:extLst>
              <a:ext uri="{FF2B5EF4-FFF2-40B4-BE49-F238E27FC236}">
                <a16:creationId xmlns:a16="http://schemas.microsoft.com/office/drawing/2014/main" id="{8277DE06-549B-4D19-827A-F58D06881B2F}"/>
              </a:ext>
            </a:extLst>
          </p:cNvPr>
          <p:cNvSpPr/>
          <p:nvPr/>
        </p:nvSpPr>
        <p:spPr>
          <a:xfrm>
            <a:off x="5017354" y="2528816"/>
            <a:ext cx="6716142" cy="812800"/>
          </a:xfrm>
          <a:prstGeom prst="roundRect">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Arial" panose="020B0604020202020204" pitchFamily="34" charset="0"/>
              </a:rPr>
              <a:t>إنهم امة واحدة من دون الناس</a:t>
            </a:r>
            <a:endParaRPr kumimoji="0" lang="ar-AE"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Arial" panose="020B0604020202020204" pitchFamily="34" charset="0"/>
            </a:endParaRPr>
          </a:p>
        </p:txBody>
      </p:sp>
      <p:sp>
        <p:nvSpPr>
          <p:cNvPr id="9" name="مستطيل مستدير الزوايا 2">
            <a:extLst>
              <a:ext uri="{FF2B5EF4-FFF2-40B4-BE49-F238E27FC236}">
                <a16:creationId xmlns:a16="http://schemas.microsoft.com/office/drawing/2014/main" id="{47E8B055-8BF9-4AD2-970A-FE872D0C663E}"/>
              </a:ext>
            </a:extLst>
          </p:cNvPr>
          <p:cNvSpPr/>
          <p:nvPr/>
        </p:nvSpPr>
        <p:spPr>
          <a:xfrm>
            <a:off x="630130" y="2481353"/>
            <a:ext cx="3111500" cy="812800"/>
          </a:xfrm>
          <a:prstGeom prst="roundRect">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Traditional Arabic" panose="02020603050405020304" pitchFamily="18" charset="-78"/>
                <a:ea typeface="+mn-ea"/>
              </a:rPr>
              <a:t>الوحدة الاجتماعية </a:t>
            </a:r>
            <a:endParaRPr kumimoji="0" lang="ar-AE" sz="32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Traditional Arabic" panose="02020603050405020304" pitchFamily="18" charset="-78"/>
              <a:ea typeface="+mn-ea"/>
            </a:endParaRPr>
          </a:p>
        </p:txBody>
      </p:sp>
      <p:sp>
        <p:nvSpPr>
          <p:cNvPr id="10" name="مستطيل مستدير الزوايا 3">
            <a:extLst>
              <a:ext uri="{FF2B5EF4-FFF2-40B4-BE49-F238E27FC236}">
                <a16:creationId xmlns:a16="http://schemas.microsoft.com/office/drawing/2014/main" id="{2DFC8B4B-8A85-4E8D-8532-19825C8C437C}"/>
              </a:ext>
            </a:extLst>
          </p:cNvPr>
          <p:cNvSpPr/>
          <p:nvPr/>
        </p:nvSpPr>
        <p:spPr>
          <a:xfrm>
            <a:off x="368608" y="5404176"/>
            <a:ext cx="3759200" cy="774700"/>
          </a:xfrm>
          <a:prstGeom prst="roundRect">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Traditional Arabic" panose="02020603050405020304" pitchFamily="18" charset="-78"/>
                <a:ea typeface="+mn-ea"/>
              </a:rPr>
              <a:t>قيمة السلم بين الشعوب </a:t>
            </a:r>
            <a:endParaRPr kumimoji="0" lang="ar-AE" sz="32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Traditional Arabic" panose="02020603050405020304" pitchFamily="18" charset="-78"/>
              <a:ea typeface="+mn-ea"/>
            </a:endParaRPr>
          </a:p>
        </p:txBody>
      </p:sp>
      <p:sp>
        <p:nvSpPr>
          <p:cNvPr id="11" name="مستطيل مستدير الزوايا 4">
            <a:extLst>
              <a:ext uri="{FF2B5EF4-FFF2-40B4-BE49-F238E27FC236}">
                <a16:creationId xmlns:a16="http://schemas.microsoft.com/office/drawing/2014/main" id="{C532F2E2-899B-465E-A218-B7E90DE5F292}"/>
              </a:ext>
            </a:extLst>
          </p:cNvPr>
          <p:cNvSpPr/>
          <p:nvPr/>
        </p:nvSpPr>
        <p:spPr>
          <a:xfrm>
            <a:off x="781050" y="4410820"/>
            <a:ext cx="3111500" cy="787400"/>
          </a:xfrm>
          <a:prstGeom prst="roundRect">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Traditional Arabic" panose="02020603050405020304" pitchFamily="18" charset="-78"/>
                <a:ea typeface="+mn-ea"/>
              </a:rPr>
              <a:t>الأمن والاستقرار </a:t>
            </a:r>
            <a:endParaRPr kumimoji="0" lang="ar-AE" sz="32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Traditional Arabic" panose="02020603050405020304" pitchFamily="18" charset="-78"/>
              <a:ea typeface="+mn-ea"/>
            </a:endParaRPr>
          </a:p>
        </p:txBody>
      </p:sp>
      <p:sp>
        <p:nvSpPr>
          <p:cNvPr id="12" name="مستطيل مستدير الزوايا 5">
            <a:extLst>
              <a:ext uri="{FF2B5EF4-FFF2-40B4-BE49-F238E27FC236}">
                <a16:creationId xmlns:a16="http://schemas.microsoft.com/office/drawing/2014/main" id="{738A1F6F-6277-482F-BFED-5041F2527C27}"/>
              </a:ext>
            </a:extLst>
          </p:cNvPr>
          <p:cNvSpPr/>
          <p:nvPr/>
        </p:nvSpPr>
        <p:spPr>
          <a:xfrm>
            <a:off x="831850" y="3417464"/>
            <a:ext cx="3111500" cy="787400"/>
          </a:xfrm>
          <a:prstGeom prst="roundRect">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Traditional Arabic" panose="02020603050405020304" pitchFamily="18" charset="-78"/>
                <a:ea typeface="+mn-ea"/>
              </a:rPr>
              <a:t>حرية الدين والعقيدة </a:t>
            </a:r>
            <a:endParaRPr kumimoji="0" lang="ar-AE" sz="32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Traditional Arabic" panose="02020603050405020304" pitchFamily="18" charset="-78"/>
              <a:ea typeface="+mn-ea"/>
            </a:endParaRPr>
          </a:p>
        </p:txBody>
      </p:sp>
      <p:sp>
        <p:nvSpPr>
          <p:cNvPr id="13" name="مستطيل مستدير الزوايا 2">
            <a:extLst>
              <a:ext uri="{FF2B5EF4-FFF2-40B4-BE49-F238E27FC236}">
                <a16:creationId xmlns:a16="http://schemas.microsoft.com/office/drawing/2014/main" id="{E42462BF-084B-4A27-AD0C-A2BD6EB5A75C}"/>
              </a:ext>
            </a:extLst>
          </p:cNvPr>
          <p:cNvSpPr/>
          <p:nvPr/>
        </p:nvSpPr>
        <p:spPr>
          <a:xfrm>
            <a:off x="5167585" y="4214624"/>
            <a:ext cx="6709137" cy="812800"/>
          </a:xfrm>
          <a:prstGeom prst="roundRect">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Arial" panose="020B0604020202020204" pitchFamily="34" charset="0"/>
              </a:rPr>
              <a:t>من خرج آمن وقعد آمن بالمدينة</a:t>
            </a:r>
            <a:endParaRPr kumimoji="0" lang="ar-AE"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Arial" panose="020B0604020202020204" pitchFamily="34" charset="0"/>
            </a:endParaRPr>
          </a:p>
        </p:txBody>
      </p:sp>
      <p:sp>
        <p:nvSpPr>
          <p:cNvPr id="14" name="مستطيل مستدير الزوايا 2">
            <a:extLst>
              <a:ext uri="{FF2B5EF4-FFF2-40B4-BE49-F238E27FC236}">
                <a16:creationId xmlns:a16="http://schemas.microsoft.com/office/drawing/2014/main" id="{51A088FC-4CBC-45C7-AF7A-1B1D4F852A1A}"/>
              </a:ext>
            </a:extLst>
          </p:cNvPr>
          <p:cNvSpPr/>
          <p:nvPr/>
        </p:nvSpPr>
        <p:spPr>
          <a:xfrm>
            <a:off x="5546467" y="5257572"/>
            <a:ext cx="5427793" cy="812800"/>
          </a:xfrm>
          <a:prstGeom prst="roundRect">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Arial" panose="020B0604020202020204" pitchFamily="34" charset="0"/>
              </a:rPr>
              <a:t>سلم المؤمنين واحد</a:t>
            </a:r>
            <a:endParaRPr kumimoji="0" lang="ar-AE"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Arial" panose="020B0604020202020204" pitchFamily="34" charset="0"/>
            </a:endParaRPr>
          </a:p>
        </p:txBody>
      </p:sp>
      <p:sp>
        <p:nvSpPr>
          <p:cNvPr id="15" name="مستطيل مستدير الزوايا 2">
            <a:extLst>
              <a:ext uri="{FF2B5EF4-FFF2-40B4-BE49-F238E27FC236}">
                <a16:creationId xmlns:a16="http://schemas.microsoft.com/office/drawing/2014/main" id="{F437CD15-F815-452E-AB8D-C77F09CFA940}"/>
              </a:ext>
            </a:extLst>
          </p:cNvPr>
          <p:cNvSpPr/>
          <p:nvPr/>
        </p:nvSpPr>
        <p:spPr>
          <a:xfrm>
            <a:off x="5310812" y="3371720"/>
            <a:ext cx="6422684" cy="812800"/>
          </a:xfrm>
          <a:prstGeom prst="roundRect">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Arial" panose="020B0604020202020204" pitchFamily="34" charset="0"/>
              </a:rPr>
              <a:t>لليهود  دينهم وللمسلمين دينهم </a:t>
            </a:r>
            <a:endParaRPr kumimoji="0" lang="ar-AE" sz="4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Arial" panose="020B0604020202020204" pitchFamily="34" charset="0"/>
            </a:endParaRPr>
          </a:p>
        </p:txBody>
      </p:sp>
    </p:spTree>
    <p:extLst>
      <p:ext uri="{BB962C8B-B14F-4D97-AF65-F5344CB8AC3E}">
        <p14:creationId xmlns:p14="http://schemas.microsoft.com/office/powerpoint/2010/main" val="18804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heel(1)">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52065" y="0"/>
            <a:ext cx="11887869" cy="653460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7" name="مستطيل مستدير الزوايا 2">
            <a:extLst>
              <a:ext uri="{FF2B5EF4-FFF2-40B4-BE49-F238E27FC236}">
                <a16:creationId xmlns:a16="http://schemas.microsoft.com/office/drawing/2014/main" id="{72603DA5-4AA5-4DE3-9A26-1EF4E3DB6BB6}"/>
              </a:ext>
            </a:extLst>
          </p:cNvPr>
          <p:cNvSpPr/>
          <p:nvPr/>
        </p:nvSpPr>
        <p:spPr>
          <a:xfrm>
            <a:off x="8921143" y="4827771"/>
            <a:ext cx="2791902" cy="1453908"/>
          </a:xfrm>
          <a:prstGeom prst="roundRect">
            <a:avLst>
              <a:gd name="adj" fmla="val 1059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200" b="1" dirty="0">
                <a:solidFill>
                  <a:srgbClr val="002060"/>
                </a:solidFill>
                <a:latin typeface="Traditional Arabic" panose="02020603050405020304" pitchFamily="18" charset="-78"/>
              </a:rPr>
              <a:t>لأنها موطنه الذي نشأ وترعرع فيه </a:t>
            </a:r>
            <a:endParaRPr lang="ar-AE" sz="3200" b="1" dirty="0">
              <a:solidFill>
                <a:srgbClr val="002060"/>
              </a:solidFill>
              <a:latin typeface="Traditional Arabic" panose="02020603050405020304" pitchFamily="18" charset="-78"/>
            </a:endParaRPr>
          </a:p>
        </p:txBody>
      </p:sp>
      <p:sp>
        <p:nvSpPr>
          <p:cNvPr id="9" name="مستطيل مستدير الزوايا 3">
            <a:extLst>
              <a:ext uri="{FF2B5EF4-FFF2-40B4-BE49-F238E27FC236}">
                <a16:creationId xmlns:a16="http://schemas.microsoft.com/office/drawing/2014/main" id="{3E0D4ED0-B084-446F-8B98-C17F0828F34A}"/>
              </a:ext>
            </a:extLst>
          </p:cNvPr>
          <p:cNvSpPr/>
          <p:nvPr/>
        </p:nvSpPr>
        <p:spPr>
          <a:xfrm>
            <a:off x="5052595" y="4813161"/>
            <a:ext cx="3278541" cy="1663926"/>
          </a:xfrm>
          <a:prstGeom prst="roundRect">
            <a:avLst/>
          </a:prstGeom>
          <a:solidFill>
            <a:srgbClr val="F6BC9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200" b="1" dirty="0">
                <a:solidFill>
                  <a:srgbClr val="002060"/>
                </a:solidFill>
                <a:latin typeface="Traditional Arabic" panose="02020603050405020304" pitchFamily="18" charset="-78"/>
              </a:rPr>
              <a:t>هي التي آوته ونصرت دعوته ، وفيها قضى جزءا من حياته </a:t>
            </a:r>
            <a:endParaRPr lang="ar-AE" sz="3200" b="1" dirty="0">
              <a:solidFill>
                <a:srgbClr val="002060"/>
              </a:solidFill>
              <a:latin typeface="Traditional Arabic" panose="02020603050405020304" pitchFamily="18" charset="-78"/>
            </a:endParaRPr>
          </a:p>
        </p:txBody>
      </p:sp>
      <p:sp>
        <p:nvSpPr>
          <p:cNvPr id="10" name="مستطيل مستدير الزوايا 4">
            <a:extLst>
              <a:ext uri="{FF2B5EF4-FFF2-40B4-BE49-F238E27FC236}">
                <a16:creationId xmlns:a16="http://schemas.microsoft.com/office/drawing/2014/main" id="{0218C969-F4B2-45C1-AB87-4F7B47512E45}"/>
              </a:ext>
            </a:extLst>
          </p:cNvPr>
          <p:cNvSpPr/>
          <p:nvPr/>
        </p:nvSpPr>
        <p:spPr>
          <a:xfrm>
            <a:off x="970380" y="4865411"/>
            <a:ext cx="3263900" cy="1626139"/>
          </a:xfrm>
          <a:prstGeom prst="roundRect">
            <a:avLst/>
          </a:prstGeom>
          <a:solidFill>
            <a:srgbClr val="BC8ED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200" b="1" dirty="0">
                <a:solidFill>
                  <a:srgbClr val="002060"/>
                </a:solidFill>
                <a:latin typeface="Traditional Arabic" panose="02020603050405020304" pitchFamily="18" charset="-78"/>
              </a:rPr>
              <a:t>النشأة – التعليم الاستقرار – الحكام - الأمن – جودة الحياة </a:t>
            </a:r>
            <a:endParaRPr lang="ar-AE" sz="3200" b="1" dirty="0">
              <a:solidFill>
                <a:srgbClr val="002060"/>
              </a:solidFill>
              <a:latin typeface="Traditional Arabic" panose="02020603050405020304" pitchFamily="18" charset="-78"/>
            </a:endParaRPr>
          </a:p>
        </p:txBody>
      </p:sp>
      <p:sp>
        <p:nvSpPr>
          <p:cNvPr id="11" name="مستطيل مستدير الزوايا 4">
            <a:extLst>
              <a:ext uri="{FF2B5EF4-FFF2-40B4-BE49-F238E27FC236}">
                <a16:creationId xmlns:a16="http://schemas.microsoft.com/office/drawing/2014/main" id="{258056E2-D09A-4313-AC8A-824A2F0ED9D4}"/>
              </a:ext>
            </a:extLst>
          </p:cNvPr>
          <p:cNvSpPr/>
          <p:nvPr/>
        </p:nvSpPr>
        <p:spPr>
          <a:xfrm>
            <a:off x="2098616" y="2870035"/>
            <a:ext cx="2015183" cy="1930400"/>
          </a:xfrm>
          <a:prstGeom prst="roundRect">
            <a:avLst>
              <a:gd name="adj" fmla="val 50000"/>
            </a:avLst>
          </a:prstGeom>
          <a:solidFill>
            <a:srgbClr val="BC8EDE"/>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a:solidFill>
                  <a:srgbClr val="FF0000"/>
                </a:solidFill>
                <a:latin typeface="Traditional Arabic" panose="02020603050405020304" pitchFamily="18" charset="-78"/>
              </a:rPr>
              <a:t>حبي لوطني</a:t>
            </a:r>
            <a:endParaRPr lang="ar-AE" sz="3200" b="1" dirty="0">
              <a:solidFill>
                <a:srgbClr val="FF0000"/>
              </a:solidFill>
              <a:latin typeface="Traditional Arabic" panose="02020603050405020304" pitchFamily="18" charset="-78"/>
            </a:endParaRPr>
          </a:p>
        </p:txBody>
      </p:sp>
      <p:sp>
        <p:nvSpPr>
          <p:cNvPr id="12" name="مستطيل مستدير الزوايا 3">
            <a:extLst>
              <a:ext uri="{FF2B5EF4-FFF2-40B4-BE49-F238E27FC236}">
                <a16:creationId xmlns:a16="http://schemas.microsoft.com/office/drawing/2014/main" id="{6E45CBF3-AB09-4916-8BD7-BC2E74667EE1}"/>
              </a:ext>
            </a:extLst>
          </p:cNvPr>
          <p:cNvSpPr/>
          <p:nvPr/>
        </p:nvSpPr>
        <p:spPr>
          <a:xfrm>
            <a:off x="5313868" y="2688446"/>
            <a:ext cx="2191369" cy="2046196"/>
          </a:xfrm>
          <a:prstGeom prst="roundRect">
            <a:avLst>
              <a:gd name="adj" fmla="val 50000"/>
            </a:avLst>
          </a:prstGeom>
          <a:solidFill>
            <a:srgbClr val="F6BC9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a:ln>
                  <a:noFill/>
                </a:ln>
                <a:solidFill>
                  <a:srgbClr val="FF0000"/>
                </a:solidFill>
                <a:effectLst/>
                <a:uLnTx/>
                <a:uFillTx/>
                <a:latin typeface="Traditional Arabic" panose="02020603050405020304" pitchFamily="18" charset="-78"/>
                <a:ea typeface="+mn-ea"/>
              </a:rPr>
              <a:t>حب الرسول </a:t>
            </a:r>
            <a:r>
              <a:rPr kumimoji="0" lang="ar-SA" sz="3200" b="1" i="0" u="none" strike="noStrike" kern="1200" cap="none" spc="0" normalizeH="0" baseline="0" noProof="0">
                <a:ln>
                  <a:noFill/>
                </a:ln>
                <a:solidFill>
                  <a:srgbClr val="FF0000"/>
                </a:solidFill>
                <a:effectLst/>
                <a:uLnTx/>
                <a:uFillTx/>
                <a:latin typeface="Traditional Arabic" panose="02020603050405020304" pitchFamily="18" charset="-78"/>
                <a:ea typeface="+mn-ea"/>
                <a:sym typeface="AGA Arabesque" panose="05010101010101010101" pitchFamily="2" charset="2"/>
              </a:rPr>
              <a:t></a:t>
            </a:r>
            <a:r>
              <a:rPr kumimoji="0" lang="ar-SA" sz="3200" b="1" i="0" u="none" strike="noStrike" kern="1200" cap="none" spc="0" normalizeH="0" baseline="0" noProof="0">
                <a:ln>
                  <a:noFill/>
                </a:ln>
                <a:solidFill>
                  <a:srgbClr val="FF0000"/>
                </a:solidFill>
                <a:effectLst/>
                <a:uLnTx/>
                <a:uFillTx/>
                <a:latin typeface="Traditional Arabic" panose="02020603050405020304" pitchFamily="18" charset="-78"/>
                <a:ea typeface="+mn-ea"/>
              </a:rPr>
              <a:t> للمدينة</a:t>
            </a:r>
            <a:endParaRPr kumimoji="0" lang="ar-AE" sz="3200" b="1" i="0" u="none" strike="noStrike" kern="1200" cap="none" spc="0" normalizeH="0" baseline="0" noProof="0" dirty="0">
              <a:ln>
                <a:noFill/>
              </a:ln>
              <a:solidFill>
                <a:srgbClr val="FF0000"/>
              </a:solidFill>
              <a:effectLst/>
              <a:uLnTx/>
              <a:uFillTx/>
              <a:latin typeface="Traditional Arabic" panose="02020603050405020304" pitchFamily="18" charset="-78"/>
              <a:ea typeface="+mn-ea"/>
            </a:endParaRPr>
          </a:p>
        </p:txBody>
      </p:sp>
      <p:sp>
        <p:nvSpPr>
          <p:cNvPr id="13" name="مستطيل مستدير الزوايا 4">
            <a:extLst>
              <a:ext uri="{FF2B5EF4-FFF2-40B4-BE49-F238E27FC236}">
                <a16:creationId xmlns:a16="http://schemas.microsoft.com/office/drawing/2014/main" id="{124A38E8-ADE2-4AD3-AAD8-C6300CCC1504}"/>
              </a:ext>
            </a:extLst>
          </p:cNvPr>
          <p:cNvSpPr/>
          <p:nvPr/>
        </p:nvSpPr>
        <p:spPr>
          <a:xfrm>
            <a:off x="256371" y="464382"/>
            <a:ext cx="9592447" cy="1453908"/>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2800" b="1" dirty="0">
                <a:solidFill>
                  <a:srgbClr val="FF0000"/>
                </a:solidFill>
                <a:latin typeface="Traditional Arabic" panose="02020603050405020304" pitchFamily="18" charset="-78"/>
              </a:rPr>
              <a:t>كان الرسول </a:t>
            </a:r>
            <a:r>
              <a:rPr lang="ar-SA" sz="2800" b="1" dirty="0">
                <a:solidFill>
                  <a:srgbClr val="FF0000"/>
                </a:solidFill>
                <a:latin typeface="Traditional Arabic" panose="02020603050405020304" pitchFamily="18" charset="-78"/>
                <a:sym typeface="AGA Arabesque" panose="05010101010101010101" pitchFamily="2" charset="2"/>
              </a:rPr>
              <a:t> يدعو الله عزوجل قائلا </a:t>
            </a:r>
            <a:r>
              <a:rPr lang="ar-SA" sz="2800" b="1" dirty="0">
                <a:solidFill>
                  <a:srgbClr val="00B050"/>
                </a:solidFill>
                <a:latin typeface="Traditional Arabic" panose="02020603050405020304" pitchFamily="18" charset="-78"/>
                <a:sym typeface="AGA Arabesque" panose="05010101010101010101" pitchFamily="2" charset="2"/>
              </a:rPr>
              <a:t>(اللهم حبب إلينا المدينة كحبنا مكة أو اشد  اللهم وصححها وبارك لنا في مدها وصاعها وانقل حماها فاجعلها بالجحفة ) </a:t>
            </a:r>
            <a:endParaRPr lang="ar-AE" sz="2800" b="1" dirty="0">
              <a:solidFill>
                <a:srgbClr val="00B050"/>
              </a:solidFill>
              <a:latin typeface="Traditional Arabic" panose="02020603050405020304" pitchFamily="18" charset="-78"/>
            </a:endParaRPr>
          </a:p>
        </p:txBody>
      </p:sp>
      <p:sp>
        <p:nvSpPr>
          <p:cNvPr id="14" name="مستطيل مستدير الزوايا 2">
            <a:extLst>
              <a:ext uri="{FF2B5EF4-FFF2-40B4-BE49-F238E27FC236}">
                <a16:creationId xmlns:a16="http://schemas.microsoft.com/office/drawing/2014/main" id="{80C961C8-BBD8-4811-B688-62B09F0B873B}"/>
              </a:ext>
            </a:extLst>
          </p:cNvPr>
          <p:cNvSpPr/>
          <p:nvPr/>
        </p:nvSpPr>
        <p:spPr>
          <a:xfrm>
            <a:off x="9331673" y="2985348"/>
            <a:ext cx="1970842" cy="1793658"/>
          </a:xfrm>
          <a:prstGeom prst="roundRect">
            <a:avLst>
              <a:gd name="adj" fmla="val 5000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FF0000"/>
                </a:solidFill>
                <a:effectLst/>
                <a:uLnTx/>
                <a:uFillTx/>
                <a:latin typeface="Traditional Arabic" panose="02020603050405020304" pitchFamily="18" charset="-78"/>
                <a:ea typeface="+mn-ea"/>
              </a:rPr>
              <a:t>حب الرسول </a:t>
            </a:r>
            <a:r>
              <a:rPr kumimoji="0" lang="ar-SA" sz="3200" b="1" i="0" u="none" strike="noStrike" kern="1200" cap="none" spc="0" normalizeH="0" baseline="0" noProof="0" dirty="0">
                <a:ln>
                  <a:noFill/>
                </a:ln>
                <a:solidFill>
                  <a:srgbClr val="FF0000"/>
                </a:solidFill>
                <a:effectLst/>
                <a:uLnTx/>
                <a:uFillTx/>
                <a:latin typeface="Traditional Arabic" panose="02020603050405020304" pitchFamily="18" charset="-78"/>
                <a:ea typeface="+mn-ea"/>
                <a:sym typeface="AGA Arabesque" panose="05010101010101010101" pitchFamily="2" charset="2"/>
              </a:rPr>
              <a:t></a:t>
            </a:r>
            <a:r>
              <a:rPr kumimoji="0" lang="ar-SA" sz="3200" b="1" i="0" u="none" strike="noStrike" kern="1200" cap="none" spc="0" normalizeH="0" baseline="0" noProof="0" dirty="0">
                <a:ln>
                  <a:noFill/>
                </a:ln>
                <a:solidFill>
                  <a:srgbClr val="FF0000"/>
                </a:solidFill>
                <a:effectLst/>
                <a:uLnTx/>
                <a:uFillTx/>
                <a:latin typeface="Traditional Arabic" panose="02020603050405020304" pitchFamily="18" charset="-78"/>
                <a:ea typeface="+mn-ea"/>
              </a:rPr>
              <a:t> لمكة</a:t>
            </a:r>
            <a:endParaRPr kumimoji="0" lang="ar-AE" sz="3200" b="1" i="0" u="none" strike="noStrike" kern="1200" cap="none" spc="0" normalizeH="0" baseline="0" noProof="0" dirty="0">
              <a:ln>
                <a:noFill/>
              </a:ln>
              <a:solidFill>
                <a:srgbClr val="FF0000"/>
              </a:solidFill>
              <a:effectLst/>
              <a:uLnTx/>
              <a:uFillTx/>
              <a:latin typeface="Traditional Arabic" panose="02020603050405020304" pitchFamily="18" charset="-78"/>
              <a:ea typeface="+mn-ea"/>
            </a:endParaRPr>
          </a:p>
        </p:txBody>
      </p:sp>
      <p:sp>
        <p:nvSpPr>
          <p:cNvPr id="15" name="مستطيل مستدير الزوايا 3">
            <a:extLst>
              <a:ext uri="{FF2B5EF4-FFF2-40B4-BE49-F238E27FC236}">
                <a16:creationId xmlns:a16="http://schemas.microsoft.com/office/drawing/2014/main" id="{BCE10962-BAA8-4132-90CC-AC2F49215183}"/>
              </a:ext>
            </a:extLst>
          </p:cNvPr>
          <p:cNvSpPr/>
          <p:nvPr/>
        </p:nvSpPr>
        <p:spPr>
          <a:xfrm>
            <a:off x="3377519" y="1867730"/>
            <a:ext cx="6041689" cy="756082"/>
          </a:xfrm>
          <a:prstGeom prst="roundRect">
            <a:avLst/>
          </a:prstGeom>
          <a:solidFill>
            <a:srgbClr val="F6BC94"/>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FF0000"/>
                </a:solidFill>
                <a:effectLst/>
                <a:uLnTx/>
                <a:uFillTx/>
                <a:latin typeface="Traditional Arabic" panose="02020603050405020304" pitchFamily="18" charset="-78"/>
                <a:ea typeface="+mn-ea"/>
                <a:cs typeface="Traditional Arabic" panose="02020603050405020304" pitchFamily="18" charset="-78"/>
              </a:rPr>
              <a:t>في ضوء فهمك للحديث السابق بين سبب ما يأتي </a:t>
            </a:r>
            <a:endParaRPr kumimoji="0" lang="ar-AE" sz="3200" b="1" i="0" u="none" strike="noStrike" kern="1200" cap="none" spc="0" normalizeH="0" baseline="0" noProof="0" dirty="0">
              <a:ln>
                <a:noFill/>
              </a:ln>
              <a:solidFill>
                <a:srgbClr val="FF0000"/>
              </a:solidFill>
              <a:effectLst/>
              <a:uLnTx/>
              <a:uFillTx/>
              <a:latin typeface="Traditional Arabic" panose="02020603050405020304" pitchFamily="18" charset="-78"/>
              <a:ea typeface="+mn-ea"/>
              <a:cs typeface="Traditional Arabic" panose="02020603050405020304" pitchFamily="18" charset="-78"/>
            </a:endParaRPr>
          </a:p>
        </p:txBody>
      </p:sp>
      <p:sp>
        <p:nvSpPr>
          <p:cNvPr id="16" name="مستطيل مستدير الزوايا 3">
            <a:extLst>
              <a:ext uri="{FF2B5EF4-FFF2-40B4-BE49-F238E27FC236}">
                <a16:creationId xmlns:a16="http://schemas.microsoft.com/office/drawing/2014/main" id="{2DFD37EC-459A-45C0-BAEF-9643213E8C7A}"/>
              </a:ext>
            </a:extLst>
          </p:cNvPr>
          <p:cNvSpPr/>
          <p:nvPr/>
        </p:nvSpPr>
        <p:spPr>
          <a:xfrm>
            <a:off x="9953124" y="1361336"/>
            <a:ext cx="1743164" cy="776167"/>
          </a:xfrm>
          <a:prstGeom prst="roundRect">
            <a:avLst/>
          </a:prstGeom>
          <a:solidFill>
            <a:srgbClr val="00AAAD"/>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srgbClr val="C00000"/>
                </a:solidFill>
                <a:effectLst/>
                <a:uLnTx/>
                <a:uFillTx/>
                <a:latin typeface="Traditional Arabic" panose="02020603050405020304" pitchFamily="18" charset="-78"/>
                <a:ea typeface="+mn-ea"/>
                <a:cs typeface="Traditional Arabic" panose="02020603050405020304" pitchFamily="18" charset="-78"/>
              </a:rPr>
              <a:t>أقرأ وعلل</a:t>
            </a:r>
            <a:endParaRPr kumimoji="0" lang="ar-AE" sz="3200" b="1" i="0" u="none" strike="noStrike" kern="0" cap="none" spc="0" normalizeH="0" baseline="0" noProof="0" dirty="0">
              <a:ln>
                <a:noFill/>
              </a:ln>
              <a:solidFill>
                <a:srgbClr val="C00000"/>
              </a:solidFill>
              <a:effectLst/>
              <a:uLnTx/>
              <a:uFillTx/>
              <a:latin typeface="Traditional Arabic" panose="02020603050405020304" pitchFamily="18" charset="-78"/>
              <a:ea typeface="+mn-ea"/>
              <a:cs typeface="Traditional Arabic" panose="02020603050405020304" pitchFamily="18" charset="-78"/>
            </a:endParaRPr>
          </a:p>
        </p:txBody>
      </p:sp>
      <p:pic>
        <p:nvPicPr>
          <p:cNvPr id="3" name="صورة 2">
            <a:extLst>
              <a:ext uri="{FF2B5EF4-FFF2-40B4-BE49-F238E27FC236}">
                <a16:creationId xmlns:a16="http://schemas.microsoft.com/office/drawing/2014/main" id="{750706BF-4544-46D5-A791-9D33073A3129}"/>
              </a:ext>
            </a:extLst>
          </p:cNvPr>
          <p:cNvPicPr>
            <a:picLocks noChangeAspect="1"/>
          </p:cNvPicPr>
          <p:nvPr/>
        </p:nvPicPr>
        <p:blipFill>
          <a:blip r:embed="rId4">
            <a:clrChange>
              <a:clrFrom>
                <a:srgbClr val="F0FAFA"/>
              </a:clrFrom>
              <a:clrTo>
                <a:srgbClr val="F0FAFA">
                  <a:alpha val="0"/>
                </a:srgbClr>
              </a:clrTo>
            </a:clrChange>
            <a:extLst>
              <a:ext uri="{28A0092B-C50C-407E-A947-70E740481C1C}">
                <a14:useLocalDpi xmlns:a14="http://schemas.microsoft.com/office/drawing/2010/main" val="0"/>
              </a:ext>
            </a:extLst>
          </a:blip>
          <a:stretch>
            <a:fillRect/>
          </a:stretch>
        </p:blipFill>
        <p:spPr>
          <a:xfrm>
            <a:off x="10053027" y="392537"/>
            <a:ext cx="1815084" cy="1089754"/>
          </a:xfrm>
          <a:prstGeom prst="rect">
            <a:avLst/>
          </a:prstGeom>
        </p:spPr>
      </p:pic>
      <p:pic>
        <p:nvPicPr>
          <p:cNvPr id="5" name="صورة 4">
            <a:extLst>
              <a:ext uri="{FF2B5EF4-FFF2-40B4-BE49-F238E27FC236}">
                <a16:creationId xmlns:a16="http://schemas.microsoft.com/office/drawing/2014/main" id="{410F3A3E-0CF6-49BC-A44D-A31209905497}"/>
              </a:ext>
            </a:extLst>
          </p:cNvPr>
          <p:cNvPicPr>
            <a:picLocks/>
          </p:cNvPicPr>
          <p:nvPr/>
        </p:nvPicPr>
        <p:blipFill>
          <a:blip r:embed="rId5"/>
          <a:stretch>
            <a:fillRect/>
          </a:stretch>
        </p:blipFill>
        <p:spPr>
          <a:xfrm>
            <a:off x="951992" y="2014184"/>
            <a:ext cx="1625600" cy="1625600"/>
          </a:xfrm>
          <a:prstGeom prst="rect">
            <a:avLst/>
          </a:prstGeom>
        </p:spPr>
      </p:pic>
      <p:pic>
        <p:nvPicPr>
          <p:cNvPr id="6" name="صورة 5">
            <a:extLst>
              <a:ext uri="{FF2B5EF4-FFF2-40B4-BE49-F238E27FC236}">
                <a16:creationId xmlns:a16="http://schemas.microsoft.com/office/drawing/2014/main" id="{33398AD5-4918-44E9-947C-9F476EEF7C42}"/>
              </a:ext>
            </a:extLst>
          </p:cNvPr>
          <p:cNvPicPr>
            <a:picLocks/>
          </p:cNvPicPr>
          <p:nvPr/>
        </p:nvPicPr>
        <p:blipFill>
          <a:blip r:embed="rId6"/>
          <a:stretch>
            <a:fillRect/>
          </a:stretch>
        </p:blipFill>
        <p:spPr>
          <a:xfrm>
            <a:off x="7614918" y="2850726"/>
            <a:ext cx="1625600" cy="1625600"/>
          </a:xfrm>
          <a:prstGeom prst="rect">
            <a:avLst/>
          </a:prstGeom>
        </p:spPr>
      </p:pic>
      <p:pic>
        <p:nvPicPr>
          <p:cNvPr id="17" name="صورة 16">
            <a:extLst>
              <a:ext uri="{FF2B5EF4-FFF2-40B4-BE49-F238E27FC236}">
                <a16:creationId xmlns:a16="http://schemas.microsoft.com/office/drawing/2014/main" id="{69054444-C182-482C-9AA8-B734DD88EE05}"/>
              </a:ext>
            </a:extLst>
          </p:cNvPr>
          <p:cNvPicPr>
            <a:picLocks/>
          </p:cNvPicPr>
          <p:nvPr/>
        </p:nvPicPr>
        <p:blipFill>
          <a:blip r:embed="rId7"/>
          <a:stretch>
            <a:fillRect/>
          </a:stretch>
        </p:blipFill>
        <p:spPr>
          <a:xfrm>
            <a:off x="3944792" y="3251028"/>
            <a:ext cx="1625600" cy="1625600"/>
          </a:xfrm>
          <a:prstGeom prst="rect">
            <a:avLst/>
          </a:prstGeom>
        </p:spPr>
      </p:pic>
      <p:pic>
        <p:nvPicPr>
          <p:cNvPr id="21" name="صورة 20">
            <a:extLst>
              <a:ext uri="{FF2B5EF4-FFF2-40B4-BE49-F238E27FC236}">
                <a16:creationId xmlns:a16="http://schemas.microsoft.com/office/drawing/2014/main" id="{59D1EEE0-D842-45F2-9635-AC7D5C5652AA}"/>
              </a:ext>
            </a:extLst>
          </p:cNvPr>
          <p:cNvPicPr>
            <a:picLocks/>
          </p:cNvPicPr>
          <p:nvPr/>
        </p:nvPicPr>
        <p:blipFill>
          <a:blip r:embed="rId8"/>
          <a:stretch>
            <a:fillRect/>
          </a:stretch>
        </p:blipFill>
        <p:spPr>
          <a:xfrm>
            <a:off x="-127018" y="3187561"/>
            <a:ext cx="1625600" cy="1625600"/>
          </a:xfrm>
          <a:prstGeom prst="rect">
            <a:avLst/>
          </a:prstGeom>
        </p:spPr>
      </p:pic>
    </p:spTree>
    <p:extLst>
      <p:ext uri="{BB962C8B-B14F-4D97-AF65-F5344CB8AC3E}">
        <p14:creationId xmlns:p14="http://schemas.microsoft.com/office/powerpoint/2010/main" val="21814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2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52065" y="91373"/>
            <a:ext cx="11887869" cy="653460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19" name="مستطيل مستدير الزوايا 3">
            <a:extLst>
              <a:ext uri="{FF2B5EF4-FFF2-40B4-BE49-F238E27FC236}">
                <a16:creationId xmlns:a16="http://schemas.microsoft.com/office/drawing/2014/main" id="{BF2D8877-C785-407D-B19E-4C6F9575B553}"/>
              </a:ext>
            </a:extLst>
          </p:cNvPr>
          <p:cNvSpPr/>
          <p:nvPr/>
        </p:nvSpPr>
        <p:spPr>
          <a:xfrm>
            <a:off x="655298" y="328911"/>
            <a:ext cx="7952206" cy="1656383"/>
          </a:xfrm>
          <a:prstGeom prst="roundRec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2800" b="1" dirty="0">
                <a:solidFill>
                  <a:srgbClr val="002060"/>
                </a:solidFill>
                <a:effectLst>
                  <a:outerShdw blurRad="38100" dist="38100" dir="2700000" algn="tl">
                    <a:srgbClr val="000000">
                      <a:alpha val="43137"/>
                    </a:srgbClr>
                  </a:outerShdw>
                </a:effectLst>
                <a:latin typeface="Arabic Typesetting" panose="03020402040406030203" pitchFamily="66" charset="-78"/>
              </a:rPr>
              <a:t>عن أنس </a:t>
            </a:r>
            <a:r>
              <a:rPr lang="ar-SA" sz="2800" b="1" dirty="0">
                <a:solidFill>
                  <a:srgbClr val="002060"/>
                </a:solidFill>
                <a:effectLst>
                  <a:outerShdw blurRad="38100" dist="38100" dir="2700000" algn="tl">
                    <a:srgbClr val="000000">
                      <a:alpha val="43137"/>
                    </a:srgbClr>
                  </a:outerShdw>
                </a:effectLst>
                <a:latin typeface="Arabic Typesetting" panose="03020402040406030203" pitchFamily="66" charset="-78"/>
                <a:sym typeface="AGA Arabesque" panose="05010101010101010101" pitchFamily="2" charset="2"/>
              </a:rPr>
              <a:t></a:t>
            </a:r>
            <a:r>
              <a:rPr lang="ar-SA" sz="2800" b="1" dirty="0">
                <a:solidFill>
                  <a:srgbClr val="002060"/>
                </a:solidFill>
                <a:effectLst>
                  <a:outerShdw blurRad="38100" dist="38100" dir="2700000" algn="tl">
                    <a:srgbClr val="000000">
                      <a:alpha val="43137"/>
                    </a:srgbClr>
                  </a:outerShdw>
                </a:effectLst>
                <a:latin typeface="Arabic Typesetting" panose="03020402040406030203" pitchFamily="66" charset="-78"/>
              </a:rPr>
              <a:t> قال: </a:t>
            </a:r>
            <a:r>
              <a:rPr lang="ar-SA" sz="2800" b="1" dirty="0">
                <a:solidFill>
                  <a:srgbClr val="00B050"/>
                </a:solidFill>
                <a:effectLst>
                  <a:outerShdw blurRad="38100" dist="38100" dir="2700000" algn="tl">
                    <a:srgbClr val="000000">
                      <a:alpha val="43137"/>
                    </a:srgbClr>
                  </a:outerShdw>
                </a:effectLst>
                <a:latin typeface="Arabic Typesetting" panose="03020402040406030203" pitchFamily="66" charset="-78"/>
              </a:rPr>
              <a:t>«قد خالف النبي </a:t>
            </a:r>
            <a:r>
              <a:rPr lang="ar-SA" sz="2800" b="1" dirty="0">
                <a:solidFill>
                  <a:srgbClr val="00B050"/>
                </a:solidFill>
                <a:effectLst>
                  <a:outerShdw blurRad="38100" dist="38100" dir="2700000" algn="tl">
                    <a:srgbClr val="000000">
                      <a:alpha val="43137"/>
                    </a:srgbClr>
                  </a:outerShdw>
                </a:effectLst>
                <a:latin typeface="Arabic Typesetting" panose="03020402040406030203" pitchFamily="66" charset="-78"/>
                <a:sym typeface="AGA Arabesque" panose="05010101010101010101" pitchFamily="2" charset="2"/>
              </a:rPr>
              <a:t></a:t>
            </a:r>
            <a:r>
              <a:rPr lang="ar-SA" sz="2800" b="1" dirty="0">
                <a:solidFill>
                  <a:srgbClr val="00B050"/>
                </a:solidFill>
                <a:effectLst>
                  <a:outerShdw blurRad="38100" dist="38100" dir="2700000" algn="tl">
                    <a:srgbClr val="000000">
                      <a:alpha val="43137"/>
                    </a:srgbClr>
                  </a:outerShdw>
                </a:effectLst>
                <a:latin typeface="Arabic Typesetting" panose="03020402040406030203" pitchFamily="66" charset="-78"/>
              </a:rPr>
              <a:t>  بين قريش والأنصار في داري» </a:t>
            </a:r>
            <a:r>
              <a:rPr lang="ar-SA" sz="2800" b="1" dirty="0">
                <a:solidFill>
                  <a:srgbClr val="002060"/>
                </a:solidFill>
                <a:effectLst>
                  <a:outerShdw blurRad="38100" dist="38100" dir="2700000" algn="tl">
                    <a:srgbClr val="000000">
                      <a:alpha val="43137"/>
                    </a:srgbClr>
                  </a:outerShdw>
                </a:effectLst>
                <a:latin typeface="Arabic Typesetting" panose="03020402040406030203" pitchFamily="66" charset="-78"/>
              </a:rPr>
              <a:t>وقال ابن إسحاق: آخى رسول الله </a:t>
            </a:r>
            <a:r>
              <a:rPr lang="ar-SA" sz="2800" b="1" dirty="0">
                <a:solidFill>
                  <a:srgbClr val="002060"/>
                </a:solidFill>
                <a:effectLst>
                  <a:outerShdw blurRad="38100" dist="38100" dir="2700000" algn="tl">
                    <a:srgbClr val="000000">
                      <a:alpha val="43137"/>
                    </a:srgbClr>
                  </a:outerShdw>
                </a:effectLst>
                <a:latin typeface="Arabic Typesetting" panose="03020402040406030203" pitchFamily="66" charset="-78"/>
                <a:sym typeface="AGA Arabesque" panose="05010101010101010101" pitchFamily="2" charset="2"/>
              </a:rPr>
              <a:t></a:t>
            </a:r>
            <a:r>
              <a:rPr lang="ar-SA" sz="2800" b="1" dirty="0">
                <a:solidFill>
                  <a:srgbClr val="002060"/>
                </a:solidFill>
                <a:effectLst>
                  <a:outerShdw blurRad="38100" dist="38100" dir="2700000" algn="tl">
                    <a:srgbClr val="000000">
                      <a:alpha val="43137"/>
                    </a:srgbClr>
                  </a:outerShdw>
                </a:effectLst>
                <a:latin typeface="Arabic Typesetting" panose="03020402040406030203" pitchFamily="66" charset="-78"/>
              </a:rPr>
              <a:t> بين أصحابه من المهاجرين والأنصار، فقال</a:t>
            </a:r>
            <a:r>
              <a:rPr lang="ar-SA" sz="2800" b="1" dirty="0">
                <a:solidFill>
                  <a:srgbClr val="00B050"/>
                </a:solidFill>
                <a:effectLst>
                  <a:outerShdw blurRad="38100" dist="38100" dir="2700000" algn="tl">
                    <a:srgbClr val="000000">
                      <a:alpha val="43137"/>
                    </a:srgbClr>
                  </a:outerShdw>
                </a:effectLst>
                <a:latin typeface="Arabic Typesetting" panose="03020402040406030203" pitchFamily="66" charset="-78"/>
              </a:rPr>
              <a:t>:( تآخوا في الله أخوين </a:t>
            </a:r>
            <a:r>
              <a:rPr lang="ar-SA" sz="2800" b="1" dirty="0" err="1">
                <a:solidFill>
                  <a:srgbClr val="00B050"/>
                </a:solidFill>
                <a:effectLst>
                  <a:outerShdw blurRad="38100" dist="38100" dir="2700000" algn="tl">
                    <a:srgbClr val="000000">
                      <a:alpha val="43137"/>
                    </a:srgbClr>
                  </a:outerShdw>
                </a:effectLst>
                <a:latin typeface="Arabic Typesetting" panose="03020402040406030203" pitchFamily="66" charset="-78"/>
              </a:rPr>
              <a:t>أخوين</a:t>
            </a:r>
            <a:r>
              <a:rPr lang="ar-SA" sz="2800" b="1" dirty="0">
                <a:solidFill>
                  <a:srgbClr val="00B050"/>
                </a:solidFill>
                <a:effectLst>
                  <a:outerShdw blurRad="38100" dist="38100" dir="2700000" algn="tl">
                    <a:srgbClr val="000000">
                      <a:alpha val="43137"/>
                    </a:srgbClr>
                  </a:outerShdw>
                </a:effectLst>
                <a:latin typeface="Arabic Typesetting" panose="03020402040406030203" pitchFamily="66" charset="-78"/>
              </a:rPr>
              <a:t> )</a:t>
            </a:r>
          </a:p>
        </p:txBody>
      </p:sp>
      <p:sp>
        <p:nvSpPr>
          <p:cNvPr id="20" name="مستطيل مستدير الزوايا 2">
            <a:extLst>
              <a:ext uri="{FF2B5EF4-FFF2-40B4-BE49-F238E27FC236}">
                <a16:creationId xmlns:a16="http://schemas.microsoft.com/office/drawing/2014/main" id="{9B91259F-5835-4F1D-90EA-F96414023352}"/>
              </a:ext>
            </a:extLst>
          </p:cNvPr>
          <p:cNvSpPr/>
          <p:nvPr/>
        </p:nvSpPr>
        <p:spPr>
          <a:xfrm>
            <a:off x="787975" y="2100791"/>
            <a:ext cx="8111935" cy="852984"/>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كيفية القيام بواجبي تجاه وطني في المجالات التالية:</a:t>
            </a:r>
          </a:p>
        </p:txBody>
      </p:sp>
      <p:sp>
        <p:nvSpPr>
          <p:cNvPr id="6" name="مستطيل مستدير الزوايا 2">
            <a:extLst>
              <a:ext uri="{FF2B5EF4-FFF2-40B4-BE49-F238E27FC236}">
                <a16:creationId xmlns:a16="http://schemas.microsoft.com/office/drawing/2014/main" id="{C4BDE5D2-571D-4B32-821D-6DFD0C5E547B}"/>
              </a:ext>
            </a:extLst>
          </p:cNvPr>
          <p:cNvSpPr/>
          <p:nvPr/>
        </p:nvSpPr>
        <p:spPr>
          <a:xfrm>
            <a:off x="8668037" y="236913"/>
            <a:ext cx="2840695" cy="797660"/>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2800" b="1" dirty="0">
                <a:solidFill>
                  <a:srgbClr val="FF0000"/>
                </a:solidFill>
                <a:effectLst>
                  <a:outerShdw blurRad="38100" dist="38100" dir="2700000" algn="tl">
                    <a:srgbClr val="000000">
                      <a:alpha val="43137"/>
                    </a:srgbClr>
                  </a:outerShdw>
                </a:effectLst>
                <a:latin typeface="Arabic Typesetting" panose="03020402040406030203" pitchFamily="66" charset="-78"/>
              </a:rPr>
              <a:t>قوة الوطن في تلاحمه</a:t>
            </a:r>
          </a:p>
        </p:txBody>
      </p:sp>
      <p:sp>
        <p:nvSpPr>
          <p:cNvPr id="7" name="مستطيل مستدير الزوايا 2">
            <a:extLst>
              <a:ext uri="{FF2B5EF4-FFF2-40B4-BE49-F238E27FC236}">
                <a16:creationId xmlns:a16="http://schemas.microsoft.com/office/drawing/2014/main" id="{40C05433-01CF-45EE-B991-6BC5DF492F2D}"/>
              </a:ext>
            </a:extLst>
          </p:cNvPr>
          <p:cNvSpPr/>
          <p:nvPr/>
        </p:nvSpPr>
        <p:spPr>
          <a:xfrm>
            <a:off x="9110737" y="1362028"/>
            <a:ext cx="2626154" cy="737485"/>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أتعاون وأبين</a:t>
            </a:r>
          </a:p>
        </p:txBody>
      </p:sp>
      <p:sp>
        <p:nvSpPr>
          <p:cNvPr id="8" name="مستطيل مستدير الزوايا 2">
            <a:extLst>
              <a:ext uri="{FF2B5EF4-FFF2-40B4-BE49-F238E27FC236}">
                <a16:creationId xmlns:a16="http://schemas.microsoft.com/office/drawing/2014/main" id="{BC6293D4-E1F2-424F-AEE8-5CE47DF3097D}"/>
              </a:ext>
            </a:extLst>
          </p:cNvPr>
          <p:cNvSpPr/>
          <p:nvPr/>
        </p:nvSpPr>
        <p:spPr>
          <a:xfrm>
            <a:off x="8668037" y="4127320"/>
            <a:ext cx="3068854" cy="737485"/>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الدفاع عن الوطن</a:t>
            </a:r>
          </a:p>
        </p:txBody>
      </p:sp>
      <p:sp>
        <p:nvSpPr>
          <p:cNvPr id="9" name="مستطيل مستدير الزوايا 2">
            <a:extLst>
              <a:ext uri="{FF2B5EF4-FFF2-40B4-BE49-F238E27FC236}">
                <a16:creationId xmlns:a16="http://schemas.microsoft.com/office/drawing/2014/main" id="{8C041F7A-5943-4473-805B-D7B5E66E7B9B}"/>
              </a:ext>
            </a:extLst>
          </p:cNvPr>
          <p:cNvSpPr/>
          <p:nvPr/>
        </p:nvSpPr>
        <p:spPr>
          <a:xfrm>
            <a:off x="8641039" y="5495972"/>
            <a:ext cx="3068854" cy="737485"/>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الهوية الوطنية</a:t>
            </a:r>
          </a:p>
        </p:txBody>
      </p:sp>
      <p:sp>
        <p:nvSpPr>
          <p:cNvPr id="10" name="مستطيل مستدير الزوايا 2">
            <a:extLst>
              <a:ext uri="{FF2B5EF4-FFF2-40B4-BE49-F238E27FC236}">
                <a16:creationId xmlns:a16="http://schemas.microsoft.com/office/drawing/2014/main" id="{183443B9-BEDB-4BF1-876F-51A1D895DD4B}"/>
              </a:ext>
            </a:extLst>
          </p:cNvPr>
          <p:cNvSpPr/>
          <p:nvPr/>
        </p:nvSpPr>
        <p:spPr>
          <a:xfrm>
            <a:off x="8852935" y="3127409"/>
            <a:ext cx="2699058" cy="737485"/>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النهضة العلمية </a:t>
            </a:r>
          </a:p>
        </p:txBody>
      </p:sp>
      <p:sp>
        <p:nvSpPr>
          <p:cNvPr id="12" name="مستطيل مستدير الزوايا 2">
            <a:extLst>
              <a:ext uri="{FF2B5EF4-FFF2-40B4-BE49-F238E27FC236}">
                <a16:creationId xmlns:a16="http://schemas.microsoft.com/office/drawing/2014/main" id="{6E026AA1-D842-486F-AAEF-4F695D6CC444}"/>
              </a:ext>
            </a:extLst>
          </p:cNvPr>
          <p:cNvSpPr/>
          <p:nvPr/>
        </p:nvSpPr>
        <p:spPr>
          <a:xfrm>
            <a:off x="1204178" y="3120224"/>
            <a:ext cx="6489577" cy="755272"/>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4472C4">
                    <a:lumMod val="50000"/>
                  </a:srgbClr>
                </a:solidFill>
                <a:effectLst/>
                <a:uLnTx/>
                <a:uFillTx/>
                <a:latin typeface="Traditional Arabic" panose="02020603050405020304" pitchFamily="18" charset="-78"/>
                <a:ea typeface="+mn-ea"/>
              </a:rPr>
              <a:t>الحرص على طلب العلم – الرغبة في التفوق والتميز </a:t>
            </a:r>
            <a:endParaRPr kumimoji="0" lang="ar-AE" sz="2800" b="1" i="0" u="none" strike="noStrike" kern="0" cap="none" spc="0" normalizeH="0" baseline="0" noProof="0" dirty="0">
              <a:ln>
                <a:noFill/>
              </a:ln>
              <a:solidFill>
                <a:srgbClr val="4472C4">
                  <a:lumMod val="50000"/>
                </a:srgbClr>
              </a:solidFill>
              <a:effectLst/>
              <a:uLnTx/>
              <a:uFillTx/>
              <a:latin typeface="Traditional Arabic" panose="02020603050405020304" pitchFamily="18" charset="-78"/>
              <a:ea typeface="+mn-ea"/>
            </a:endParaRPr>
          </a:p>
        </p:txBody>
      </p:sp>
      <p:sp>
        <p:nvSpPr>
          <p:cNvPr id="13" name="مستطيل مستدير الزوايا 3">
            <a:extLst>
              <a:ext uri="{FF2B5EF4-FFF2-40B4-BE49-F238E27FC236}">
                <a16:creationId xmlns:a16="http://schemas.microsoft.com/office/drawing/2014/main" id="{746C6512-6FF9-40B3-98F9-5607DD2F7F76}"/>
              </a:ext>
            </a:extLst>
          </p:cNvPr>
          <p:cNvSpPr/>
          <p:nvPr/>
        </p:nvSpPr>
        <p:spPr>
          <a:xfrm>
            <a:off x="2059477" y="5353837"/>
            <a:ext cx="6305517" cy="1175252"/>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4472C4">
                    <a:lumMod val="50000"/>
                  </a:srgbClr>
                </a:solidFill>
                <a:effectLst/>
                <a:uLnTx/>
                <a:uFillTx/>
                <a:latin typeface="Traditional Arabic" panose="02020603050405020304" pitchFamily="18" charset="-78"/>
                <a:ea typeface="+mn-ea"/>
              </a:rPr>
              <a:t>الخدمة الوطنية – حماية الوطن من كل عدوان –</a:t>
            </a:r>
            <a:endParaRPr kumimoji="0" lang="ar-SA" sz="2800" b="1" i="0" u="none" strike="noStrike" kern="0" cap="none" spc="0" normalizeH="0" baseline="0" noProof="0" dirty="0">
              <a:ln>
                <a:noFill/>
              </a:ln>
              <a:solidFill>
                <a:srgbClr val="4472C4">
                  <a:lumMod val="50000"/>
                </a:srgbClr>
              </a:solidFill>
              <a:effectLst/>
              <a:uLnTx/>
              <a:uFillTx/>
              <a:latin typeface="Traditional Arabic" panose="02020603050405020304" pitchFamily="18" charset="-78"/>
              <a:ea typeface="+mn-ea"/>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4472C4">
                    <a:lumMod val="50000"/>
                  </a:srgbClr>
                </a:solidFill>
                <a:effectLst/>
                <a:uLnTx/>
                <a:uFillTx/>
                <a:latin typeface="Traditional Arabic" panose="02020603050405020304" pitchFamily="18" charset="-78"/>
                <a:ea typeface="+mn-ea"/>
              </a:rPr>
              <a:t> المشاركة في الحملات التطوعية </a:t>
            </a:r>
            <a:endParaRPr kumimoji="0" lang="ar-AE" sz="2800" b="1" i="0" u="none" strike="noStrike" kern="0" cap="none" spc="0" normalizeH="0" baseline="0" noProof="0" dirty="0">
              <a:ln>
                <a:noFill/>
              </a:ln>
              <a:solidFill>
                <a:srgbClr val="4472C4">
                  <a:lumMod val="50000"/>
                </a:srgbClr>
              </a:solidFill>
              <a:effectLst/>
              <a:uLnTx/>
              <a:uFillTx/>
              <a:latin typeface="Traditional Arabic" panose="02020603050405020304" pitchFamily="18" charset="-78"/>
              <a:ea typeface="+mn-ea"/>
            </a:endParaRPr>
          </a:p>
        </p:txBody>
      </p:sp>
      <p:sp>
        <p:nvSpPr>
          <p:cNvPr id="14" name="مستطيل مستدير الزوايا 4">
            <a:extLst>
              <a:ext uri="{FF2B5EF4-FFF2-40B4-BE49-F238E27FC236}">
                <a16:creationId xmlns:a16="http://schemas.microsoft.com/office/drawing/2014/main" id="{03EDD635-D1A5-47BA-95D2-73DDB179261D}"/>
              </a:ext>
            </a:extLst>
          </p:cNvPr>
          <p:cNvSpPr/>
          <p:nvPr/>
        </p:nvSpPr>
        <p:spPr>
          <a:xfrm>
            <a:off x="3031862" y="4041945"/>
            <a:ext cx="5333132" cy="997673"/>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4472C4">
                    <a:lumMod val="50000"/>
                  </a:srgbClr>
                </a:solidFill>
                <a:effectLst/>
                <a:uLnTx/>
                <a:uFillTx/>
                <a:latin typeface="Traditional Arabic" panose="02020603050405020304" pitchFamily="18" charset="-78"/>
                <a:ea typeface="+mn-ea"/>
              </a:rPr>
              <a:t>أدعم الانتماء الديني – أحافظ على لغتي</a:t>
            </a:r>
            <a:endParaRPr kumimoji="0" lang="ar-SA" sz="2800" b="1" i="0" u="none" strike="noStrike" kern="0" cap="none" spc="0" normalizeH="0" baseline="0" noProof="0" dirty="0">
              <a:ln>
                <a:noFill/>
              </a:ln>
              <a:solidFill>
                <a:srgbClr val="4472C4">
                  <a:lumMod val="50000"/>
                </a:srgbClr>
              </a:solidFill>
              <a:effectLst/>
              <a:uLnTx/>
              <a:uFillTx/>
              <a:latin typeface="Traditional Arabic" panose="02020603050405020304" pitchFamily="18" charset="-78"/>
              <a:ea typeface="+mn-ea"/>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4472C4">
                    <a:lumMod val="50000"/>
                  </a:srgbClr>
                </a:solidFill>
                <a:effectLst/>
                <a:uLnTx/>
                <a:uFillTx/>
                <a:latin typeface="Traditional Arabic" panose="02020603050405020304" pitchFamily="18" charset="-78"/>
                <a:ea typeface="+mn-ea"/>
              </a:rPr>
              <a:t>وعلى خصوصيتي الثقافية  </a:t>
            </a:r>
            <a:endParaRPr kumimoji="0" lang="ar-AE" sz="2800" b="1" i="0" u="none" strike="noStrike" kern="0" cap="none" spc="0" normalizeH="0" baseline="0" noProof="0" dirty="0">
              <a:ln>
                <a:noFill/>
              </a:ln>
              <a:solidFill>
                <a:srgbClr val="4472C4">
                  <a:lumMod val="50000"/>
                </a:srgbClr>
              </a:solidFill>
              <a:effectLst/>
              <a:uLnTx/>
              <a:uFillTx/>
              <a:latin typeface="Traditional Arabic" panose="02020603050405020304" pitchFamily="18" charset="-78"/>
              <a:ea typeface="+mn-ea"/>
            </a:endParaRPr>
          </a:p>
        </p:txBody>
      </p:sp>
      <p:pic>
        <p:nvPicPr>
          <p:cNvPr id="3" name="صورة 2">
            <a:extLst>
              <a:ext uri="{FF2B5EF4-FFF2-40B4-BE49-F238E27FC236}">
                <a16:creationId xmlns:a16="http://schemas.microsoft.com/office/drawing/2014/main" id="{EDFE4D04-9F2D-4034-9FFF-60DDE120470A}"/>
              </a:ext>
            </a:extLst>
          </p:cNvPr>
          <p:cNvPicPr>
            <a:picLocks/>
          </p:cNvPicPr>
          <p:nvPr/>
        </p:nvPicPr>
        <p:blipFill>
          <a:blip r:embed="rId4"/>
          <a:stretch>
            <a:fillRect/>
          </a:stretch>
        </p:blipFill>
        <p:spPr>
          <a:xfrm>
            <a:off x="0" y="3116792"/>
            <a:ext cx="2147743" cy="2193706"/>
          </a:xfrm>
          <a:prstGeom prst="rect">
            <a:avLst/>
          </a:prstGeom>
        </p:spPr>
      </p:pic>
    </p:spTree>
    <p:extLst>
      <p:ext uri="{BB962C8B-B14F-4D97-AF65-F5344CB8AC3E}">
        <p14:creationId xmlns:p14="http://schemas.microsoft.com/office/powerpoint/2010/main" val="258216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circle(in)">
                                      <p:cBhvr>
                                        <p:cTn id="49" dur="20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heel(1)">
                                      <p:cBhvr>
                                        <p:cTn id="5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6" grpId="0" animBg="1"/>
      <p:bldP spid="7" grpId="0" animBg="1"/>
      <p:bldP spid="8" grpId="0" animBg="1"/>
      <p:bldP spid="9" grpId="0" animBg="1"/>
      <p:bldP spid="10"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52065" y="121920"/>
            <a:ext cx="11887869" cy="653460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19" name="مستطيل مستدير الزوايا 3">
            <a:extLst>
              <a:ext uri="{FF2B5EF4-FFF2-40B4-BE49-F238E27FC236}">
                <a16:creationId xmlns:a16="http://schemas.microsoft.com/office/drawing/2014/main" id="{BF2D8877-C785-407D-B19E-4C6F9575B553}"/>
              </a:ext>
            </a:extLst>
          </p:cNvPr>
          <p:cNvSpPr/>
          <p:nvPr/>
        </p:nvSpPr>
        <p:spPr>
          <a:xfrm>
            <a:off x="708788" y="121920"/>
            <a:ext cx="7609840" cy="3627993"/>
          </a:xfrm>
          <a:prstGeom prst="roundRec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3200" b="1" dirty="0">
                <a:solidFill>
                  <a:srgbClr val="002060"/>
                </a:solidFill>
                <a:effectLst>
                  <a:outerShdw blurRad="38100" dist="38100" dir="2700000" algn="tl">
                    <a:srgbClr val="000000">
                      <a:alpha val="43137"/>
                    </a:srgbClr>
                  </a:outerShdw>
                </a:effectLst>
                <a:latin typeface="Arabic Typesetting" panose="03020402040406030203" pitchFamily="66" charset="-78"/>
              </a:rPr>
              <a:t>ما قدم النبي صلى الله عليه وسلم المدينة أتاه المهاجرون فقالوا يا رسول اللهِ ما رأينا قوما أبذل من كثير ولا أحسن مواساة من قليل من قوم نزلنا بين أظهرهم لقد كفونا المؤنة </a:t>
            </a:r>
            <a:r>
              <a:rPr lang="ar-SA" sz="3200" b="1" dirty="0" err="1">
                <a:solidFill>
                  <a:srgbClr val="002060"/>
                </a:solidFill>
                <a:effectLst>
                  <a:outerShdw blurRad="38100" dist="38100" dir="2700000" algn="tl">
                    <a:srgbClr val="000000">
                      <a:alpha val="43137"/>
                    </a:srgbClr>
                  </a:outerShdw>
                </a:effectLst>
                <a:latin typeface="Arabic Typesetting" panose="03020402040406030203" pitchFamily="66" charset="-78"/>
              </a:rPr>
              <a:t>وأشركونا</a:t>
            </a:r>
            <a:r>
              <a:rPr lang="ar-SA" sz="3200" b="1" dirty="0">
                <a:solidFill>
                  <a:srgbClr val="002060"/>
                </a:solidFill>
                <a:effectLst>
                  <a:outerShdw blurRad="38100" dist="38100" dir="2700000" algn="tl">
                    <a:srgbClr val="000000">
                      <a:alpha val="43137"/>
                    </a:srgbClr>
                  </a:outerShdw>
                </a:effectLst>
                <a:latin typeface="Arabic Typesetting" panose="03020402040406030203" pitchFamily="66" charset="-78"/>
              </a:rPr>
              <a:t> في المهنأ حتى خفنا أن يذهبوا بًالأجر كله </a:t>
            </a:r>
            <a:r>
              <a:rPr lang="ar-SA" sz="3200" b="1" dirty="0">
                <a:solidFill>
                  <a:srgbClr val="00B050"/>
                </a:solidFill>
                <a:effectLst>
                  <a:outerShdw blurRad="38100" dist="38100" dir="2700000" algn="tl">
                    <a:srgbClr val="000000">
                      <a:alpha val="43137"/>
                    </a:srgbClr>
                  </a:outerShdw>
                </a:effectLst>
                <a:latin typeface="Arabic Typesetting" panose="03020402040406030203" pitchFamily="66" charset="-78"/>
              </a:rPr>
              <a:t>فقال النبي صلى الله عليه وسلم لا ! ما دعوتم الله لهم ، وأثنيتم بًالأجر عليهم</a:t>
            </a:r>
            <a:endParaRPr lang="ps-AF" sz="3200" b="1" dirty="0">
              <a:solidFill>
                <a:srgbClr val="00B050"/>
              </a:solidFill>
              <a:effectLst>
                <a:outerShdw blurRad="38100" dist="38100" dir="2700000" algn="tl">
                  <a:srgbClr val="000000">
                    <a:alpha val="43137"/>
                  </a:srgbClr>
                </a:outerShdw>
              </a:effectLst>
              <a:latin typeface="Arabic Typesetting" panose="03020402040406030203" pitchFamily="66" charset="-78"/>
            </a:endParaRPr>
          </a:p>
        </p:txBody>
      </p:sp>
      <p:sp>
        <p:nvSpPr>
          <p:cNvPr id="20" name="مستطيل مستدير الزوايا 2">
            <a:extLst>
              <a:ext uri="{FF2B5EF4-FFF2-40B4-BE49-F238E27FC236}">
                <a16:creationId xmlns:a16="http://schemas.microsoft.com/office/drawing/2014/main" id="{9B91259F-5835-4F1D-90EA-F96414023352}"/>
              </a:ext>
            </a:extLst>
          </p:cNvPr>
          <p:cNvSpPr/>
          <p:nvPr/>
        </p:nvSpPr>
        <p:spPr>
          <a:xfrm>
            <a:off x="8509255" y="288524"/>
            <a:ext cx="3098289" cy="1079500"/>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الميثاق الوطني</a:t>
            </a:r>
          </a:p>
        </p:txBody>
      </p:sp>
      <p:pic>
        <p:nvPicPr>
          <p:cNvPr id="2" name="صورة 1">
            <a:extLst>
              <a:ext uri="{FF2B5EF4-FFF2-40B4-BE49-F238E27FC236}">
                <a16:creationId xmlns:a16="http://schemas.microsoft.com/office/drawing/2014/main" id="{2AAC9CB0-9156-4B90-9288-582433D338EC}"/>
              </a:ext>
            </a:extLst>
          </p:cNvPr>
          <p:cNvPicPr>
            <a:picLocks/>
          </p:cNvPicPr>
          <p:nvPr/>
        </p:nvPicPr>
        <p:blipFill>
          <a:blip r:embed="rId4"/>
          <a:stretch>
            <a:fillRect/>
          </a:stretch>
        </p:blipFill>
        <p:spPr>
          <a:xfrm>
            <a:off x="9716834" y="1747520"/>
            <a:ext cx="1766378" cy="3078480"/>
          </a:xfrm>
          <a:prstGeom prst="rect">
            <a:avLst/>
          </a:prstGeom>
        </p:spPr>
      </p:pic>
      <p:pic>
        <p:nvPicPr>
          <p:cNvPr id="3" name="صورة 2">
            <a:extLst>
              <a:ext uri="{FF2B5EF4-FFF2-40B4-BE49-F238E27FC236}">
                <a16:creationId xmlns:a16="http://schemas.microsoft.com/office/drawing/2014/main" id="{7DAEA33B-95D2-4850-8349-2D9B393E3371}"/>
              </a:ext>
            </a:extLst>
          </p:cNvPr>
          <p:cNvPicPr>
            <a:picLocks/>
          </p:cNvPicPr>
          <p:nvPr/>
        </p:nvPicPr>
        <p:blipFill>
          <a:blip r:embed="rId5"/>
          <a:stretch>
            <a:fillRect/>
          </a:stretch>
        </p:blipFill>
        <p:spPr>
          <a:xfrm>
            <a:off x="708788" y="3836958"/>
            <a:ext cx="1625600" cy="1625600"/>
          </a:xfrm>
          <a:prstGeom prst="rect">
            <a:avLst/>
          </a:prstGeom>
        </p:spPr>
      </p:pic>
      <p:pic>
        <p:nvPicPr>
          <p:cNvPr id="4" name="صورة 3">
            <a:extLst>
              <a:ext uri="{FF2B5EF4-FFF2-40B4-BE49-F238E27FC236}">
                <a16:creationId xmlns:a16="http://schemas.microsoft.com/office/drawing/2014/main" id="{9F6E0AAD-ABFD-4232-894C-079B7DBE4B1B}"/>
              </a:ext>
            </a:extLst>
          </p:cNvPr>
          <p:cNvPicPr>
            <a:picLocks/>
          </p:cNvPicPr>
          <p:nvPr/>
        </p:nvPicPr>
        <p:blipFill>
          <a:blip r:embed="rId6"/>
          <a:stretch>
            <a:fillRect/>
          </a:stretch>
        </p:blipFill>
        <p:spPr>
          <a:xfrm>
            <a:off x="3304668" y="3991718"/>
            <a:ext cx="1998852" cy="2083961"/>
          </a:xfrm>
          <a:prstGeom prst="rect">
            <a:avLst/>
          </a:prstGeom>
        </p:spPr>
      </p:pic>
      <p:pic>
        <p:nvPicPr>
          <p:cNvPr id="6" name="صورة 5">
            <a:extLst>
              <a:ext uri="{FF2B5EF4-FFF2-40B4-BE49-F238E27FC236}">
                <a16:creationId xmlns:a16="http://schemas.microsoft.com/office/drawing/2014/main" id="{FB6DA1EA-6CA5-47F9-9138-C8F5A79C0D52}"/>
              </a:ext>
            </a:extLst>
          </p:cNvPr>
          <p:cNvPicPr>
            <a:picLocks/>
          </p:cNvPicPr>
          <p:nvPr/>
        </p:nvPicPr>
        <p:blipFill>
          <a:blip r:embed="rId7"/>
          <a:stretch>
            <a:fillRect/>
          </a:stretch>
        </p:blipFill>
        <p:spPr>
          <a:xfrm>
            <a:off x="7660768" y="3504421"/>
            <a:ext cx="2286000" cy="2643158"/>
          </a:xfrm>
          <a:prstGeom prst="rect">
            <a:avLst/>
          </a:prstGeom>
        </p:spPr>
      </p:pic>
      <p:pic>
        <p:nvPicPr>
          <p:cNvPr id="7" name="صورة 6">
            <a:extLst>
              <a:ext uri="{FF2B5EF4-FFF2-40B4-BE49-F238E27FC236}">
                <a16:creationId xmlns:a16="http://schemas.microsoft.com/office/drawing/2014/main" id="{32EA142C-52A8-41D6-8B28-6F191712C34F}"/>
              </a:ext>
            </a:extLst>
          </p:cNvPr>
          <p:cNvPicPr>
            <a:picLocks/>
          </p:cNvPicPr>
          <p:nvPr/>
        </p:nvPicPr>
        <p:blipFill>
          <a:blip r:embed="rId8"/>
          <a:stretch>
            <a:fillRect/>
          </a:stretch>
        </p:blipFill>
        <p:spPr>
          <a:xfrm>
            <a:off x="5336065" y="4261644"/>
            <a:ext cx="1625600" cy="1625600"/>
          </a:xfrm>
          <a:prstGeom prst="rect">
            <a:avLst/>
          </a:prstGeom>
        </p:spPr>
      </p:pic>
    </p:spTree>
    <p:extLst>
      <p:ext uri="{BB962C8B-B14F-4D97-AF65-F5344CB8AC3E}">
        <p14:creationId xmlns:p14="http://schemas.microsoft.com/office/powerpoint/2010/main" val="265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52065" y="234250"/>
            <a:ext cx="11887869" cy="623734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graphicFrame>
        <p:nvGraphicFramePr>
          <p:cNvPr id="2" name="جدول 2">
            <a:extLst>
              <a:ext uri="{FF2B5EF4-FFF2-40B4-BE49-F238E27FC236}">
                <a16:creationId xmlns:a16="http://schemas.microsoft.com/office/drawing/2014/main" id="{2D8F1C3D-2413-4C39-BACC-05EA4827386B}"/>
              </a:ext>
            </a:extLst>
          </p:cNvPr>
          <p:cNvGraphicFramePr>
            <a:graphicFrameLocks noGrp="1"/>
          </p:cNvGraphicFramePr>
          <p:nvPr>
            <p:extLst>
              <p:ext uri="{D42A27DB-BD31-4B8C-83A1-F6EECF244321}">
                <p14:modId xmlns:p14="http://schemas.microsoft.com/office/powerpoint/2010/main" val="64589401"/>
              </p:ext>
            </p:extLst>
          </p:nvPr>
        </p:nvGraphicFramePr>
        <p:xfrm>
          <a:off x="873760" y="2188213"/>
          <a:ext cx="10718800" cy="3171614"/>
        </p:xfrm>
        <a:graphic>
          <a:graphicData uri="http://schemas.openxmlformats.org/drawingml/2006/table">
            <a:tbl>
              <a:tblPr rtl="1" firstRow="1" bandRow="1">
                <a:tableStyleId>{5940675A-B579-460E-94D1-54222C63F5DA}</a:tableStyleId>
              </a:tblPr>
              <a:tblGrid>
                <a:gridCol w="5359400">
                  <a:extLst>
                    <a:ext uri="{9D8B030D-6E8A-4147-A177-3AD203B41FA5}">
                      <a16:colId xmlns:a16="http://schemas.microsoft.com/office/drawing/2014/main" val="2570056002"/>
                    </a:ext>
                  </a:extLst>
                </a:gridCol>
                <a:gridCol w="5359400">
                  <a:extLst>
                    <a:ext uri="{9D8B030D-6E8A-4147-A177-3AD203B41FA5}">
                      <a16:colId xmlns:a16="http://schemas.microsoft.com/office/drawing/2014/main" val="729424628"/>
                    </a:ext>
                  </a:extLst>
                </a:gridCol>
              </a:tblGrid>
              <a:tr h="548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mn-cs"/>
                        </a:rPr>
                        <a:t>الجميل</a:t>
                      </a:r>
                      <a:endParaRPr lang="ar-SA" sz="2800" b="1" dirty="0">
                        <a:solidFill>
                          <a:srgbClr val="FF0000"/>
                        </a:solidFill>
                        <a:cs typeface="+mn-cs"/>
                      </a:endParaRPr>
                    </a:p>
                  </a:txBody>
                  <a:tcP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mn-cs"/>
                        </a:rPr>
                        <a:t>كيفية شكره</a:t>
                      </a:r>
                      <a:endParaRPr kumimoji="0" lang="ar-AE"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mn-cs"/>
                      </a:endParaRPr>
                    </a:p>
                  </a:txBody>
                  <a:tcP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306160989"/>
                  </a:ext>
                </a:extLst>
              </a:tr>
              <a:tr h="550334">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SA" sz="2800" b="1" dirty="0">
                          <a:solidFill>
                            <a:srgbClr val="FF0000"/>
                          </a:solidFill>
                          <a:effectLst>
                            <a:outerShdw blurRad="38100" dist="38100" dir="2700000" algn="tl">
                              <a:srgbClr val="000000">
                                <a:alpha val="43137"/>
                              </a:srgbClr>
                            </a:outerShdw>
                          </a:effectLst>
                          <a:latin typeface="Traditional Arabic" panose="02020603050405020304" pitchFamily="18" charset="-78"/>
                          <a:cs typeface="+mn-cs"/>
                        </a:rPr>
                        <a:t>اخي قدم لي هدية في العيد</a:t>
                      </a:r>
                      <a:endParaRPr lang="ar-AE" sz="2800" b="1" dirty="0">
                        <a:solidFill>
                          <a:srgbClr val="FF0000"/>
                        </a:solidFill>
                        <a:effectLst>
                          <a:outerShdw blurRad="38100" dist="38100" dir="2700000" algn="tl">
                            <a:srgbClr val="000000">
                              <a:alpha val="43137"/>
                            </a:srgbClr>
                          </a:outerShdw>
                        </a:effectLst>
                        <a:latin typeface="Traditional Arabic" panose="02020603050405020304" pitchFamily="18" charset="-78"/>
                        <a:cs typeface="+mn-cs"/>
                      </a:endParaRPr>
                    </a:p>
                  </a:txBody>
                  <a:tcP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rtl="1"/>
                      <a:endParaRPr lang="ar-SA" sz="2800" b="1" dirty="0">
                        <a:solidFill>
                          <a:srgbClr val="FF0000"/>
                        </a:solidFill>
                        <a:cs typeface="+mn-cs"/>
                      </a:endParaRPr>
                    </a:p>
                  </a:txBody>
                  <a:tcP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65371957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mn-cs"/>
                        </a:rPr>
                        <a:t>العامل يساعدني في حمل اغراضي الثقيلة</a:t>
                      </a:r>
                      <a:endParaRPr kumimoji="0" lang="ar-AE"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mn-cs"/>
                      </a:endParaRPr>
                    </a:p>
                  </a:txBody>
                  <a:tcP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rtl="1"/>
                      <a:endParaRPr lang="ar-SA" sz="2800" b="1" dirty="0">
                        <a:solidFill>
                          <a:srgbClr val="FF0000"/>
                        </a:solidFill>
                        <a:cs typeface="+mn-cs"/>
                      </a:endParaRPr>
                    </a:p>
                  </a:txBody>
                  <a:tcP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600021551"/>
                  </a:ext>
                </a:extLst>
              </a:tr>
              <a:tr h="4673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mn-cs"/>
                        </a:rPr>
                        <a:t>معلمي يتفانى في تعليمي </a:t>
                      </a:r>
                      <a:endParaRPr kumimoji="0" lang="ar-AE"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mn-cs"/>
                      </a:endParaRPr>
                    </a:p>
                  </a:txBody>
                  <a:tcP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rtl="1"/>
                      <a:endParaRPr lang="ar-SA" sz="2800" b="1" dirty="0">
                        <a:solidFill>
                          <a:srgbClr val="FF0000"/>
                        </a:solidFill>
                        <a:cs typeface="+mn-cs"/>
                      </a:endParaRPr>
                    </a:p>
                  </a:txBody>
                  <a:tcP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632611633"/>
                  </a:ext>
                </a:extLst>
              </a:tr>
              <a:tr h="4673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mn-cs"/>
                        </a:rPr>
                        <a:t>والدي يهتم بتربيتي على حسن الخلق </a:t>
                      </a:r>
                      <a:endParaRPr kumimoji="0" lang="ar-AE"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mn-cs"/>
                      </a:endParaRPr>
                    </a:p>
                  </a:txBody>
                  <a:tcP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rtl="1"/>
                      <a:endParaRPr lang="ar-SA" sz="2800" b="1" dirty="0">
                        <a:solidFill>
                          <a:srgbClr val="FF0000"/>
                        </a:solidFill>
                        <a:cs typeface="+mn-cs"/>
                      </a:endParaRPr>
                    </a:p>
                  </a:txBody>
                  <a:tcP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072683525"/>
                  </a:ext>
                </a:extLst>
              </a:tr>
              <a:tr h="4267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mn-cs"/>
                        </a:rPr>
                        <a:t>وطني يعلمني ويبني مستقبلي </a:t>
                      </a:r>
                      <a:endParaRPr kumimoji="0" lang="ar-AE"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raditional Arabic" panose="02020603050405020304" pitchFamily="18" charset="-78"/>
                        <a:ea typeface="+mn-ea"/>
                        <a:cs typeface="+mn-cs"/>
                      </a:endParaRPr>
                    </a:p>
                  </a:txBody>
                  <a:tcP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rtl="1"/>
                      <a:endParaRPr lang="ar-SA" sz="2800" b="1" dirty="0">
                        <a:solidFill>
                          <a:srgbClr val="FF0000"/>
                        </a:solidFill>
                        <a:cs typeface="+mn-cs"/>
                      </a:endParaRPr>
                    </a:p>
                  </a:txBody>
                  <a:tcPr>
                    <a:lnL w="57150" cap="flat" cmpd="sng" algn="ctr">
                      <a:solidFill>
                        <a:srgbClr val="00B0F0"/>
                      </a:solidFill>
                      <a:prstDash val="solid"/>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13240258"/>
                  </a:ext>
                </a:extLst>
              </a:tr>
            </a:tbl>
          </a:graphicData>
        </a:graphic>
      </p:graphicFrame>
      <p:sp>
        <p:nvSpPr>
          <p:cNvPr id="21" name="مستطيل مستدير الزوايا 2">
            <a:extLst>
              <a:ext uri="{FF2B5EF4-FFF2-40B4-BE49-F238E27FC236}">
                <a16:creationId xmlns:a16="http://schemas.microsoft.com/office/drawing/2014/main" id="{38B95640-F79C-4744-B7BF-A09CAD5FCE9D}"/>
              </a:ext>
            </a:extLst>
          </p:cNvPr>
          <p:cNvSpPr/>
          <p:nvPr/>
        </p:nvSpPr>
        <p:spPr>
          <a:xfrm>
            <a:off x="1849120" y="1328192"/>
            <a:ext cx="7254240" cy="559576"/>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srgbClr val="FF0000"/>
                </a:solidFill>
                <a:uLnTx/>
                <a:uFillTx/>
                <a:latin typeface="Traditional Arabic" panose="02020603050405020304" pitchFamily="18" charset="-78"/>
                <a:ea typeface="+mn-ea"/>
              </a:rPr>
              <a:t>كيفية شكري لكل من قد لي جميلا في الجدول التالي </a:t>
            </a:r>
            <a:endParaRPr kumimoji="0" lang="ar-AE" sz="3200" b="1" i="0" u="none" strike="noStrike" kern="0" cap="none" spc="0" normalizeH="0" baseline="0" noProof="0" dirty="0">
              <a:ln>
                <a:noFill/>
              </a:ln>
              <a:solidFill>
                <a:srgbClr val="FF0000"/>
              </a:solidFill>
              <a:uLnTx/>
              <a:uFillTx/>
              <a:latin typeface="Traditional Arabic" panose="02020603050405020304" pitchFamily="18" charset="-78"/>
              <a:ea typeface="+mn-ea"/>
            </a:endParaRPr>
          </a:p>
        </p:txBody>
      </p:sp>
      <p:sp>
        <p:nvSpPr>
          <p:cNvPr id="22" name="مستطيل مستدير الزوايا 2">
            <a:extLst>
              <a:ext uri="{FF2B5EF4-FFF2-40B4-BE49-F238E27FC236}">
                <a16:creationId xmlns:a16="http://schemas.microsoft.com/office/drawing/2014/main" id="{287A6C2F-50AE-4AA5-8434-3AD06899E573}"/>
              </a:ext>
            </a:extLst>
          </p:cNvPr>
          <p:cNvSpPr/>
          <p:nvPr/>
        </p:nvSpPr>
        <p:spPr>
          <a:xfrm>
            <a:off x="7366000" y="626368"/>
            <a:ext cx="2489200" cy="584863"/>
          </a:xfrm>
          <a:prstGeom prst="round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3200" b="1" dirty="0">
                <a:solidFill>
                  <a:srgbClr val="FF0000"/>
                </a:solidFill>
                <a:latin typeface="Traditional Arabic" panose="02020603050405020304" pitchFamily="18" charset="-78"/>
              </a:rPr>
              <a:t>أفكر و أوضح </a:t>
            </a:r>
            <a:endParaRPr lang="ar-AE" sz="3200" b="1" dirty="0">
              <a:solidFill>
                <a:srgbClr val="FF0000"/>
              </a:solidFill>
              <a:latin typeface="Traditional Arabic" panose="02020603050405020304" pitchFamily="18" charset="-78"/>
            </a:endParaRPr>
          </a:p>
        </p:txBody>
      </p:sp>
      <p:sp>
        <p:nvSpPr>
          <p:cNvPr id="4" name="مستطيل 3">
            <a:extLst>
              <a:ext uri="{FF2B5EF4-FFF2-40B4-BE49-F238E27FC236}">
                <a16:creationId xmlns:a16="http://schemas.microsoft.com/office/drawing/2014/main" id="{E321F65E-1CE0-4E4D-A60E-C0EB4B15A0FE}"/>
              </a:ext>
            </a:extLst>
          </p:cNvPr>
          <p:cNvSpPr/>
          <p:nvPr/>
        </p:nvSpPr>
        <p:spPr>
          <a:xfrm>
            <a:off x="2683011" y="2717400"/>
            <a:ext cx="3281668" cy="584775"/>
          </a:xfrm>
          <a:prstGeom prst="rect">
            <a:avLst/>
          </a:prstGeom>
        </p:spPr>
        <p:txBody>
          <a:bodyPr wrap="none">
            <a:spAutoFit/>
          </a:bodyPr>
          <a:lstStyle/>
          <a:p>
            <a:pPr lvl="0" algn="ctr"/>
            <a:r>
              <a:rPr lang="ar-JO" sz="3200" b="1" dirty="0">
                <a:solidFill>
                  <a:srgbClr val="7030A0"/>
                </a:solidFill>
                <a:effectLst>
                  <a:outerShdw blurRad="38100" dist="38100" dir="2700000" algn="tl">
                    <a:srgbClr val="000000">
                      <a:alpha val="43137"/>
                    </a:srgbClr>
                  </a:outerShdw>
                </a:effectLst>
                <a:latin typeface="Traditional Arabic" panose="02020603050405020304" pitchFamily="18" charset="-78"/>
              </a:rPr>
              <a:t>الشكر والمعاملة بالمثل </a:t>
            </a:r>
            <a:endParaRPr lang="ar-AE" sz="3200" b="1" dirty="0">
              <a:solidFill>
                <a:srgbClr val="7030A0"/>
              </a:solidFill>
              <a:effectLst>
                <a:outerShdw blurRad="38100" dist="38100" dir="2700000" algn="tl">
                  <a:srgbClr val="000000">
                    <a:alpha val="43137"/>
                  </a:srgbClr>
                </a:outerShdw>
              </a:effectLst>
              <a:latin typeface="Traditional Arabic" panose="02020603050405020304" pitchFamily="18" charset="-78"/>
            </a:endParaRPr>
          </a:p>
        </p:txBody>
      </p:sp>
      <p:sp>
        <p:nvSpPr>
          <p:cNvPr id="23" name="مستطيل 22">
            <a:extLst>
              <a:ext uri="{FF2B5EF4-FFF2-40B4-BE49-F238E27FC236}">
                <a16:creationId xmlns:a16="http://schemas.microsoft.com/office/drawing/2014/main" id="{CB47D4D0-EC9F-48DF-82D8-9BF0C9035854}"/>
              </a:ext>
            </a:extLst>
          </p:cNvPr>
          <p:cNvSpPr/>
          <p:nvPr/>
        </p:nvSpPr>
        <p:spPr>
          <a:xfrm>
            <a:off x="3102196" y="3263438"/>
            <a:ext cx="2443298" cy="584775"/>
          </a:xfrm>
          <a:prstGeom prst="rect">
            <a:avLst/>
          </a:prstGeom>
        </p:spPr>
        <p:txBody>
          <a:bodyPr wrap="none">
            <a:spAutoFit/>
          </a:bodyPr>
          <a:lstStyle/>
          <a:p>
            <a:pPr lvl="0" algn="ctr"/>
            <a:r>
              <a:rPr lang="ar-JO" sz="3200" b="1" dirty="0">
                <a:solidFill>
                  <a:srgbClr val="7030A0"/>
                </a:solidFill>
                <a:effectLst>
                  <a:outerShdw blurRad="38100" dist="38100" dir="2700000" algn="tl">
                    <a:srgbClr val="000000">
                      <a:alpha val="43137"/>
                    </a:srgbClr>
                  </a:outerShdw>
                </a:effectLst>
                <a:latin typeface="Traditional Arabic" panose="02020603050405020304" pitchFamily="18" charset="-78"/>
              </a:rPr>
              <a:t>التكريم والمكافأة </a:t>
            </a:r>
            <a:endParaRPr lang="ar-AE" sz="3200" b="1" dirty="0">
              <a:solidFill>
                <a:srgbClr val="7030A0"/>
              </a:solidFill>
              <a:effectLst>
                <a:outerShdw blurRad="38100" dist="38100" dir="2700000" algn="tl">
                  <a:srgbClr val="000000">
                    <a:alpha val="43137"/>
                  </a:srgbClr>
                </a:outerShdw>
              </a:effectLst>
              <a:latin typeface="Traditional Arabic" panose="02020603050405020304" pitchFamily="18" charset="-78"/>
            </a:endParaRPr>
          </a:p>
        </p:txBody>
      </p:sp>
      <p:sp>
        <p:nvSpPr>
          <p:cNvPr id="24" name="مستطيل 23">
            <a:extLst>
              <a:ext uri="{FF2B5EF4-FFF2-40B4-BE49-F238E27FC236}">
                <a16:creationId xmlns:a16="http://schemas.microsoft.com/office/drawing/2014/main" id="{724E1F53-B968-478E-9973-BC38568EC8B1}"/>
              </a:ext>
            </a:extLst>
          </p:cNvPr>
          <p:cNvSpPr/>
          <p:nvPr/>
        </p:nvSpPr>
        <p:spPr>
          <a:xfrm>
            <a:off x="3189352" y="3809476"/>
            <a:ext cx="2207657" cy="584775"/>
          </a:xfrm>
          <a:prstGeom prst="rect">
            <a:avLst/>
          </a:prstGeom>
        </p:spPr>
        <p:txBody>
          <a:bodyPr wrap="none">
            <a:spAutoFit/>
          </a:bodyPr>
          <a:lstStyle/>
          <a:p>
            <a:pPr lvl="0" algn="ctr"/>
            <a:r>
              <a:rPr lang="ar-JO" sz="3200" b="1" dirty="0">
                <a:solidFill>
                  <a:srgbClr val="7030A0"/>
                </a:solidFill>
                <a:effectLst>
                  <a:outerShdw blurRad="38100" dist="38100" dir="2700000" algn="tl">
                    <a:srgbClr val="000000">
                      <a:alpha val="43137"/>
                    </a:srgbClr>
                  </a:outerShdw>
                </a:effectLst>
                <a:latin typeface="Traditional Arabic" panose="02020603050405020304" pitchFamily="18" charset="-78"/>
              </a:rPr>
              <a:t>أحترمه وأقدره </a:t>
            </a:r>
            <a:endParaRPr lang="ar-AE" sz="3200" b="1" dirty="0">
              <a:solidFill>
                <a:srgbClr val="7030A0"/>
              </a:solidFill>
              <a:effectLst>
                <a:outerShdw blurRad="38100" dist="38100" dir="2700000" algn="tl">
                  <a:srgbClr val="000000">
                    <a:alpha val="43137"/>
                  </a:srgbClr>
                </a:outerShdw>
              </a:effectLst>
              <a:latin typeface="Traditional Arabic" panose="02020603050405020304" pitchFamily="18" charset="-78"/>
            </a:endParaRPr>
          </a:p>
        </p:txBody>
      </p:sp>
      <p:sp>
        <p:nvSpPr>
          <p:cNvPr id="25" name="مستطيل 24">
            <a:extLst>
              <a:ext uri="{FF2B5EF4-FFF2-40B4-BE49-F238E27FC236}">
                <a16:creationId xmlns:a16="http://schemas.microsoft.com/office/drawing/2014/main" id="{A18A6DDF-BBC2-45E9-A5C9-F9FEBF9188A1}"/>
              </a:ext>
            </a:extLst>
          </p:cNvPr>
          <p:cNvSpPr/>
          <p:nvPr/>
        </p:nvSpPr>
        <p:spPr>
          <a:xfrm>
            <a:off x="3219008" y="4271415"/>
            <a:ext cx="2148345" cy="584775"/>
          </a:xfrm>
          <a:prstGeom prst="rect">
            <a:avLst/>
          </a:prstGeom>
        </p:spPr>
        <p:txBody>
          <a:bodyPr wrap="none">
            <a:spAutoFit/>
          </a:bodyPr>
          <a:lstStyle/>
          <a:p>
            <a:pPr lvl="0" algn="ctr"/>
            <a:r>
              <a:rPr lang="ar-JO" sz="3200" b="1" dirty="0">
                <a:solidFill>
                  <a:srgbClr val="7030A0"/>
                </a:solidFill>
                <a:effectLst>
                  <a:outerShdw blurRad="38100" dist="38100" dir="2700000" algn="tl">
                    <a:srgbClr val="000000">
                      <a:alpha val="43137"/>
                    </a:srgbClr>
                  </a:outerShdw>
                </a:effectLst>
                <a:latin typeface="Traditional Arabic" panose="02020603050405020304" pitchFamily="18" charset="-78"/>
              </a:rPr>
              <a:t>البر والإحسان </a:t>
            </a:r>
            <a:endParaRPr lang="ar-AE" sz="3200" b="1" dirty="0">
              <a:solidFill>
                <a:srgbClr val="7030A0"/>
              </a:solidFill>
              <a:effectLst>
                <a:outerShdw blurRad="38100" dist="38100" dir="2700000" algn="tl">
                  <a:srgbClr val="000000">
                    <a:alpha val="43137"/>
                  </a:srgbClr>
                </a:outerShdw>
              </a:effectLst>
              <a:latin typeface="Traditional Arabic" panose="02020603050405020304" pitchFamily="18" charset="-78"/>
            </a:endParaRPr>
          </a:p>
        </p:txBody>
      </p:sp>
      <p:sp>
        <p:nvSpPr>
          <p:cNvPr id="26" name="مستطيل 25">
            <a:extLst>
              <a:ext uri="{FF2B5EF4-FFF2-40B4-BE49-F238E27FC236}">
                <a16:creationId xmlns:a16="http://schemas.microsoft.com/office/drawing/2014/main" id="{05B5D143-52A2-4E50-9C55-EB25EF0CA316}"/>
              </a:ext>
            </a:extLst>
          </p:cNvPr>
          <p:cNvSpPr/>
          <p:nvPr/>
        </p:nvSpPr>
        <p:spPr>
          <a:xfrm>
            <a:off x="1027218" y="4795754"/>
            <a:ext cx="5362365" cy="584775"/>
          </a:xfrm>
          <a:prstGeom prst="rect">
            <a:avLst/>
          </a:prstGeom>
        </p:spPr>
        <p:txBody>
          <a:bodyPr wrap="none">
            <a:spAutoFit/>
          </a:bodyPr>
          <a:lstStyle/>
          <a:p>
            <a:pPr lvl="0" algn="ctr"/>
            <a:r>
              <a:rPr lang="ar-JO" sz="3200" b="1" dirty="0">
                <a:solidFill>
                  <a:srgbClr val="7030A0"/>
                </a:solidFill>
                <a:effectLst>
                  <a:outerShdw blurRad="38100" dist="38100" dir="2700000" algn="tl">
                    <a:srgbClr val="000000">
                      <a:alpha val="43137"/>
                    </a:srgbClr>
                  </a:outerShdw>
                </a:effectLst>
                <a:latin typeface="Traditional Arabic" panose="02020603050405020304" pitchFamily="18" charset="-78"/>
              </a:rPr>
              <a:t>أحبه وأحترم رموزه وأتفانى في خدمته </a:t>
            </a:r>
            <a:endParaRPr lang="ar-AE" sz="3200" b="1" dirty="0">
              <a:solidFill>
                <a:srgbClr val="7030A0"/>
              </a:solidFill>
              <a:effectLst>
                <a:outerShdw blurRad="38100" dist="38100" dir="2700000" algn="tl">
                  <a:srgbClr val="000000">
                    <a:alpha val="43137"/>
                  </a:srgbClr>
                </a:outerShdw>
              </a:effectLst>
              <a:latin typeface="Traditional Arabic" panose="02020603050405020304" pitchFamily="18" charset="-78"/>
            </a:endParaRPr>
          </a:p>
        </p:txBody>
      </p:sp>
      <p:pic>
        <p:nvPicPr>
          <p:cNvPr id="28" name="صورة 27">
            <a:extLst>
              <a:ext uri="{FF2B5EF4-FFF2-40B4-BE49-F238E27FC236}">
                <a16:creationId xmlns:a16="http://schemas.microsoft.com/office/drawing/2014/main" id="{2F51FDF4-1A62-43DA-BE42-2561EA137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3655" y="234250"/>
            <a:ext cx="1493520" cy="1643478"/>
          </a:xfrm>
          <a:prstGeom prst="rect">
            <a:avLst/>
          </a:prstGeom>
        </p:spPr>
      </p:pic>
    </p:spTree>
    <p:extLst>
      <p:ext uri="{BB962C8B-B14F-4D97-AF65-F5344CB8AC3E}">
        <p14:creationId xmlns:p14="http://schemas.microsoft.com/office/powerpoint/2010/main" val="147597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72051" y="34875"/>
            <a:ext cx="11887869" cy="653460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4" name="مستطيل مستدير الزوايا 2">
            <a:extLst>
              <a:ext uri="{FF2B5EF4-FFF2-40B4-BE49-F238E27FC236}">
                <a16:creationId xmlns:a16="http://schemas.microsoft.com/office/drawing/2014/main" id="{72C4860A-F5C1-4BE0-815F-52010DA4E7D1}"/>
              </a:ext>
            </a:extLst>
          </p:cNvPr>
          <p:cNvSpPr/>
          <p:nvPr/>
        </p:nvSpPr>
        <p:spPr>
          <a:xfrm>
            <a:off x="1278385" y="4062371"/>
            <a:ext cx="9854212" cy="852984"/>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ar-SA" sz="3600" b="1" kern="0" dirty="0">
                <a:solidFill>
                  <a:srgbClr val="002060"/>
                </a:solidFill>
                <a:effectLst>
                  <a:outerShdw blurRad="38100" dist="38100" dir="2700000" algn="tl">
                    <a:srgbClr val="000000">
                      <a:alpha val="43137"/>
                    </a:srgbClr>
                  </a:outerShdw>
                </a:effectLst>
                <a:latin typeface="Arabic Typesetting" panose="03020402040406030203" pitchFamily="66" charset="-78"/>
                <a:cs typeface="Arial" panose="020B0604020202020204" pitchFamily="34" charset="0"/>
              </a:rPr>
              <a:t>إن التعاون بين البشر رغم اختلاف الأديان هو أساس السعادة )</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a:t>
            </a:r>
            <a:endParaRPr kumimoji="0" lang="ar-SA"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endParaRPr>
          </a:p>
        </p:txBody>
      </p:sp>
      <p:sp>
        <p:nvSpPr>
          <p:cNvPr id="5" name="مستطيل مستدير الزوايا 2">
            <a:extLst>
              <a:ext uri="{FF2B5EF4-FFF2-40B4-BE49-F238E27FC236}">
                <a16:creationId xmlns:a16="http://schemas.microsoft.com/office/drawing/2014/main" id="{2B67DA27-9B47-4C42-A884-8D516EE1417C}"/>
              </a:ext>
            </a:extLst>
          </p:cNvPr>
          <p:cNvSpPr/>
          <p:nvPr/>
        </p:nvSpPr>
        <p:spPr>
          <a:xfrm>
            <a:off x="3116062" y="5373673"/>
            <a:ext cx="5655075" cy="737485"/>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الشيخ زايد</a:t>
            </a:r>
            <a:r>
              <a:rPr kumimoji="0" lang="ar-SA" sz="3600" b="1" i="0" u="none" strike="noStrike" kern="0" cap="none" spc="0" normalizeH="0" noProof="0" dirty="0">
                <a:ln>
                  <a:noFill/>
                </a:ln>
                <a:solidFill>
                  <a:srgbClr val="00B05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 بن سلطان –رحمه الله</a:t>
            </a:r>
            <a:endParaRPr kumimoji="0" lang="ar-SA" sz="36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endParaRPr>
          </a:p>
        </p:txBody>
      </p:sp>
      <p:sp>
        <p:nvSpPr>
          <p:cNvPr id="6" name="مستطيل مستدير الزوايا 2">
            <a:extLst>
              <a:ext uri="{FF2B5EF4-FFF2-40B4-BE49-F238E27FC236}">
                <a16:creationId xmlns:a16="http://schemas.microsoft.com/office/drawing/2014/main" id="{DCB7CD1D-B8DD-4156-93F0-0FBCD4EEAE4E}"/>
              </a:ext>
            </a:extLst>
          </p:cNvPr>
          <p:cNvSpPr/>
          <p:nvPr/>
        </p:nvSpPr>
        <p:spPr>
          <a:xfrm>
            <a:off x="7588622" y="288524"/>
            <a:ext cx="4023369" cy="737485"/>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واجب الوفاء للقادة</a:t>
            </a:r>
          </a:p>
        </p:txBody>
      </p:sp>
      <p:pic>
        <p:nvPicPr>
          <p:cNvPr id="3" name="صورة 2">
            <a:extLst>
              <a:ext uri="{FF2B5EF4-FFF2-40B4-BE49-F238E27FC236}">
                <a16:creationId xmlns:a16="http://schemas.microsoft.com/office/drawing/2014/main" id="{5F9C5BDF-F4EE-4DCD-B2DE-7C9717974E99}"/>
              </a:ext>
            </a:extLst>
          </p:cNvPr>
          <p:cNvPicPr>
            <a:picLocks noChangeAspect="1"/>
          </p:cNvPicPr>
          <p:nvPr/>
        </p:nvPicPr>
        <p:blipFill rotWithShape="1">
          <a:blip r:embed="rId4">
            <a:clrChange>
              <a:clrFrom>
                <a:srgbClr val="F0FAFE"/>
              </a:clrFrom>
              <a:clrTo>
                <a:srgbClr val="F0FAFE">
                  <a:alpha val="0"/>
                </a:srgbClr>
              </a:clrTo>
            </a:clrChange>
            <a:extLst>
              <a:ext uri="{28A0092B-C50C-407E-A947-70E740481C1C}">
                <a14:useLocalDpi xmlns:a14="http://schemas.microsoft.com/office/drawing/2010/main" val="0"/>
              </a:ext>
            </a:extLst>
          </a:blip>
          <a:srcRect l="5420" t="2995" r="4415" b="9402"/>
          <a:stretch/>
        </p:blipFill>
        <p:spPr>
          <a:xfrm>
            <a:off x="1310338" y="298238"/>
            <a:ext cx="5830355" cy="3764133"/>
          </a:xfrm>
          <a:prstGeom prst="rect">
            <a:avLst/>
          </a:prstGeom>
        </p:spPr>
      </p:pic>
    </p:spTree>
    <p:extLst>
      <p:ext uri="{BB962C8B-B14F-4D97-AF65-F5344CB8AC3E}">
        <p14:creationId xmlns:p14="http://schemas.microsoft.com/office/powerpoint/2010/main" val="424793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72051" y="34875"/>
            <a:ext cx="11887869" cy="653460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5" name="مستطيل مستدير الزوايا 3">
            <a:extLst>
              <a:ext uri="{FF2B5EF4-FFF2-40B4-BE49-F238E27FC236}">
                <a16:creationId xmlns:a16="http://schemas.microsoft.com/office/drawing/2014/main" id="{7CE8D2C3-D152-4054-ACAB-B87BDED9C1D5}"/>
              </a:ext>
            </a:extLst>
          </p:cNvPr>
          <p:cNvSpPr/>
          <p:nvPr/>
        </p:nvSpPr>
        <p:spPr>
          <a:xfrm>
            <a:off x="618791" y="2449129"/>
            <a:ext cx="7001394" cy="81280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rPr>
              <a:t>المحبة والترابط الأسري والاستقرار النفسي لأفراد الأسرة </a:t>
            </a:r>
            <a:endParaRPr kumimoji="0" lang="ar-AE"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endParaRPr>
          </a:p>
        </p:txBody>
      </p:sp>
      <p:sp>
        <p:nvSpPr>
          <p:cNvPr id="6" name="مستطيل مستدير الزوايا 4">
            <a:extLst>
              <a:ext uri="{FF2B5EF4-FFF2-40B4-BE49-F238E27FC236}">
                <a16:creationId xmlns:a16="http://schemas.microsoft.com/office/drawing/2014/main" id="{7DE15C42-73DA-46B6-98BD-C819D42E7D5F}"/>
              </a:ext>
            </a:extLst>
          </p:cNvPr>
          <p:cNvSpPr/>
          <p:nvPr/>
        </p:nvSpPr>
        <p:spPr>
          <a:xfrm>
            <a:off x="1081070" y="3444929"/>
            <a:ext cx="6475545" cy="73660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rPr>
              <a:t>التعاون بين الطلبة – ارتفاع المستوى التحصيلي </a:t>
            </a:r>
            <a:endParaRPr kumimoji="0" lang="ar-AE"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endParaRPr>
          </a:p>
        </p:txBody>
      </p:sp>
      <p:sp>
        <p:nvSpPr>
          <p:cNvPr id="7" name="مستطيل مستدير الزوايا 5">
            <a:extLst>
              <a:ext uri="{FF2B5EF4-FFF2-40B4-BE49-F238E27FC236}">
                <a16:creationId xmlns:a16="http://schemas.microsoft.com/office/drawing/2014/main" id="{3EF85689-8851-4625-AC6E-6F44A62EDF35}"/>
              </a:ext>
            </a:extLst>
          </p:cNvPr>
          <p:cNvSpPr/>
          <p:nvPr/>
        </p:nvSpPr>
        <p:spPr>
          <a:xfrm>
            <a:off x="1188293" y="4450018"/>
            <a:ext cx="6261100" cy="73660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rPr>
              <a:t>الترابط والمحبة وتقديم العون للمحتاج </a:t>
            </a:r>
            <a:endParaRPr kumimoji="0" lang="ar-AE"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endParaRPr>
          </a:p>
        </p:txBody>
      </p:sp>
      <p:sp>
        <p:nvSpPr>
          <p:cNvPr id="8" name="مستطيل مستدير الزوايا 6">
            <a:extLst>
              <a:ext uri="{FF2B5EF4-FFF2-40B4-BE49-F238E27FC236}">
                <a16:creationId xmlns:a16="http://schemas.microsoft.com/office/drawing/2014/main" id="{7AF72C4B-714E-4EFC-AA27-4008CB53CE88}"/>
              </a:ext>
            </a:extLst>
          </p:cNvPr>
          <p:cNvSpPr/>
          <p:nvPr/>
        </p:nvSpPr>
        <p:spPr>
          <a:xfrm>
            <a:off x="1457960" y="5369618"/>
            <a:ext cx="6070600" cy="73660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rPr>
              <a:t>اتقان العمل وزيادة الإنتاج </a:t>
            </a:r>
            <a:endParaRPr kumimoji="0" lang="ar-AE"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endParaRPr>
          </a:p>
        </p:txBody>
      </p:sp>
      <p:sp>
        <p:nvSpPr>
          <p:cNvPr id="10" name="مستطيل مستدير الزوايا 3">
            <a:extLst>
              <a:ext uri="{FF2B5EF4-FFF2-40B4-BE49-F238E27FC236}">
                <a16:creationId xmlns:a16="http://schemas.microsoft.com/office/drawing/2014/main" id="{0D0754F1-E77E-4DB5-A5B0-0CD397C0B62E}"/>
              </a:ext>
            </a:extLst>
          </p:cNvPr>
          <p:cNvSpPr/>
          <p:nvPr/>
        </p:nvSpPr>
        <p:spPr>
          <a:xfrm>
            <a:off x="6013751" y="88720"/>
            <a:ext cx="2931160" cy="81280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rPr>
              <a:t>أفكر واعبر :</a:t>
            </a:r>
            <a:endParaRPr kumimoji="0" lang="ar-AE"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endParaRPr>
          </a:p>
        </p:txBody>
      </p:sp>
      <p:sp>
        <p:nvSpPr>
          <p:cNvPr id="15" name="مستطيل مستدير الزوايا 3">
            <a:extLst>
              <a:ext uri="{FF2B5EF4-FFF2-40B4-BE49-F238E27FC236}">
                <a16:creationId xmlns:a16="http://schemas.microsoft.com/office/drawing/2014/main" id="{692D3EA9-24F6-4C34-A020-F89DBF774507}"/>
              </a:ext>
            </a:extLst>
          </p:cNvPr>
          <p:cNvSpPr/>
          <p:nvPr/>
        </p:nvSpPr>
        <p:spPr>
          <a:xfrm>
            <a:off x="618791" y="1288578"/>
            <a:ext cx="8326120" cy="81280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rPr>
              <a:t>عن اثر التعاون على سعادة الناس في كل مما يأتي :</a:t>
            </a:r>
            <a:endParaRPr kumimoji="0" lang="ar-AE"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endParaRPr>
          </a:p>
        </p:txBody>
      </p:sp>
      <p:sp>
        <p:nvSpPr>
          <p:cNvPr id="16" name="مستطيل مستدير الزوايا 3">
            <a:extLst>
              <a:ext uri="{FF2B5EF4-FFF2-40B4-BE49-F238E27FC236}">
                <a16:creationId xmlns:a16="http://schemas.microsoft.com/office/drawing/2014/main" id="{C835E579-0FBE-4EB7-9C4B-8662128B0C3D}"/>
              </a:ext>
            </a:extLst>
          </p:cNvPr>
          <p:cNvSpPr/>
          <p:nvPr/>
        </p:nvSpPr>
        <p:spPr>
          <a:xfrm>
            <a:off x="8684502" y="2222447"/>
            <a:ext cx="2931160" cy="81280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rPr>
              <a:t>نطاق الاسرة</a:t>
            </a:r>
            <a:endParaRPr kumimoji="0" lang="ar-AE"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endParaRPr>
          </a:p>
        </p:txBody>
      </p:sp>
      <p:sp>
        <p:nvSpPr>
          <p:cNvPr id="17" name="مستطيل مستدير الزوايا 3">
            <a:extLst>
              <a:ext uri="{FF2B5EF4-FFF2-40B4-BE49-F238E27FC236}">
                <a16:creationId xmlns:a16="http://schemas.microsoft.com/office/drawing/2014/main" id="{6669874B-E68D-4A25-9DCE-8798FFBECEFF}"/>
              </a:ext>
            </a:extLst>
          </p:cNvPr>
          <p:cNvSpPr/>
          <p:nvPr/>
        </p:nvSpPr>
        <p:spPr>
          <a:xfrm>
            <a:off x="8373652" y="3329098"/>
            <a:ext cx="2931160" cy="81280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rPr>
              <a:t>نطاق المدرسة:</a:t>
            </a:r>
            <a:endParaRPr kumimoji="0" lang="ar-AE"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endParaRPr>
          </a:p>
        </p:txBody>
      </p:sp>
      <p:sp>
        <p:nvSpPr>
          <p:cNvPr id="18" name="مستطيل مستدير الزوايا 3">
            <a:extLst>
              <a:ext uri="{FF2B5EF4-FFF2-40B4-BE49-F238E27FC236}">
                <a16:creationId xmlns:a16="http://schemas.microsoft.com/office/drawing/2014/main" id="{B00FFBE1-3374-45ED-8BA4-82F34EF620B6}"/>
              </a:ext>
            </a:extLst>
          </p:cNvPr>
          <p:cNvSpPr/>
          <p:nvPr/>
        </p:nvSpPr>
        <p:spPr>
          <a:xfrm>
            <a:off x="8684502" y="4424571"/>
            <a:ext cx="2931160" cy="81280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rPr>
              <a:t>نطاق الحي</a:t>
            </a:r>
            <a:endParaRPr kumimoji="0" lang="ar-AE"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endParaRPr>
          </a:p>
        </p:txBody>
      </p:sp>
      <p:sp>
        <p:nvSpPr>
          <p:cNvPr id="21" name="مستطيل مستدير الزوايا 3">
            <a:extLst>
              <a:ext uri="{FF2B5EF4-FFF2-40B4-BE49-F238E27FC236}">
                <a16:creationId xmlns:a16="http://schemas.microsoft.com/office/drawing/2014/main" id="{91CD430C-C570-44BC-89F1-EEB5853D0DFE}"/>
              </a:ext>
            </a:extLst>
          </p:cNvPr>
          <p:cNvSpPr/>
          <p:nvPr/>
        </p:nvSpPr>
        <p:spPr>
          <a:xfrm>
            <a:off x="8684502" y="5369618"/>
            <a:ext cx="2931160" cy="81280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rPr>
              <a:t>نطاق العمل:</a:t>
            </a:r>
            <a:endParaRPr kumimoji="0" lang="ar-AE"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endParaRPr>
          </a:p>
        </p:txBody>
      </p:sp>
      <p:pic>
        <p:nvPicPr>
          <p:cNvPr id="3" name="صورة 2">
            <a:extLst>
              <a:ext uri="{FF2B5EF4-FFF2-40B4-BE49-F238E27FC236}">
                <a16:creationId xmlns:a16="http://schemas.microsoft.com/office/drawing/2014/main" id="{28AD05D9-39DC-47DB-AA52-002E454B125E}"/>
              </a:ext>
            </a:extLst>
          </p:cNvPr>
          <p:cNvPicPr>
            <a:picLocks noChangeAspect="1"/>
          </p:cNvPicPr>
          <p:nvPr/>
        </p:nvPicPr>
        <p:blipFill>
          <a:blip r:embed="rId4">
            <a:clrChange>
              <a:clrFrom>
                <a:srgbClr val="FFFDE6"/>
              </a:clrFrom>
              <a:clrTo>
                <a:srgbClr val="FFFDE6">
                  <a:alpha val="0"/>
                </a:srgbClr>
              </a:clrTo>
            </a:clrChange>
            <a:extLst>
              <a:ext uri="{28A0092B-C50C-407E-A947-70E740481C1C}">
                <a14:useLocalDpi xmlns:a14="http://schemas.microsoft.com/office/drawing/2010/main" val="0"/>
              </a:ext>
            </a:extLst>
          </a:blip>
          <a:stretch>
            <a:fillRect/>
          </a:stretch>
        </p:blipFill>
        <p:spPr>
          <a:xfrm>
            <a:off x="9215446" y="106525"/>
            <a:ext cx="2089366" cy="1891967"/>
          </a:xfrm>
          <a:prstGeom prst="rect">
            <a:avLst/>
          </a:prstGeom>
        </p:spPr>
      </p:pic>
      <p:pic>
        <p:nvPicPr>
          <p:cNvPr id="4" name="صورة 3">
            <a:extLst>
              <a:ext uri="{FF2B5EF4-FFF2-40B4-BE49-F238E27FC236}">
                <a16:creationId xmlns:a16="http://schemas.microsoft.com/office/drawing/2014/main" id="{A3BA66A7-E2F5-452C-9B9A-0BA39E0FD8A2}"/>
              </a:ext>
            </a:extLst>
          </p:cNvPr>
          <p:cNvPicPr>
            <a:picLocks/>
          </p:cNvPicPr>
          <p:nvPr/>
        </p:nvPicPr>
        <p:blipFill>
          <a:blip r:embed="rId5"/>
          <a:stretch>
            <a:fillRect/>
          </a:stretch>
        </p:blipFill>
        <p:spPr>
          <a:xfrm>
            <a:off x="4646839" y="98628"/>
            <a:ext cx="1366912" cy="1126198"/>
          </a:xfrm>
          <a:prstGeom prst="rect">
            <a:avLst/>
          </a:prstGeom>
        </p:spPr>
      </p:pic>
      <p:pic>
        <p:nvPicPr>
          <p:cNvPr id="22" name="صورة 21">
            <a:extLst>
              <a:ext uri="{FF2B5EF4-FFF2-40B4-BE49-F238E27FC236}">
                <a16:creationId xmlns:a16="http://schemas.microsoft.com/office/drawing/2014/main" id="{A6BC9DC6-A4D4-4A04-91FB-005EA1F0C8DB}"/>
              </a:ext>
            </a:extLst>
          </p:cNvPr>
          <p:cNvPicPr>
            <a:picLocks/>
          </p:cNvPicPr>
          <p:nvPr/>
        </p:nvPicPr>
        <p:blipFill>
          <a:blip r:embed="rId6"/>
          <a:stretch>
            <a:fillRect/>
          </a:stretch>
        </p:blipFill>
        <p:spPr>
          <a:xfrm>
            <a:off x="7293731" y="3708400"/>
            <a:ext cx="1625600" cy="2474018"/>
          </a:xfrm>
          <a:prstGeom prst="rect">
            <a:avLst/>
          </a:prstGeom>
        </p:spPr>
      </p:pic>
      <p:pic>
        <p:nvPicPr>
          <p:cNvPr id="23" name="صورة 22">
            <a:extLst>
              <a:ext uri="{FF2B5EF4-FFF2-40B4-BE49-F238E27FC236}">
                <a16:creationId xmlns:a16="http://schemas.microsoft.com/office/drawing/2014/main" id="{969B0FD0-6C88-4F11-B345-7AA44502014F}"/>
              </a:ext>
            </a:extLst>
          </p:cNvPr>
          <p:cNvPicPr>
            <a:picLocks/>
          </p:cNvPicPr>
          <p:nvPr/>
        </p:nvPicPr>
        <p:blipFill>
          <a:blip r:embed="rId7"/>
          <a:stretch>
            <a:fillRect/>
          </a:stretch>
        </p:blipFill>
        <p:spPr>
          <a:xfrm>
            <a:off x="761688" y="-62657"/>
            <a:ext cx="953991" cy="1177360"/>
          </a:xfrm>
          <a:prstGeom prst="rect">
            <a:avLst/>
          </a:prstGeom>
        </p:spPr>
      </p:pic>
      <p:pic>
        <p:nvPicPr>
          <p:cNvPr id="24" name="صورة 23">
            <a:extLst>
              <a:ext uri="{FF2B5EF4-FFF2-40B4-BE49-F238E27FC236}">
                <a16:creationId xmlns:a16="http://schemas.microsoft.com/office/drawing/2014/main" id="{781F6E76-9797-4969-893F-8291684D9022}"/>
              </a:ext>
            </a:extLst>
          </p:cNvPr>
          <p:cNvPicPr>
            <a:picLocks/>
          </p:cNvPicPr>
          <p:nvPr/>
        </p:nvPicPr>
        <p:blipFill>
          <a:blip r:embed="rId8"/>
          <a:stretch>
            <a:fillRect/>
          </a:stretch>
        </p:blipFill>
        <p:spPr>
          <a:xfrm>
            <a:off x="2346570" y="60858"/>
            <a:ext cx="1136257" cy="879969"/>
          </a:xfrm>
          <a:prstGeom prst="rect">
            <a:avLst/>
          </a:prstGeom>
        </p:spPr>
      </p:pic>
    </p:spTree>
    <p:extLst>
      <p:ext uri="{BB962C8B-B14F-4D97-AF65-F5344CB8AC3E}">
        <p14:creationId xmlns:p14="http://schemas.microsoft.com/office/powerpoint/2010/main" val="118816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5" grpId="0" animBg="1"/>
      <p:bldP spid="16" grpId="0" animBg="1"/>
      <p:bldP spid="17" grpId="0" animBg="1"/>
      <p:bldP spid="18"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72051" y="149633"/>
            <a:ext cx="11887869" cy="6419843"/>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4" name="مستطيل مستدير الزوايا 2">
            <a:extLst>
              <a:ext uri="{FF2B5EF4-FFF2-40B4-BE49-F238E27FC236}">
                <a16:creationId xmlns:a16="http://schemas.microsoft.com/office/drawing/2014/main" id="{9CC6F8FE-9FB6-48D2-887A-569646A81DCD}"/>
              </a:ext>
            </a:extLst>
          </p:cNvPr>
          <p:cNvSpPr/>
          <p:nvPr/>
        </p:nvSpPr>
        <p:spPr>
          <a:xfrm>
            <a:off x="2621280" y="985520"/>
            <a:ext cx="9438640" cy="5496560"/>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r">
              <a:lnSpc>
                <a:spcPct val="150000"/>
              </a:lnSpc>
            </a:pPr>
            <a:r>
              <a:rPr lang="ar-SA" sz="2400" b="1" dirty="0">
                <a:solidFill>
                  <a:srgbClr val="7030A0"/>
                </a:solidFill>
                <a:effectLst>
                  <a:outerShdw blurRad="38100" dist="38100" dir="2700000" algn="tl">
                    <a:srgbClr val="000000">
                      <a:alpha val="43137"/>
                    </a:srgbClr>
                  </a:outerShdw>
                </a:effectLst>
                <a:latin typeface="Arabic Typesetting" panose="03020402040406030203" pitchFamily="66" charset="-78"/>
              </a:rPr>
              <a:t>تعد دولة الإمارات العربية المتحدة الأولى عالميا في مجال التعايش السلمي، والانسجام بين الأجناس والأعراق المختلفة التي تعيش على أرضها، فهي تضم ما يزيد عن المائتين من الجنسيات المختلقة، الذي تتوفر لهم سبل الحياة الكريمة؛ </a:t>
            </a:r>
            <a:r>
              <a:rPr lang="ar-SA" sz="2400" b="1" dirty="0" err="1">
                <a:solidFill>
                  <a:srgbClr val="7030A0"/>
                </a:solidFill>
                <a:effectLst>
                  <a:outerShdw blurRad="38100" dist="38100" dir="2700000" algn="tl">
                    <a:srgbClr val="000000">
                      <a:alpha val="43137"/>
                    </a:srgbClr>
                  </a:outerShdw>
                </a:effectLst>
                <a:latin typeface="Arabic Typesetting" panose="03020402040406030203" pitchFamily="66" charset="-78"/>
              </a:rPr>
              <a:t>گحرية</a:t>
            </a:r>
            <a:r>
              <a:rPr lang="ar-SA" sz="2400" b="1" dirty="0">
                <a:solidFill>
                  <a:srgbClr val="7030A0"/>
                </a:solidFill>
                <a:effectLst>
                  <a:outerShdw blurRad="38100" dist="38100" dir="2700000" algn="tl">
                    <a:srgbClr val="000000">
                      <a:alpha val="43137"/>
                    </a:srgbClr>
                  </a:outerShdw>
                </a:effectLst>
                <a:latin typeface="Arabic Typesetting" panose="03020402040406030203" pitchFamily="66" charset="-78"/>
              </a:rPr>
              <a:t> العبادة، وسبل العلم، وفرص العمل، دون تمييز بينهم في المعاملة على أساس من الدين أو الجنسية، فترى الجميع يتعاون في كل المؤسسات والوزارات للعمل بشكل جاد لبناء الحضارة الإنسانية الإماراتية. وهذا بفضل نهج قيادتنا الرشيدة التي تحرض على إثراء تأصيل ثقافة التسامح، والعدل </a:t>
            </a:r>
            <a:r>
              <a:rPr lang="ar-SA" sz="2400" b="1" dirty="0" err="1">
                <a:solidFill>
                  <a:srgbClr val="7030A0"/>
                </a:solidFill>
                <a:effectLst>
                  <a:outerShdw blurRad="38100" dist="38100" dir="2700000" algn="tl">
                    <a:srgbClr val="000000">
                      <a:alpha val="43137"/>
                    </a:srgbClr>
                  </a:outerShdw>
                </a:effectLst>
                <a:latin typeface="Arabic Typesetting" panose="03020402040406030203" pitchFamily="66" charset="-78"/>
              </a:rPr>
              <a:t>والمساواۃ</a:t>
            </a:r>
            <a:r>
              <a:rPr lang="ar-SA" sz="2400" b="1" dirty="0">
                <a:solidFill>
                  <a:srgbClr val="7030A0"/>
                </a:solidFill>
                <a:effectLst>
                  <a:outerShdw blurRad="38100" dist="38100" dir="2700000" algn="tl">
                    <a:srgbClr val="000000">
                      <a:alpha val="43137"/>
                    </a:srgbClr>
                  </a:outerShdw>
                </a:effectLst>
                <a:latin typeface="Arabic Typesetting" panose="03020402040406030203" pitchFamily="66" charset="-78"/>
              </a:rPr>
              <a:t> واحترام الآخر وحب الخير للغير. وانطلاقا من حرص الدولة على ترسيخ مبادئ التسامح ونبذ كل مظاهر العنف  أطلقت قانون مكافحة الكراهية والتمييز بين الناس على أساس من الدين والجنسية ، كما كان لها الأسبقية على مستوى العالم في تعيين وزيرة التسامح. بدا التسامح في المجتمع.</a:t>
            </a:r>
          </a:p>
        </p:txBody>
      </p:sp>
      <p:sp>
        <p:nvSpPr>
          <p:cNvPr id="5" name="مستطيل مستدير الزوايا 2">
            <a:extLst>
              <a:ext uri="{FF2B5EF4-FFF2-40B4-BE49-F238E27FC236}">
                <a16:creationId xmlns:a16="http://schemas.microsoft.com/office/drawing/2014/main" id="{5AAE7657-22BF-448F-84F8-4BDA1AA1FA50}"/>
              </a:ext>
            </a:extLst>
          </p:cNvPr>
          <p:cNvSpPr/>
          <p:nvPr/>
        </p:nvSpPr>
        <p:spPr>
          <a:xfrm>
            <a:off x="5791200" y="149633"/>
            <a:ext cx="5842511" cy="835887"/>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الإمارات الأولى في التعايش السلمي</a:t>
            </a:r>
          </a:p>
        </p:txBody>
      </p:sp>
      <p:sp>
        <p:nvSpPr>
          <p:cNvPr id="6" name="مستطيل مستدير الزوايا 2">
            <a:extLst>
              <a:ext uri="{FF2B5EF4-FFF2-40B4-BE49-F238E27FC236}">
                <a16:creationId xmlns:a16="http://schemas.microsoft.com/office/drawing/2014/main" id="{1AD9C310-7550-4BBF-B9EB-C4606296C82C}"/>
              </a:ext>
            </a:extLst>
          </p:cNvPr>
          <p:cNvSpPr/>
          <p:nvPr/>
        </p:nvSpPr>
        <p:spPr>
          <a:xfrm>
            <a:off x="132080" y="1605280"/>
            <a:ext cx="2489200" cy="4439920"/>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2400" b="1" dirty="0">
                <a:solidFill>
                  <a:srgbClr val="FF0000"/>
                </a:solidFill>
                <a:effectLst>
                  <a:outerShdw blurRad="38100" dist="38100" dir="2700000" algn="tl">
                    <a:srgbClr val="000000">
                      <a:alpha val="43137"/>
                    </a:srgbClr>
                  </a:outerShdw>
                </a:effectLst>
                <a:latin typeface="Arabic Typesetting" panose="03020402040406030203" pitchFamily="66" charset="-78"/>
              </a:rPr>
              <a:t>إثراء</a:t>
            </a:r>
          </a:p>
          <a:p>
            <a:pPr algn="ctr"/>
            <a:r>
              <a:rPr lang="ar-SA" sz="2400" b="1" dirty="0">
                <a:solidFill>
                  <a:srgbClr val="FF0000"/>
                </a:solidFill>
                <a:effectLst>
                  <a:outerShdw blurRad="38100" dist="38100" dir="2700000" algn="tl">
                    <a:srgbClr val="000000">
                      <a:alpha val="43137"/>
                    </a:srgbClr>
                  </a:outerShdw>
                </a:effectLst>
                <a:latin typeface="Arabic Typesetting" panose="03020402040406030203" pitchFamily="66" charset="-78"/>
              </a:rPr>
              <a:t>تعد دولة الإمارات أول دولة تعين وزيرة للتسامح، وهي اليه أطلقت قانون مكافحة الكراهية والتمييز بين الناس على أساس من الدين ا </a:t>
            </a:r>
            <a:r>
              <a:rPr lang="ar-SA" sz="2400" b="1" dirty="0" err="1">
                <a:solidFill>
                  <a:srgbClr val="FF0000"/>
                </a:solidFill>
                <a:effectLst>
                  <a:outerShdw blurRad="38100" dist="38100" dir="2700000" algn="tl">
                    <a:srgbClr val="000000">
                      <a:alpha val="43137"/>
                    </a:srgbClr>
                  </a:outerShdw>
                </a:effectLst>
                <a:latin typeface="Arabic Typesetting" panose="03020402040406030203" pitchFamily="66" charset="-78"/>
              </a:rPr>
              <a:t>بی</a:t>
            </a:r>
            <a:r>
              <a:rPr lang="ar-SA" sz="2400" b="1" dirty="0">
                <a:solidFill>
                  <a:srgbClr val="FF0000"/>
                </a:solidFill>
                <a:effectLst>
                  <a:outerShdw blurRad="38100" dist="38100" dir="2700000" algn="tl">
                    <a:srgbClr val="000000">
                      <a:alpha val="43137"/>
                    </a:srgbClr>
                  </a:outerShdw>
                </a:effectLst>
                <a:latin typeface="Arabic Typesetting" panose="03020402040406030203" pitchFamily="66" charset="-78"/>
              </a:rPr>
              <a:t> بن خالد القاسم، لدغه</a:t>
            </a:r>
          </a:p>
        </p:txBody>
      </p:sp>
      <p:pic>
        <p:nvPicPr>
          <p:cNvPr id="3" name="صورة 2">
            <a:extLst>
              <a:ext uri="{FF2B5EF4-FFF2-40B4-BE49-F238E27FC236}">
                <a16:creationId xmlns:a16="http://schemas.microsoft.com/office/drawing/2014/main" id="{2C524780-6649-414C-BEF3-8C76A0248187}"/>
              </a:ext>
            </a:extLst>
          </p:cNvPr>
          <p:cNvPicPr>
            <a:picLocks/>
          </p:cNvPicPr>
          <p:nvPr/>
        </p:nvPicPr>
        <p:blipFill>
          <a:blip r:embed="rId4"/>
          <a:stretch>
            <a:fillRect/>
          </a:stretch>
        </p:blipFill>
        <p:spPr>
          <a:xfrm>
            <a:off x="650240" y="214104"/>
            <a:ext cx="1808480" cy="1326519"/>
          </a:xfrm>
          <a:prstGeom prst="rect">
            <a:avLst/>
          </a:prstGeom>
        </p:spPr>
      </p:pic>
    </p:spTree>
    <p:extLst>
      <p:ext uri="{BB962C8B-B14F-4D97-AF65-F5344CB8AC3E}">
        <p14:creationId xmlns:p14="http://schemas.microsoft.com/office/powerpoint/2010/main" val="269384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72051" y="34875"/>
            <a:ext cx="11887869" cy="653460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20" name="مستطيل مستدير الزوايا 2">
            <a:extLst>
              <a:ext uri="{FF2B5EF4-FFF2-40B4-BE49-F238E27FC236}">
                <a16:creationId xmlns:a16="http://schemas.microsoft.com/office/drawing/2014/main" id="{9B91259F-5835-4F1D-90EA-F96414023352}"/>
              </a:ext>
            </a:extLst>
          </p:cNvPr>
          <p:cNvSpPr/>
          <p:nvPr/>
        </p:nvSpPr>
        <p:spPr>
          <a:xfrm>
            <a:off x="6960111" y="220753"/>
            <a:ext cx="3961889" cy="673327"/>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اتعاون و أتوقع</a:t>
            </a:r>
          </a:p>
        </p:txBody>
      </p:sp>
      <p:sp>
        <p:nvSpPr>
          <p:cNvPr id="5" name="مستطيل مستدير الزوايا 2">
            <a:extLst>
              <a:ext uri="{FF2B5EF4-FFF2-40B4-BE49-F238E27FC236}">
                <a16:creationId xmlns:a16="http://schemas.microsoft.com/office/drawing/2014/main" id="{0394935D-43DC-4A5F-865E-BFE982EE394B}"/>
              </a:ext>
            </a:extLst>
          </p:cNvPr>
          <p:cNvSpPr/>
          <p:nvPr/>
        </p:nvSpPr>
        <p:spPr>
          <a:xfrm>
            <a:off x="1683807" y="196588"/>
            <a:ext cx="4754880" cy="1020017"/>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نتائج التخلق بالقيم التالية</a:t>
            </a:r>
          </a:p>
        </p:txBody>
      </p:sp>
      <p:graphicFrame>
        <p:nvGraphicFramePr>
          <p:cNvPr id="2" name="جدول 2">
            <a:extLst>
              <a:ext uri="{FF2B5EF4-FFF2-40B4-BE49-F238E27FC236}">
                <a16:creationId xmlns:a16="http://schemas.microsoft.com/office/drawing/2014/main" id="{43803372-191B-4C69-8419-15CD207A42EA}"/>
              </a:ext>
            </a:extLst>
          </p:cNvPr>
          <p:cNvGraphicFramePr>
            <a:graphicFrameLocks noGrp="1"/>
          </p:cNvGraphicFramePr>
          <p:nvPr>
            <p:extLst>
              <p:ext uri="{D42A27DB-BD31-4B8C-83A1-F6EECF244321}">
                <p14:modId xmlns:p14="http://schemas.microsoft.com/office/powerpoint/2010/main" val="2331455668"/>
              </p:ext>
            </p:extLst>
          </p:nvPr>
        </p:nvGraphicFramePr>
        <p:xfrm>
          <a:off x="538480" y="1402483"/>
          <a:ext cx="10577936" cy="4623040"/>
        </p:xfrm>
        <a:graphic>
          <a:graphicData uri="http://schemas.openxmlformats.org/drawingml/2006/table">
            <a:tbl>
              <a:tblPr rtl="1" firstRow="1" bandRow="1">
                <a:tableStyleId>{5940675A-B579-460E-94D1-54222C63F5DA}</a:tableStyleId>
              </a:tblPr>
              <a:tblGrid>
                <a:gridCol w="3238512">
                  <a:extLst>
                    <a:ext uri="{9D8B030D-6E8A-4147-A177-3AD203B41FA5}">
                      <a16:colId xmlns:a16="http://schemas.microsoft.com/office/drawing/2014/main" val="2723432634"/>
                    </a:ext>
                  </a:extLst>
                </a:gridCol>
                <a:gridCol w="7339424">
                  <a:extLst>
                    <a:ext uri="{9D8B030D-6E8A-4147-A177-3AD203B41FA5}">
                      <a16:colId xmlns:a16="http://schemas.microsoft.com/office/drawing/2014/main" val="192079937"/>
                    </a:ext>
                  </a:extLst>
                </a:gridCol>
              </a:tblGrid>
              <a:tr h="497437">
                <a:tc>
                  <a:txBody>
                    <a:bodyPr/>
                    <a:lstStyle/>
                    <a:p>
                      <a:pPr algn="ctr" rtl="1"/>
                      <a:r>
                        <a:rPr lang="ar-SA" sz="3200" b="1" dirty="0">
                          <a:solidFill>
                            <a:srgbClr val="FF0000"/>
                          </a:solidFill>
                          <a:cs typeface="+mn-cs"/>
                        </a:rPr>
                        <a:t>القيم </a:t>
                      </a:r>
                    </a:p>
                  </a:txBody>
                  <a:tcPr>
                    <a:lnL w="57150" cap="flat" cmpd="sng" algn="ctr">
                      <a:solidFill>
                        <a:srgbClr val="7030A0"/>
                      </a:solidFill>
                      <a:prstDash val="solid"/>
                      <a:round/>
                      <a:headEnd type="none" w="med" len="med"/>
                      <a:tailEnd type="none" w="med" len="med"/>
                    </a:lnL>
                    <a:lnR w="57150" cap="flat" cmpd="sng" algn="ctr">
                      <a:solidFill>
                        <a:srgbClr val="7030A0"/>
                      </a:solidFill>
                      <a:prstDash val="solid"/>
                      <a:round/>
                      <a:headEnd type="none" w="med" len="med"/>
                      <a:tailEnd type="none" w="med" len="med"/>
                    </a:lnR>
                    <a:lnT w="57150" cap="flat" cmpd="sng" algn="ctr">
                      <a:solidFill>
                        <a:srgbClr val="7030A0"/>
                      </a:solidFill>
                      <a:prstDash val="solid"/>
                      <a:round/>
                      <a:headEnd type="none" w="med" len="med"/>
                      <a:tailEnd type="none" w="med" len="med"/>
                    </a:lnT>
                    <a:lnB w="57150" cap="flat" cmpd="sng" algn="ctr">
                      <a:solidFill>
                        <a:srgbClr val="7030A0"/>
                      </a:solidFill>
                      <a:prstDash val="solid"/>
                      <a:round/>
                      <a:headEnd type="none" w="med" len="med"/>
                      <a:tailEnd type="none" w="med" len="med"/>
                    </a:lnB>
                    <a:solidFill>
                      <a:schemeClr val="accent2">
                        <a:lumMod val="20000"/>
                        <a:lumOff val="80000"/>
                      </a:schemeClr>
                    </a:solidFill>
                  </a:tcPr>
                </a:tc>
                <a:tc>
                  <a:txBody>
                    <a:bodyPr/>
                    <a:lstStyle/>
                    <a:p>
                      <a:pPr algn="ctr" rtl="1"/>
                      <a:r>
                        <a:rPr lang="ar-SA" sz="3200" b="1" dirty="0">
                          <a:solidFill>
                            <a:srgbClr val="FF0000"/>
                          </a:solidFill>
                          <a:cs typeface="+mn-cs"/>
                        </a:rPr>
                        <a:t>النتائج</a:t>
                      </a:r>
                    </a:p>
                  </a:txBody>
                  <a:tcPr>
                    <a:lnL w="57150" cap="flat" cmpd="sng" algn="ctr">
                      <a:solidFill>
                        <a:srgbClr val="7030A0"/>
                      </a:solidFill>
                      <a:prstDash val="solid"/>
                      <a:round/>
                      <a:headEnd type="none" w="med" len="med"/>
                      <a:tailEnd type="none" w="med" len="med"/>
                    </a:lnL>
                    <a:lnR w="57150" cap="flat" cmpd="sng" algn="ctr">
                      <a:solidFill>
                        <a:srgbClr val="7030A0"/>
                      </a:solidFill>
                      <a:prstDash val="solid"/>
                      <a:round/>
                      <a:headEnd type="none" w="med" len="med"/>
                      <a:tailEnd type="none" w="med" len="med"/>
                    </a:lnR>
                    <a:lnT w="57150" cap="flat" cmpd="sng" algn="ctr">
                      <a:solidFill>
                        <a:srgbClr val="7030A0"/>
                      </a:solidFill>
                      <a:prstDash val="solid"/>
                      <a:round/>
                      <a:headEnd type="none" w="med" len="med"/>
                      <a:tailEnd type="none" w="med" len="med"/>
                    </a:lnT>
                    <a:lnB w="57150" cap="flat" cmpd="sng" algn="ctr">
                      <a:solidFill>
                        <a:srgbClr val="7030A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23854040"/>
                  </a:ext>
                </a:extLst>
              </a:tr>
              <a:tr h="808784">
                <a:tc>
                  <a:txBody>
                    <a:bodyPr/>
                    <a:lstStyle/>
                    <a:p>
                      <a:pPr algn="ctr" rtl="1"/>
                      <a:r>
                        <a:rPr lang="ar-SA" sz="3200" b="1" dirty="0">
                          <a:solidFill>
                            <a:srgbClr val="FF0000"/>
                          </a:solidFill>
                          <a:cs typeface="+mn-cs"/>
                        </a:rPr>
                        <a:t>التسامح</a:t>
                      </a:r>
                    </a:p>
                  </a:txBody>
                  <a:tcPr>
                    <a:lnL w="57150" cap="flat" cmpd="sng" algn="ctr">
                      <a:solidFill>
                        <a:srgbClr val="7030A0"/>
                      </a:solidFill>
                      <a:prstDash val="solid"/>
                      <a:round/>
                      <a:headEnd type="none" w="med" len="med"/>
                      <a:tailEnd type="none" w="med" len="med"/>
                    </a:lnL>
                    <a:lnR w="57150" cap="flat" cmpd="sng" algn="ctr">
                      <a:solidFill>
                        <a:srgbClr val="7030A0"/>
                      </a:solidFill>
                      <a:prstDash val="solid"/>
                      <a:round/>
                      <a:headEnd type="none" w="med" len="med"/>
                      <a:tailEnd type="none" w="med" len="med"/>
                    </a:lnR>
                    <a:lnT w="57150" cap="flat" cmpd="sng" algn="ctr">
                      <a:solidFill>
                        <a:srgbClr val="7030A0"/>
                      </a:solidFill>
                      <a:prstDash val="solid"/>
                      <a:round/>
                      <a:headEnd type="none" w="med" len="med"/>
                      <a:tailEnd type="none" w="med" len="med"/>
                    </a:lnT>
                    <a:lnB w="57150" cap="flat" cmpd="sng" algn="ctr">
                      <a:solidFill>
                        <a:srgbClr val="7030A0"/>
                      </a:solidFill>
                      <a:prstDash val="solid"/>
                      <a:round/>
                      <a:headEnd type="none" w="med" len="med"/>
                      <a:tailEnd type="none" w="med" len="med"/>
                    </a:lnB>
                    <a:solidFill>
                      <a:schemeClr val="accent2">
                        <a:lumMod val="20000"/>
                        <a:lumOff val="80000"/>
                      </a:schemeClr>
                    </a:solidFill>
                  </a:tcPr>
                </a:tc>
                <a:tc>
                  <a:txBody>
                    <a:bodyPr/>
                    <a:lstStyle/>
                    <a:p>
                      <a:pPr algn="ctr" rtl="1"/>
                      <a:endParaRPr lang="ar-SA" sz="3200" b="1" dirty="0">
                        <a:cs typeface="+mn-cs"/>
                      </a:endParaRPr>
                    </a:p>
                  </a:txBody>
                  <a:tcPr>
                    <a:lnL w="57150" cap="flat" cmpd="sng" algn="ctr">
                      <a:solidFill>
                        <a:srgbClr val="7030A0"/>
                      </a:solidFill>
                      <a:prstDash val="solid"/>
                      <a:round/>
                      <a:headEnd type="none" w="med" len="med"/>
                      <a:tailEnd type="none" w="med" len="med"/>
                    </a:lnL>
                    <a:lnR w="57150" cap="flat" cmpd="sng" algn="ctr">
                      <a:solidFill>
                        <a:srgbClr val="7030A0"/>
                      </a:solidFill>
                      <a:prstDash val="solid"/>
                      <a:round/>
                      <a:headEnd type="none" w="med" len="med"/>
                      <a:tailEnd type="none" w="med" len="med"/>
                    </a:lnR>
                    <a:lnT w="57150" cap="flat" cmpd="sng" algn="ctr">
                      <a:solidFill>
                        <a:srgbClr val="7030A0"/>
                      </a:solidFill>
                      <a:prstDash val="solid"/>
                      <a:round/>
                      <a:headEnd type="none" w="med" len="med"/>
                      <a:tailEnd type="none" w="med" len="med"/>
                    </a:lnT>
                    <a:lnB w="57150" cap="flat" cmpd="sng" algn="ctr">
                      <a:solidFill>
                        <a:srgbClr val="7030A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16785509"/>
                  </a:ext>
                </a:extLst>
              </a:tr>
              <a:tr h="808784">
                <a:tc>
                  <a:txBody>
                    <a:bodyPr/>
                    <a:lstStyle/>
                    <a:p>
                      <a:pPr algn="ctr" rtl="1"/>
                      <a:r>
                        <a:rPr lang="ar-SA" sz="3200" b="1" dirty="0">
                          <a:solidFill>
                            <a:srgbClr val="FF0000"/>
                          </a:solidFill>
                          <a:cs typeface="+mn-cs"/>
                        </a:rPr>
                        <a:t>الحوار</a:t>
                      </a:r>
                    </a:p>
                  </a:txBody>
                  <a:tcPr>
                    <a:lnL w="57150" cap="flat" cmpd="sng" algn="ctr">
                      <a:solidFill>
                        <a:srgbClr val="7030A0"/>
                      </a:solidFill>
                      <a:prstDash val="solid"/>
                      <a:round/>
                      <a:headEnd type="none" w="med" len="med"/>
                      <a:tailEnd type="none" w="med" len="med"/>
                    </a:lnL>
                    <a:lnR w="57150" cap="flat" cmpd="sng" algn="ctr">
                      <a:solidFill>
                        <a:srgbClr val="7030A0"/>
                      </a:solidFill>
                      <a:prstDash val="solid"/>
                      <a:round/>
                      <a:headEnd type="none" w="med" len="med"/>
                      <a:tailEnd type="none" w="med" len="med"/>
                    </a:lnR>
                    <a:lnT w="57150" cap="flat" cmpd="sng" algn="ctr">
                      <a:solidFill>
                        <a:srgbClr val="7030A0"/>
                      </a:solidFill>
                      <a:prstDash val="solid"/>
                      <a:round/>
                      <a:headEnd type="none" w="med" len="med"/>
                      <a:tailEnd type="none" w="med" len="med"/>
                    </a:lnT>
                    <a:lnB w="57150" cap="flat" cmpd="sng" algn="ctr">
                      <a:solidFill>
                        <a:srgbClr val="7030A0"/>
                      </a:solidFill>
                      <a:prstDash val="solid"/>
                      <a:round/>
                      <a:headEnd type="none" w="med" len="med"/>
                      <a:tailEnd type="none" w="med" len="med"/>
                    </a:lnB>
                    <a:solidFill>
                      <a:schemeClr val="accent2">
                        <a:lumMod val="20000"/>
                        <a:lumOff val="80000"/>
                      </a:schemeClr>
                    </a:solidFill>
                  </a:tcPr>
                </a:tc>
                <a:tc>
                  <a:txBody>
                    <a:bodyPr/>
                    <a:lstStyle/>
                    <a:p>
                      <a:pPr algn="ctr" rtl="1"/>
                      <a:endParaRPr lang="ar-SA" sz="3200" b="1" dirty="0">
                        <a:cs typeface="+mn-cs"/>
                      </a:endParaRPr>
                    </a:p>
                  </a:txBody>
                  <a:tcPr>
                    <a:lnL w="57150" cap="flat" cmpd="sng" algn="ctr">
                      <a:solidFill>
                        <a:srgbClr val="7030A0"/>
                      </a:solidFill>
                      <a:prstDash val="solid"/>
                      <a:round/>
                      <a:headEnd type="none" w="med" len="med"/>
                      <a:tailEnd type="none" w="med" len="med"/>
                    </a:lnL>
                    <a:lnR w="57150" cap="flat" cmpd="sng" algn="ctr">
                      <a:solidFill>
                        <a:srgbClr val="7030A0"/>
                      </a:solidFill>
                      <a:prstDash val="solid"/>
                      <a:round/>
                      <a:headEnd type="none" w="med" len="med"/>
                      <a:tailEnd type="none" w="med" len="med"/>
                    </a:lnR>
                    <a:lnT w="57150" cap="flat" cmpd="sng" algn="ctr">
                      <a:solidFill>
                        <a:srgbClr val="7030A0"/>
                      </a:solidFill>
                      <a:prstDash val="solid"/>
                      <a:round/>
                      <a:headEnd type="none" w="med" len="med"/>
                      <a:tailEnd type="none" w="med" len="med"/>
                    </a:lnT>
                    <a:lnB w="57150" cap="flat" cmpd="sng" algn="ctr">
                      <a:solidFill>
                        <a:srgbClr val="7030A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93798125"/>
                  </a:ext>
                </a:extLst>
              </a:tr>
              <a:tr h="808784">
                <a:tc>
                  <a:txBody>
                    <a:bodyPr/>
                    <a:lstStyle/>
                    <a:p>
                      <a:pPr algn="ctr" rtl="1"/>
                      <a:r>
                        <a:rPr lang="ar-SA" sz="3200" b="1" dirty="0">
                          <a:solidFill>
                            <a:srgbClr val="FF0000"/>
                          </a:solidFill>
                          <a:cs typeface="+mn-cs"/>
                        </a:rPr>
                        <a:t>التعصب</a:t>
                      </a:r>
                    </a:p>
                  </a:txBody>
                  <a:tcPr>
                    <a:lnL w="57150" cap="flat" cmpd="sng" algn="ctr">
                      <a:solidFill>
                        <a:srgbClr val="7030A0"/>
                      </a:solidFill>
                      <a:prstDash val="solid"/>
                      <a:round/>
                      <a:headEnd type="none" w="med" len="med"/>
                      <a:tailEnd type="none" w="med" len="med"/>
                    </a:lnL>
                    <a:lnR w="57150" cap="flat" cmpd="sng" algn="ctr">
                      <a:solidFill>
                        <a:srgbClr val="7030A0"/>
                      </a:solidFill>
                      <a:prstDash val="solid"/>
                      <a:round/>
                      <a:headEnd type="none" w="med" len="med"/>
                      <a:tailEnd type="none" w="med" len="med"/>
                    </a:lnR>
                    <a:lnT w="57150" cap="flat" cmpd="sng" algn="ctr">
                      <a:solidFill>
                        <a:srgbClr val="7030A0"/>
                      </a:solidFill>
                      <a:prstDash val="solid"/>
                      <a:round/>
                      <a:headEnd type="none" w="med" len="med"/>
                      <a:tailEnd type="none" w="med" len="med"/>
                    </a:lnT>
                    <a:lnB w="57150" cap="flat" cmpd="sng" algn="ctr">
                      <a:solidFill>
                        <a:srgbClr val="7030A0"/>
                      </a:solidFill>
                      <a:prstDash val="solid"/>
                      <a:round/>
                      <a:headEnd type="none" w="med" len="med"/>
                      <a:tailEnd type="none" w="med" len="med"/>
                    </a:lnB>
                    <a:solidFill>
                      <a:schemeClr val="accent2">
                        <a:lumMod val="20000"/>
                        <a:lumOff val="80000"/>
                      </a:schemeClr>
                    </a:solidFill>
                  </a:tcPr>
                </a:tc>
                <a:tc>
                  <a:txBody>
                    <a:bodyPr/>
                    <a:lstStyle/>
                    <a:p>
                      <a:pPr algn="ctr" rtl="1"/>
                      <a:endParaRPr lang="ar-SA" sz="3200" b="1" dirty="0">
                        <a:cs typeface="+mn-cs"/>
                      </a:endParaRPr>
                    </a:p>
                  </a:txBody>
                  <a:tcPr>
                    <a:lnL w="57150" cap="flat" cmpd="sng" algn="ctr">
                      <a:solidFill>
                        <a:srgbClr val="7030A0"/>
                      </a:solidFill>
                      <a:prstDash val="solid"/>
                      <a:round/>
                      <a:headEnd type="none" w="med" len="med"/>
                      <a:tailEnd type="none" w="med" len="med"/>
                    </a:lnL>
                    <a:lnR w="57150" cap="flat" cmpd="sng" algn="ctr">
                      <a:solidFill>
                        <a:srgbClr val="7030A0"/>
                      </a:solidFill>
                      <a:prstDash val="solid"/>
                      <a:round/>
                      <a:headEnd type="none" w="med" len="med"/>
                      <a:tailEnd type="none" w="med" len="med"/>
                    </a:lnR>
                    <a:lnT w="57150" cap="flat" cmpd="sng" algn="ctr">
                      <a:solidFill>
                        <a:srgbClr val="7030A0"/>
                      </a:solidFill>
                      <a:prstDash val="solid"/>
                      <a:round/>
                      <a:headEnd type="none" w="med" len="med"/>
                      <a:tailEnd type="none" w="med" len="med"/>
                    </a:lnT>
                    <a:lnB w="57150" cap="flat" cmpd="sng" algn="ctr">
                      <a:solidFill>
                        <a:srgbClr val="7030A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65382081"/>
                  </a:ext>
                </a:extLst>
              </a:tr>
              <a:tr h="808784">
                <a:tc>
                  <a:txBody>
                    <a:bodyPr/>
                    <a:lstStyle/>
                    <a:p>
                      <a:pPr algn="ctr" rtl="1"/>
                      <a:r>
                        <a:rPr lang="ar-SA" sz="3200" b="1" dirty="0">
                          <a:solidFill>
                            <a:srgbClr val="FF0000"/>
                          </a:solidFill>
                          <a:cs typeface="+mn-cs"/>
                        </a:rPr>
                        <a:t>التمييز العنصري</a:t>
                      </a:r>
                    </a:p>
                  </a:txBody>
                  <a:tcPr>
                    <a:lnL w="57150" cap="flat" cmpd="sng" algn="ctr">
                      <a:solidFill>
                        <a:srgbClr val="7030A0"/>
                      </a:solidFill>
                      <a:prstDash val="solid"/>
                      <a:round/>
                      <a:headEnd type="none" w="med" len="med"/>
                      <a:tailEnd type="none" w="med" len="med"/>
                    </a:lnL>
                    <a:lnR w="57150" cap="flat" cmpd="sng" algn="ctr">
                      <a:solidFill>
                        <a:srgbClr val="7030A0"/>
                      </a:solidFill>
                      <a:prstDash val="solid"/>
                      <a:round/>
                      <a:headEnd type="none" w="med" len="med"/>
                      <a:tailEnd type="none" w="med" len="med"/>
                    </a:lnR>
                    <a:lnT w="57150" cap="flat" cmpd="sng" algn="ctr">
                      <a:solidFill>
                        <a:srgbClr val="7030A0"/>
                      </a:solidFill>
                      <a:prstDash val="solid"/>
                      <a:round/>
                      <a:headEnd type="none" w="med" len="med"/>
                      <a:tailEnd type="none" w="med" len="med"/>
                    </a:lnT>
                    <a:lnB w="57150" cap="flat" cmpd="sng" algn="ctr">
                      <a:solidFill>
                        <a:srgbClr val="7030A0"/>
                      </a:solidFill>
                      <a:prstDash val="solid"/>
                      <a:round/>
                      <a:headEnd type="none" w="med" len="med"/>
                      <a:tailEnd type="none" w="med" len="med"/>
                    </a:lnB>
                    <a:solidFill>
                      <a:schemeClr val="accent2">
                        <a:lumMod val="20000"/>
                        <a:lumOff val="80000"/>
                      </a:schemeClr>
                    </a:solidFill>
                  </a:tcPr>
                </a:tc>
                <a:tc>
                  <a:txBody>
                    <a:bodyPr/>
                    <a:lstStyle/>
                    <a:p>
                      <a:pPr algn="ctr" rtl="1"/>
                      <a:endParaRPr lang="ar-SA" sz="3200" b="1" dirty="0">
                        <a:cs typeface="+mn-cs"/>
                      </a:endParaRPr>
                    </a:p>
                  </a:txBody>
                  <a:tcPr>
                    <a:lnL w="57150" cap="flat" cmpd="sng" algn="ctr">
                      <a:solidFill>
                        <a:srgbClr val="7030A0"/>
                      </a:solidFill>
                      <a:prstDash val="solid"/>
                      <a:round/>
                      <a:headEnd type="none" w="med" len="med"/>
                      <a:tailEnd type="none" w="med" len="med"/>
                    </a:lnL>
                    <a:lnR w="57150" cap="flat" cmpd="sng" algn="ctr">
                      <a:solidFill>
                        <a:srgbClr val="7030A0"/>
                      </a:solidFill>
                      <a:prstDash val="solid"/>
                      <a:round/>
                      <a:headEnd type="none" w="med" len="med"/>
                      <a:tailEnd type="none" w="med" len="med"/>
                    </a:lnR>
                    <a:lnT w="57150" cap="flat" cmpd="sng" algn="ctr">
                      <a:solidFill>
                        <a:srgbClr val="7030A0"/>
                      </a:solidFill>
                      <a:prstDash val="solid"/>
                      <a:round/>
                      <a:headEnd type="none" w="med" len="med"/>
                      <a:tailEnd type="none" w="med" len="med"/>
                    </a:lnT>
                    <a:lnB w="57150" cap="flat" cmpd="sng" algn="ctr">
                      <a:solidFill>
                        <a:srgbClr val="7030A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10138491"/>
                  </a:ext>
                </a:extLst>
              </a:tr>
              <a:tr h="808784">
                <a:tc>
                  <a:txBody>
                    <a:bodyPr/>
                    <a:lstStyle/>
                    <a:p>
                      <a:pPr algn="ctr" rtl="1"/>
                      <a:r>
                        <a:rPr lang="ar-SA" sz="3200" b="1" dirty="0">
                          <a:solidFill>
                            <a:srgbClr val="FF0000"/>
                          </a:solidFill>
                          <a:cs typeface="+mn-cs"/>
                        </a:rPr>
                        <a:t>التعاون</a:t>
                      </a:r>
                    </a:p>
                  </a:txBody>
                  <a:tcPr>
                    <a:lnL w="57150" cap="flat" cmpd="sng" algn="ctr">
                      <a:solidFill>
                        <a:srgbClr val="7030A0"/>
                      </a:solidFill>
                      <a:prstDash val="solid"/>
                      <a:round/>
                      <a:headEnd type="none" w="med" len="med"/>
                      <a:tailEnd type="none" w="med" len="med"/>
                    </a:lnL>
                    <a:lnR w="57150" cap="flat" cmpd="sng" algn="ctr">
                      <a:solidFill>
                        <a:srgbClr val="7030A0"/>
                      </a:solidFill>
                      <a:prstDash val="solid"/>
                      <a:round/>
                      <a:headEnd type="none" w="med" len="med"/>
                      <a:tailEnd type="none" w="med" len="med"/>
                    </a:lnR>
                    <a:lnT w="57150" cap="flat" cmpd="sng" algn="ctr">
                      <a:solidFill>
                        <a:srgbClr val="7030A0"/>
                      </a:solidFill>
                      <a:prstDash val="solid"/>
                      <a:round/>
                      <a:headEnd type="none" w="med" len="med"/>
                      <a:tailEnd type="none" w="med" len="med"/>
                    </a:lnT>
                    <a:lnB w="57150" cap="flat" cmpd="sng" algn="ctr">
                      <a:solidFill>
                        <a:srgbClr val="7030A0"/>
                      </a:solidFill>
                      <a:prstDash val="solid"/>
                      <a:round/>
                      <a:headEnd type="none" w="med" len="med"/>
                      <a:tailEnd type="none" w="med" len="med"/>
                    </a:lnB>
                    <a:solidFill>
                      <a:schemeClr val="accent2">
                        <a:lumMod val="20000"/>
                        <a:lumOff val="80000"/>
                      </a:schemeClr>
                    </a:solidFill>
                  </a:tcPr>
                </a:tc>
                <a:tc>
                  <a:txBody>
                    <a:bodyPr/>
                    <a:lstStyle/>
                    <a:p>
                      <a:pPr algn="ctr" rtl="1"/>
                      <a:endParaRPr lang="ar-SA" sz="3200" b="1" dirty="0">
                        <a:cs typeface="+mn-cs"/>
                      </a:endParaRPr>
                    </a:p>
                  </a:txBody>
                  <a:tcPr>
                    <a:lnL w="57150" cap="flat" cmpd="sng" algn="ctr">
                      <a:solidFill>
                        <a:srgbClr val="7030A0"/>
                      </a:solidFill>
                      <a:prstDash val="solid"/>
                      <a:round/>
                      <a:headEnd type="none" w="med" len="med"/>
                      <a:tailEnd type="none" w="med" len="med"/>
                    </a:lnL>
                    <a:lnR w="57150" cap="flat" cmpd="sng" algn="ctr">
                      <a:solidFill>
                        <a:srgbClr val="7030A0"/>
                      </a:solidFill>
                      <a:prstDash val="solid"/>
                      <a:round/>
                      <a:headEnd type="none" w="med" len="med"/>
                      <a:tailEnd type="none" w="med" len="med"/>
                    </a:lnR>
                    <a:lnT w="57150" cap="flat" cmpd="sng" algn="ctr">
                      <a:solidFill>
                        <a:srgbClr val="7030A0"/>
                      </a:solidFill>
                      <a:prstDash val="solid"/>
                      <a:round/>
                      <a:headEnd type="none" w="med" len="med"/>
                      <a:tailEnd type="none" w="med" len="med"/>
                    </a:lnT>
                    <a:lnB w="57150" cap="flat" cmpd="sng" algn="ctr">
                      <a:solidFill>
                        <a:srgbClr val="7030A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671939225"/>
                  </a:ext>
                </a:extLst>
              </a:tr>
            </a:tbl>
          </a:graphicData>
        </a:graphic>
      </p:graphicFrame>
      <p:sp>
        <p:nvSpPr>
          <p:cNvPr id="8" name="مستطيل مستدير الزوايا 2">
            <a:extLst>
              <a:ext uri="{FF2B5EF4-FFF2-40B4-BE49-F238E27FC236}">
                <a16:creationId xmlns:a16="http://schemas.microsoft.com/office/drawing/2014/main" id="{DA1F27A9-B366-4D72-A754-BA0C92E5C301}"/>
              </a:ext>
            </a:extLst>
          </p:cNvPr>
          <p:cNvSpPr/>
          <p:nvPr/>
        </p:nvSpPr>
        <p:spPr>
          <a:xfrm>
            <a:off x="1075584" y="1964471"/>
            <a:ext cx="5101696" cy="6985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Arabic Typesetting" panose="03020402040406030203" pitchFamily="66" charset="-78"/>
                <a:ea typeface="+mn-ea"/>
              </a:rPr>
              <a:t>إشاعة المحبة – الأمن الاستقرار </a:t>
            </a:r>
            <a:endParaRPr kumimoji="0" lang="ar-AE" sz="2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Arabic Typesetting" panose="03020402040406030203" pitchFamily="66" charset="-78"/>
              <a:ea typeface="+mn-ea"/>
            </a:endParaRPr>
          </a:p>
        </p:txBody>
      </p:sp>
      <p:sp>
        <p:nvSpPr>
          <p:cNvPr id="9" name="مستطيل مستدير الزوايا 3">
            <a:extLst>
              <a:ext uri="{FF2B5EF4-FFF2-40B4-BE49-F238E27FC236}">
                <a16:creationId xmlns:a16="http://schemas.microsoft.com/office/drawing/2014/main" id="{5EC58B7E-71CE-407F-B580-476968777F83}"/>
              </a:ext>
            </a:extLst>
          </p:cNvPr>
          <p:cNvSpPr/>
          <p:nvPr/>
        </p:nvSpPr>
        <p:spPr>
          <a:xfrm>
            <a:off x="1014289" y="2809487"/>
            <a:ext cx="5101696" cy="6985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Arabic Typesetting" panose="03020402040406030203" pitchFamily="66" charset="-78"/>
                <a:ea typeface="+mn-ea"/>
              </a:rPr>
              <a:t>التقدم وتمتين العلاقات </a:t>
            </a:r>
            <a:endParaRPr kumimoji="0" lang="ar-AE" sz="2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Arabic Typesetting" panose="03020402040406030203" pitchFamily="66" charset="-78"/>
              <a:ea typeface="+mn-ea"/>
            </a:endParaRPr>
          </a:p>
        </p:txBody>
      </p:sp>
      <p:sp>
        <p:nvSpPr>
          <p:cNvPr id="10" name="مستطيل مستدير الزوايا 4">
            <a:extLst>
              <a:ext uri="{FF2B5EF4-FFF2-40B4-BE49-F238E27FC236}">
                <a16:creationId xmlns:a16="http://schemas.microsoft.com/office/drawing/2014/main" id="{472BB5F0-3B27-4FF6-9D1C-D57F2EC34C37}"/>
              </a:ext>
            </a:extLst>
          </p:cNvPr>
          <p:cNvSpPr/>
          <p:nvPr/>
        </p:nvSpPr>
        <p:spPr>
          <a:xfrm>
            <a:off x="1075584" y="3600926"/>
            <a:ext cx="5101696" cy="6985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Arabic Typesetting" panose="03020402040406030203" pitchFamily="66" charset="-78"/>
                <a:ea typeface="+mn-ea"/>
              </a:rPr>
              <a:t>الكره والحقد وتصدع المجتمع </a:t>
            </a:r>
            <a:endParaRPr kumimoji="0" lang="ar-AE" sz="2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Arabic Typesetting" panose="03020402040406030203" pitchFamily="66" charset="-78"/>
              <a:ea typeface="+mn-ea"/>
            </a:endParaRPr>
          </a:p>
        </p:txBody>
      </p:sp>
      <p:sp>
        <p:nvSpPr>
          <p:cNvPr id="11" name="مستطيل مستدير الزوايا 5">
            <a:extLst>
              <a:ext uri="{FF2B5EF4-FFF2-40B4-BE49-F238E27FC236}">
                <a16:creationId xmlns:a16="http://schemas.microsoft.com/office/drawing/2014/main" id="{DAEE06C1-1CA5-48B9-910A-DC7477545686}"/>
              </a:ext>
            </a:extLst>
          </p:cNvPr>
          <p:cNvSpPr/>
          <p:nvPr/>
        </p:nvSpPr>
        <p:spPr>
          <a:xfrm>
            <a:off x="1075584" y="4389782"/>
            <a:ext cx="5101696" cy="6985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Arabic Typesetting" panose="03020402040406030203" pitchFamily="66" charset="-78"/>
                <a:ea typeface="+mn-ea"/>
              </a:rPr>
              <a:t>التخلف الحضاري وانتشار الجرائم </a:t>
            </a:r>
            <a:endParaRPr kumimoji="0" lang="ar-AE" sz="2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Arabic Typesetting" panose="03020402040406030203" pitchFamily="66" charset="-78"/>
              <a:ea typeface="+mn-ea"/>
            </a:endParaRPr>
          </a:p>
        </p:txBody>
      </p:sp>
      <p:sp>
        <p:nvSpPr>
          <p:cNvPr id="12" name="مستطيل مستدير الزوايا 6">
            <a:extLst>
              <a:ext uri="{FF2B5EF4-FFF2-40B4-BE49-F238E27FC236}">
                <a16:creationId xmlns:a16="http://schemas.microsoft.com/office/drawing/2014/main" id="{0E419FC2-944F-439F-9311-D190274C441C}"/>
              </a:ext>
            </a:extLst>
          </p:cNvPr>
          <p:cNvSpPr/>
          <p:nvPr/>
        </p:nvSpPr>
        <p:spPr>
          <a:xfrm>
            <a:off x="994304" y="5237381"/>
            <a:ext cx="5101696" cy="698500"/>
          </a:xfrm>
          <a:prstGeom prst="roundRect">
            <a:avLst/>
          </a:prstGeom>
          <a:ln/>
        </p:spPr>
        <p:style>
          <a:lnRef idx="0">
            <a:schemeClr val="accent6"/>
          </a:lnRef>
          <a:fillRef idx="3">
            <a:schemeClr val="accent6"/>
          </a:fillRef>
          <a:effectRef idx="3">
            <a:schemeClr val="accent6"/>
          </a:effectRef>
          <a:fontRef idx="minor">
            <a:schemeClr val="lt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Arabic Typesetting" panose="03020402040406030203" pitchFamily="66" charset="-78"/>
                <a:ea typeface="+mn-ea"/>
              </a:rPr>
              <a:t>تقدم المجتمع  – الأمن الاستقرار </a:t>
            </a:r>
            <a:endParaRPr kumimoji="0" lang="ar-AE" sz="2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Arabic Typesetting" panose="03020402040406030203" pitchFamily="66" charset="-78"/>
              <a:ea typeface="+mn-ea"/>
            </a:endParaRPr>
          </a:p>
        </p:txBody>
      </p:sp>
    </p:spTree>
    <p:extLst>
      <p:ext uri="{BB962C8B-B14F-4D97-AF65-F5344CB8AC3E}">
        <p14:creationId xmlns:p14="http://schemas.microsoft.com/office/powerpoint/2010/main" val="403572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heel(1)">
                                      <p:cBhvr>
                                        <p:cTn id="4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8"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52064" y="0"/>
            <a:ext cx="11887869" cy="653460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5" name="مستطيل مستدير الزوايا 2">
            <a:extLst>
              <a:ext uri="{FF2B5EF4-FFF2-40B4-BE49-F238E27FC236}">
                <a16:creationId xmlns:a16="http://schemas.microsoft.com/office/drawing/2014/main" id="{2B67DA27-9B47-4C42-A884-8D516EE1417C}"/>
              </a:ext>
            </a:extLst>
          </p:cNvPr>
          <p:cNvSpPr/>
          <p:nvPr/>
        </p:nvSpPr>
        <p:spPr>
          <a:xfrm>
            <a:off x="3868801" y="288524"/>
            <a:ext cx="4086479" cy="737485"/>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انظم مفاهيمي</a:t>
            </a:r>
          </a:p>
        </p:txBody>
      </p:sp>
      <p:sp>
        <p:nvSpPr>
          <p:cNvPr id="6" name="مستطيل مستدير الزوايا 2">
            <a:extLst>
              <a:ext uri="{FF2B5EF4-FFF2-40B4-BE49-F238E27FC236}">
                <a16:creationId xmlns:a16="http://schemas.microsoft.com/office/drawing/2014/main" id="{DCB7CD1D-B8DD-4156-93F0-0FBCD4EEAE4E}"/>
              </a:ext>
            </a:extLst>
          </p:cNvPr>
          <p:cNvSpPr/>
          <p:nvPr/>
        </p:nvSpPr>
        <p:spPr>
          <a:xfrm>
            <a:off x="3627620" y="1964884"/>
            <a:ext cx="4023369" cy="1754326"/>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الحياة في المدينة بعد الهجرة</a:t>
            </a:r>
          </a:p>
        </p:txBody>
      </p:sp>
      <p:grpSp>
        <p:nvGrpSpPr>
          <p:cNvPr id="22" name="مجموعة 21">
            <a:extLst>
              <a:ext uri="{FF2B5EF4-FFF2-40B4-BE49-F238E27FC236}">
                <a16:creationId xmlns:a16="http://schemas.microsoft.com/office/drawing/2014/main" id="{6C579A87-3BB9-4AA1-9301-A7B366356D0D}"/>
              </a:ext>
            </a:extLst>
          </p:cNvPr>
          <p:cNvGrpSpPr/>
          <p:nvPr/>
        </p:nvGrpSpPr>
        <p:grpSpPr>
          <a:xfrm>
            <a:off x="171225" y="3497404"/>
            <a:ext cx="3356979" cy="3172251"/>
            <a:chOff x="-1595853" y="3113657"/>
            <a:chExt cx="4023369" cy="3774288"/>
          </a:xfrm>
        </p:grpSpPr>
        <p:pic>
          <p:nvPicPr>
            <p:cNvPr id="16" name="صورة 15">
              <a:extLst>
                <a:ext uri="{FF2B5EF4-FFF2-40B4-BE49-F238E27FC236}">
                  <a16:creationId xmlns:a16="http://schemas.microsoft.com/office/drawing/2014/main" id="{B1A823F0-26C1-4934-B3B7-A27E8198E8AF}"/>
                </a:ext>
              </a:extLst>
            </p:cNvPr>
            <p:cNvPicPr>
              <a:picLocks/>
            </p:cNvPicPr>
            <p:nvPr/>
          </p:nvPicPr>
          <p:blipFill>
            <a:blip r:embed="rId4"/>
            <a:stretch>
              <a:fillRect/>
            </a:stretch>
          </p:blipFill>
          <p:spPr>
            <a:xfrm>
              <a:off x="-1595853" y="3113657"/>
              <a:ext cx="4023369" cy="3774288"/>
            </a:xfrm>
            <a:prstGeom prst="rect">
              <a:avLst/>
            </a:prstGeom>
          </p:spPr>
        </p:pic>
        <p:sp>
          <p:nvSpPr>
            <p:cNvPr id="17" name="مستطيل 16">
              <a:extLst>
                <a:ext uri="{FF2B5EF4-FFF2-40B4-BE49-F238E27FC236}">
                  <a16:creationId xmlns:a16="http://schemas.microsoft.com/office/drawing/2014/main" id="{150E8681-E299-4243-BBAC-616D512CD9FB}"/>
                </a:ext>
              </a:extLst>
            </p:cNvPr>
            <p:cNvSpPr/>
            <p:nvPr/>
          </p:nvSpPr>
          <p:spPr>
            <a:xfrm>
              <a:off x="-440162" y="4203026"/>
              <a:ext cx="2257811" cy="1428130"/>
            </a:xfrm>
            <a:prstGeom prst="rect">
              <a:avLst/>
            </a:prstGeom>
          </p:spPr>
          <p:txBody>
            <a:bodyPr wrap="none">
              <a:spAutoFit/>
            </a:bodyPr>
            <a:lstStyle/>
            <a:p>
              <a:pPr lvl="0" algn="ctr">
                <a:defRPr/>
              </a:pPr>
              <a:r>
                <a:rPr lang="ar-SA" sz="3600" b="1" kern="0" dirty="0">
                  <a:solidFill>
                    <a:schemeClr val="bg1"/>
                  </a:solidFill>
                  <a:effectLst>
                    <a:outerShdw blurRad="38100" dist="38100" dir="2700000" algn="tl">
                      <a:srgbClr val="000000">
                        <a:alpha val="43137"/>
                      </a:srgbClr>
                    </a:outerShdw>
                  </a:effectLst>
                  <a:latin typeface="Arabic Typesetting" panose="03020402040406030203" pitchFamily="66" charset="-78"/>
                </a:rPr>
                <a:t>حب الوطن</a:t>
              </a:r>
            </a:p>
            <a:p>
              <a:pPr lvl="0" algn="ctr">
                <a:defRPr/>
              </a:pPr>
              <a:r>
                <a:rPr lang="ar-SA" sz="3600" b="1" kern="0" dirty="0">
                  <a:solidFill>
                    <a:schemeClr val="bg1"/>
                  </a:solidFill>
                  <a:effectLst>
                    <a:outerShdw blurRad="38100" dist="38100" dir="2700000" algn="tl">
                      <a:srgbClr val="000000">
                        <a:alpha val="43137"/>
                      </a:srgbClr>
                    </a:outerShdw>
                  </a:effectLst>
                  <a:latin typeface="Arabic Typesetting" panose="03020402040406030203" pitchFamily="66" charset="-78"/>
                </a:rPr>
                <a:t> من الايمان</a:t>
              </a:r>
            </a:p>
          </p:txBody>
        </p:sp>
      </p:grpSp>
      <p:grpSp>
        <p:nvGrpSpPr>
          <p:cNvPr id="8" name="مجموعة 7">
            <a:extLst>
              <a:ext uri="{FF2B5EF4-FFF2-40B4-BE49-F238E27FC236}">
                <a16:creationId xmlns:a16="http://schemas.microsoft.com/office/drawing/2014/main" id="{122F6EE4-0A43-4704-86CC-AB0A382917B3}"/>
              </a:ext>
            </a:extLst>
          </p:cNvPr>
          <p:cNvGrpSpPr/>
          <p:nvPr/>
        </p:nvGrpSpPr>
        <p:grpSpPr>
          <a:xfrm>
            <a:off x="446748" y="103684"/>
            <a:ext cx="3151186" cy="2981853"/>
            <a:chOff x="2527862" y="5361039"/>
            <a:chExt cx="4023369" cy="3774288"/>
          </a:xfrm>
        </p:grpSpPr>
        <p:pic>
          <p:nvPicPr>
            <p:cNvPr id="18" name="صورة 17">
              <a:extLst>
                <a:ext uri="{FF2B5EF4-FFF2-40B4-BE49-F238E27FC236}">
                  <a16:creationId xmlns:a16="http://schemas.microsoft.com/office/drawing/2014/main" id="{FCB60789-135A-4D11-A377-3FC602D436F3}"/>
                </a:ext>
              </a:extLst>
            </p:cNvPr>
            <p:cNvPicPr>
              <a:picLocks/>
            </p:cNvPicPr>
            <p:nvPr/>
          </p:nvPicPr>
          <p:blipFill>
            <a:blip r:embed="rId4"/>
            <a:stretch>
              <a:fillRect/>
            </a:stretch>
          </p:blipFill>
          <p:spPr>
            <a:xfrm>
              <a:off x="2527862" y="5361039"/>
              <a:ext cx="4023369" cy="3774288"/>
            </a:xfrm>
            <a:prstGeom prst="rect">
              <a:avLst/>
            </a:prstGeom>
          </p:spPr>
        </p:pic>
        <p:sp>
          <p:nvSpPr>
            <p:cNvPr id="21" name="مستطيل 20">
              <a:extLst>
                <a:ext uri="{FF2B5EF4-FFF2-40B4-BE49-F238E27FC236}">
                  <a16:creationId xmlns:a16="http://schemas.microsoft.com/office/drawing/2014/main" id="{2DFBDEC3-2A9F-4BBA-8FFD-71006C631CF1}"/>
                </a:ext>
              </a:extLst>
            </p:cNvPr>
            <p:cNvSpPr/>
            <p:nvPr/>
          </p:nvSpPr>
          <p:spPr>
            <a:xfrm>
              <a:off x="3241885" y="6647161"/>
              <a:ext cx="2302926" cy="2220543"/>
            </a:xfrm>
            <a:prstGeom prst="rect">
              <a:avLst/>
            </a:prstGeom>
          </p:spPr>
          <p:txBody>
            <a:bodyPr wrap="none">
              <a:spAutoFit/>
            </a:bodyPr>
            <a:lstStyle/>
            <a:p>
              <a:pPr lvl="0" algn="ctr">
                <a:defRPr/>
              </a:pPr>
              <a:r>
                <a:rPr lang="ar-SA" sz="2400" b="1" kern="0" dirty="0">
                  <a:solidFill>
                    <a:schemeClr val="bg1"/>
                  </a:solidFill>
                  <a:effectLst>
                    <a:outerShdw blurRad="38100" dist="38100" dir="2700000" algn="tl">
                      <a:srgbClr val="000000">
                        <a:alpha val="43137"/>
                      </a:srgbClr>
                    </a:outerShdw>
                  </a:effectLst>
                  <a:latin typeface="Arabic Typesetting" panose="03020402040406030203" pitchFamily="66" charset="-78"/>
                </a:rPr>
                <a:t>التكافل بين أفراد</a:t>
              </a:r>
            </a:p>
            <a:p>
              <a:pPr lvl="0" algn="ctr">
                <a:defRPr/>
              </a:pPr>
              <a:r>
                <a:rPr lang="ar-SA" sz="2400" b="1" kern="0" dirty="0">
                  <a:solidFill>
                    <a:schemeClr val="bg1"/>
                  </a:solidFill>
                  <a:effectLst>
                    <a:outerShdw blurRad="38100" dist="38100" dir="2700000" algn="tl">
                      <a:srgbClr val="000000">
                        <a:alpha val="43137"/>
                      </a:srgbClr>
                    </a:outerShdw>
                  </a:effectLst>
                  <a:latin typeface="Arabic Typesetting" panose="03020402040406030203" pitchFamily="66" charset="-78"/>
                </a:rPr>
                <a:t>المجتمع ضرورة</a:t>
              </a:r>
            </a:p>
            <a:p>
              <a:pPr lvl="0" algn="ctr">
                <a:defRPr/>
              </a:pPr>
              <a:r>
                <a:rPr lang="ar-SA" sz="2400" b="1" kern="0" dirty="0">
                  <a:solidFill>
                    <a:schemeClr val="bg1"/>
                  </a:solidFill>
                  <a:effectLst>
                    <a:outerShdw blurRad="38100" dist="38100" dir="2700000" algn="tl">
                      <a:srgbClr val="000000">
                        <a:alpha val="43137"/>
                      </a:srgbClr>
                    </a:outerShdw>
                  </a:effectLst>
                  <a:latin typeface="Arabic Typesetting" panose="03020402040406030203" pitchFamily="66" charset="-78"/>
                </a:rPr>
                <a:t> حياتية</a:t>
              </a:r>
            </a:p>
            <a:p>
              <a:pPr lvl="0" algn="ctr">
                <a:defRPr/>
              </a:pPr>
              <a:endParaRPr lang="ar-SA" sz="3600" b="1" kern="0" dirty="0">
                <a:solidFill>
                  <a:schemeClr val="bg1"/>
                </a:solidFill>
                <a:effectLst>
                  <a:outerShdw blurRad="38100" dist="38100" dir="2700000" algn="tl">
                    <a:srgbClr val="000000">
                      <a:alpha val="43137"/>
                    </a:srgbClr>
                  </a:outerShdw>
                </a:effectLst>
                <a:latin typeface="Arabic Typesetting" panose="03020402040406030203" pitchFamily="66" charset="-78"/>
              </a:endParaRPr>
            </a:p>
          </p:txBody>
        </p:sp>
      </p:grpSp>
      <p:grpSp>
        <p:nvGrpSpPr>
          <p:cNvPr id="24" name="مجموعة 23">
            <a:extLst>
              <a:ext uri="{FF2B5EF4-FFF2-40B4-BE49-F238E27FC236}">
                <a16:creationId xmlns:a16="http://schemas.microsoft.com/office/drawing/2014/main" id="{EBAF3317-4A39-4A1C-B96D-4F0E33CFF046}"/>
              </a:ext>
            </a:extLst>
          </p:cNvPr>
          <p:cNvGrpSpPr/>
          <p:nvPr/>
        </p:nvGrpSpPr>
        <p:grpSpPr>
          <a:xfrm>
            <a:off x="8256247" y="3371115"/>
            <a:ext cx="3356978" cy="3402307"/>
            <a:chOff x="2527862" y="5361039"/>
            <a:chExt cx="4023369" cy="3774288"/>
          </a:xfrm>
        </p:grpSpPr>
        <p:pic>
          <p:nvPicPr>
            <p:cNvPr id="25" name="صورة 24">
              <a:extLst>
                <a:ext uri="{FF2B5EF4-FFF2-40B4-BE49-F238E27FC236}">
                  <a16:creationId xmlns:a16="http://schemas.microsoft.com/office/drawing/2014/main" id="{0E1B549B-3323-4367-A2E9-4B9E072347EC}"/>
                </a:ext>
              </a:extLst>
            </p:cNvPr>
            <p:cNvPicPr>
              <a:picLocks/>
            </p:cNvPicPr>
            <p:nvPr/>
          </p:nvPicPr>
          <p:blipFill>
            <a:blip r:embed="rId4"/>
            <a:stretch>
              <a:fillRect/>
            </a:stretch>
          </p:blipFill>
          <p:spPr>
            <a:xfrm>
              <a:off x="2527862" y="5361039"/>
              <a:ext cx="4023369" cy="3774288"/>
            </a:xfrm>
            <a:prstGeom prst="rect">
              <a:avLst/>
            </a:prstGeom>
          </p:spPr>
        </p:pic>
        <p:sp>
          <p:nvSpPr>
            <p:cNvPr id="26" name="مستطيل 25">
              <a:extLst>
                <a:ext uri="{FF2B5EF4-FFF2-40B4-BE49-F238E27FC236}">
                  <a16:creationId xmlns:a16="http://schemas.microsoft.com/office/drawing/2014/main" id="{D22164DF-9F68-4C3D-99C5-06FCAD6F0A61}"/>
                </a:ext>
              </a:extLst>
            </p:cNvPr>
            <p:cNvSpPr/>
            <p:nvPr/>
          </p:nvSpPr>
          <p:spPr>
            <a:xfrm>
              <a:off x="3085774" y="6647161"/>
              <a:ext cx="2615158" cy="1536419"/>
            </a:xfrm>
            <a:prstGeom prst="rect">
              <a:avLst/>
            </a:prstGeom>
          </p:spPr>
          <p:txBody>
            <a:bodyPr wrap="none">
              <a:spAutoFit/>
            </a:bodyPr>
            <a:lstStyle/>
            <a:p>
              <a:pPr lvl="0" algn="ctr">
                <a:defRPr/>
              </a:pPr>
              <a:r>
                <a:rPr lang="ar-SA" sz="2400" b="1" kern="0" dirty="0">
                  <a:solidFill>
                    <a:schemeClr val="bg1"/>
                  </a:solidFill>
                  <a:effectLst>
                    <a:outerShdw blurRad="38100" dist="38100" dir="2700000" algn="tl">
                      <a:srgbClr val="000000">
                        <a:alpha val="43137"/>
                      </a:srgbClr>
                    </a:outerShdw>
                  </a:effectLst>
                  <a:latin typeface="Arabic Typesetting" panose="03020402040406030203" pitchFamily="66" charset="-78"/>
                </a:rPr>
                <a:t>النظام داخل المجتمع</a:t>
              </a:r>
            </a:p>
            <a:p>
              <a:pPr lvl="0" algn="ctr">
                <a:defRPr/>
              </a:pPr>
              <a:r>
                <a:rPr lang="ar-SA" sz="2400" b="1" kern="0" dirty="0">
                  <a:solidFill>
                    <a:schemeClr val="bg1"/>
                  </a:solidFill>
                  <a:effectLst>
                    <a:outerShdw blurRad="38100" dist="38100" dir="2700000" algn="tl">
                      <a:srgbClr val="000000">
                        <a:alpha val="43137"/>
                      </a:srgbClr>
                    </a:outerShdw>
                  </a:effectLst>
                  <a:latin typeface="Arabic Typesetting" panose="03020402040406030203" pitchFamily="66" charset="-78"/>
                </a:rPr>
                <a:t> أساس الاستقرار</a:t>
              </a:r>
            </a:p>
            <a:p>
              <a:pPr lvl="0" algn="ctr">
                <a:defRPr/>
              </a:pPr>
              <a:endParaRPr lang="ar-SA" sz="3600" b="1" kern="0" dirty="0">
                <a:solidFill>
                  <a:schemeClr val="bg1"/>
                </a:solidFill>
                <a:effectLst>
                  <a:outerShdw blurRad="38100" dist="38100" dir="2700000" algn="tl">
                    <a:srgbClr val="000000">
                      <a:alpha val="43137"/>
                    </a:srgbClr>
                  </a:outerShdw>
                </a:effectLst>
                <a:latin typeface="Arabic Typesetting" panose="03020402040406030203" pitchFamily="66" charset="-78"/>
              </a:endParaRPr>
            </a:p>
          </p:txBody>
        </p:sp>
      </p:grpSp>
      <p:grpSp>
        <p:nvGrpSpPr>
          <p:cNvPr id="27" name="مجموعة 26">
            <a:extLst>
              <a:ext uri="{FF2B5EF4-FFF2-40B4-BE49-F238E27FC236}">
                <a16:creationId xmlns:a16="http://schemas.microsoft.com/office/drawing/2014/main" id="{92CFEB4D-E014-4979-9F1C-77026B4EFE82}"/>
              </a:ext>
            </a:extLst>
          </p:cNvPr>
          <p:cNvGrpSpPr/>
          <p:nvPr/>
        </p:nvGrpSpPr>
        <p:grpSpPr>
          <a:xfrm>
            <a:off x="7955280" y="343749"/>
            <a:ext cx="3356978" cy="2788545"/>
            <a:chOff x="2527862" y="5361039"/>
            <a:chExt cx="4023369" cy="3774288"/>
          </a:xfrm>
        </p:grpSpPr>
        <p:pic>
          <p:nvPicPr>
            <p:cNvPr id="28" name="صورة 27">
              <a:extLst>
                <a:ext uri="{FF2B5EF4-FFF2-40B4-BE49-F238E27FC236}">
                  <a16:creationId xmlns:a16="http://schemas.microsoft.com/office/drawing/2014/main" id="{10EE7749-FA98-46BF-8215-351ED12C85FF}"/>
                </a:ext>
              </a:extLst>
            </p:cNvPr>
            <p:cNvPicPr>
              <a:picLocks/>
            </p:cNvPicPr>
            <p:nvPr/>
          </p:nvPicPr>
          <p:blipFill>
            <a:blip r:embed="rId4"/>
            <a:stretch>
              <a:fillRect/>
            </a:stretch>
          </p:blipFill>
          <p:spPr>
            <a:xfrm>
              <a:off x="2527862" y="5361039"/>
              <a:ext cx="4023369" cy="3774288"/>
            </a:xfrm>
            <a:prstGeom prst="rect">
              <a:avLst/>
            </a:prstGeom>
          </p:spPr>
        </p:pic>
        <p:sp>
          <p:nvSpPr>
            <p:cNvPr id="29" name="مستطيل 28">
              <a:extLst>
                <a:ext uri="{FF2B5EF4-FFF2-40B4-BE49-F238E27FC236}">
                  <a16:creationId xmlns:a16="http://schemas.microsoft.com/office/drawing/2014/main" id="{E08EAEC9-469F-4B94-B078-4E5F42BA8CF7}"/>
                </a:ext>
              </a:extLst>
            </p:cNvPr>
            <p:cNvSpPr/>
            <p:nvPr/>
          </p:nvSpPr>
          <p:spPr>
            <a:xfrm>
              <a:off x="2850423" y="6647161"/>
              <a:ext cx="3085854" cy="1874587"/>
            </a:xfrm>
            <a:prstGeom prst="rect">
              <a:avLst/>
            </a:prstGeom>
          </p:spPr>
          <p:txBody>
            <a:bodyPr wrap="none">
              <a:spAutoFit/>
            </a:bodyPr>
            <a:lstStyle/>
            <a:p>
              <a:pPr lvl="0" algn="ctr">
                <a:defRPr/>
              </a:pPr>
              <a:r>
                <a:rPr lang="ar-SA" sz="2400" b="1" kern="0" dirty="0">
                  <a:solidFill>
                    <a:schemeClr val="bg1"/>
                  </a:solidFill>
                  <a:effectLst>
                    <a:outerShdw blurRad="38100" dist="38100" dir="2700000" algn="tl">
                      <a:srgbClr val="000000">
                        <a:alpha val="43137"/>
                      </a:srgbClr>
                    </a:outerShdw>
                  </a:effectLst>
                  <a:latin typeface="Arabic Typesetting" panose="03020402040406030203" pitchFamily="66" charset="-78"/>
                </a:rPr>
                <a:t>التعايش السلمي ضرورة</a:t>
              </a:r>
            </a:p>
            <a:p>
              <a:pPr lvl="0" algn="ctr">
                <a:defRPr/>
              </a:pPr>
              <a:r>
                <a:rPr lang="ar-SA" sz="2400" b="1" kern="0" dirty="0">
                  <a:solidFill>
                    <a:schemeClr val="bg1"/>
                  </a:solidFill>
                  <a:effectLst>
                    <a:outerShdw blurRad="38100" dist="38100" dir="2700000" algn="tl">
                      <a:srgbClr val="000000">
                        <a:alpha val="43137"/>
                      </a:srgbClr>
                    </a:outerShdw>
                  </a:effectLst>
                  <a:latin typeface="Arabic Typesetting" panose="03020402040406030203" pitchFamily="66" charset="-78"/>
                </a:rPr>
                <a:t>اجتماعية </a:t>
              </a:r>
            </a:p>
            <a:p>
              <a:pPr lvl="0" algn="ctr">
                <a:defRPr/>
              </a:pPr>
              <a:endParaRPr lang="ar-SA" sz="3600" b="1" kern="0" dirty="0">
                <a:solidFill>
                  <a:schemeClr val="bg1"/>
                </a:solidFill>
                <a:effectLst>
                  <a:outerShdw blurRad="38100" dist="38100" dir="2700000" algn="tl">
                    <a:srgbClr val="000000">
                      <a:alpha val="43137"/>
                    </a:srgbClr>
                  </a:outerShdw>
                </a:effectLst>
                <a:latin typeface="Arabic Typesetting" panose="03020402040406030203" pitchFamily="66" charset="-78"/>
              </a:endParaRPr>
            </a:p>
          </p:txBody>
        </p:sp>
      </p:grpSp>
      <p:sp>
        <p:nvSpPr>
          <p:cNvPr id="23" name="سهم: مسنن إلى اليمين 22">
            <a:extLst>
              <a:ext uri="{FF2B5EF4-FFF2-40B4-BE49-F238E27FC236}">
                <a16:creationId xmlns:a16="http://schemas.microsoft.com/office/drawing/2014/main" id="{FA1BF561-47B9-4514-A09E-C94299994650}"/>
              </a:ext>
            </a:extLst>
          </p:cNvPr>
          <p:cNvSpPr/>
          <p:nvPr/>
        </p:nvSpPr>
        <p:spPr>
          <a:xfrm rot="19665976">
            <a:off x="7128206" y="1345378"/>
            <a:ext cx="1271649" cy="838290"/>
          </a:xfrm>
          <a:prstGeom prst="notchedRightArrow">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rtlCol="1" anchor="ctr" anchorCtr="0">
            <a:noAutofit/>
          </a:bodyPr>
          <a:lstStyle/>
          <a:p>
            <a:pPr marL="0" marR="0" indent="0" algn="ctr" defTabSz="914400" rtl="1" eaLnBrk="1" fontAlgn="auto" latinLnBrk="0" hangingPunct="1">
              <a:lnSpc>
                <a:spcPct val="100000"/>
              </a:lnSpc>
              <a:spcBef>
                <a:spcPts val="0"/>
              </a:spcBef>
              <a:spcAft>
                <a:spcPts val="0"/>
              </a:spcAft>
              <a:buClr>
                <a:srgbClr val="000000"/>
              </a:buClr>
              <a:buSzPts val="1800"/>
              <a:buFont typeface="Calibri"/>
              <a:buNone/>
              <a:tabLst/>
            </a:pPr>
            <a:endParaRPr kumimoji="0" lang="ar-SA"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31" name="سهم: مسنن إلى اليمين 30">
            <a:extLst>
              <a:ext uri="{FF2B5EF4-FFF2-40B4-BE49-F238E27FC236}">
                <a16:creationId xmlns:a16="http://schemas.microsoft.com/office/drawing/2014/main" id="{54646112-62A6-4C4C-A2B9-DBA9C186D5EC}"/>
              </a:ext>
            </a:extLst>
          </p:cNvPr>
          <p:cNvSpPr/>
          <p:nvPr/>
        </p:nvSpPr>
        <p:spPr>
          <a:xfrm rot="13002823">
            <a:off x="2892379" y="1468822"/>
            <a:ext cx="1271649" cy="838290"/>
          </a:xfrm>
          <a:prstGeom prst="notchedRightArrow">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rtlCol="1" anchor="ctr" anchorCtr="0">
            <a:noAutofit/>
          </a:bodyPr>
          <a:lstStyle/>
          <a:p>
            <a:pPr marL="0" marR="0" indent="0" algn="ctr" defTabSz="914400" rtl="1" eaLnBrk="1" fontAlgn="auto" latinLnBrk="0" hangingPunct="1">
              <a:lnSpc>
                <a:spcPct val="100000"/>
              </a:lnSpc>
              <a:spcBef>
                <a:spcPts val="0"/>
              </a:spcBef>
              <a:spcAft>
                <a:spcPts val="0"/>
              </a:spcAft>
              <a:buClr>
                <a:srgbClr val="000000"/>
              </a:buClr>
              <a:buSzPts val="1800"/>
              <a:buFont typeface="Calibri"/>
              <a:buNone/>
              <a:tabLst/>
            </a:pPr>
            <a:endParaRPr kumimoji="0" lang="ar-SA"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32" name="سهم: مسنن إلى اليمين 31">
            <a:extLst>
              <a:ext uri="{FF2B5EF4-FFF2-40B4-BE49-F238E27FC236}">
                <a16:creationId xmlns:a16="http://schemas.microsoft.com/office/drawing/2014/main" id="{F9C317ED-7935-4205-8030-7973B04830DF}"/>
              </a:ext>
            </a:extLst>
          </p:cNvPr>
          <p:cNvSpPr/>
          <p:nvPr/>
        </p:nvSpPr>
        <p:spPr>
          <a:xfrm rot="7993919">
            <a:off x="2687504" y="3556229"/>
            <a:ext cx="1271649" cy="838290"/>
          </a:xfrm>
          <a:prstGeom prst="notchedRightArrow">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rtlCol="1" anchor="ctr" anchorCtr="0">
            <a:noAutofit/>
          </a:bodyPr>
          <a:lstStyle/>
          <a:p>
            <a:pPr marL="0" marR="0" indent="0" algn="ctr" defTabSz="914400" rtl="1" eaLnBrk="1" fontAlgn="auto" latinLnBrk="0" hangingPunct="1">
              <a:lnSpc>
                <a:spcPct val="100000"/>
              </a:lnSpc>
              <a:spcBef>
                <a:spcPts val="0"/>
              </a:spcBef>
              <a:spcAft>
                <a:spcPts val="0"/>
              </a:spcAft>
              <a:buClr>
                <a:srgbClr val="000000"/>
              </a:buClr>
              <a:buSzPts val="1800"/>
              <a:buFont typeface="Calibri"/>
              <a:buNone/>
              <a:tabLst/>
            </a:pPr>
            <a:endParaRPr kumimoji="0" lang="ar-SA"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33" name="سهم: مسنن إلى اليمين 32">
            <a:extLst>
              <a:ext uri="{FF2B5EF4-FFF2-40B4-BE49-F238E27FC236}">
                <a16:creationId xmlns:a16="http://schemas.microsoft.com/office/drawing/2014/main" id="{F2347201-9F61-40DB-A6D2-D96493223480}"/>
              </a:ext>
            </a:extLst>
          </p:cNvPr>
          <p:cNvSpPr/>
          <p:nvPr/>
        </p:nvSpPr>
        <p:spPr>
          <a:xfrm rot="1782145">
            <a:off x="7380725" y="3551602"/>
            <a:ext cx="1511372" cy="838290"/>
          </a:xfrm>
          <a:prstGeom prst="notchedRightArrow">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rtlCol="1" anchor="ctr" anchorCtr="0">
            <a:noAutofit/>
          </a:bodyPr>
          <a:lstStyle/>
          <a:p>
            <a:pPr marL="0" marR="0" indent="0" algn="ctr" defTabSz="914400" rtl="1" eaLnBrk="1" fontAlgn="auto" latinLnBrk="0" hangingPunct="1">
              <a:lnSpc>
                <a:spcPct val="100000"/>
              </a:lnSpc>
              <a:spcBef>
                <a:spcPts val="0"/>
              </a:spcBef>
              <a:spcAft>
                <a:spcPts val="0"/>
              </a:spcAft>
              <a:buClr>
                <a:srgbClr val="000000"/>
              </a:buClr>
              <a:buSzPts val="1800"/>
              <a:buFont typeface="Calibri"/>
              <a:buNone/>
              <a:tabLst/>
            </a:pPr>
            <a:endParaRPr kumimoji="0" lang="ar-SA"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7038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72051" y="258384"/>
            <a:ext cx="11887869" cy="6341232"/>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2" name="مستطيل: زوايا مستديرة 1">
            <a:extLst>
              <a:ext uri="{FF2B5EF4-FFF2-40B4-BE49-F238E27FC236}">
                <a16:creationId xmlns:a16="http://schemas.microsoft.com/office/drawing/2014/main" id="{7D0BDE99-6B83-4C1D-A44C-8C769661348F}"/>
              </a:ext>
            </a:extLst>
          </p:cNvPr>
          <p:cNvSpPr/>
          <p:nvPr/>
        </p:nvSpPr>
        <p:spPr>
          <a:xfrm>
            <a:off x="6529580" y="258384"/>
            <a:ext cx="4698110" cy="1315983"/>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lvl="0" algn="ctr" rtl="1"/>
            <a:r>
              <a:rPr lang="ar-SA" sz="3600" b="1" dirty="0">
                <a:solidFill>
                  <a:srgbClr val="FF0000"/>
                </a:solidFill>
              </a:rPr>
              <a:t>أتعلم من هذا الدرس أن</a:t>
            </a:r>
            <a:endParaRPr kumimoji="0" lang="ar-SA" sz="3600" b="1" i="0" u="none" strike="noStrike" kern="1200" cap="none" spc="0" normalizeH="0" baseline="0" noProof="0" dirty="0">
              <a:ln>
                <a:noFill/>
              </a:ln>
              <a:solidFill>
                <a:srgbClr val="FF0000"/>
              </a:solidFill>
              <a:effectLst/>
              <a:uLnTx/>
              <a:uFillTx/>
              <a:latin typeface="Arial"/>
            </a:endParaRPr>
          </a:p>
        </p:txBody>
      </p:sp>
      <p:sp>
        <p:nvSpPr>
          <p:cNvPr id="10" name="مستطيل: زوايا مستديرة 9">
            <a:extLst>
              <a:ext uri="{FF2B5EF4-FFF2-40B4-BE49-F238E27FC236}">
                <a16:creationId xmlns:a16="http://schemas.microsoft.com/office/drawing/2014/main" id="{FF1FAD0E-D57A-4BE3-9BCD-038BD8F75B8A}"/>
              </a:ext>
            </a:extLst>
          </p:cNvPr>
          <p:cNvSpPr/>
          <p:nvPr/>
        </p:nvSpPr>
        <p:spPr>
          <a:xfrm>
            <a:off x="3647439" y="2113017"/>
            <a:ext cx="8321485" cy="1315983"/>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lvl="0" algn="ctr" rtl="1"/>
            <a:r>
              <a:rPr lang="ar-SA" sz="3200" b="1" dirty="0">
                <a:solidFill>
                  <a:srgbClr val="7030A0"/>
                </a:solidFill>
              </a:rPr>
              <a:t>أحدد ملامح الحياة الاجتماعية في المدينة بعد الهجرة النبوية</a:t>
            </a:r>
          </a:p>
        </p:txBody>
      </p:sp>
      <p:sp>
        <p:nvSpPr>
          <p:cNvPr id="11" name="مستطيل: زوايا مستديرة 10">
            <a:extLst>
              <a:ext uri="{FF2B5EF4-FFF2-40B4-BE49-F238E27FC236}">
                <a16:creationId xmlns:a16="http://schemas.microsoft.com/office/drawing/2014/main" id="{54600D48-245E-4E8D-8902-CB17416A98EA}"/>
              </a:ext>
            </a:extLst>
          </p:cNvPr>
          <p:cNvSpPr/>
          <p:nvPr/>
        </p:nvSpPr>
        <p:spPr>
          <a:xfrm>
            <a:off x="6786880" y="3810000"/>
            <a:ext cx="4755770" cy="1058524"/>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lvl="0" algn="ctr" rtl="1"/>
            <a:r>
              <a:rPr lang="ar-SA" sz="3200" b="1" dirty="0">
                <a:solidFill>
                  <a:srgbClr val="7030A0"/>
                </a:solidFill>
              </a:rPr>
              <a:t> أبين أهمية الوحدة في المجتمع.</a:t>
            </a:r>
          </a:p>
        </p:txBody>
      </p:sp>
      <p:sp>
        <p:nvSpPr>
          <p:cNvPr id="12" name="مستطيل: زوايا مستديرة 11">
            <a:extLst>
              <a:ext uri="{FF2B5EF4-FFF2-40B4-BE49-F238E27FC236}">
                <a16:creationId xmlns:a16="http://schemas.microsoft.com/office/drawing/2014/main" id="{E7013B50-DB2C-41B7-8B44-0ED1E82A07DD}"/>
              </a:ext>
            </a:extLst>
          </p:cNvPr>
          <p:cNvSpPr/>
          <p:nvPr/>
        </p:nvSpPr>
        <p:spPr>
          <a:xfrm>
            <a:off x="5750560" y="5029200"/>
            <a:ext cx="6086506" cy="1155307"/>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lvl="0" algn="ctr" rtl="1"/>
            <a:r>
              <a:rPr lang="ar-SA" sz="3200" b="1" dirty="0">
                <a:solidFill>
                  <a:srgbClr val="7030A0"/>
                </a:solidFill>
              </a:rPr>
              <a:t>أستنبط أثر التراحم المجتمعي على المجتمع</a:t>
            </a:r>
          </a:p>
        </p:txBody>
      </p:sp>
      <p:pic>
        <p:nvPicPr>
          <p:cNvPr id="3" name="صورة 2">
            <a:extLst>
              <a:ext uri="{FF2B5EF4-FFF2-40B4-BE49-F238E27FC236}">
                <a16:creationId xmlns:a16="http://schemas.microsoft.com/office/drawing/2014/main" id="{291A612F-B109-4860-B0C6-0EC9B110F90E}"/>
              </a:ext>
            </a:extLst>
          </p:cNvPr>
          <p:cNvPicPr>
            <a:picLocks noChangeAspect="1"/>
          </p:cNvPicPr>
          <p:nvPr/>
        </p:nvPicPr>
        <p:blipFill rotWithShape="1">
          <a:blip r:embed="rId4"/>
          <a:srcRect b="13546"/>
          <a:stretch/>
        </p:blipFill>
        <p:spPr>
          <a:xfrm>
            <a:off x="477521" y="3515361"/>
            <a:ext cx="4755770" cy="2669146"/>
          </a:xfrm>
          <a:prstGeom prst="roundRect">
            <a:avLst/>
          </a:prstGeom>
        </p:spPr>
      </p:pic>
      <p:pic>
        <p:nvPicPr>
          <p:cNvPr id="4" name="صورة 3">
            <a:extLst>
              <a:ext uri="{FF2B5EF4-FFF2-40B4-BE49-F238E27FC236}">
                <a16:creationId xmlns:a16="http://schemas.microsoft.com/office/drawing/2014/main" id="{23E91E1E-31E0-4E92-80AE-6A9F64C10E30}"/>
              </a:ext>
            </a:extLst>
          </p:cNvPr>
          <p:cNvPicPr>
            <a:picLocks/>
          </p:cNvPicPr>
          <p:nvPr/>
        </p:nvPicPr>
        <p:blipFill>
          <a:blip r:embed="rId5"/>
          <a:stretch>
            <a:fillRect/>
          </a:stretch>
        </p:blipFill>
        <p:spPr>
          <a:xfrm>
            <a:off x="3337011" y="47650"/>
            <a:ext cx="2227024" cy="2065367"/>
          </a:xfrm>
          <a:prstGeom prst="rect">
            <a:avLst/>
          </a:prstGeom>
        </p:spPr>
      </p:pic>
      <p:pic>
        <p:nvPicPr>
          <p:cNvPr id="5" name="صورة 4">
            <a:extLst>
              <a:ext uri="{FF2B5EF4-FFF2-40B4-BE49-F238E27FC236}">
                <a16:creationId xmlns:a16="http://schemas.microsoft.com/office/drawing/2014/main" id="{800E52B2-999D-41BF-8F11-395AEDCA1D3B}"/>
              </a:ext>
            </a:extLst>
          </p:cNvPr>
          <p:cNvPicPr>
            <a:picLocks/>
          </p:cNvPicPr>
          <p:nvPr/>
        </p:nvPicPr>
        <p:blipFill>
          <a:blip r:embed="rId6"/>
          <a:stretch>
            <a:fillRect/>
          </a:stretch>
        </p:blipFill>
        <p:spPr>
          <a:xfrm>
            <a:off x="652010" y="258384"/>
            <a:ext cx="2418079" cy="2408051"/>
          </a:xfrm>
          <a:prstGeom prst="rect">
            <a:avLst/>
          </a:prstGeom>
        </p:spPr>
      </p:pic>
    </p:spTree>
    <p:extLst>
      <p:ext uri="{BB962C8B-B14F-4D97-AF65-F5344CB8AC3E}">
        <p14:creationId xmlns:p14="http://schemas.microsoft.com/office/powerpoint/2010/main" val="3750787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72051" y="34875"/>
            <a:ext cx="11887869" cy="653460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5" name="مستطيل مستدير الزوايا 2">
            <a:extLst>
              <a:ext uri="{FF2B5EF4-FFF2-40B4-BE49-F238E27FC236}">
                <a16:creationId xmlns:a16="http://schemas.microsoft.com/office/drawing/2014/main" id="{2B67DA27-9B47-4C42-A884-8D516EE1417C}"/>
              </a:ext>
            </a:extLst>
          </p:cNvPr>
          <p:cNvSpPr/>
          <p:nvPr/>
        </p:nvSpPr>
        <p:spPr>
          <a:xfrm>
            <a:off x="1837208" y="2108952"/>
            <a:ext cx="7865999" cy="2130024"/>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أساهم مع زملائي عبر الإذاعة المدرسية في نشر قيم</a:t>
            </a:r>
            <a:r>
              <a:rPr kumimoji="0" lang="ar-SA" sz="3600" b="1" i="0"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 التسامح والتعايش بين صفوف الطلاب</a:t>
            </a:r>
            <a:endParaRPr kumimoji="0" lang="ar-SA"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endParaRPr>
          </a:p>
        </p:txBody>
      </p:sp>
      <p:sp>
        <p:nvSpPr>
          <p:cNvPr id="6" name="مستطيل مستدير الزوايا 2">
            <a:extLst>
              <a:ext uri="{FF2B5EF4-FFF2-40B4-BE49-F238E27FC236}">
                <a16:creationId xmlns:a16="http://schemas.microsoft.com/office/drawing/2014/main" id="{DCB7CD1D-B8DD-4156-93F0-0FBCD4EEAE4E}"/>
              </a:ext>
            </a:extLst>
          </p:cNvPr>
          <p:cNvSpPr/>
          <p:nvPr/>
        </p:nvSpPr>
        <p:spPr>
          <a:xfrm>
            <a:off x="7639422" y="288524"/>
            <a:ext cx="4023369" cy="737485"/>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أضع بصمتي</a:t>
            </a:r>
          </a:p>
        </p:txBody>
      </p:sp>
      <p:pic>
        <p:nvPicPr>
          <p:cNvPr id="2" name="صورة 1">
            <a:extLst>
              <a:ext uri="{FF2B5EF4-FFF2-40B4-BE49-F238E27FC236}">
                <a16:creationId xmlns:a16="http://schemas.microsoft.com/office/drawing/2014/main" id="{0729C879-AD84-4F14-A43F-21A62C5D59EB}"/>
              </a:ext>
            </a:extLst>
          </p:cNvPr>
          <p:cNvPicPr>
            <a:picLocks/>
          </p:cNvPicPr>
          <p:nvPr/>
        </p:nvPicPr>
        <p:blipFill>
          <a:blip r:embed="rId4"/>
          <a:stretch>
            <a:fillRect/>
          </a:stretch>
        </p:blipFill>
        <p:spPr>
          <a:xfrm>
            <a:off x="172051" y="288524"/>
            <a:ext cx="2010934" cy="2922036"/>
          </a:xfrm>
          <a:prstGeom prst="rect">
            <a:avLst/>
          </a:prstGeom>
        </p:spPr>
      </p:pic>
      <p:pic>
        <p:nvPicPr>
          <p:cNvPr id="8" name="صورة 7">
            <a:extLst>
              <a:ext uri="{FF2B5EF4-FFF2-40B4-BE49-F238E27FC236}">
                <a16:creationId xmlns:a16="http://schemas.microsoft.com/office/drawing/2014/main" id="{E9E7A68B-F9FD-4563-961D-6909FF75EDFA}"/>
              </a:ext>
            </a:extLst>
          </p:cNvPr>
          <p:cNvPicPr>
            <a:picLocks/>
          </p:cNvPicPr>
          <p:nvPr/>
        </p:nvPicPr>
        <p:blipFill>
          <a:blip r:embed="rId5"/>
          <a:stretch>
            <a:fillRect/>
          </a:stretch>
        </p:blipFill>
        <p:spPr>
          <a:xfrm>
            <a:off x="322961" y="3545840"/>
            <a:ext cx="2276584" cy="2651760"/>
          </a:xfrm>
          <a:prstGeom prst="rect">
            <a:avLst/>
          </a:prstGeom>
        </p:spPr>
      </p:pic>
      <p:pic>
        <p:nvPicPr>
          <p:cNvPr id="9" name="صورة 8">
            <a:extLst>
              <a:ext uri="{FF2B5EF4-FFF2-40B4-BE49-F238E27FC236}">
                <a16:creationId xmlns:a16="http://schemas.microsoft.com/office/drawing/2014/main" id="{3A087E55-3491-46CB-B495-8198A69066FC}"/>
              </a:ext>
            </a:extLst>
          </p:cNvPr>
          <p:cNvPicPr>
            <a:picLocks/>
          </p:cNvPicPr>
          <p:nvPr/>
        </p:nvPicPr>
        <p:blipFill>
          <a:blip r:embed="rId6"/>
          <a:stretch>
            <a:fillRect/>
          </a:stretch>
        </p:blipFill>
        <p:spPr>
          <a:xfrm>
            <a:off x="5770208" y="4721860"/>
            <a:ext cx="1992032" cy="1625600"/>
          </a:xfrm>
          <a:prstGeom prst="rect">
            <a:avLst/>
          </a:prstGeom>
        </p:spPr>
      </p:pic>
      <p:pic>
        <p:nvPicPr>
          <p:cNvPr id="10" name="صورة 9">
            <a:extLst>
              <a:ext uri="{FF2B5EF4-FFF2-40B4-BE49-F238E27FC236}">
                <a16:creationId xmlns:a16="http://schemas.microsoft.com/office/drawing/2014/main" id="{6B457E52-A73F-41E1-B8BF-1B178B45F378}"/>
              </a:ext>
            </a:extLst>
          </p:cNvPr>
          <p:cNvPicPr>
            <a:picLocks/>
          </p:cNvPicPr>
          <p:nvPr/>
        </p:nvPicPr>
        <p:blipFill>
          <a:blip r:embed="rId7"/>
          <a:stretch>
            <a:fillRect/>
          </a:stretch>
        </p:blipFill>
        <p:spPr>
          <a:xfrm>
            <a:off x="3048071" y="4721860"/>
            <a:ext cx="1625600" cy="1625600"/>
          </a:xfrm>
          <a:prstGeom prst="rect">
            <a:avLst/>
          </a:prstGeom>
        </p:spPr>
      </p:pic>
      <p:pic>
        <p:nvPicPr>
          <p:cNvPr id="11" name="صورة 10">
            <a:extLst>
              <a:ext uri="{FF2B5EF4-FFF2-40B4-BE49-F238E27FC236}">
                <a16:creationId xmlns:a16="http://schemas.microsoft.com/office/drawing/2014/main" id="{002AF9A2-ABC1-477F-9602-4C849E0A392F}"/>
              </a:ext>
            </a:extLst>
          </p:cNvPr>
          <p:cNvPicPr>
            <a:picLocks/>
          </p:cNvPicPr>
          <p:nvPr/>
        </p:nvPicPr>
        <p:blipFill>
          <a:blip r:embed="rId7"/>
          <a:stretch>
            <a:fillRect/>
          </a:stretch>
        </p:blipFill>
        <p:spPr>
          <a:xfrm>
            <a:off x="9307303" y="4445000"/>
            <a:ext cx="1625600" cy="1625600"/>
          </a:xfrm>
          <a:prstGeom prst="rect">
            <a:avLst/>
          </a:prstGeom>
        </p:spPr>
      </p:pic>
      <p:pic>
        <p:nvPicPr>
          <p:cNvPr id="13" name="صورة 12">
            <a:extLst>
              <a:ext uri="{FF2B5EF4-FFF2-40B4-BE49-F238E27FC236}">
                <a16:creationId xmlns:a16="http://schemas.microsoft.com/office/drawing/2014/main" id="{789484A0-BC60-484D-A7E3-8CDADA79887D}"/>
              </a:ext>
            </a:extLst>
          </p:cNvPr>
          <p:cNvPicPr>
            <a:picLocks/>
          </p:cNvPicPr>
          <p:nvPr/>
        </p:nvPicPr>
        <p:blipFill>
          <a:blip r:embed="rId8"/>
          <a:stretch>
            <a:fillRect/>
          </a:stretch>
        </p:blipFill>
        <p:spPr>
          <a:xfrm>
            <a:off x="4542083" y="123942"/>
            <a:ext cx="1625600" cy="1625600"/>
          </a:xfrm>
          <a:prstGeom prst="rect">
            <a:avLst/>
          </a:prstGeom>
        </p:spPr>
      </p:pic>
      <p:pic>
        <p:nvPicPr>
          <p:cNvPr id="15" name="صورة 14">
            <a:extLst>
              <a:ext uri="{FF2B5EF4-FFF2-40B4-BE49-F238E27FC236}">
                <a16:creationId xmlns:a16="http://schemas.microsoft.com/office/drawing/2014/main" id="{77726DAA-287C-44D2-BA23-079CA9EE8696}"/>
              </a:ext>
            </a:extLst>
          </p:cNvPr>
          <p:cNvPicPr>
            <a:picLocks noChangeAspect="1"/>
          </p:cNvPicPr>
          <p:nvPr/>
        </p:nvPicPr>
        <p:blipFill>
          <a:blip r:embed="rId9">
            <a:clrChange>
              <a:clrFrom>
                <a:srgbClr val="FFFDE8"/>
              </a:clrFrom>
              <a:clrTo>
                <a:srgbClr val="FFFDE8">
                  <a:alpha val="0"/>
                </a:srgbClr>
              </a:clrTo>
            </a:clrChange>
            <a:extLst>
              <a:ext uri="{28A0092B-C50C-407E-A947-70E740481C1C}">
                <a14:useLocalDpi xmlns:a14="http://schemas.microsoft.com/office/drawing/2010/main" val="0"/>
              </a:ext>
            </a:extLst>
          </a:blip>
          <a:stretch>
            <a:fillRect/>
          </a:stretch>
        </p:blipFill>
        <p:spPr>
          <a:xfrm>
            <a:off x="9845783" y="2023427"/>
            <a:ext cx="1625600" cy="2374265"/>
          </a:xfrm>
          <a:prstGeom prst="rect">
            <a:avLst/>
          </a:prstGeom>
        </p:spPr>
      </p:pic>
    </p:spTree>
    <p:extLst>
      <p:ext uri="{BB962C8B-B14F-4D97-AF65-F5344CB8AC3E}">
        <p14:creationId xmlns:p14="http://schemas.microsoft.com/office/powerpoint/2010/main" val="5163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72051" y="34875"/>
            <a:ext cx="11887869" cy="653460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5" name="مستطيل مستدير الزوايا 2">
            <a:extLst>
              <a:ext uri="{FF2B5EF4-FFF2-40B4-BE49-F238E27FC236}">
                <a16:creationId xmlns:a16="http://schemas.microsoft.com/office/drawing/2014/main" id="{2B67DA27-9B47-4C42-A884-8D516EE1417C}"/>
              </a:ext>
            </a:extLst>
          </p:cNvPr>
          <p:cNvSpPr/>
          <p:nvPr/>
        </p:nvSpPr>
        <p:spPr>
          <a:xfrm>
            <a:off x="3635121" y="149155"/>
            <a:ext cx="3304159" cy="737485"/>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أجيب بمفردي</a:t>
            </a:r>
          </a:p>
        </p:txBody>
      </p:sp>
      <p:sp>
        <p:nvSpPr>
          <p:cNvPr id="6" name="مستطيل مستدير الزوايا 2">
            <a:extLst>
              <a:ext uri="{FF2B5EF4-FFF2-40B4-BE49-F238E27FC236}">
                <a16:creationId xmlns:a16="http://schemas.microsoft.com/office/drawing/2014/main" id="{DCB7CD1D-B8DD-4156-93F0-0FBCD4EEAE4E}"/>
              </a:ext>
            </a:extLst>
          </p:cNvPr>
          <p:cNvSpPr/>
          <p:nvPr/>
        </p:nvSpPr>
        <p:spPr>
          <a:xfrm>
            <a:off x="8236704" y="202193"/>
            <a:ext cx="2915918" cy="737485"/>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أنشطة للطالب</a:t>
            </a:r>
          </a:p>
        </p:txBody>
      </p:sp>
      <p:sp>
        <p:nvSpPr>
          <p:cNvPr id="8" name="مستطيل مستدير الزوايا 2">
            <a:extLst>
              <a:ext uri="{FF2B5EF4-FFF2-40B4-BE49-F238E27FC236}">
                <a16:creationId xmlns:a16="http://schemas.microsoft.com/office/drawing/2014/main" id="{30F5B048-1EF2-4039-9656-77941A035D02}"/>
              </a:ext>
            </a:extLst>
          </p:cNvPr>
          <p:cNvSpPr/>
          <p:nvPr/>
        </p:nvSpPr>
        <p:spPr>
          <a:xfrm>
            <a:off x="3194871" y="1155914"/>
            <a:ext cx="5521509" cy="737485"/>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للهجرة</a:t>
            </a:r>
            <a:r>
              <a:rPr kumimoji="0" lang="ar-SA" sz="2800" b="1" i="0" u="none"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 أسباب عديدة بين سببين منهما :</a:t>
            </a:r>
            <a:endPar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endParaRPr>
          </a:p>
        </p:txBody>
      </p:sp>
      <p:sp>
        <p:nvSpPr>
          <p:cNvPr id="9" name="مستطيل مستدير الزوايا 2">
            <a:extLst>
              <a:ext uri="{FF2B5EF4-FFF2-40B4-BE49-F238E27FC236}">
                <a16:creationId xmlns:a16="http://schemas.microsoft.com/office/drawing/2014/main" id="{FFFBF7B7-3B63-4D42-AF70-15E7C6E8D664}"/>
              </a:ext>
            </a:extLst>
          </p:cNvPr>
          <p:cNvSpPr/>
          <p:nvPr/>
        </p:nvSpPr>
        <p:spPr>
          <a:xfrm>
            <a:off x="8543667" y="2000846"/>
            <a:ext cx="2915917" cy="737485"/>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السبب الاول</a:t>
            </a:r>
          </a:p>
        </p:txBody>
      </p:sp>
      <p:sp>
        <p:nvSpPr>
          <p:cNvPr id="10" name="مستطيل مستدير الزوايا 2">
            <a:extLst>
              <a:ext uri="{FF2B5EF4-FFF2-40B4-BE49-F238E27FC236}">
                <a16:creationId xmlns:a16="http://schemas.microsoft.com/office/drawing/2014/main" id="{701CDFA6-BF29-469B-9883-712552B6D347}"/>
              </a:ext>
            </a:extLst>
          </p:cNvPr>
          <p:cNvSpPr/>
          <p:nvPr/>
        </p:nvSpPr>
        <p:spPr>
          <a:xfrm>
            <a:off x="8412479" y="2860404"/>
            <a:ext cx="2915917" cy="737485"/>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السبب الثاني</a:t>
            </a:r>
          </a:p>
        </p:txBody>
      </p:sp>
      <p:sp>
        <p:nvSpPr>
          <p:cNvPr id="11" name="مستطيل مستدير الزوايا 2">
            <a:extLst>
              <a:ext uri="{FF2B5EF4-FFF2-40B4-BE49-F238E27FC236}">
                <a16:creationId xmlns:a16="http://schemas.microsoft.com/office/drawing/2014/main" id="{F350E755-F8A5-41B3-846C-8470617870B4}"/>
              </a:ext>
            </a:extLst>
          </p:cNvPr>
          <p:cNvSpPr/>
          <p:nvPr/>
        </p:nvSpPr>
        <p:spPr>
          <a:xfrm>
            <a:off x="1879601" y="3871211"/>
            <a:ext cx="8961120" cy="737485"/>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مجتمع المدينة زمن النبي </a:t>
            </a:r>
            <a:r>
              <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sym typeface="AGA Arabesque" panose="05010101010101010101" pitchFamily="2" charset="2"/>
              </a:rPr>
              <a:t> من عدة أعراق وطوائف اذكر ثلاثة منها :</a:t>
            </a:r>
            <a:endPar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endParaRPr>
          </a:p>
        </p:txBody>
      </p:sp>
      <p:sp>
        <p:nvSpPr>
          <p:cNvPr id="14" name="مستطيل مستدير الزوايا 2">
            <a:extLst>
              <a:ext uri="{FF2B5EF4-FFF2-40B4-BE49-F238E27FC236}">
                <a16:creationId xmlns:a16="http://schemas.microsoft.com/office/drawing/2014/main" id="{6C97A3F2-3A0B-4C9C-9AD8-4BD755E0E388}"/>
              </a:ext>
            </a:extLst>
          </p:cNvPr>
          <p:cNvSpPr/>
          <p:nvPr/>
        </p:nvSpPr>
        <p:spPr>
          <a:xfrm>
            <a:off x="3995266" y="3017933"/>
            <a:ext cx="4241438" cy="60960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2060"/>
                </a:solidFill>
                <a:uLnTx/>
                <a:uFillTx/>
                <a:latin typeface="Arabic Typesetting" panose="03020402040406030203" pitchFamily="66" charset="-78"/>
                <a:ea typeface="+mn-ea"/>
              </a:rPr>
              <a:t>تقوية المسلمين ووحدة صفهم </a:t>
            </a:r>
            <a:endParaRPr kumimoji="0" lang="ar-AE" sz="2800" b="1" i="0" u="none" strike="noStrike" kern="0" cap="none" spc="0" normalizeH="0" baseline="0" noProof="0" dirty="0">
              <a:ln>
                <a:noFill/>
              </a:ln>
              <a:solidFill>
                <a:srgbClr val="002060"/>
              </a:solidFill>
              <a:uLnTx/>
              <a:uFillTx/>
              <a:latin typeface="Arabic Typesetting" panose="03020402040406030203" pitchFamily="66" charset="-78"/>
              <a:ea typeface="+mn-ea"/>
            </a:endParaRPr>
          </a:p>
        </p:txBody>
      </p:sp>
      <p:sp>
        <p:nvSpPr>
          <p:cNvPr id="15" name="مستطيل مستدير الزوايا 3">
            <a:extLst>
              <a:ext uri="{FF2B5EF4-FFF2-40B4-BE49-F238E27FC236}">
                <a16:creationId xmlns:a16="http://schemas.microsoft.com/office/drawing/2014/main" id="{043B5026-F196-45A5-A99E-D940529D9DC2}"/>
              </a:ext>
            </a:extLst>
          </p:cNvPr>
          <p:cNvSpPr/>
          <p:nvPr/>
        </p:nvSpPr>
        <p:spPr>
          <a:xfrm>
            <a:off x="3185609" y="2164655"/>
            <a:ext cx="4627431" cy="60960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2060"/>
                </a:solidFill>
                <a:uLnTx/>
                <a:uFillTx/>
                <a:latin typeface="Arabic Typesetting" panose="03020402040406030203" pitchFamily="66" charset="-78"/>
                <a:ea typeface="+mn-ea"/>
              </a:rPr>
              <a:t>نصرة النبي صلى الله عليه وسلم </a:t>
            </a:r>
            <a:endParaRPr kumimoji="0" lang="ar-AE" sz="2800" b="1" i="0" u="none" strike="noStrike" kern="0" cap="none" spc="0" normalizeH="0" baseline="0" noProof="0" dirty="0">
              <a:ln>
                <a:noFill/>
              </a:ln>
              <a:solidFill>
                <a:srgbClr val="002060"/>
              </a:solidFill>
              <a:uLnTx/>
              <a:uFillTx/>
              <a:latin typeface="Arabic Typesetting" panose="03020402040406030203" pitchFamily="66" charset="-78"/>
              <a:ea typeface="+mn-ea"/>
            </a:endParaRPr>
          </a:p>
        </p:txBody>
      </p:sp>
      <p:sp>
        <p:nvSpPr>
          <p:cNvPr id="16" name="مستطيل مستدير الزوايا 4">
            <a:extLst>
              <a:ext uri="{FF2B5EF4-FFF2-40B4-BE49-F238E27FC236}">
                <a16:creationId xmlns:a16="http://schemas.microsoft.com/office/drawing/2014/main" id="{C642F03C-D3BD-47C7-894B-83D5BDA52F0A}"/>
              </a:ext>
            </a:extLst>
          </p:cNvPr>
          <p:cNvSpPr/>
          <p:nvPr/>
        </p:nvSpPr>
        <p:spPr>
          <a:xfrm>
            <a:off x="8644076" y="5068801"/>
            <a:ext cx="2815508" cy="76200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2060"/>
                </a:solidFill>
                <a:uLnTx/>
                <a:uFillTx/>
                <a:latin typeface="Arabic Typesetting" panose="03020402040406030203" pitchFamily="66" charset="-78"/>
                <a:ea typeface="+mn-ea"/>
              </a:rPr>
              <a:t>المسلمون </a:t>
            </a:r>
            <a:endParaRPr kumimoji="0" lang="ar-AE" sz="2800" b="1" i="0" u="none" strike="noStrike" kern="0" cap="none" spc="0" normalizeH="0" baseline="0" noProof="0" dirty="0">
              <a:ln>
                <a:noFill/>
              </a:ln>
              <a:solidFill>
                <a:srgbClr val="002060"/>
              </a:solidFill>
              <a:uLnTx/>
              <a:uFillTx/>
              <a:latin typeface="Arabic Typesetting" panose="03020402040406030203" pitchFamily="66" charset="-78"/>
              <a:ea typeface="+mn-ea"/>
            </a:endParaRPr>
          </a:p>
        </p:txBody>
      </p:sp>
      <p:sp>
        <p:nvSpPr>
          <p:cNvPr id="17" name="مستطيل مستدير الزوايا 5">
            <a:extLst>
              <a:ext uri="{FF2B5EF4-FFF2-40B4-BE49-F238E27FC236}">
                <a16:creationId xmlns:a16="http://schemas.microsoft.com/office/drawing/2014/main" id="{AC8C0BA9-1175-4B8D-843E-EDFC226BECAF}"/>
              </a:ext>
            </a:extLst>
          </p:cNvPr>
          <p:cNvSpPr/>
          <p:nvPr/>
        </p:nvSpPr>
        <p:spPr>
          <a:xfrm>
            <a:off x="5101132" y="4896005"/>
            <a:ext cx="2815509" cy="80010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2060"/>
                </a:solidFill>
                <a:uLnTx/>
                <a:uFillTx/>
                <a:latin typeface="Arabic Typesetting" panose="03020402040406030203" pitchFamily="66" charset="-78"/>
                <a:ea typeface="+mn-ea"/>
              </a:rPr>
              <a:t>الأوس والخزرج </a:t>
            </a:r>
            <a:endParaRPr kumimoji="0" lang="ar-AE" sz="2800" b="1" i="0" u="none" strike="noStrike" kern="0" cap="none" spc="0" normalizeH="0" baseline="0" noProof="0" dirty="0">
              <a:ln>
                <a:noFill/>
              </a:ln>
              <a:solidFill>
                <a:srgbClr val="002060"/>
              </a:solidFill>
              <a:uLnTx/>
              <a:uFillTx/>
              <a:latin typeface="Arabic Typesetting" panose="03020402040406030203" pitchFamily="66" charset="-78"/>
              <a:ea typeface="+mn-ea"/>
            </a:endParaRPr>
          </a:p>
        </p:txBody>
      </p:sp>
      <p:sp>
        <p:nvSpPr>
          <p:cNvPr id="18" name="مستطيل مستدير الزوايا 6">
            <a:extLst>
              <a:ext uri="{FF2B5EF4-FFF2-40B4-BE49-F238E27FC236}">
                <a16:creationId xmlns:a16="http://schemas.microsoft.com/office/drawing/2014/main" id="{31E1CE16-6B7E-4BF5-9481-0B7902B6CE3D}"/>
              </a:ext>
            </a:extLst>
          </p:cNvPr>
          <p:cNvSpPr/>
          <p:nvPr/>
        </p:nvSpPr>
        <p:spPr>
          <a:xfrm>
            <a:off x="1179757" y="4949980"/>
            <a:ext cx="2815509" cy="69215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2060"/>
                </a:solidFill>
                <a:uLnTx/>
                <a:uFillTx/>
                <a:latin typeface="Arabic Typesetting" panose="03020402040406030203" pitchFamily="66" charset="-78"/>
                <a:ea typeface="+mn-ea"/>
              </a:rPr>
              <a:t>اليهود والنصارى </a:t>
            </a:r>
            <a:endParaRPr kumimoji="0" lang="ar-AE" sz="2800" b="1" i="0" u="none" strike="noStrike" kern="0" cap="none" spc="0" normalizeH="0" baseline="0" noProof="0" dirty="0">
              <a:ln>
                <a:noFill/>
              </a:ln>
              <a:solidFill>
                <a:srgbClr val="002060"/>
              </a:solidFill>
              <a:uLnTx/>
              <a:uFillTx/>
              <a:latin typeface="Arabic Typesetting" panose="03020402040406030203" pitchFamily="66" charset="-78"/>
              <a:ea typeface="+mn-ea"/>
            </a:endParaRPr>
          </a:p>
        </p:txBody>
      </p:sp>
    </p:spTree>
    <p:extLst>
      <p:ext uri="{BB962C8B-B14F-4D97-AF65-F5344CB8AC3E}">
        <p14:creationId xmlns:p14="http://schemas.microsoft.com/office/powerpoint/2010/main" val="39436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heel(1)">
                                      <p:cBhvr>
                                        <p:cTn id="53" dur="20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4" grpId="0" animBg="1"/>
      <p:bldP spid="15" grpId="0" animBg="1"/>
      <p:bldP spid="16"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72051" y="294640"/>
            <a:ext cx="11887869" cy="6274836"/>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6" name="مستطيل مستدير الزوايا 2">
            <a:extLst>
              <a:ext uri="{FF2B5EF4-FFF2-40B4-BE49-F238E27FC236}">
                <a16:creationId xmlns:a16="http://schemas.microsoft.com/office/drawing/2014/main" id="{DCB7CD1D-B8DD-4156-93F0-0FBCD4EEAE4E}"/>
              </a:ext>
            </a:extLst>
          </p:cNvPr>
          <p:cNvSpPr/>
          <p:nvPr/>
        </p:nvSpPr>
        <p:spPr>
          <a:xfrm>
            <a:off x="2441447" y="550219"/>
            <a:ext cx="9011031" cy="737485"/>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3-  بمجرد حلوله </a:t>
            </a:r>
            <a:r>
              <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sym typeface="AGA Arabesque" panose="05010101010101010101" pitchFamily="2" charset="2"/>
              </a:rPr>
              <a:t> بالمدينة عقد ميثاقا وطنيا بين أطيافها المختلفة .</a:t>
            </a:r>
            <a:endPar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endParaRPr>
          </a:p>
        </p:txBody>
      </p:sp>
      <p:sp>
        <p:nvSpPr>
          <p:cNvPr id="8" name="مستطيل مستدير الزوايا 2">
            <a:extLst>
              <a:ext uri="{FF2B5EF4-FFF2-40B4-BE49-F238E27FC236}">
                <a16:creationId xmlns:a16="http://schemas.microsoft.com/office/drawing/2014/main" id="{34182A7F-6599-4632-9AF2-D5F8412E4146}"/>
              </a:ext>
            </a:extLst>
          </p:cNvPr>
          <p:cNvSpPr/>
          <p:nvPr/>
        </p:nvSpPr>
        <p:spPr>
          <a:xfrm>
            <a:off x="4643120" y="1413817"/>
            <a:ext cx="7154088" cy="737485"/>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ما الصورة التي تتوقعها للمجتمع المدني لو لم يتم ذلك ؟</a:t>
            </a:r>
            <a:r>
              <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sym typeface="AGA Arabesque" panose="05010101010101010101" pitchFamily="2" charset="2"/>
              </a:rPr>
              <a:t>.</a:t>
            </a:r>
            <a:endPar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endParaRPr>
          </a:p>
        </p:txBody>
      </p:sp>
      <p:sp>
        <p:nvSpPr>
          <p:cNvPr id="9" name="مستطيل مستدير الزوايا 2">
            <a:extLst>
              <a:ext uri="{FF2B5EF4-FFF2-40B4-BE49-F238E27FC236}">
                <a16:creationId xmlns:a16="http://schemas.microsoft.com/office/drawing/2014/main" id="{53D75835-F987-4A00-B1B5-C491638A086C}"/>
              </a:ext>
            </a:extLst>
          </p:cNvPr>
          <p:cNvSpPr/>
          <p:nvPr/>
        </p:nvSpPr>
        <p:spPr>
          <a:xfrm>
            <a:off x="5170816" y="3559847"/>
            <a:ext cx="6281662" cy="737485"/>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بم تبرر</a:t>
            </a:r>
            <a:r>
              <a:rPr kumimoji="0" lang="ar-SA" sz="2800" b="1" i="0" u="none"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 حرص الإسلام على حماية حرية المعتقد </a:t>
            </a:r>
            <a:r>
              <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a:t>
            </a:r>
            <a:r>
              <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sym typeface="AGA Arabesque" panose="05010101010101010101" pitchFamily="2" charset="2"/>
              </a:rPr>
              <a:t>.</a:t>
            </a:r>
            <a:endPar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endParaRPr>
          </a:p>
        </p:txBody>
      </p:sp>
      <p:sp>
        <p:nvSpPr>
          <p:cNvPr id="10" name="مستطيل مستدير الزوايا 2">
            <a:extLst>
              <a:ext uri="{FF2B5EF4-FFF2-40B4-BE49-F238E27FC236}">
                <a16:creationId xmlns:a16="http://schemas.microsoft.com/office/drawing/2014/main" id="{205BA5EC-7021-4A57-BAAB-ACEC2353C974}"/>
              </a:ext>
            </a:extLst>
          </p:cNvPr>
          <p:cNvSpPr/>
          <p:nvPr/>
        </p:nvSpPr>
        <p:spPr>
          <a:xfrm>
            <a:off x="4699121" y="2277415"/>
            <a:ext cx="6596379" cy="863600"/>
          </a:xfrm>
          <a:prstGeom prst="roundRect">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002060"/>
                </a:solidFill>
                <a:uLnTx/>
                <a:uFillTx/>
                <a:latin typeface="Arabic Typesetting" panose="03020402040406030203" pitchFamily="66" charset="-78"/>
                <a:ea typeface="+mn-ea"/>
              </a:rPr>
              <a:t>انقسام – اختلاف – تقاتل – ضياع مصالح </a:t>
            </a:r>
            <a:endParaRPr kumimoji="0" lang="ar-AE" sz="3200" b="1" i="0" u="none" strike="noStrike" kern="0" cap="none" spc="0" normalizeH="0" baseline="0" noProof="0" dirty="0">
              <a:ln>
                <a:noFill/>
              </a:ln>
              <a:solidFill>
                <a:srgbClr val="002060"/>
              </a:solidFill>
              <a:uLnTx/>
              <a:uFillTx/>
              <a:latin typeface="Arabic Typesetting" panose="03020402040406030203" pitchFamily="66" charset="-78"/>
              <a:ea typeface="+mn-ea"/>
            </a:endParaRPr>
          </a:p>
        </p:txBody>
      </p:sp>
      <p:sp>
        <p:nvSpPr>
          <p:cNvPr id="11" name="مستطيل مستدير الزوايا 3">
            <a:extLst>
              <a:ext uri="{FF2B5EF4-FFF2-40B4-BE49-F238E27FC236}">
                <a16:creationId xmlns:a16="http://schemas.microsoft.com/office/drawing/2014/main" id="{AFCF3A25-B373-4A39-A7B5-27BF646DC0F4}"/>
              </a:ext>
            </a:extLst>
          </p:cNvPr>
          <p:cNvSpPr/>
          <p:nvPr/>
        </p:nvSpPr>
        <p:spPr>
          <a:xfrm>
            <a:off x="5826380" y="4567883"/>
            <a:ext cx="5626098" cy="876300"/>
          </a:xfrm>
          <a:prstGeom prst="roundRect">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002060"/>
                </a:solidFill>
                <a:uLnTx/>
                <a:uFillTx/>
                <a:latin typeface="Arabic Typesetting" panose="03020402040406030203" pitchFamily="66" charset="-78"/>
                <a:ea typeface="+mn-ea"/>
              </a:rPr>
              <a:t>تمكين الناس من حرية الممارسة الدينية </a:t>
            </a:r>
            <a:endParaRPr kumimoji="0" lang="ar-AE" sz="3200" b="1" i="0" u="none" strike="noStrike" kern="0" cap="none" spc="0" normalizeH="0" baseline="0" noProof="0" dirty="0">
              <a:ln>
                <a:noFill/>
              </a:ln>
              <a:solidFill>
                <a:srgbClr val="002060"/>
              </a:solidFill>
              <a:uLnTx/>
              <a:uFillTx/>
              <a:latin typeface="Arabic Typesetting" panose="03020402040406030203" pitchFamily="66" charset="-78"/>
              <a:ea typeface="+mn-ea"/>
            </a:endParaRPr>
          </a:p>
        </p:txBody>
      </p:sp>
      <p:pic>
        <p:nvPicPr>
          <p:cNvPr id="2" name="صورة 1">
            <a:extLst>
              <a:ext uri="{FF2B5EF4-FFF2-40B4-BE49-F238E27FC236}">
                <a16:creationId xmlns:a16="http://schemas.microsoft.com/office/drawing/2014/main" id="{A2C19114-4B68-498E-9849-7C1458189605}"/>
              </a:ext>
            </a:extLst>
          </p:cNvPr>
          <p:cNvPicPr>
            <a:picLocks/>
          </p:cNvPicPr>
          <p:nvPr/>
        </p:nvPicPr>
        <p:blipFill>
          <a:blip r:embed="rId4"/>
          <a:stretch>
            <a:fillRect/>
          </a:stretch>
        </p:blipFill>
        <p:spPr>
          <a:xfrm>
            <a:off x="2754808" y="1934247"/>
            <a:ext cx="1625600" cy="1625600"/>
          </a:xfrm>
          <a:prstGeom prst="rect">
            <a:avLst/>
          </a:prstGeom>
        </p:spPr>
      </p:pic>
      <p:pic>
        <p:nvPicPr>
          <p:cNvPr id="3" name="صورة 2">
            <a:extLst>
              <a:ext uri="{FF2B5EF4-FFF2-40B4-BE49-F238E27FC236}">
                <a16:creationId xmlns:a16="http://schemas.microsoft.com/office/drawing/2014/main" id="{6CFFAB0B-ADA8-4043-B0C4-732326EFE3BA}"/>
              </a:ext>
            </a:extLst>
          </p:cNvPr>
          <p:cNvPicPr>
            <a:picLocks/>
          </p:cNvPicPr>
          <p:nvPr/>
        </p:nvPicPr>
        <p:blipFill>
          <a:blip r:embed="rId5"/>
          <a:stretch>
            <a:fillRect/>
          </a:stretch>
        </p:blipFill>
        <p:spPr>
          <a:xfrm>
            <a:off x="810495" y="1934247"/>
            <a:ext cx="1625600" cy="1625600"/>
          </a:xfrm>
          <a:prstGeom prst="rect">
            <a:avLst/>
          </a:prstGeom>
        </p:spPr>
      </p:pic>
      <p:pic>
        <p:nvPicPr>
          <p:cNvPr id="4" name="صورة 3">
            <a:extLst>
              <a:ext uri="{FF2B5EF4-FFF2-40B4-BE49-F238E27FC236}">
                <a16:creationId xmlns:a16="http://schemas.microsoft.com/office/drawing/2014/main" id="{DC581460-0EF3-4E4A-9857-D8080D84486B}"/>
              </a:ext>
            </a:extLst>
          </p:cNvPr>
          <p:cNvPicPr>
            <a:picLocks/>
          </p:cNvPicPr>
          <p:nvPr/>
        </p:nvPicPr>
        <p:blipFill>
          <a:blip r:embed="rId6"/>
          <a:stretch>
            <a:fillRect/>
          </a:stretch>
        </p:blipFill>
        <p:spPr>
          <a:xfrm>
            <a:off x="3830320" y="4155592"/>
            <a:ext cx="1625600" cy="1625600"/>
          </a:xfrm>
          <a:prstGeom prst="rect">
            <a:avLst/>
          </a:prstGeom>
        </p:spPr>
      </p:pic>
      <p:pic>
        <p:nvPicPr>
          <p:cNvPr id="12" name="صورة 11">
            <a:extLst>
              <a:ext uri="{FF2B5EF4-FFF2-40B4-BE49-F238E27FC236}">
                <a16:creationId xmlns:a16="http://schemas.microsoft.com/office/drawing/2014/main" id="{23A0D273-7117-468C-9871-BB876D61290E}"/>
              </a:ext>
            </a:extLst>
          </p:cNvPr>
          <p:cNvPicPr>
            <a:picLocks/>
          </p:cNvPicPr>
          <p:nvPr/>
        </p:nvPicPr>
        <p:blipFill>
          <a:blip r:embed="rId7"/>
          <a:stretch>
            <a:fillRect/>
          </a:stretch>
        </p:blipFill>
        <p:spPr>
          <a:xfrm>
            <a:off x="1783460" y="3928589"/>
            <a:ext cx="1625600" cy="1625600"/>
          </a:xfrm>
          <a:prstGeom prst="rect">
            <a:avLst/>
          </a:prstGeom>
        </p:spPr>
      </p:pic>
      <p:pic>
        <p:nvPicPr>
          <p:cNvPr id="13" name="صورة 12">
            <a:extLst>
              <a:ext uri="{FF2B5EF4-FFF2-40B4-BE49-F238E27FC236}">
                <a16:creationId xmlns:a16="http://schemas.microsoft.com/office/drawing/2014/main" id="{CA29E96E-EE77-43F8-9110-CFB8224316BC}"/>
              </a:ext>
            </a:extLst>
          </p:cNvPr>
          <p:cNvPicPr>
            <a:picLocks/>
          </p:cNvPicPr>
          <p:nvPr/>
        </p:nvPicPr>
        <p:blipFill>
          <a:blip r:embed="rId8"/>
          <a:stretch>
            <a:fillRect/>
          </a:stretch>
        </p:blipFill>
        <p:spPr>
          <a:xfrm>
            <a:off x="233034" y="3724602"/>
            <a:ext cx="1625600" cy="2310437"/>
          </a:xfrm>
          <a:prstGeom prst="rect">
            <a:avLst/>
          </a:prstGeom>
        </p:spPr>
      </p:pic>
    </p:spTree>
    <p:extLst>
      <p:ext uri="{BB962C8B-B14F-4D97-AF65-F5344CB8AC3E}">
        <p14:creationId xmlns:p14="http://schemas.microsoft.com/office/powerpoint/2010/main" val="346497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446371" y="161699"/>
            <a:ext cx="11583069" cy="653460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5" name="مستطيل مستدير الزوايا 2">
            <a:extLst>
              <a:ext uri="{FF2B5EF4-FFF2-40B4-BE49-F238E27FC236}">
                <a16:creationId xmlns:a16="http://schemas.microsoft.com/office/drawing/2014/main" id="{2B67DA27-9B47-4C42-A884-8D516EE1417C}"/>
              </a:ext>
            </a:extLst>
          </p:cNvPr>
          <p:cNvSpPr/>
          <p:nvPr/>
        </p:nvSpPr>
        <p:spPr>
          <a:xfrm>
            <a:off x="5636642" y="1484429"/>
            <a:ext cx="5548630" cy="2833571"/>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ابحث في الشبكة العنكبوتية مستعينا بمعلمك عن قانون مكافحة التمييز ثم لخصه</a:t>
            </a:r>
            <a:r>
              <a:rPr kumimoji="0" lang="ar-SA" sz="3600" b="1" i="0" u="none" strike="noStrike" kern="0" cap="none" spc="0" normalizeH="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 واعرضه على زملائك</a:t>
            </a:r>
            <a:endParaRPr kumimoji="0" lang="ar-SA"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endParaRPr>
          </a:p>
        </p:txBody>
      </p:sp>
      <p:sp>
        <p:nvSpPr>
          <p:cNvPr id="6" name="مستطيل مستدير الزوايا 2">
            <a:extLst>
              <a:ext uri="{FF2B5EF4-FFF2-40B4-BE49-F238E27FC236}">
                <a16:creationId xmlns:a16="http://schemas.microsoft.com/office/drawing/2014/main" id="{DCB7CD1D-B8DD-4156-93F0-0FBCD4EEAE4E}"/>
              </a:ext>
            </a:extLst>
          </p:cNvPr>
          <p:cNvSpPr/>
          <p:nvPr/>
        </p:nvSpPr>
        <p:spPr>
          <a:xfrm>
            <a:off x="7233022" y="329164"/>
            <a:ext cx="4023369" cy="737485"/>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ar-SA" sz="3600" b="1" kern="0" dirty="0">
                <a:solidFill>
                  <a:srgbClr val="FF0000"/>
                </a:solidFill>
                <a:effectLst>
                  <a:outerShdw blurRad="38100" dist="38100" dir="2700000" algn="tl">
                    <a:srgbClr val="000000">
                      <a:alpha val="43137"/>
                    </a:srgbClr>
                  </a:outerShdw>
                </a:effectLst>
                <a:latin typeface="Arabic Typesetting" panose="03020402040406030203" pitchFamily="66" charset="-78"/>
                <a:cs typeface="Arial" panose="020B0604020202020204" pitchFamily="34" charset="0"/>
              </a:rPr>
              <a:t>أثري خبرتي</a:t>
            </a:r>
            <a:endParaRPr kumimoji="0" lang="ar-SA"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endParaRPr>
          </a:p>
        </p:txBody>
      </p:sp>
      <p:pic>
        <p:nvPicPr>
          <p:cNvPr id="10" name="صورة 9">
            <a:extLst>
              <a:ext uri="{FF2B5EF4-FFF2-40B4-BE49-F238E27FC236}">
                <a16:creationId xmlns:a16="http://schemas.microsoft.com/office/drawing/2014/main" id="{A152D47B-4249-484F-BCCE-6D818A3785C8}"/>
              </a:ext>
            </a:extLst>
          </p:cNvPr>
          <p:cNvPicPr>
            <a:picLocks noChangeAspect="1"/>
          </p:cNvPicPr>
          <p:nvPr/>
        </p:nvPicPr>
        <p:blipFill rotWithShape="1">
          <a:blip r:embed="rId4">
            <a:clrChange>
              <a:clrFrom>
                <a:srgbClr val="FFFFF8"/>
              </a:clrFrom>
              <a:clrTo>
                <a:srgbClr val="FFFFF8">
                  <a:alpha val="0"/>
                </a:srgbClr>
              </a:clrTo>
            </a:clrChange>
          </a:blip>
          <a:srcRect l="11226" t="6598" r="13051" b="4516"/>
          <a:stretch/>
        </p:blipFill>
        <p:spPr>
          <a:xfrm>
            <a:off x="1006729" y="877789"/>
            <a:ext cx="4629912" cy="5102419"/>
          </a:xfrm>
          <a:prstGeom prst="rect">
            <a:avLst/>
          </a:prstGeom>
        </p:spPr>
      </p:pic>
      <p:pic>
        <p:nvPicPr>
          <p:cNvPr id="11" name="صورة 10">
            <a:extLst>
              <a:ext uri="{FF2B5EF4-FFF2-40B4-BE49-F238E27FC236}">
                <a16:creationId xmlns:a16="http://schemas.microsoft.com/office/drawing/2014/main" id="{F56708A9-3990-4EF9-A5F8-5EB4F08E4892}"/>
              </a:ext>
            </a:extLst>
          </p:cNvPr>
          <p:cNvPicPr>
            <a:picLocks/>
          </p:cNvPicPr>
          <p:nvPr/>
        </p:nvPicPr>
        <p:blipFill>
          <a:blip r:embed="rId5"/>
          <a:stretch>
            <a:fillRect/>
          </a:stretch>
        </p:blipFill>
        <p:spPr>
          <a:xfrm>
            <a:off x="4043680" y="38989"/>
            <a:ext cx="2052320" cy="2055320"/>
          </a:xfrm>
          <a:prstGeom prst="rect">
            <a:avLst/>
          </a:prstGeom>
        </p:spPr>
      </p:pic>
      <p:pic>
        <p:nvPicPr>
          <p:cNvPr id="12" name="صورة 11">
            <a:extLst>
              <a:ext uri="{FF2B5EF4-FFF2-40B4-BE49-F238E27FC236}">
                <a16:creationId xmlns:a16="http://schemas.microsoft.com/office/drawing/2014/main" id="{B1BA84F1-3384-442B-B069-B4F7D92161FD}"/>
              </a:ext>
            </a:extLst>
          </p:cNvPr>
          <p:cNvPicPr>
            <a:picLocks/>
          </p:cNvPicPr>
          <p:nvPr/>
        </p:nvPicPr>
        <p:blipFill>
          <a:blip r:embed="rId6"/>
          <a:stretch>
            <a:fillRect/>
          </a:stretch>
        </p:blipFill>
        <p:spPr>
          <a:xfrm>
            <a:off x="6196999" y="4694350"/>
            <a:ext cx="1625600" cy="1625600"/>
          </a:xfrm>
          <a:prstGeom prst="rect">
            <a:avLst/>
          </a:prstGeom>
        </p:spPr>
      </p:pic>
      <p:pic>
        <p:nvPicPr>
          <p:cNvPr id="13" name="صورة 12">
            <a:extLst>
              <a:ext uri="{FF2B5EF4-FFF2-40B4-BE49-F238E27FC236}">
                <a16:creationId xmlns:a16="http://schemas.microsoft.com/office/drawing/2014/main" id="{B0189C9A-34B9-4827-AE91-3DC08109549A}"/>
              </a:ext>
            </a:extLst>
          </p:cNvPr>
          <p:cNvPicPr>
            <a:picLocks/>
          </p:cNvPicPr>
          <p:nvPr/>
        </p:nvPicPr>
        <p:blipFill>
          <a:blip r:embed="rId7"/>
          <a:stretch>
            <a:fillRect/>
          </a:stretch>
        </p:blipFill>
        <p:spPr>
          <a:xfrm>
            <a:off x="9337040" y="4694350"/>
            <a:ext cx="1625600" cy="1625600"/>
          </a:xfrm>
          <a:prstGeom prst="rect">
            <a:avLst/>
          </a:prstGeom>
        </p:spPr>
      </p:pic>
      <p:pic>
        <p:nvPicPr>
          <p:cNvPr id="14" name="صورة 13">
            <a:extLst>
              <a:ext uri="{FF2B5EF4-FFF2-40B4-BE49-F238E27FC236}">
                <a16:creationId xmlns:a16="http://schemas.microsoft.com/office/drawing/2014/main" id="{1F6A4A2E-BDAC-44B8-A172-550938825991}"/>
              </a:ext>
            </a:extLst>
          </p:cNvPr>
          <p:cNvPicPr>
            <a:picLocks/>
          </p:cNvPicPr>
          <p:nvPr/>
        </p:nvPicPr>
        <p:blipFill>
          <a:blip r:embed="rId8"/>
          <a:stretch>
            <a:fillRect/>
          </a:stretch>
        </p:blipFill>
        <p:spPr>
          <a:xfrm>
            <a:off x="762000" y="102489"/>
            <a:ext cx="1625600" cy="1625600"/>
          </a:xfrm>
          <a:prstGeom prst="rect">
            <a:avLst/>
          </a:prstGeom>
        </p:spPr>
      </p:pic>
      <p:pic>
        <p:nvPicPr>
          <p:cNvPr id="15" name="صورة 14">
            <a:extLst>
              <a:ext uri="{FF2B5EF4-FFF2-40B4-BE49-F238E27FC236}">
                <a16:creationId xmlns:a16="http://schemas.microsoft.com/office/drawing/2014/main" id="{E9A6833B-229D-4CAA-9520-427DDC2AE188}"/>
              </a:ext>
            </a:extLst>
          </p:cNvPr>
          <p:cNvPicPr>
            <a:picLocks/>
          </p:cNvPicPr>
          <p:nvPr/>
        </p:nvPicPr>
        <p:blipFill>
          <a:blip r:embed="rId8"/>
          <a:stretch>
            <a:fillRect/>
          </a:stretch>
        </p:blipFill>
        <p:spPr>
          <a:xfrm>
            <a:off x="10684019" y="915289"/>
            <a:ext cx="1625600" cy="1625600"/>
          </a:xfrm>
          <a:prstGeom prst="rect">
            <a:avLst/>
          </a:prstGeom>
        </p:spPr>
      </p:pic>
    </p:spTree>
    <p:extLst>
      <p:ext uri="{BB962C8B-B14F-4D97-AF65-F5344CB8AC3E}">
        <p14:creationId xmlns:p14="http://schemas.microsoft.com/office/powerpoint/2010/main" val="131893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72051" y="34875"/>
            <a:ext cx="11887869" cy="653460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6" name="مستطيل مستدير الزوايا 2">
            <a:extLst>
              <a:ext uri="{FF2B5EF4-FFF2-40B4-BE49-F238E27FC236}">
                <a16:creationId xmlns:a16="http://schemas.microsoft.com/office/drawing/2014/main" id="{DCB7CD1D-B8DD-4156-93F0-0FBCD4EEAE4E}"/>
              </a:ext>
            </a:extLst>
          </p:cNvPr>
          <p:cNvSpPr/>
          <p:nvPr/>
        </p:nvSpPr>
        <p:spPr>
          <a:xfrm>
            <a:off x="4039488" y="34875"/>
            <a:ext cx="2203831" cy="1169428"/>
          </a:xfrm>
          <a:prstGeom prst="roundRect">
            <a:avLst/>
          </a:prstGeom>
          <a:gradFill rotWithShape="1">
            <a:gsLst>
              <a:gs pos="0">
                <a:srgbClr val="FFC000">
                  <a:tint val="50000"/>
                  <a:satMod val="300000"/>
                </a:srgbClr>
              </a:gs>
              <a:gs pos="35000">
                <a:srgbClr val="FFC000">
                  <a:tint val="37000"/>
                  <a:satMod val="300000"/>
                </a:srgbClr>
              </a:gs>
              <a:gs pos="100000">
                <a:srgbClr val="FFC000">
                  <a:tint val="15000"/>
                  <a:satMod val="350000"/>
                </a:srgbClr>
              </a:gs>
            </a:gsLst>
            <a:lin ang="16200000" scaled="1"/>
          </a:gradFill>
          <a:ln w="9525" cap="flat" cmpd="sng" algn="ctr">
            <a:solidFill>
              <a:srgbClr val="FFC000">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أقيم ذاتي</a:t>
            </a:r>
            <a:endParaRPr lang="ar-AE" sz="3600" b="1" kern="0" dirty="0">
              <a:solidFill>
                <a:srgbClr val="FF0000"/>
              </a:solidFill>
              <a:effectLst>
                <a:outerShdw blurRad="38100" dist="38100" dir="2700000" algn="tl">
                  <a:srgbClr val="000000">
                    <a:alpha val="43137"/>
                  </a:srgbClr>
                </a:outerShdw>
              </a:effectLst>
              <a:latin typeface="Arabic Typesetting" panose="03020402040406030203" pitchFamily="66" charset="-78"/>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ar-AE"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مس</a:t>
            </a:r>
            <a:r>
              <a:rPr kumimoji="0" lang="ar-AE" sz="2800" b="1" i="0" u="none"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 ولاء راغب</a:t>
            </a:r>
            <a:endParaRPr kumimoji="0" lang="ar-SA"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endParaRPr>
          </a:p>
        </p:txBody>
      </p:sp>
      <p:graphicFrame>
        <p:nvGraphicFramePr>
          <p:cNvPr id="2" name="جدول 2">
            <a:extLst>
              <a:ext uri="{FF2B5EF4-FFF2-40B4-BE49-F238E27FC236}">
                <a16:creationId xmlns:a16="http://schemas.microsoft.com/office/drawing/2014/main" id="{4D220047-3FCC-49ED-BB53-73E862926C2D}"/>
              </a:ext>
            </a:extLst>
          </p:cNvPr>
          <p:cNvGraphicFramePr>
            <a:graphicFrameLocks noGrp="1"/>
          </p:cNvGraphicFramePr>
          <p:nvPr>
            <p:extLst>
              <p:ext uri="{D42A27DB-BD31-4B8C-83A1-F6EECF244321}">
                <p14:modId xmlns:p14="http://schemas.microsoft.com/office/powerpoint/2010/main" val="3105188620"/>
              </p:ext>
            </p:extLst>
          </p:nvPr>
        </p:nvGraphicFramePr>
        <p:xfrm>
          <a:off x="528320" y="1356360"/>
          <a:ext cx="10962640" cy="3108960"/>
        </p:xfrm>
        <a:graphic>
          <a:graphicData uri="http://schemas.openxmlformats.org/drawingml/2006/table">
            <a:tbl>
              <a:tblPr rtl="1" firstRow="1" bandRow="1">
                <a:tableStyleId>{616DA210-FB5B-4158-B5E0-FEB733F419BA}</a:tableStyleId>
              </a:tblPr>
              <a:tblGrid>
                <a:gridCol w="741680">
                  <a:extLst>
                    <a:ext uri="{9D8B030D-6E8A-4147-A177-3AD203B41FA5}">
                      <a16:colId xmlns:a16="http://schemas.microsoft.com/office/drawing/2014/main" val="1474566639"/>
                    </a:ext>
                  </a:extLst>
                </a:gridCol>
                <a:gridCol w="6075680">
                  <a:extLst>
                    <a:ext uri="{9D8B030D-6E8A-4147-A177-3AD203B41FA5}">
                      <a16:colId xmlns:a16="http://schemas.microsoft.com/office/drawing/2014/main" val="503344719"/>
                    </a:ext>
                  </a:extLst>
                </a:gridCol>
                <a:gridCol w="1849120">
                  <a:extLst>
                    <a:ext uri="{9D8B030D-6E8A-4147-A177-3AD203B41FA5}">
                      <a16:colId xmlns:a16="http://schemas.microsoft.com/office/drawing/2014/main" val="1613680417"/>
                    </a:ext>
                  </a:extLst>
                </a:gridCol>
                <a:gridCol w="1056640">
                  <a:extLst>
                    <a:ext uri="{9D8B030D-6E8A-4147-A177-3AD203B41FA5}">
                      <a16:colId xmlns:a16="http://schemas.microsoft.com/office/drawing/2014/main" val="344707596"/>
                    </a:ext>
                  </a:extLst>
                </a:gridCol>
                <a:gridCol w="1239520">
                  <a:extLst>
                    <a:ext uri="{9D8B030D-6E8A-4147-A177-3AD203B41FA5}">
                      <a16:colId xmlns:a16="http://schemas.microsoft.com/office/drawing/2014/main" val="3797499613"/>
                    </a:ext>
                  </a:extLst>
                </a:gridCol>
              </a:tblGrid>
              <a:tr h="370840">
                <a:tc>
                  <a:txBody>
                    <a:bodyPr/>
                    <a:lstStyle/>
                    <a:p>
                      <a:pPr algn="ctr" rtl="1"/>
                      <a:r>
                        <a:rPr lang="ar-SA" sz="2800" dirty="0">
                          <a:solidFill>
                            <a:srgbClr val="FF0000"/>
                          </a:solidFill>
                          <a:cs typeface="+mn-cs"/>
                        </a:rPr>
                        <a:t>م</a:t>
                      </a: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r>
                        <a:rPr lang="ar-SA" sz="2800" dirty="0">
                          <a:solidFill>
                            <a:srgbClr val="FF0000"/>
                          </a:solidFill>
                          <a:cs typeface="+mn-cs"/>
                        </a:rPr>
                        <a:t>المجال</a:t>
                      </a: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gridSpan="3">
                  <a:txBody>
                    <a:bodyPr/>
                    <a:lstStyle/>
                    <a:p>
                      <a:pPr algn="ctr" rtl="1"/>
                      <a:r>
                        <a:rPr lang="ar-SA" sz="2800" dirty="0">
                          <a:solidFill>
                            <a:srgbClr val="FF0000"/>
                          </a:solidFill>
                          <a:cs typeface="+mn-cs"/>
                        </a:rPr>
                        <a:t>مستوى تحققه</a:t>
                      </a: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hMerge="1">
                  <a:txBody>
                    <a:bodyPr/>
                    <a:lstStyle/>
                    <a:p>
                      <a:pPr rtl="1"/>
                      <a:endParaRPr lang="ar-SA" dirty="0"/>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hMerge="1">
                  <a:txBody>
                    <a:bodyPr/>
                    <a:lstStyle/>
                    <a:p>
                      <a:pPr rtl="1"/>
                      <a:endParaRPr lang="ar-SA" dirty="0"/>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039034502"/>
                  </a:ext>
                </a:extLst>
              </a:tr>
              <a:tr h="370840">
                <a:tc>
                  <a:txBody>
                    <a:bodyPr/>
                    <a:lstStyle/>
                    <a:p>
                      <a:pPr algn="ctr" rtl="1"/>
                      <a:r>
                        <a:rPr lang="ar-SA" sz="2800" b="1" dirty="0">
                          <a:solidFill>
                            <a:srgbClr val="002060"/>
                          </a:solidFill>
                          <a:cs typeface="+mn-cs"/>
                        </a:rPr>
                        <a:t>1</a:t>
                      </a: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r>
                        <a:rPr lang="ar-SA" sz="2800" b="1" dirty="0">
                          <a:solidFill>
                            <a:srgbClr val="002060"/>
                          </a:solidFill>
                          <a:cs typeface="+mn-cs"/>
                        </a:rPr>
                        <a:t>أطلع على كتب السيرة النبوية وحياة الصحابة</a:t>
                      </a: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r>
                        <a:rPr lang="ar-SA" sz="2800" b="1" dirty="0">
                          <a:solidFill>
                            <a:srgbClr val="002060"/>
                          </a:solidFill>
                          <a:cs typeface="+mn-cs"/>
                        </a:rPr>
                        <a:t>ممتاز</a:t>
                      </a: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r>
                        <a:rPr lang="ar-SA" sz="2800" b="1" dirty="0">
                          <a:solidFill>
                            <a:srgbClr val="002060"/>
                          </a:solidFill>
                          <a:cs typeface="+mn-cs"/>
                        </a:rPr>
                        <a:t>مقبول</a:t>
                      </a: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r>
                        <a:rPr lang="ar-SA" sz="2800" b="1" dirty="0">
                          <a:solidFill>
                            <a:srgbClr val="002060"/>
                          </a:solidFill>
                          <a:cs typeface="+mn-cs"/>
                        </a:rPr>
                        <a:t>ضعيف</a:t>
                      </a: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878462120"/>
                  </a:ext>
                </a:extLst>
              </a:tr>
              <a:tr h="370840">
                <a:tc>
                  <a:txBody>
                    <a:bodyPr/>
                    <a:lstStyle/>
                    <a:p>
                      <a:pPr algn="ctr" rtl="1"/>
                      <a:r>
                        <a:rPr lang="ar-SA" sz="2800" b="1" dirty="0">
                          <a:solidFill>
                            <a:srgbClr val="002060"/>
                          </a:solidFill>
                          <a:cs typeface="+mn-cs"/>
                        </a:rPr>
                        <a:t>2</a:t>
                      </a: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r>
                        <a:rPr lang="ar-SA" sz="2800" b="1" dirty="0">
                          <a:solidFill>
                            <a:srgbClr val="002060"/>
                          </a:solidFill>
                          <a:cs typeface="+mn-cs"/>
                        </a:rPr>
                        <a:t>أحترم أفراد أسرتي وأتحاور معهم</a:t>
                      </a: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r>
                        <a:rPr lang="ar-SA" sz="2800" b="1" dirty="0">
                          <a:solidFill>
                            <a:srgbClr val="002060"/>
                          </a:solidFill>
                          <a:latin typeface="Aharoni" panose="02010803020104030203" pitchFamily="2" charset="-79"/>
                          <a:cs typeface="+mn-cs"/>
                        </a:rPr>
                        <a:t>√√</a:t>
                      </a:r>
                      <a:endParaRPr lang="ar-SA" sz="2800" b="1" dirty="0">
                        <a:solidFill>
                          <a:srgbClr val="002060"/>
                        </a:solidFill>
                        <a:cs typeface="+mn-cs"/>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endParaRPr lang="ar-SA" sz="2800" b="1" dirty="0">
                        <a:solidFill>
                          <a:srgbClr val="002060"/>
                        </a:solidFill>
                        <a:cs typeface="+mn-cs"/>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endParaRPr lang="ar-SA" sz="2800" b="1" dirty="0">
                        <a:solidFill>
                          <a:srgbClr val="002060"/>
                        </a:solidFill>
                        <a:cs typeface="+mn-cs"/>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970709204"/>
                  </a:ext>
                </a:extLst>
              </a:tr>
              <a:tr h="370840">
                <a:tc>
                  <a:txBody>
                    <a:bodyPr/>
                    <a:lstStyle/>
                    <a:p>
                      <a:pPr algn="ctr" rtl="1"/>
                      <a:r>
                        <a:rPr lang="ar-SA" sz="2800" b="1" dirty="0">
                          <a:solidFill>
                            <a:srgbClr val="002060"/>
                          </a:solidFill>
                          <a:cs typeface="+mn-cs"/>
                        </a:rPr>
                        <a:t>3</a:t>
                      </a: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r>
                        <a:rPr lang="ar-SA" sz="2800" b="1" dirty="0">
                          <a:solidFill>
                            <a:srgbClr val="002060"/>
                          </a:solidFill>
                          <a:cs typeface="+mn-cs"/>
                        </a:rPr>
                        <a:t>أقيم علاقات مع زملائي وأتحاور معهم</a:t>
                      </a: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SA" sz="2800" b="1" dirty="0">
                          <a:solidFill>
                            <a:srgbClr val="002060"/>
                          </a:solidFill>
                          <a:latin typeface="Aharoni" panose="02010803020104030203" pitchFamily="2" charset="-79"/>
                          <a:cs typeface="+mn-cs"/>
                        </a:rPr>
                        <a:t>√√</a:t>
                      </a:r>
                      <a:endParaRPr lang="ar-SA" sz="2800" b="1" dirty="0">
                        <a:solidFill>
                          <a:srgbClr val="002060"/>
                        </a:solidFill>
                        <a:cs typeface="+mn-cs"/>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endParaRPr lang="ar-SA" sz="2800" b="1">
                        <a:solidFill>
                          <a:srgbClr val="002060"/>
                        </a:solidFill>
                        <a:cs typeface="+mn-cs"/>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endParaRPr lang="ar-SA" sz="2800" b="1">
                        <a:solidFill>
                          <a:srgbClr val="002060"/>
                        </a:solidFill>
                        <a:cs typeface="+mn-cs"/>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597494122"/>
                  </a:ext>
                </a:extLst>
              </a:tr>
              <a:tr h="370840">
                <a:tc>
                  <a:txBody>
                    <a:bodyPr/>
                    <a:lstStyle/>
                    <a:p>
                      <a:pPr algn="ctr" rtl="1"/>
                      <a:r>
                        <a:rPr lang="ar-SA" sz="2800" b="1" dirty="0">
                          <a:solidFill>
                            <a:srgbClr val="002060"/>
                          </a:solidFill>
                          <a:cs typeface="+mn-cs"/>
                        </a:rPr>
                        <a:t>4</a:t>
                      </a: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r" rtl="1"/>
                      <a:r>
                        <a:rPr lang="ar-SA" sz="2800" b="1" dirty="0">
                          <a:solidFill>
                            <a:srgbClr val="002060"/>
                          </a:solidFill>
                          <a:cs typeface="+mn-cs"/>
                        </a:rPr>
                        <a:t>ألتزم بنظم بلادي وأحترم أصحاب الجنسيات الاخرى</a:t>
                      </a: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SA" sz="2800" b="1" dirty="0">
                          <a:solidFill>
                            <a:srgbClr val="002060"/>
                          </a:solidFill>
                          <a:latin typeface="Aharoni" panose="02010803020104030203" pitchFamily="2" charset="-79"/>
                          <a:cs typeface="+mn-cs"/>
                        </a:rPr>
                        <a:t>√√</a:t>
                      </a:r>
                      <a:endParaRPr lang="ar-SA" sz="2800" b="1" dirty="0">
                        <a:solidFill>
                          <a:srgbClr val="002060"/>
                        </a:solidFill>
                        <a:cs typeface="+mn-cs"/>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endParaRPr lang="ar-SA" sz="2800" b="1">
                        <a:solidFill>
                          <a:srgbClr val="002060"/>
                        </a:solidFill>
                        <a:cs typeface="+mn-cs"/>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endParaRPr lang="ar-SA" sz="2800" b="1">
                        <a:solidFill>
                          <a:srgbClr val="002060"/>
                        </a:solidFill>
                        <a:cs typeface="+mn-cs"/>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084184938"/>
                  </a:ext>
                </a:extLst>
              </a:tr>
              <a:tr h="370840">
                <a:tc>
                  <a:txBody>
                    <a:bodyPr/>
                    <a:lstStyle/>
                    <a:p>
                      <a:pPr algn="ctr" rtl="1"/>
                      <a:r>
                        <a:rPr lang="ar-SA" sz="2800" b="1" dirty="0">
                          <a:solidFill>
                            <a:srgbClr val="002060"/>
                          </a:solidFill>
                          <a:cs typeface="+mn-cs"/>
                        </a:rPr>
                        <a:t>5</a:t>
                      </a: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r>
                        <a:rPr lang="ar-SA" sz="2800" b="1" dirty="0">
                          <a:solidFill>
                            <a:srgbClr val="002060"/>
                          </a:solidFill>
                          <a:cs typeface="+mn-cs"/>
                        </a:rPr>
                        <a:t>أتسامح مع كل من يخطئ في حقي </a:t>
                      </a: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ar-SA" sz="2800" b="1" dirty="0">
                          <a:solidFill>
                            <a:srgbClr val="002060"/>
                          </a:solidFill>
                          <a:latin typeface="Aharoni" panose="02010803020104030203" pitchFamily="2" charset="-79"/>
                          <a:cs typeface="+mn-cs"/>
                        </a:rPr>
                        <a:t>√√</a:t>
                      </a:r>
                      <a:endParaRPr lang="ar-SA" sz="2800" b="1" dirty="0">
                        <a:solidFill>
                          <a:srgbClr val="002060"/>
                        </a:solidFill>
                        <a:cs typeface="+mn-cs"/>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endParaRPr lang="ar-SA" sz="2800" b="1">
                        <a:solidFill>
                          <a:srgbClr val="002060"/>
                        </a:solidFill>
                        <a:cs typeface="+mn-cs"/>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tc>
                  <a:txBody>
                    <a:bodyPr/>
                    <a:lstStyle/>
                    <a:p>
                      <a:pPr algn="ctr" rtl="1"/>
                      <a:endParaRPr lang="ar-SA" sz="2800" b="1" dirty="0">
                        <a:solidFill>
                          <a:srgbClr val="002060"/>
                        </a:solidFill>
                        <a:cs typeface="+mn-cs"/>
                      </a:endParaRPr>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742964815"/>
                  </a:ext>
                </a:extLst>
              </a:tr>
            </a:tbl>
          </a:graphicData>
        </a:graphic>
      </p:graphicFrame>
      <p:pic>
        <p:nvPicPr>
          <p:cNvPr id="4" name="صورة 3">
            <a:extLst>
              <a:ext uri="{FF2B5EF4-FFF2-40B4-BE49-F238E27FC236}">
                <a16:creationId xmlns:a16="http://schemas.microsoft.com/office/drawing/2014/main" id="{44B379C5-C651-4D5E-A8F0-6E06D6D80AC6}"/>
              </a:ext>
            </a:extLst>
          </p:cNvPr>
          <p:cNvPicPr>
            <a:picLocks/>
          </p:cNvPicPr>
          <p:nvPr/>
        </p:nvPicPr>
        <p:blipFill>
          <a:blip r:embed="rId4"/>
          <a:stretch>
            <a:fillRect/>
          </a:stretch>
        </p:blipFill>
        <p:spPr>
          <a:xfrm>
            <a:off x="8016240" y="-117182"/>
            <a:ext cx="1625600" cy="1625600"/>
          </a:xfrm>
          <a:prstGeom prst="rect">
            <a:avLst/>
          </a:prstGeom>
        </p:spPr>
      </p:pic>
      <p:pic>
        <p:nvPicPr>
          <p:cNvPr id="8" name="صورة 7">
            <a:extLst>
              <a:ext uri="{FF2B5EF4-FFF2-40B4-BE49-F238E27FC236}">
                <a16:creationId xmlns:a16="http://schemas.microsoft.com/office/drawing/2014/main" id="{DA3A6E14-185D-4418-B135-D274AF4E6F15}"/>
              </a:ext>
            </a:extLst>
          </p:cNvPr>
          <p:cNvPicPr>
            <a:picLocks/>
          </p:cNvPicPr>
          <p:nvPr/>
        </p:nvPicPr>
        <p:blipFill>
          <a:blip r:embed="rId5"/>
          <a:stretch>
            <a:fillRect/>
          </a:stretch>
        </p:blipFill>
        <p:spPr>
          <a:xfrm>
            <a:off x="8249920" y="5095933"/>
            <a:ext cx="1625600" cy="1625600"/>
          </a:xfrm>
          <a:prstGeom prst="rect">
            <a:avLst/>
          </a:prstGeom>
        </p:spPr>
      </p:pic>
      <p:pic>
        <p:nvPicPr>
          <p:cNvPr id="9" name="صورة 8">
            <a:extLst>
              <a:ext uri="{FF2B5EF4-FFF2-40B4-BE49-F238E27FC236}">
                <a16:creationId xmlns:a16="http://schemas.microsoft.com/office/drawing/2014/main" id="{88FA5470-CE4D-4566-8232-A6BBF35C3A82}"/>
              </a:ext>
            </a:extLst>
          </p:cNvPr>
          <p:cNvPicPr>
            <a:picLocks/>
          </p:cNvPicPr>
          <p:nvPr/>
        </p:nvPicPr>
        <p:blipFill>
          <a:blip r:embed="rId6"/>
          <a:stretch>
            <a:fillRect/>
          </a:stretch>
        </p:blipFill>
        <p:spPr>
          <a:xfrm>
            <a:off x="690880" y="4617377"/>
            <a:ext cx="1625600" cy="1625600"/>
          </a:xfrm>
          <a:prstGeom prst="rect">
            <a:avLst/>
          </a:prstGeom>
        </p:spPr>
      </p:pic>
      <p:pic>
        <p:nvPicPr>
          <p:cNvPr id="11" name="صورة 10">
            <a:extLst>
              <a:ext uri="{FF2B5EF4-FFF2-40B4-BE49-F238E27FC236}">
                <a16:creationId xmlns:a16="http://schemas.microsoft.com/office/drawing/2014/main" id="{250030B3-C73C-40C0-9F8C-3A52B8C7C582}"/>
              </a:ext>
            </a:extLst>
          </p:cNvPr>
          <p:cNvPicPr>
            <a:picLocks/>
          </p:cNvPicPr>
          <p:nvPr/>
        </p:nvPicPr>
        <p:blipFill>
          <a:blip r:embed="rId7"/>
          <a:stretch>
            <a:fillRect/>
          </a:stretch>
        </p:blipFill>
        <p:spPr>
          <a:xfrm>
            <a:off x="2595880" y="4974005"/>
            <a:ext cx="1625600" cy="1625600"/>
          </a:xfrm>
          <a:prstGeom prst="rect">
            <a:avLst/>
          </a:prstGeom>
        </p:spPr>
      </p:pic>
      <p:pic>
        <p:nvPicPr>
          <p:cNvPr id="13" name="صورة 12">
            <a:extLst>
              <a:ext uri="{FF2B5EF4-FFF2-40B4-BE49-F238E27FC236}">
                <a16:creationId xmlns:a16="http://schemas.microsoft.com/office/drawing/2014/main" id="{8F1CEBB5-25A9-48C2-8980-591173B7ED5F}"/>
              </a:ext>
            </a:extLst>
          </p:cNvPr>
          <p:cNvPicPr>
            <a:picLocks/>
          </p:cNvPicPr>
          <p:nvPr/>
        </p:nvPicPr>
        <p:blipFill>
          <a:blip r:embed="rId8"/>
          <a:stretch>
            <a:fillRect/>
          </a:stretch>
        </p:blipFill>
        <p:spPr>
          <a:xfrm rot="1678845">
            <a:off x="4081804" y="4040525"/>
            <a:ext cx="3230880" cy="2504792"/>
          </a:xfrm>
          <a:prstGeom prst="rect">
            <a:avLst/>
          </a:prstGeom>
        </p:spPr>
      </p:pic>
    </p:spTree>
    <p:extLst>
      <p:ext uri="{BB962C8B-B14F-4D97-AF65-F5344CB8AC3E}">
        <p14:creationId xmlns:p14="http://schemas.microsoft.com/office/powerpoint/2010/main" val="359797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72051" y="258384"/>
            <a:ext cx="11887869" cy="6146855"/>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2" name="مستطيل: زوايا مستديرة 1">
            <a:extLst>
              <a:ext uri="{FF2B5EF4-FFF2-40B4-BE49-F238E27FC236}">
                <a16:creationId xmlns:a16="http://schemas.microsoft.com/office/drawing/2014/main" id="{7D0BDE99-6B83-4C1D-A44C-8C769661348F}"/>
              </a:ext>
            </a:extLst>
          </p:cNvPr>
          <p:cNvSpPr/>
          <p:nvPr/>
        </p:nvSpPr>
        <p:spPr>
          <a:xfrm>
            <a:off x="8077200" y="258385"/>
            <a:ext cx="3150490" cy="899856"/>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lvl="0" algn="ctr" rtl="1"/>
            <a:r>
              <a:rPr lang="ar-SA" sz="3600" b="1" dirty="0">
                <a:solidFill>
                  <a:srgbClr val="FF0000"/>
                </a:solidFill>
              </a:rPr>
              <a:t>أبادر لأتعلم</a:t>
            </a:r>
            <a:endParaRPr kumimoji="0" lang="ar-SA" sz="3600" b="1" i="0" u="none" strike="noStrike" kern="1200" cap="none" spc="0" normalizeH="0" baseline="0" noProof="0" dirty="0">
              <a:ln>
                <a:noFill/>
              </a:ln>
              <a:solidFill>
                <a:srgbClr val="FF0000"/>
              </a:solidFill>
              <a:effectLst/>
              <a:uLnTx/>
              <a:uFillTx/>
              <a:latin typeface="Arial"/>
            </a:endParaRPr>
          </a:p>
        </p:txBody>
      </p:sp>
      <p:pic>
        <p:nvPicPr>
          <p:cNvPr id="6" name="الحشر من 8-9">
            <a:hlinkClick r:id="" action="ppaction://media"/>
            <a:extLst>
              <a:ext uri="{FF2B5EF4-FFF2-40B4-BE49-F238E27FC236}">
                <a16:creationId xmlns:a16="http://schemas.microsoft.com/office/drawing/2014/main" id="{1944A55A-AF2F-4B6B-AC4F-BCA0D9838EC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3333"/>
          <a:stretch/>
        </p:blipFill>
        <p:spPr>
          <a:xfrm>
            <a:off x="172052" y="1279141"/>
            <a:ext cx="11847898" cy="5005198"/>
          </a:xfrm>
          <a:prstGeom prst="roundRect">
            <a:avLst/>
          </a:prstGeom>
        </p:spPr>
      </p:pic>
      <p:pic>
        <p:nvPicPr>
          <p:cNvPr id="8" name="صورة 7">
            <a:extLst>
              <a:ext uri="{FF2B5EF4-FFF2-40B4-BE49-F238E27FC236}">
                <a16:creationId xmlns:a16="http://schemas.microsoft.com/office/drawing/2014/main" id="{7FA412DE-1DC3-46BD-AF98-20657193447D}"/>
              </a:ext>
            </a:extLst>
          </p:cNvPr>
          <p:cNvPicPr>
            <a:picLocks/>
          </p:cNvPicPr>
          <p:nvPr/>
        </p:nvPicPr>
        <p:blipFill>
          <a:blip r:embed="rId7"/>
          <a:stretch>
            <a:fillRect/>
          </a:stretch>
        </p:blipFill>
        <p:spPr>
          <a:xfrm>
            <a:off x="5963921" y="379284"/>
            <a:ext cx="1188720" cy="899856"/>
          </a:xfrm>
          <a:prstGeom prst="rect">
            <a:avLst/>
          </a:prstGeom>
        </p:spPr>
      </p:pic>
    </p:spTree>
    <p:extLst>
      <p:ext uri="{BB962C8B-B14F-4D97-AF65-F5344CB8AC3E}">
        <p14:creationId xmlns:p14="http://schemas.microsoft.com/office/powerpoint/2010/main" val="295399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72051" y="258384"/>
            <a:ext cx="11887869" cy="6146855"/>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pic>
        <p:nvPicPr>
          <p:cNvPr id="8" name="صورة 7">
            <a:extLst>
              <a:ext uri="{FF2B5EF4-FFF2-40B4-BE49-F238E27FC236}">
                <a16:creationId xmlns:a16="http://schemas.microsoft.com/office/drawing/2014/main" id="{7FA412DE-1DC3-46BD-AF98-20657193447D}"/>
              </a:ext>
            </a:extLst>
          </p:cNvPr>
          <p:cNvPicPr>
            <a:picLocks/>
          </p:cNvPicPr>
          <p:nvPr/>
        </p:nvPicPr>
        <p:blipFill>
          <a:blip r:embed="rId4"/>
          <a:stretch>
            <a:fillRect/>
          </a:stretch>
        </p:blipFill>
        <p:spPr>
          <a:xfrm>
            <a:off x="5148580" y="349229"/>
            <a:ext cx="1188720" cy="899856"/>
          </a:xfrm>
          <a:prstGeom prst="rect">
            <a:avLst/>
          </a:prstGeom>
        </p:spPr>
      </p:pic>
      <p:sp>
        <p:nvSpPr>
          <p:cNvPr id="18" name="مستطيل مستدير الزوايا 2">
            <a:extLst>
              <a:ext uri="{FF2B5EF4-FFF2-40B4-BE49-F238E27FC236}">
                <a16:creationId xmlns:a16="http://schemas.microsoft.com/office/drawing/2014/main" id="{81A76520-0726-409A-8D0F-18CD85822A70}"/>
              </a:ext>
            </a:extLst>
          </p:cNvPr>
          <p:cNvSpPr/>
          <p:nvPr/>
        </p:nvSpPr>
        <p:spPr>
          <a:xfrm>
            <a:off x="3368040" y="2787887"/>
            <a:ext cx="8440420" cy="107950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a:r>
              <a:rPr lang="ar-JO" sz="3600" b="1" dirty="0">
                <a:solidFill>
                  <a:srgbClr val="002060"/>
                </a:solidFill>
                <a:effectLst>
                  <a:outerShdw blurRad="38100" dist="38100" dir="2700000" algn="tl">
                    <a:srgbClr val="000000">
                      <a:alpha val="43137"/>
                    </a:srgbClr>
                  </a:outerShdw>
                </a:effectLst>
                <a:latin typeface="Arabic Typesetting" panose="03020402040406030203" pitchFamily="66" charset="-78"/>
              </a:rPr>
              <a:t>نصرة الرسول </a:t>
            </a:r>
            <a:r>
              <a:rPr lang="ar-JO" sz="3600" b="1" dirty="0">
                <a:solidFill>
                  <a:srgbClr val="002060"/>
                </a:solidFill>
                <a:effectLst>
                  <a:outerShdw blurRad="38100" dist="38100" dir="2700000" algn="tl">
                    <a:srgbClr val="000000">
                      <a:alpha val="43137"/>
                    </a:srgbClr>
                  </a:outerShdw>
                </a:effectLst>
                <a:latin typeface="Arabic Typesetting" panose="03020402040406030203" pitchFamily="66" charset="-78"/>
                <a:sym typeface="AGA Arabesque" panose="05010101010101010101" pitchFamily="2" charset="2"/>
              </a:rPr>
              <a:t></a:t>
            </a:r>
            <a:r>
              <a:rPr lang="ar-JO" sz="3600" b="1" dirty="0">
                <a:solidFill>
                  <a:srgbClr val="002060"/>
                </a:solidFill>
                <a:effectLst>
                  <a:outerShdw blurRad="38100" dist="38100" dir="2700000" algn="tl">
                    <a:srgbClr val="000000">
                      <a:alpha val="43137"/>
                    </a:srgbClr>
                  </a:outerShdw>
                </a:effectLst>
                <a:latin typeface="Arabic Typesetting" panose="03020402040406030203" pitchFamily="66" charset="-78"/>
              </a:rPr>
              <a:t>– نيل رضا الله تعالى وتحصيل الثواب </a:t>
            </a:r>
            <a:endParaRPr lang="ar-AE" sz="3600" b="1" dirty="0">
              <a:solidFill>
                <a:srgbClr val="002060"/>
              </a:solidFill>
              <a:effectLst>
                <a:outerShdw blurRad="38100" dist="38100" dir="2700000" algn="tl">
                  <a:srgbClr val="000000">
                    <a:alpha val="43137"/>
                  </a:srgbClr>
                </a:outerShdw>
              </a:effectLst>
              <a:latin typeface="Arabic Typesetting" panose="03020402040406030203" pitchFamily="66" charset="-78"/>
            </a:endParaRPr>
          </a:p>
        </p:txBody>
      </p:sp>
      <p:sp>
        <p:nvSpPr>
          <p:cNvPr id="19" name="مستطيل مستدير الزوايا 3">
            <a:extLst>
              <a:ext uri="{FF2B5EF4-FFF2-40B4-BE49-F238E27FC236}">
                <a16:creationId xmlns:a16="http://schemas.microsoft.com/office/drawing/2014/main" id="{BF2D8877-C785-407D-B19E-4C6F9575B553}"/>
              </a:ext>
            </a:extLst>
          </p:cNvPr>
          <p:cNvSpPr/>
          <p:nvPr/>
        </p:nvSpPr>
        <p:spPr>
          <a:xfrm>
            <a:off x="1524000" y="5238165"/>
            <a:ext cx="10399473" cy="1079500"/>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l="100000" t="100000"/>
            </a:path>
            <a:tileRect r="-100000" b="-100000"/>
          </a:gra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3600" b="1" dirty="0">
                <a:solidFill>
                  <a:srgbClr val="002060"/>
                </a:solidFill>
                <a:effectLst>
                  <a:outerShdw blurRad="38100" dist="38100" dir="2700000" algn="tl">
                    <a:srgbClr val="000000">
                      <a:alpha val="43137"/>
                    </a:srgbClr>
                  </a:outerShdw>
                </a:effectLst>
                <a:latin typeface="Arabic Typesetting" panose="03020402040406030203" pitchFamily="66" charset="-78"/>
              </a:rPr>
              <a:t>الابتهاج والسرور لقدومهم وتوفير أسباب العيش الكريم لهم  </a:t>
            </a:r>
            <a:endParaRPr lang="ar-AE" sz="3600" b="1" dirty="0">
              <a:solidFill>
                <a:srgbClr val="002060"/>
              </a:solidFill>
              <a:effectLst>
                <a:outerShdw blurRad="38100" dist="38100" dir="2700000" algn="tl">
                  <a:srgbClr val="000000">
                    <a:alpha val="43137"/>
                  </a:srgbClr>
                </a:outerShdw>
              </a:effectLst>
              <a:latin typeface="Arabic Typesetting" panose="03020402040406030203" pitchFamily="66" charset="-78"/>
            </a:endParaRPr>
          </a:p>
        </p:txBody>
      </p:sp>
      <p:sp>
        <p:nvSpPr>
          <p:cNvPr id="20" name="مستطيل مستدير الزوايا 2">
            <a:extLst>
              <a:ext uri="{FF2B5EF4-FFF2-40B4-BE49-F238E27FC236}">
                <a16:creationId xmlns:a16="http://schemas.microsoft.com/office/drawing/2014/main" id="{9B91259F-5835-4F1D-90EA-F96414023352}"/>
              </a:ext>
            </a:extLst>
          </p:cNvPr>
          <p:cNvSpPr/>
          <p:nvPr/>
        </p:nvSpPr>
        <p:spPr>
          <a:xfrm>
            <a:off x="3810000" y="1528878"/>
            <a:ext cx="7815580" cy="1079500"/>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أسباب هجرة الصحابة </a:t>
            </a: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sym typeface="AGA Arabesque" panose="05010101010101010101" pitchFamily="2" charset="2"/>
              </a:rPr>
              <a:t> من مكة إلى المدينة</a:t>
            </a:r>
            <a:endParaRPr lang="ar-AE" sz="3600" b="1" dirty="0">
              <a:solidFill>
                <a:srgbClr val="FF0000"/>
              </a:solidFill>
              <a:effectLst>
                <a:outerShdw blurRad="38100" dist="38100" dir="2700000" algn="tl">
                  <a:srgbClr val="000000">
                    <a:alpha val="43137"/>
                  </a:srgbClr>
                </a:outerShdw>
              </a:effectLst>
              <a:latin typeface="Arabic Typesetting" panose="03020402040406030203" pitchFamily="66" charset="-78"/>
            </a:endParaRPr>
          </a:p>
        </p:txBody>
      </p:sp>
      <p:sp>
        <p:nvSpPr>
          <p:cNvPr id="21" name="مستطيل مستدير الزوايا 3">
            <a:extLst>
              <a:ext uri="{FF2B5EF4-FFF2-40B4-BE49-F238E27FC236}">
                <a16:creationId xmlns:a16="http://schemas.microsoft.com/office/drawing/2014/main" id="{190F406C-5AB2-4018-BF6E-38216D0A79EF}"/>
              </a:ext>
            </a:extLst>
          </p:cNvPr>
          <p:cNvSpPr/>
          <p:nvPr/>
        </p:nvSpPr>
        <p:spPr>
          <a:xfrm>
            <a:off x="558800" y="3878872"/>
            <a:ext cx="11501120" cy="1079500"/>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كيفية استقبال الأنصار – وهم أهل المدينة- للمهاجرين الذين جاءوا من مكة</a:t>
            </a:r>
            <a:r>
              <a:rPr lang="ar-SA" sz="3600" b="1" dirty="0">
                <a:solidFill>
                  <a:schemeClr val="bg2">
                    <a:lumMod val="10000"/>
                  </a:schemeClr>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a:t>
            </a:r>
            <a:endParaRPr lang="ar-AE" sz="3600" b="1" dirty="0">
              <a:solidFill>
                <a:schemeClr val="bg2">
                  <a:lumMod val="10000"/>
                </a:schemeClr>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pic>
        <p:nvPicPr>
          <p:cNvPr id="24" name="صورة 23">
            <a:extLst>
              <a:ext uri="{FF2B5EF4-FFF2-40B4-BE49-F238E27FC236}">
                <a16:creationId xmlns:a16="http://schemas.microsoft.com/office/drawing/2014/main" id="{158D1221-E761-4852-BE53-020C78CC4F13}"/>
              </a:ext>
            </a:extLst>
          </p:cNvPr>
          <p:cNvPicPr>
            <a:picLocks noChangeAspect="1"/>
          </p:cNvPicPr>
          <p:nvPr/>
        </p:nvPicPr>
        <p:blipFill>
          <a:blip r:embed="rId5"/>
          <a:stretch>
            <a:fillRect/>
          </a:stretch>
        </p:blipFill>
        <p:spPr>
          <a:xfrm>
            <a:off x="6615987" y="382731"/>
            <a:ext cx="4730906" cy="1146147"/>
          </a:xfrm>
          <a:prstGeom prst="rect">
            <a:avLst/>
          </a:prstGeom>
        </p:spPr>
      </p:pic>
      <p:pic>
        <p:nvPicPr>
          <p:cNvPr id="25" name="صورة 24">
            <a:extLst>
              <a:ext uri="{FF2B5EF4-FFF2-40B4-BE49-F238E27FC236}">
                <a16:creationId xmlns:a16="http://schemas.microsoft.com/office/drawing/2014/main" id="{7794582F-4120-45A1-AA82-EEC062C2C4E5}"/>
              </a:ext>
            </a:extLst>
          </p:cNvPr>
          <p:cNvPicPr>
            <a:picLocks noChangeAspect="1"/>
          </p:cNvPicPr>
          <p:nvPr/>
        </p:nvPicPr>
        <p:blipFill>
          <a:blip r:embed="rId6">
            <a:clrChange>
              <a:clrFrom>
                <a:srgbClr val="AECCE8"/>
              </a:clrFrom>
              <a:clrTo>
                <a:srgbClr val="AECCE8">
                  <a:alpha val="0"/>
                </a:srgbClr>
              </a:clrTo>
            </a:clrChange>
          </a:blip>
          <a:stretch>
            <a:fillRect/>
          </a:stretch>
        </p:blipFill>
        <p:spPr>
          <a:xfrm>
            <a:off x="320722" y="704662"/>
            <a:ext cx="3210592" cy="3162725"/>
          </a:xfrm>
          <a:prstGeom prst="rect">
            <a:avLst/>
          </a:prstGeom>
        </p:spPr>
      </p:pic>
    </p:spTree>
    <p:extLst>
      <p:ext uri="{BB962C8B-B14F-4D97-AF65-F5344CB8AC3E}">
        <p14:creationId xmlns:p14="http://schemas.microsoft.com/office/powerpoint/2010/main" val="265191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72051" y="34875"/>
            <a:ext cx="11887869" cy="653460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pic>
        <p:nvPicPr>
          <p:cNvPr id="8" name="صورة 7">
            <a:extLst>
              <a:ext uri="{FF2B5EF4-FFF2-40B4-BE49-F238E27FC236}">
                <a16:creationId xmlns:a16="http://schemas.microsoft.com/office/drawing/2014/main" id="{7FA412DE-1DC3-46BD-AF98-20657193447D}"/>
              </a:ext>
            </a:extLst>
          </p:cNvPr>
          <p:cNvPicPr>
            <a:picLocks/>
          </p:cNvPicPr>
          <p:nvPr/>
        </p:nvPicPr>
        <p:blipFill>
          <a:blip r:embed="rId4"/>
          <a:stretch>
            <a:fillRect/>
          </a:stretch>
        </p:blipFill>
        <p:spPr>
          <a:xfrm>
            <a:off x="5754370" y="-161300"/>
            <a:ext cx="1356360" cy="1379905"/>
          </a:xfrm>
          <a:prstGeom prst="rect">
            <a:avLst/>
          </a:prstGeom>
        </p:spPr>
      </p:pic>
      <p:sp>
        <p:nvSpPr>
          <p:cNvPr id="18" name="مستطيل مستدير الزوايا 2">
            <a:extLst>
              <a:ext uri="{FF2B5EF4-FFF2-40B4-BE49-F238E27FC236}">
                <a16:creationId xmlns:a16="http://schemas.microsoft.com/office/drawing/2014/main" id="{81A76520-0726-409A-8D0F-18CD85822A70}"/>
              </a:ext>
            </a:extLst>
          </p:cNvPr>
          <p:cNvSpPr/>
          <p:nvPr/>
        </p:nvSpPr>
        <p:spPr>
          <a:xfrm>
            <a:off x="722029" y="210455"/>
            <a:ext cx="4848860" cy="1079500"/>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اسس</a:t>
            </a:r>
            <a:r>
              <a:rPr lang="ar-JO"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 التعايش ال</a:t>
            </a: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س</a:t>
            </a:r>
            <a:r>
              <a:rPr lang="ar-JO"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لم</a:t>
            </a: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ي</a:t>
            </a:r>
            <a:r>
              <a:rPr lang="ar-JO"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a:t>
            </a:r>
          </a:p>
        </p:txBody>
      </p:sp>
      <p:sp>
        <p:nvSpPr>
          <p:cNvPr id="19" name="مستطيل مستدير الزوايا 3">
            <a:extLst>
              <a:ext uri="{FF2B5EF4-FFF2-40B4-BE49-F238E27FC236}">
                <a16:creationId xmlns:a16="http://schemas.microsoft.com/office/drawing/2014/main" id="{BF2D8877-C785-407D-B19E-4C6F9575B553}"/>
              </a:ext>
            </a:extLst>
          </p:cNvPr>
          <p:cNvSpPr/>
          <p:nvPr/>
        </p:nvSpPr>
        <p:spPr>
          <a:xfrm>
            <a:off x="617026" y="1486130"/>
            <a:ext cx="10665534" cy="4439725"/>
          </a:xfrm>
          <a:prstGeom prst="roundRec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3200" b="1" dirty="0">
                <a:solidFill>
                  <a:srgbClr val="002060"/>
                </a:solidFill>
                <a:effectLst>
                  <a:outerShdw blurRad="38100" dist="38100" dir="2700000" algn="tl">
                    <a:srgbClr val="000000">
                      <a:alpha val="43137"/>
                    </a:srgbClr>
                  </a:outerShdw>
                </a:effectLst>
                <a:latin typeface="Arabic Typesetting" panose="03020402040406030203" pitchFamily="66" charset="-78"/>
              </a:rPr>
              <a:t>ما إن كل سيدنا محمد </a:t>
            </a:r>
            <a:r>
              <a:rPr lang="ar-SA" sz="3200" b="1" dirty="0">
                <a:solidFill>
                  <a:srgbClr val="002060"/>
                </a:solidFill>
                <a:effectLst>
                  <a:outerShdw blurRad="38100" dist="38100" dir="2700000" algn="tl">
                    <a:srgbClr val="000000">
                      <a:alpha val="43137"/>
                    </a:srgbClr>
                  </a:outerShdw>
                </a:effectLst>
                <a:latin typeface="Arabic Typesetting" panose="03020402040406030203" pitchFamily="66" charset="-78"/>
                <a:sym typeface="AGA Arabesque" panose="05010101010101010101" pitchFamily="2" charset="2"/>
              </a:rPr>
              <a:t> </a:t>
            </a:r>
            <a:r>
              <a:rPr lang="ar-SA" sz="3200" b="1" dirty="0">
                <a:solidFill>
                  <a:srgbClr val="002060"/>
                </a:solidFill>
                <a:effectLst>
                  <a:outerShdw blurRad="38100" dist="38100" dir="2700000" algn="tl">
                    <a:srgbClr val="000000">
                      <a:alpha val="43137"/>
                    </a:srgbClr>
                  </a:outerShdw>
                </a:effectLst>
                <a:latin typeface="Arabic Typesetting" panose="03020402040406030203" pitchFamily="66" charset="-78"/>
              </a:rPr>
              <a:t>بالمدينة، بعد أن جاءها مهاجرا من مكة حتى بادر إلى بناء اسس المجتمع المدني الذي يتكون من مسلمين أنصارا ومهاجرين، وباقي أطراف المدينة من أصحاب الديانات الأخرى، والقبائل المتعددة المتواجدة هنا وهناك داخل يثرب وأطرافها، </a:t>
            </a:r>
            <a:r>
              <a:rPr lang="ps-AF" sz="3200" b="1" dirty="0">
                <a:solidFill>
                  <a:srgbClr val="002060"/>
                </a:solidFill>
                <a:effectLst>
                  <a:outerShdw blurRad="38100" dist="38100" dir="2700000" algn="tl">
                    <a:srgbClr val="000000">
                      <a:alpha val="43137"/>
                    </a:srgbClr>
                  </a:outerShdw>
                </a:effectLst>
                <a:latin typeface="Arabic Typesetting" panose="03020402040406030203" pitchFamily="66" charset="-78"/>
              </a:rPr>
              <a:t>فسارع بموادعة تلك القبائل، متعهدا باحترامها واحترام عقايدها، </a:t>
            </a:r>
            <a:r>
              <a:rPr lang="ar-SA" sz="3200" b="1" dirty="0">
                <a:solidFill>
                  <a:srgbClr val="002060"/>
                </a:solidFill>
                <a:effectLst>
                  <a:outerShdw blurRad="38100" dist="38100" dir="2700000" algn="tl">
                    <a:srgbClr val="000000">
                      <a:alpha val="43137"/>
                    </a:srgbClr>
                  </a:outerShdw>
                </a:effectLst>
                <a:latin typeface="Arabic Typesetting" panose="03020402040406030203" pitchFamily="66" charset="-78"/>
              </a:rPr>
              <a:t>ضامنا حرية </a:t>
            </a:r>
            <a:r>
              <a:rPr lang="ps-AF" sz="3200" b="1" dirty="0">
                <a:solidFill>
                  <a:srgbClr val="002060"/>
                </a:solidFill>
                <a:effectLst>
                  <a:outerShdw blurRad="38100" dist="38100" dir="2700000" algn="tl">
                    <a:srgbClr val="000000">
                      <a:alpha val="43137"/>
                    </a:srgbClr>
                  </a:outerShdw>
                </a:effectLst>
                <a:latin typeface="Arabic Typesetting" panose="03020402040406030203" pitchFamily="66" charset="-78"/>
              </a:rPr>
              <a:t>عباداتها وشعائرها، وأن يعيشوا مطم</a:t>
            </a:r>
            <a:r>
              <a:rPr lang="ar-SA" sz="3200" b="1" dirty="0">
                <a:solidFill>
                  <a:srgbClr val="002060"/>
                </a:solidFill>
                <a:effectLst>
                  <a:outerShdw blurRad="38100" dist="38100" dir="2700000" algn="tl">
                    <a:srgbClr val="000000">
                      <a:alpha val="43137"/>
                    </a:srgbClr>
                  </a:outerShdw>
                </a:effectLst>
                <a:latin typeface="Arabic Typesetting" panose="03020402040406030203" pitchFamily="66" charset="-78"/>
              </a:rPr>
              <a:t>ئ</a:t>
            </a:r>
            <a:r>
              <a:rPr lang="ps-AF" sz="3200" b="1" dirty="0">
                <a:solidFill>
                  <a:srgbClr val="002060"/>
                </a:solidFill>
                <a:effectLst>
                  <a:outerShdw blurRad="38100" dist="38100" dir="2700000" algn="tl">
                    <a:srgbClr val="000000">
                      <a:alpha val="43137"/>
                    </a:srgbClr>
                  </a:outerShdw>
                </a:effectLst>
                <a:latin typeface="Arabic Typesetting" panose="03020402040406030203" pitchFamily="66" charset="-78"/>
              </a:rPr>
              <a:t>ين ويعملوا</a:t>
            </a:r>
            <a:r>
              <a:rPr lang="ar-SA" sz="3200" b="1" dirty="0">
                <a:solidFill>
                  <a:srgbClr val="002060"/>
                </a:solidFill>
                <a:effectLst>
                  <a:outerShdw blurRad="38100" dist="38100" dir="2700000" algn="tl">
                    <a:srgbClr val="000000">
                      <a:alpha val="43137"/>
                    </a:srgbClr>
                  </a:outerShdw>
                </a:effectLst>
                <a:latin typeface="Arabic Typesetting" panose="03020402040406030203" pitchFamily="66" charset="-78"/>
              </a:rPr>
              <a:t> ك</a:t>
            </a:r>
            <a:r>
              <a:rPr lang="ps-AF" sz="3200" b="1" dirty="0">
                <a:solidFill>
                  <a:srgbClr val="002060"/>
                </a:solidFill>
                <a:effectLst>
                  <a:outerShdw blurRad="38100" dist="38100" dir="2700000" algn="tl">
                    <a:srgbClr val="000000">
                      <a:alpha val="43137"/>
                    </a:srgbClr>
                  </a:outerShdw>
                </a:effectLst>
                <a:latin typeface="Arabic Typesetting" panose="03020402040406030203" pitchFamily="66" charset="-78"/>
              </a:rPr>
              <a:t>غيرهم من المسلمين بأمن وسلام.</a:t>
            </a:r>
          </a:p>
        </p:txBody>
      </p:sp>
      <p:sp>
        <p:nvSpPr>
          <p:cNvPr id="20" name="مستطيل مستدير الزوايا 2">
            <a:extLst>
              <a:ext uri="{FF2B5EF4-FFF2-40B4-BE49-F238E27FC236}">
                <a16:creationId xmlns:a16="http://schemas.microsoft.com/office/drawing/2014/main" id="{9B91259F-5835-4F1D-90EA-F96414023352}"/>
              </a:ext>
            </a:extLst>
          </p:cNvPr>
          <p:cNvSpPr/>
          <p:nvPr/>
        </p:nvSpPr>
        <p:spPr>
          <a:xfrm>
            <a:off x="7377361" y="-18253"/>
            <a:ext cx="4175760" cy="1079500"/>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أستخدم مهاراتي لأتعلم</a:t>
            </a:r>
            <a:endParaRPr lang="ar-AE" sz="3600" b="1" dirty="0">
              <a:solidFill>
                <a:srgbClr val="FF0000"/>
              </a:solidFill>
              <a:effectLst>
                <a:outerShdw blurRad="38100" dist="38100" dir="2700000" algn="tl">
                  <a:srgbClr val="000000">
                    <a:alpha val="43137"/>
                  </a:srgbClr>
                </a:outerShdw>
              </a:effectLst>
              <a:latin typeface="Arabic Typesetting" panose="03020402040406030203" pitchFamily="66" charset="-78"/>
            </a:endParaRPr>
          </a:p>
        </p:txBody>
      </p:sp>
    </p:spTree>
    <p:extLst>
      <p:ext uri="{BB962C8B-B14F-4D97-AF65-F5344CB8AC3E}">
        <p14:creationId xmlns:p14="http://schemas.microsoft.com/office/powerpoint/2010/main" val="415792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51204" y="73633"/>
            <a:ext cx="11887869" cy="653460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pic>
        <p:nvPicPr>
          <p:cNvPr id="8" name="صورة 7">
            <a:extLst>
              <a:ext uri="{FF2B5EF4-FFF2-40B4-BE49-F238E27FC236}">
                <a16:creationId xmlns:a16="http://schemas.microsoft.com/office/drawing/2014/main" id="{7FA412DE-1DC3-46BD-AF98-20657193447D}"/>
              </a:ext>
            </a:extLst>
          </p:cNvPr>
          <p:cNvPicPr>
            <a:picLocks/>
          </p:cNvPicPr>
          <p:nvPr/>
        </p:nvPicPr>
        <p:blipFill>
          <a:blip r:embed="rId4"/>
          <a:stretch>
            <a:fillRect/>
          </a:stretch>
        </p:blipFill>
        <p:spPr>
          <a:xfrm>
            <a:off x="252927" y="12490"/>
            <a:ext cx="1356360" cy="1379905"/>
          </a:xfrm>
          <a:prstGeom prst="rect">
            <a:avLst/>
          </a:prstGeom>
        </p:spPr>
      </p:pic>
      <p:sp>
        <p:nvSpPr>
          <p:cNvPr id="11" name="مستطيل مستدير الزوايا 2">
            <a:extLst>
              <a:ext uri="{FF2B5EF4-FFF2-40B4-BE49-F238E27FC236}">
                <a16:creationId xmlns:a16="http://schemas.microsoft.com/office/drawing/2014/main" id="{123AE5FF-6C6B-49A9-8581-8A2B5F6B748A}"/>
              </a:ext>
            </a:extLst>
          </p:cNvPr>
          <p:cNvSpPr/>
          <p:nvPr/>
        </p:nvSpPr>
        <p:spPr>
          <a:xfrm>
            <a:off x="7050174" y="5038635"/>
            <a:ext cx="3657600" cy="1079500"/>
          </a:xfrm>
          <a:prstGeom prst="roundRect">
            <a:avLst/>
          </a:prstGeom>
          <a:solidFill>
            <a:srgbClr val="49C0E2"/>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rPr>
              <a:t>الديانات الاخرى</a:t>
            </a:r>
            <a:endParaRPr kumimoji="0" lang="ar-AE" sz="44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endParaRPr>
          </a:p>
        </p:txBody>
      </p:sp>
      <p:grpSp>
        <p:nvGrpSpPr>
          <p:cNvPr id="4" name="مجموعة 3">
            <a:extLst>
              <a:ext uri="{FF2B5EF4-FFF2-40B4-BE49-F238E27FC236}">
                <a16:creationId xmlns:a16="http://schemas.microsoft.com/office/drawing/2014/main" id="{CBDCEF9D-E4EF-4793-A5E7-7F67BB9894C9}"/>
              </a:ext>
            </a:extLst>
          </p:cNvPr>
          <p:cNvGrpSpPr/>
          <p:nvPr/>
        </p:nvGrpSpPr>
        <p:grpSpPr>
          <a:xfrm>
            <a:off x="6873292" y="171835"/>
            <a:ext cx="4698504" cy="1917796"/>
            <a:chOff x="6917680" y="89716"/>
            <a:chExt cx="4698504" cy="1917796"/>
          </a:xfrm>
        </p:grpSpPr>
        <p:sp>
          <p:nvSpPr>
            <p:cNvPr id="14" name="مستطيل مستدير الزوايا 2">
              <a:extLst>
                <a:ext uri="{FF2B5EF4-FFF2-40B4-BE49-F238E27FC236}">
                  <a16:creationId xmlns:a16="http://schemas.microsoft.com/office/drawing/2014/main" id="{6F6D511C-22A0-46F7-8275-EC9B5F0F67EA}"/>
                </a:ext>
              </a:extLst>
            </p:cNvPr>
            <p:cNvSpPr/>
            <p:nvPr/>
          </p:nvSpPr>
          <p:spPr>
            <a:xfrm>
              <a:off x="6917680" y="89716"/>
              <a:ext cx="4698504" cy="1917796"/>
            </a:xfrm>
            <a:prstGeom prst="roundRect">
              <a:avLst/>
            </a:prstGeom>
            <a:solidFill>
              <a:srgbClr val="5361AC"/>
            </a:solidFill>
            <a:ln w="12700" cap="flat" cmpd="sng" algn="ctr">
              <a:solidFill>
                <a:srgbClr val="5B9BD5">
                  <a:shade val="50000"/>
                </a:srgbClr>
              </a:solidFill>
              <a:prstDash val="solid"/>
              <a:miter lim="800000"/>
            </a:ln>
            <a:effectLst/>
          </p:spPr>
          <p:txBody>
            <a:bodyPr rtlCol="1"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ar-SA" sz="4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أبحث وأحدد :</a:t>
              </a:r>
              <a:endParaRPr kumimoji="0" lang="ar-AE" sz="4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endParaRPr>
            </a:p>
          </p:txBody>
        </p:sp>
        <p:pic>
          <p:nvPicPr>
            <p:cNvPr id="3" name="صورة 2">
              <a:extLst>
                <a:ext uri="{FF2B5EF4-FFF2-40B4-BE49-F238E27FC236}">
                  <a16:creationId xmlns:a16="http://schemas.microsoft.com/office/drawing/2014/main" id="{27F14F7B-7413-480A-A5F8-C9F73690D91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57734" y="176383"/>
              <a:ext cx="1588856" cy="1744462"/>
            </a:xfrm>
            <a:prstGeom prst="rect">
              <a:avLst/>
            </a:prstGeom>
          </p:spPr>
        </p:pic>
      </p:grpSp>
      <p:sp>
        <p:nvSpPr>
          <p:cNvPr id="17" name="مستطيل مستدير الزوايا 2">
            <a:extLst>
              <a:ext uri="{FF2B5EF4-FFF2-40B4-BE49-F238E27FC236}">
                <a16:creationId xmlns:a16="http://schemas.microsoft.com/office/drawing/2014/main" id="{49711FE1-8324-4815-AFFF-599E8A178FC6}"/>
              </a:ext>
            </a:extLst>
          </p:cNvPr>
          <p:cNvSpPr/>
          <p:nvPr/>
        </p:nvSpPr>
        <p:spPr>
          <a:xfrm>
            <a:off x="2006943" y="651653"/>
            <a:ext cx="4267448" cy="817872"/>
          </a:xfrm>
          <a:prstGeom prst="roundRect">
            <a:avLst/>
          </a:prstGeom>
          <a:solidFill>
            <a:srgbClr val="70AD47">
              <a:lumMod val="60000"/>
              <a:lumOff val="4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rPr>
              <a:t>مكونات المجتمع المدني التالية</a:t>
            </a:r>
            <a:endParaRPr kumimoji="0" lang="ar-AE"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a typeface="+mn-ea"/>
            </a:endParaRPr>
          </a:p>
        </p:txBody>
      </p:sp>
      <p:sp>
        <p:nvSpPr>
          <p:cNvPr id="21" name="مستطيل مستدير الزوايا 2">
            <a:extLst>
              <a:ext uri="{FF2B5EF4-FFF2-40B4-BE49-F238E27FC236}">
                <a16:creationId xmlns:a16="http://schemas.microsoft.com/office/drawing/2014/main" id="{DA84B08D-74F3-466C-8BD7-83CC368B858F}"/>
              </a:ext>
            </a:extLst>
          </p:cNvPr>
          <p:cNvSpPr/>
          <p:nvPr/>
        </p:nvSpPr>
        <p:spPr>
          <a:xfrm>
            <a:off x="1254218" y="2215097"/>
            <a:ext cx="3657600" cy="1079500"/>
          </a:xfrm>
          <a:prstGeom prst="roundRect">
            <a:avLst/>
          </a:prstGeom>
          <a:solidFill>
            <a:srgbClr val="70AD47">
              <a:lumMod val="60000"/>
              <a:lumOff val="4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rPr>
              <a:t>الأوس والخزرج </a:t>
            </a:r>
            <a:endParaRPr kumimoji="0" lang="ar-AE"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endParaRPr>
          </a:p>
        </p:txBody>
      </p:sp>
      <p:sp>
        <p:nvSpPr>
          <p:cNvPr id="22" name="مستطيل مستدير الزوايا 2">
            <a:extLst>
              <a:ext uri="{FF2B5EF4-FFF2-40B4-BE49-F238E27FC236}">
                <a16:creationId xmlns:a16="http://schemas.microsoft.com/office/drawing/2014/main" id="{06ED46EF-079B-495F-BEDC-898618960763}"/>
              </a:ext>
            </a:extLst>
          </p:cNvPr>
          <p:cNvSpPr/>
          <p:nvPr/>
        </p:nvSpPr>
        <p:spPr>
          <a:xfrm>
            <a:off x="7254360" y="2168669"/>
            <a:ext cx="3657600" cy="1079500"/>
          </a:xfrm>
          <a:prstGeom prst="roundRect">
            <a:avLst/>
          </a:prstGeom>
          <a:solidFill>
            <a:srgbClr val="70AD47">
              <a:lumMod val="60000"/>
              <a:lumOff val="4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rPr>
              <a:t>القبائل</a:t>
            </a:r>
            <a:endParaRPr kumimoji="0" lang="ar-AE"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endParaRPr>
          </a:p>
        </p:txBody>
      </p:sp>
      <p:sp>
        <p:nvSpPr>
          <p:cNvPr id="23" name="مستطيل مستدير الزوايا 2">
            <a:extLst>
              <a:ext uri="{FF2B5EF4-FFF2-40B4-BE49-F238E27FC236}">
                <a16:creationId xmlns:a16="http://schemas.microsoft.com/office/drawing/2014/main" id="{8448B902-158B-487D-BA92-C299EFDD47E6}"/>
              </a:ext>
            </a:extLst>
          </p:cNvPr>
          <p:cNvSpPr/>
          <p:nvPr/>
        </p:nvSpPr>
        <p:spPr>
          <a:xfrm>
            <a:off x="7254360" y="3737756"/>
            <a:ext cx="3657600" cy="1079500"/>
          </a:xfrm>
          <a:prstGeom prst="roundRect">
            <a:avLst/>
          </a:prstGeom>
          <a:solidFill>
            <a:srgbClr val="FCBB75"/>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rPr>
              <a:t>المسلمون </a:t>
            </a:r>
            <a:endParaRPr kumimoji="0" lang="ar-AE"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endParaRPr>
          </a:p>
        </p:txBody>
      </p:sp>
      <p:sp>
        <p:nvSpPr>
          <p:cNvPr id="24" name="مستطيل مستدير الزوايا 3">
            <a:extLst>
              <a:ext uri="{FF2B5EF4-FFF2-40B4-BE49-F238E27FC236}">
                <a16:creationId xmlns:a16="http://schemas.microsoft.com/office/drawing/2014/main" id="{BD13C62E-5653-4887-BCB9-CAC39920775C}"/>
              </a:ext>
            </a:extLst>
          </p:cNvPr>
          <p:cNvSpPr/>
          <p:nvPr/>
        </p:nvSpPr>
        <p:spPr>
          <a:xfrm>
            <a:off x="931107" y="3701412"/>
            <a:ext cx="3657600" cy="1079500"/>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rPr>
              <a:t>الأنصار والمهاجرين </a:t>
            </a:r>
            <a:endParaRPr kumimoji="0" lang="ar-AE"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endParaRPr>
          </a:p>
        </p:txBody>
      </p:sp>
      <p:sp>
        <p:nvSpPr>
          <p:cNvPr id="25" name="مستطيل مستدير الزوايا 4">
            <a:extLst>
              <a:ext uri="{FF2B5EF4-FFF2-40B4-BE49-F238E27FC236}">
                <a16:creationId xmlns:a16="http://schemas.microsoft.com/office/drawing/2014/main" id="{1EBB3941-DD85-4D80-9271-649E0AE72EFD}"/>
              </a:ext>
            </a:extLst>
          </p:cNvPr>
          <p:cNvSpPr/>
          <p:nvPr/>
        </p:nvSpPr>
        <p:spPr>
          <a:xfrm>
            <a:off x="1031465" y="5063864"/>
            <a:ext cx="3657600" cy="1079500"/>
          </a:xfrm>
          <a:prstGeom prst="roundRect">
            <a:avLst/>
          </a:prstGeom>
          <a:solidFill>
            <a:srgbClr val="5C9CD6"/>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rPr>
              <a:t>اليهود والمشركين </a:t>
            </a:r>
            <a:endParaRPr kumimoji="0" lang="ar-AE"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endParaRPr>
          </a:p>
        </p:txBody>
      </p:sp>
    </p:spTree>
    <p:extLst>
      <p:ext uri="{BB962C8B-B14F-4D97-AF65-F5344CB8AC3E}">
        <p14:creationId xmlns:p14="http://schemas.microsoft.com/office/powerpoint/2010/main" val="206130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1" grpId="0" animBg="1"/>
      <p:bldP spid="22" grpId="0" animBg="1"/>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38692" y="127804"/>
            <a:ext cx="11887869" cy="653460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11" name="مستطيل مستدير الزوايا 2">
            <a:extLst>
              <a:ext uri="{FF2B5EF4-FFF2-40B4-BE49-F238E27FC236}">
                <a16:creationId xmlns:a16="http://schemas.microsoft.com/office/drawing/2014/main" id="{123AE5FF-6C6B-49A9-8581-8A2B5F6B748A}"/>
              </a:ext>
            </a:extLst>
          </p:cNvPr>
          <p:cNvSpPr/>
          <p:nvPr/>
        </p:nvSpPr>
        <p:spPr>
          <a:xfrm>
            <a:off x="51204" y="2628664"/>
            <a:ext cx="3657600" cy="1079500"/>
          </a:xfrm>
          <a:prstGeom prst="roundRect">
            <a:avLst/>
          </a:prstGeom>
          <a:solidFill>
            <a:srgbClr val="49C0E2"/>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rPr>
              <a:t>الديانات الاخرى</a:t>
            </a:r>
            <a:endParaRPr kumimoji="0" lang="ar-AE" sz="44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endParaRPr>
          </a:p>
        </p:txBody>
      </p:sp>
      <p:sp>
        <p:nvSpPr>
          <p:cNvPr id="14" name="مستطيل مستدير الزوايا 2">
            <a:extLst>
              <a:ext uri="{FF2B5EF4-FFF2-40B4-BE49-F238E27FC236}">
                <a16:creationId xmlns:a16="http://schemas.microsoft.com/office/drawing/2014/main" id="{6F6D511C-22A0-46F7-8275-EC9B5F0F67EA}"/>
              </a:ext>
            </a:extLst>
          </p:cNvPr>
          <p:cNvSpPr/>
          <p:nvPr/>
        </p:nvSpPr>
        <p:spPr>
          <a:xfrm>
            <a:off x="4715814" y="267934"/>
            <a:ext cx="6078122" cy="817872"/>
          </a:xfrm>
          <a:prstGeom prst="roundRect">
            <a:avLst/>
          </a:prstGeom>
          <a:solidFill>
            <a:srgbClr val="5361AC"/>
          </a:solidFill>
          <a:ln w="12700" cap="flat" cmpd="sng" algn="ctr">
            <a:solidFill>
              <a:srgbClr val="5B9BD5">
                <a:shade val="50000"/>
              </a:srgbClr>
            </a:solidFill>
            <a:prstDash val="solid"/>
            <a:miter lim="800000"/>
          </a:ln>
          <a:effectLst/>
        </p:spPr>
        <p:txBody>
          <a:bodyPr rtlCol="1"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ar-SA" sz="4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rPr>
              <a:t>اكمل المخطط السهمي التالي </a:t>
            </a:r>
            <a:endParaRPr kumimoji="0" lang="ar-AE" sz="4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abic Typesetting" panose="03020402040406030203" pitchFamily="66" charset="-78"/>
              <a:ea typeface="+mn-ea"/>
              <a:cs typeface="Arial" panose="020B0604020202020204" pitchFamily="34" charset="0"/>
            </a:endParaRPr>
          </a:p>
        </p:txBody>
      </p:sp>
      <p:sp>
        <p:nvSpPr>
          <p:cNvPr id="17" name="مستطيل مستدير الزوايا 2">
            <a:extLst>
              <a:ext uri="{FF2B5EF4-FFF2-40B4-BE49-F238E27FC236}">
                <a16:creationId xmlns:a16="http://schemas.microsoft.com/office/drawing/2014/main" id="{49711FE1-8324-4815-AFFF-599E8A178FC6}"/>
              </a:ext>
            </a:extLst>
          </p:cNvPr>
          <p:cNvSpPr/>
          <p:nvPr/>
        </p:nvSpPr>
        <p:spPr>
          <a:xfrm>
            <a:off x="3560035" y="1362591"/>
            <a:ext cx="5500379" cy="817872"/>
          </a:xfrm>
          <a:prstGeom prst="roundRect">
            <a:avLst/>
          </a:prstGeom>
          <a:solidFill>
            <a:srgbClr val="70AD47">
              <a:lumMod val="60000"/>
              <a:lumOff val="4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ar-SA" sz="3600" b="1" kern="0" dirty="0">
                <a:solidFill>
                  <a:srgbClr val="FF0000"/>
                </a:solidFill>
                <a:effectLst>
                  <a:outerShdw blurRad="38100" dist="38100" dir="2700000" algn="tl">
                    <a:srgbClr val="000000">
                      <a:alpha val="43137"/>
                    </a:srgbClr>
                  </a:outerShdw>
                </a:effectLst>
                <a:latin typeface="Arabic Typesetting" panose="03020402040406030203" pitchFamily="66" charset="-78"/>
              </a:rPr>
              <a:t>يتكون المجتمع في المدينة من :</a:t>
            </a:r>
            <a:endParaRPr kumimoji="0" lang="ar-AE"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abic Typesetting" panose="03020402040406030203" pitchFamily="66" charset="-78"/>
            </a:endParaRPr>
          </a:p>
        </p:txBody>
      </p:sp>
      <p:sp>
        <p:nvSpPr>
          <p:cNvPr id="21" name="مستطيل مستدير الزوايا 2">
            <a:extLst>
              <a:ext uri="{FF2B5EF4-FFF2-40B4-BE49-F238E27FC236}">
                <a16:creationId xmlns:a16="http://schemas.microsoft.com/office/drawing/2014/main" id="{DA84B08D-74F3-466C-8BD7-83CC368B858F}"/>
              </a:ext>
            </a:extLst>
          </p:cNvPr>
          <p:cNvSpPr/>
          <p:nvPr/>
        </p:nvSpPr>
        <p:spPr>
          <a:xfrm>
            <a:off x="6182855" y="4311987"/>
            <a:ext cx="1472206" cy="915149"/>
          </a:xfrm>
          <a:prstGeom prst="roundRect">
            <a:avLst/>
          </a:prstGeom>
          <a:solidFill>
            <a:srgbClr val="70AD47">
              <a:lumMod val="60000"/>
              <a:lumOff val="4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rPr>
              <a:t>الأوس</a:t>
            </a:r>
            <a:endParaRPr kumimoji="0" lang="ar-AE"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endParaRPr>
          </a:p>
        </p:txBody>
      </p:sp>
      <p:sp>
        <p:nvSpPr>
          <p:cNvPr id="22" name="مستطيل مستدير الزوايا 2">
            <a:extLst>
              <a:ext uri="{FF2B5EF4-FFF2-40B4-BE49-F238E27FC236}">
                <a16:creationId xmlns:a16="http://schemas.microsoft.com/office/drawing/2014/main" id="{06ED46EF-079B-495F-BEDC-898618960763}"/>
              </a:ext>
            </a:extLst>
          </p:cNvPr>
          <p:cNvSpPr/>
          <p:nvPr/>
        </p:nvSpPr>
        <p:spPr>
          <a:xfrm>
            <a:off x="4018210" y="2706475"/>
            <a:ext cx="3657600" cy="1079500"/>
          </a:xfrm>
          <a:prstGeom prst="roundRect">
            <a:avLst/>
          </a:prstGeom>
          <a:solidFill>
            <a:srgbClr val="70AD47">
              <a:lumMod val="60000"/>
              <a:lumOff val="4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rPr>
              <a:t>القبائل</a:t>
            </a:r>
            <a:endParaRPr kumimoji="0" lang="ar-AE"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endParaRPr>
          </a:p>
        </p:txBody>
      </p:sp>
      <p:sp>
        <p:nvSpPr>
          <p:cNvPr id="23" name="مستطيل مستدير الزوايا 2">
            <a:extLst>
              <a:ext uri="{FF2B5EF4-FFF2-40B4-BE49-F238E27FC236}">
                <a16:creationId xmlns:a16="http://schemas.microsoft.com/office/drawing/2014/main" id="{8448B902-158B-487D-BA92-C299EFDD47E6}"/>
              </a:ext>
            </a:extLst>
          </p:cNvPr>
          <p:cNvSpPr/>
          <p:nvPr/>
        </p:nvSpPr>
        <p:spPr>
          <a:xfrm>
            <a:off x="7985217" y="2651826"/>
            <a:ext cx="3657600" cy="1079500"/>
          </a:xfrm>
          <a:prstGeom prst="roundRect">
            <a:avLst/>
          </a:prstGeom>
          <a:solidFill>
            <a:srgbClr val="FCBB75"/>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rPr>
              <a:t>المسلمون </a:t>
            </a:r>
            <a:endParaRPr kumimoji="0" lang="ar-AE"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endParaRPr>
          </a:p>
        </p:txBody>
      </p:sp>
      <p:sp>
        <p:nvSpPr>
          <p:cNvPr id="24" name="مستطيل مستدير الزوايا 3">
            <a:extLst>
              <a:ext uri="{FF2B5EF4-FFF2-40B4-BE49-F238E27FC236}">
                <a16:creationId xmlns:a16="http://schemas.microsoft.com/office/drawing/2014/main" id="{BD13C62E-5653-4887-BCB9-CAC39920775C}"/>
              </a:ext>
            </a:extLst>
          </p:cNvPr>
          <p:cNvSpPr/>
          <p:nvPr/>
        </p:nvSpPr>
        <p:spPr>
          <a:xfrm>
            <a:off x="10173326" y="4380609"/>
            <a:ext cx="1692305" cy="1079500"/>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rPr>
              <a:t>الأنصار</a:t>
            </a:r>
            <a:endParaRPr kumimoji="0" lang="ar-AE"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endParaRPr>
          </a:p>
        </p:txBody>
      </p:sp>
      <p:sp>
        <p:nvSpPr>
          <p:cNvPr id="25" name="مستطيل مستدير الزوايا 4">
            <a:extLst>
              <a:ext uri="{FF2B5EF4-FFF2-40B4-BE49-F238E27FC236}">
                <a16:creationId xmlns:a16="http://schemas.microsoft.com/office/drawing/2014/main" id="{1EBB3941-DD85-4D80-9271-649E0AE72EFD}"/>
              </a:ext>
            </a:extLst>
          </p:cNvPr>
          <p:cNvSpPr/>
          <p:nvPr/>
        </p:nvSpPr>
        <p:spPr>
          <a:xfrm>
            <a:off x="2179872" y="4254631"/>
            <a:ext cx="1380163" cy="915149"/>
          </a:xfrm>
          <a:prstGeom prst="roundRect">
            <a:avLst/>
          </a:prstGeom>
          <a:solidFill>
            <a:srgbClr val="5C9CD6"/>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rPr>
              <a:t>اليهود</a:t>
            </a:r>
            <a:endParaRPr kumimoji="0" lang="ar-AE"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endParaRPr>
          </a:p>
        </p:txBody>
      </p:sp>
      <p:sp>
        <p:nvSpPr>
          <p:cNvPr id="15" name="مستطيل مستدير الزوايا 3">
            <a:extLst>
              <a:ext uri="{FF2B5EF4-FFF2-40B4-BE49-F238E27FC236}">
                <a16:creationId xmlns:a16="http://schemas.microsoft.com/office/drawing/2014/main" id="{2BD76D3B-117F-4BFE-99CE-6A93362B857F}"/>
              </a:ext>
            </a:extLst>
          </p:cNvPr>
          <p:cNvSpPr/>
          <p:nvPr/>
        </p:nvSpPr>
        <p:spPr>
          <a:xfrm>
            <a:off x="8136701" y="4449233"/>
            <a:ext cx="1554985" cy="942253"/>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rPr>
              <a:t>المهاجرين </a:t>
            </a:r>
            <a:endParaRPr kumimoji="0" lang="ar-AE"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endParaRPr>
          </a:p>
        </p:txBody>
      </p:sp>
      <p:sp>
        <p:nvSpPr>
          <p:cNvPr id="16" name="مستطيل مستدير الزوايا 4">
            <a:extLst>
              <a:ext uri="{FF2B5EF4-FFF2-40B4-BE49-F238E27FC236}">
                <a16:creationId xmlns:a16="http://schemas.microsoft.com/office/drawing/2014/main" id="{A22E8869-1FDE-4061-96D7-9D845B597881}"/>
              </a:ext>
            </a:extLst>
          </p:cNvPr>
          <p:cNvSpPr/>
          <p:nvPr/>
        </p:nvSpPr>
        <p:spPr>
          <a:xfrm>
            <a:off x="38692" y="4122154"/>
            <a:ext cx="1554985" cy="915148"/>
          </a:xfrm>
          <a:prstGeom prst="roundRect">
            <a:avLst/>
          </a:prstGeom>
          <a:solidFill>
            <a:srgbClr val="5C9CD6"/>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rPr>
              <a:t>المشركين </a:t>
            </a:r>
            <a:endParaRPr kumimoji="0" lang="ar-AE"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endParaRPr>
          </a:p>
        </p:txBody>
      </p:sp>
      <p:sp>
        <p:nvSpPr>
          <p:cNvPr id="18" name="مستطيل مستدير الزوايا 2">
            <a:extLst>
              <a:ext uri="{FF2B5EF4-FFF2-40B4-BE49-F238E27FC236}">
                <a16:creationId xmlns:a16="http://schemas.microsoft.com/office/drawing/2014/main" id="{AA681F34-FDAB-41AE-A5BC-CD6E5E510E91}"/>
              </a:ext>
            </a:extLst>
          </p:cNvPr>
          <p:cNvSpPr/>
          <p:nvPr/>
        </p:nvSpPr>
        <p:spPr>
          <a:xfrm>
            <a:off x="4146230" y="4266319"/>
            <a:ext cx="1809558" cy="915149"/>
          </a:xfrm>
          <a:prstGeom prst="roundRect">
            <a:avLst/>
          </a:prstGeom>
          <a:solidFill>
            <a:srgbClr val="70AD47">
              <a:lumMod val="60000"/>
              <a:lumOff val="40000"/>
            </a:srgbClr>
          </a:solidFill>
          <a:ln w="12700" cap="flat" cmpd="sng" algn="ctr">
            <a:solidFill>
              <a:srgbClr val="5B9BD5">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rPr>
              <a:t>الخزرج </a:t>
            </a:r>
            <a:endParaRPr kumimoji="0" lang="ar-AE" sz="48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Arabic Typesetting" panose="03020402040406030203" pitchFamily="66" charset="-78"/>
            </a:endParaRPr>
          </a:p>
        </p:txBody>
      </p:sp>
      <p:sp>
        <p:nvSpPr>
          <p:cNvPr id="5" name="سهم: لأسفل 4">
            <a:extLst>
              <a:ext uri="{FF2B5EF4-FFF2-40B4-BE49-F238E27FC236}">
                <a16:creationId xmlns:a16="http://schemas.microsoft.com/office/drawing/2014/main" id="{BB1BF866-BAC3-4C89-9E92-48E05418A2EA}"/>
              </a:ext>
            </a:extLst>
          </p:cNvPr>
          <p:cNvSpPr/>
          <p:nvPr/>
        </p:nvSpPr>
        <p:spPr>
          <a:xfrm rot="3896732">
            <a:off x="2667240" y="1245359"/>
            <a:ext cx="708152" cy="1727669"/>
          </a:xfrm>
          <a:prstGeom prst="downArrow">
            <a:avLst>
              <a:gd name="adj1" fmla="val 34956"/>
              <a:gd name="adj2" fmla="val 28688"/>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rtlCol="1" anchor="ctr" anchorCtr="0">
            <a:noAutofit/>
          </a:bodyPr>
          <a:lstStyle/>
          <a:p>
            <a:pPr marL="0" marR="0" indent="0" algn="ctr" defTabSz="914400" rtl="1" eaLnBrk="1" fontAlgn="auto" latinLnBrk="0" hangingPunct="1">
              <a:lnSpc>
                <a:spcPct val="100000"/>
              </a:lnSpc>
              <a:spcBef>
                <a:spcPts val="0"/>
              </a:spcBef>
              <a:spcAft>
                <a:spcPts val="0"/>
              </a:spcAft>
              <a:buClr>
                <a:srgbClr val="000000"/>
              </a:buClr>
              <a:buSzPts val="1800"/>
              <a:buFont typeface="Calibri"/>
              <a:buNone/>
              <a:tabLst/>
            </a:pPr>
            <a:endParaRPr kumimoji="0" lang="ar-SA"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19" name="سهم: لأسفل 18">
            <a:extLst>
              <a:ext uri="{FF2B5EF4-FFF2-40B4-BE49-F238E27FC236}">
                <a16:creationId xmlns:a16="http://schemas.microsoft.com/office/drawing/2014/main" id="{C59429E8-3899-4483-A367-CF66A3F69A63}"/>
              </a:ext>
            </a:extLst>
          </p:cNvPr>
          <p:cNvSpPr/>
          <p:nvPr/>
        </p:nvSpPr>
        <p:spPr>
          <a:xfrm rot="18126080">
            <a:off x="9468941" y="1158015"/>
            <a:ext cx="708152" cy="1861743"/>
          </a:xfrm>
          <a:prstGeom prst="downArrow">
            <a:avLst>
              <a:gd name="adj1" fmla="val 34956"/>
              <a:gd name="adj2" fmla="val 28688"/>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rtlCol="1" anchor="ctr" anchorCtr="0">
            <a:noAutofit/>
          </a:bodyPr>
          <a:lstStyle/>
          <a:p>
            <a:pPr marL="0" marR="0" indent="0" algn="ctr" defTabSz="914400" rtl="1" eaLnBrk="1" fontAlgn="auto" latinLnBrk="0" hangingPunct="1">
              <a:lnSpc>
                <a:spcPct val="100000"/>
              </a:lnSpc>
              <a:spcBef>
                <a:spcPts val="0"/>
              </a:spcBef>
              <a:spcAft>
                <a:spcPts val="0"/>
              </a:spcAft>
              <a:buClr>
                <a:srgbClr val="000000"/>
              </a:buClr>
              <a:buSzPts val="1800"/>
              <a:buFont typeface="Calibri"/>
              <a:buNone/>
              <a:tabLst/>
            </a:pPr>
            <a:endParaRPr kumimoji="0" lang="ar-SA"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20" name="سهم: لأسفل 19">
            <a:extLst>
              <a:ext uri="{FF2B5EF4-FFF2-40B4-BE49-F238E27FC236}">
                <a16:creationId xmlns:a16="http://schemas.microsoft.com/office/drawing/2014/main" id="{13B55881-ED19-4711-935C-EA5E18C952AD}"/>
              </a:ext>
            </a:extLst>
          </p:cNvPr>
          <p:cNvSpPr/>
          <p:nvPr/>
        </p:nvSpPr>
        <p:spPr>
          <a:xfrm>
            <a:off x="6477641" y="2070573"/>
            <a:ext cx="708152" cy="778548"/>
          </a:xfrm>
          <a:prstGeom prst="downArrow">
            <a:avLst>
              <a:gd name="adj1" fmla="val 34956"/>
              <a:gd name="adj2" fmla="val 28688"/>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rtlCol="1" anchor="ctr" anchorCtr="0">
            <a:noAutofit/>
          </a:bodyPr>
          <a:lstStyle/>
          <a:p>
            <a:pPr marL="0" marR="0" indent="0" algn="ctr" defTabSz="914400" rtl="1" eaLnBrk="1" fontAlgn="auto" latinLnBrk="0" hangingPunct="1">
              <a:lnSpc>
                <a:spcPct val="100000"/>
              </a:lnSpc>
              <a:spcBef>
                <a:spcPts val="0"/>
              </a:spcBef>
              <a:spcAft>
                <a:spcPts val="0"/>
              </a:spcAft>
              <a:buClr>
                <a:srgbClr val="000000"/>
              </a:buClr>
              <a:buSzPts val="1800"/>
              <a:buFont typeface="Calibri"/>
              <a:buNone/>
              <a:tabLst/>
            </a:pPr>
            <a:endParaRPr kumimoji="0" lang="ar-SA"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6" name="سهم: لليسار واليمين والأعلى 5">
            <a:extLst>
              <a:ext uri="{FF2B5EF4-FFF2-40B4-BE49-F238E27FC236}">
                <a16:creationId xmlns:a16="http://schemas.microsoft.com/office/drawing/2014/main" id="{7593004F-8ECA-41FB-B48B-F9B60B25A64E}"/>
              </a:ext>
            </a:extLst>
          </p:cNvPr>
          <p:cNvSpPr/>
          <p:nvPr/>
        </p:nvSpPr>
        <p:spPr>
          <a:xfrm>
            <a:off x="8883376" y="3547153"/>
            <a:ext cx="1988139" cy="949176"/>
          </a:xfrm>
          <a:prstGeom prst="leftRightUpArrow">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rtlCol="1" anchor="ctr" anchorCtr="0">
            <a:noAutofit/>
          </a:bodyPr>
          <a:lstStyle/>
          <a:p>
            <a:pPr marL="0" marR="0" indent="0" algn="ctr" defTabSz="914400" rtl="1" eaLnBrk="1" fontAlgn="auto" latinLnBrk="0" hangingPunct="1">
              <a:lnSpc>
                <a:spcPct val="100000"/>
              </a:lnSpc>
              <a:spcBef>
                <a:spcPts val="0"/>
              </a:spcBef>
              <a:spcAft>
                <a:spcPts val="0"/>
              </a:spcAft>
              <a:buClr>
                <a:srgbClr val="000000"/>
              </a:buClr>
              <a:buSzPts val="1800"/>
              <a:buFont typeface="Calibri"/>
              <a:buNone/>
              <a:tabLst/>
            </a:pPr>
            <a:endParaRPr kumimoji="0" lang="ar-SA"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26" name="سهم: لليسار واليمين والأعلى 25">
            <a:extLst>
              <a:ext uri="{FF2B5EF4-FFF2-40B4-BE49-F238E27FC236}">
                <a16:creationId xmlns:a16="http://schemas.microsoft.com/office/drawing/2014/main" id="{2ED3C85F-BACC-4EC7-92FD-526E8C0F1146}"/>
              </a:ext>
            </a:extLst>
          </p:cNvPr>
          <p:cNvSpPr/>
          <p:nvPr/>
        </p:nvSpPr>
        <p:spPr>
          <a:xfrm>
            <a:off x="4984945" y="3436470"/>
            <a:ext cx="1988139" cy="949176"/>
          </a:xfrm>
          <a:prstGeom prst="leftRightUpArrow">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rtlCol="1" anchor="ctr" anchorCtr="0">
            <a:noAutofit/>
          </a:bodyPr>
          <a:lstStyle/>
          <a:p>
            <a:pPr marL="0" marR="0" indent="0" algn="ctr" defTabSz="914400" rtl="1" eaLnBrk="1" fontAlgn="auto" latinLnBrk="0" hangingPunct="1">
              <a:lnSpc>
                <a:spcPct val="100000"/>
              </a:lnSpc>
              <a:spcBef>
                <a:spcPts val="0"/>
              </a:spcBef>
              <a:spcAft>
                <a:spcPts val="0"/>
              </a:spcAft>
              <a:buClr>
                <a:srgbClr val="000000"/>
              </a:buClr>
              <a:buSzPts val="1800"/>
              <a:buFont typeface="Calibri"/>
              <a:buNone/>
              <a:tabLst/>
            </a:pPr>
            <a:endParaRPr kumimoji="0" lang="ar-SA"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27" name="سهم: لليسار واليمين والأعلى 26">
            <a:extLst>
              <a:ext uri="{FF2B5EF4-FFF2-40B4-BE49-F238E27FC236}">
                <a16:creationId xmlns:a16="http://schemas.microsoft.com/office/drawing/2014/main" id="{359B0399-408B-44AD-97F7-CF90AFAABB5F}"/>
              </a:ext>
            </a:extLst>
          </p:cNvPr>
          <p:cNvSpPr/>
          <p:nvPr/>
        </p:nvSpPr>
        <p:spPr>
          <a:xfrm>
            <a:off x="940596" y="3436470"/>
            <a:ext cx="1988139" cy="949176"/>
          </a:xfrm>
          <a:prstGeom prst="leftRightUpArrow">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rtlCol="1" anchor="ctr" anchorCtr="0">
            <a:noAutofit/>
          </a:bodyPr>
          <a:lstStyle/>
          <a:p>
            <a:pPr marL="0" marR="0" indent="0" algn="ctr" defTabSz="914400" rtl="1" eaLnBrk="1" fontAlgn="auto" latinLnBrk="0" hangingPunct="1">
              <a:lnSpc>
                <a:spcPct val="100000"/>
              </a:lnSpc>
              <a:spcBef>
                <a:spcPts val="0"/>
              </a:spcBef>
              <a:spcAft>
                <a:spcPts val="0"/>
              </a:spcAft>
              <a:buClr>
                <a:srgbClr val="000000"/>
              </a:buClr>
              <a:buSzPts val="1800"/>
              <a:buFont typeface="Calibri"/>
              <a:buNone/>
              <a:tabLst/>
            </a:pPr>
            <a:endParaRPr kumimoji="0" lang="ar-SA"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2662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1" grpId="0" animBg="1"/>
      <p:bldP spid="22" grpId="0" animBg="1"/>
      <p:bldP spid="23" grpId="0" animBg="1"/>
      <p:bldP spid="24" grpId="0" animBg="1"/>
      <p:bldP spid="25" grpId="0" animBg="1"/>
      <p:bldP spid="15"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72051" y="34875"/>
            <a:ext cx="11887869" cy="6534601"/>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sp>
        <p:nvSpPr>
          <p:cNvPr id="19" name="مستطيل مستدير الزوايا 3">
            <a:extLst>
              <a:ext uri="{FF2B5EF4-FFF2-40B4-BE49-F238E27FC236}">
                <a16:creationId xmlns:a16="http://schemas.microsoft.com/office/drawing/2014/main" id="{BF2D8877-C785-407D-B19E-4C6F9575B553}"/>
              </a:ext>
            </a:extLst>
          </p:cNvPr>
          <p:cNvSpPr/>
          <p:nvPr/>
        </p:nvSpPr>
        <p:spPr>
          <a:xfrm>
            <a:off x="745724" y="1589103"/>
            <a:ext cx="9178552" cy="2747649"/>
          </a:xfrm>
          <a:prstGeom prst="roundRec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a:r>
              <a:rPr lang="ar-SA" sz="3200" b="1" dirty="0">
                <a:solidFill>
                  <a:srgbClr val="002060"/>
                </a:solidFill>
                <a:effectLst>
                  <a:outerShdw blurRad="38100" dist="38100" dir="2700000" algn="tl">
                    <a:srgbClr val="000000">
                      <a:alpha val="43137"/>
                    </a:srgbClr>
                  </a:outerShdw>
                </a:effectLst>
                <a:latin typeface="Arabic Typesetting" panose="03020402040406030203" pitchFamily="66" charset="-78"/>
              </a:rPr>
              <a:t>قام </a:t>
            </a:r>
            <a:r>
              <a:rPr lang="ar-SA" sz="3200" b="1" dirty="0" err="1">
                <a:solidFill>
                  <a:srgbClr val="002060"/>
                </a:solidFill>
                <a:effectLst>
                  <a:outerShdw blurRad="38100" dist="38100" dir="2700000" algn="tl">
                    <a:srgbClr val="000000">
                      <a:alpha val="43137"/>
                    </a:srgbClr>
                  </a:outerShdw>
                </a:effectLst>
                <a:latin typeface="Arabic Typesetting" panose="03020402040406030203" pitchFamily="66" charset="-78"/>
              </a:rPr>
              <a:t>سیدنا</a:t>
            </a:r>
            <a:r>
              <a:rPr lang="ar-SA" sz="3200" b="1" dirty="0">
                <a:solidFill>
                  <a:srgbClr val="002060"/>
                </a:solidFill>
                <a:effectLst>
                  <a:outerShdw blurRad="38100" dist="38100" dir="2700000" algn="tl">
                    <a:srgbClr val="000000">
                      <a:alpha val="43137"/>
                    </a:srgbClr>
                  </a:outerShdw>
                </a:effectLst>
                <a:latin typeface="Arabic Typesetting" panose="03020402040406030203" pitchFamily="66" charset="-78"/>
              </a:rPr>
              <a:t> محمد </a:t>
            </a:r>
            <a:r>
              <a:rPr lang="ar-SA" sz="3200" b="1" dirty="0">
                <a:solidFill>
                  <a:srgbClr val="002060"/>
                </a:solidFill>
                <a:effectLst>
                  <a:outerShdw blurRad="38100" dist="38100" dir="2700000" algn="tl">
                    <a:srgbClr val="000000">
                      <a:alpha val="43137"/>
                    </a:srgbClr>
                  </a:outerShdw>
                </a:effectLst>
                <a:latin typeface="Arabic Typesetting" panose="03020402040406030203" pitchFamily="66" charset="-78"/>
                <a:sym typeface="AGA Arabesque" panose="05010101010101010101" pitchFamily="2" charset="2"/>
              </a:rPr>
              <a:t></a:t>
            </a:r>
            <a:r>
              <a:rPr lang="ar-SA" sz="3200" b="1" dirty="0">
                <a:solidFill>
                  <a:srgbClr val="002060"/>
                </a:solidFill>
                <a:effectLst>
                  <a:outerShdw blurRad="38100" dist="38100" dir="2700000" algn="tl">
                    <a:srgbClr val="000000">
                      <a:alpha val="43137"/>
                    </a:srgbClr>
                  </a:outerShdw>
                </a:effectLst>
                <a:latin typeface="Arabic Typesetting" panose="03020402040406030203" pitchFamily="66" charset="-78"/>
              </a:rPr>
              <a:t> بوضع وثيقة مهمة لتنظيم الحياة في المدينة وتوثيق العلاقات وتعزيز الروابط بين سكانها، سمي بصحيفة الموادعة جاء فيها: "هذا كتاب محمد النبي رسول الله بين المؤمنين والمسلمين من قريش وأهل يثرب ومن تبعهم ولحق بهم"</a:t>
            </a:r>
            <a:endParaRPr lang="ps-AF" sz="3200" b="1" dirty="0">
              <a:solidFill>
                <a:srgbClr val="002060"/>
              </a:solidFill>
              <a:effectLst>
                <a:outerShdw blurRad="38100" dist="38100" dir="2700000" algn="tl">
                  <a:srgbClr val="000000">
                    <a:alpha val="43137"/>
                  </a:srgbClr>
                </a:outerShdw>
              </a:effectLst>
              <a:latin typeface="Arabic Typesetting" panose="03020402040406030203" pitchFamily="66" charset="-78"/>
            </a:endParaRPr>
          </a:p>
        </p:txBody>
      </p:sp>
      <p:sp>
        <p:nvSpPr>
          <p:cNvPr id="20" name="مستطيل مستدير الزوايا 2">
            <a:extLst>
              <a:ext uri="{FF2B5EF4-FFF2-40B4-BE49-F238E27FC236}">
                <a16:creationId xmlns:a16="http://schemas.microsoft.com/office/drawing/2014/main" id="{9B91259F-5835-4F1D-90EA-F96414023352}"/>
              </a:ext>
            </a:extLst>
          </p:cNvPr>
          <p:cNvSpPr/>
          <p:nvPr/>
        </p:nvSpPr>
        <p:spPr>
          <a:xfrm>
            <a:off x="6960111" y="220753"/>
            <a:ext cx="4175760" cy="1079500"/>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الميثاق الوطني</a:t>
            </a:r>
          </a:p>
        </p:txBody>
      </p:sp>
    </p:spTree>
    <p:extLst>
      <p:ext uri="{BB962C8B-B14F-4D97-AF65-F5344CB8AC3E}">
        <p14:creationId xmlns:p14="http://schemas.microsoft.com/office/powerpoint/2010/main" val="146054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72"/>
        <p:cNvGrpSpPr/>
        <p:nvPr/>
      </p:nvGrpSpPr>
      <p:grpSpPr>
        <a:xfrm>
          <a:off x="0" y="0"/>
          <a:ext cx="0" cy="0"/>
          <a:chOff x="0" y="0"/>
          <a:chExt cx="0" cy="0"/>
        </a:xfrm>
      </p:grpSpPr>
      <p:sp>
        <p:nvSpPr>
          <p:cNvPr id="273" name="Google Shape;273;p38"/>
          <p:cNvSpPr/>
          <p:nvPr/>
        </p:nvSpPr>
        <p:spPr>
          <a:xfrm>
            <a:off x="172051" y="186431"/>
            <a:ext cx="11887869" cy="6383045"/>
          </a:xfrm>
          <a:prstGeom prst="roundRect">
            <a:avLst>
              <a:gd name="adj" fmla="val 16667"/>
            </a:avLst>
          </a:prstGeom>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2060"/>
              </a:solidFill>
              <a:effectLst/>
              <a:uLnTx/>
              <a:uFillTx/>
              <a:latin typeface="Calibri"/>
              <a:ea typeface="Calibri"/>
              <a:cs typeface="Calibri"/>
              <a:sym typeface="Calibri"/>
            </a:endParaRPr>
          </a:p>
        </p:txBody>
      </p:sp>
      <p:pic>
        <p:nvPicPr>
          <p:cNvPr id="2" name="صحيفة المدينة">
            <a:hlinkClick r:id="" action="ppaction://media"/>
            <a:extLst>
              <a:ext uri="{FF2B5EF4-FFF2-40B4-BE49-F238E27FC236}">
                <a16:creationId xmlns:a16="http://schemas.microsoft.com/office/drawing/2014/main" id="{581B9670-3783-4149-AB98-9581995468F6}"/>
              </a:ext>
            </a:extLst>
          </p:cNvPr>
          <p:cNvPicPr>
            <a:picLocks noChangeAspect="1"/>
          </p:cNvPicPr>
          <p:nvPr>
            <a:videoFile r:link="rId1"/>
            <p:extLst>
              <p:ext uri="{DAA4B4D4-6D71-4841-9C94-3DE7FCFB9230}">
                <p14:media xmlns:p14="http://schemas.microsoft.com/office/powerpoint/2010/main" r:embed="rId2">
                  <p14:trim end="763280.6666"/>
                </p14:media>
              </p:ext>
            </p:extLst>
          </p:nvPr>
        </p:nvPicPr>
        <p:blipFill>
          <a:blip r:embed="rId6"/>
          <a:stretch>
            <a:fillRect/>
          </a:stretch>
        </p:blipFill>
        <p:spPr>
          <a:xfrm>
            <a:off x="172051" y="288523"/>
            <a:ext cx="11887869" cy="6280951"/>
          </a:xfrm>
          <a:prstGeom prst="roundRect">
            <a:avLst/>
          </a:prstGeom>
        </p:spPr>
      </p:pic>
      <p:sp>
        <p:nvSpPr>
          <p:cNvPr id="12" name="مستطيل مستدير الزوايا 2">
            <a:extLst>
              <a:ext uri="{FF2B5EF4-FFF2-40B4-BE49-F238E27FC236}">
                <a16:creationId xmlns:a16="http://schemas.microsoft.com/office/drawing/2014/main" id="{0E07D592-1A8F-4D14-B340-ADAECE9AF6BE}"/>
              </a:ext>
            </a:extLst>
          </p:cNvPr>
          <p:cNvSpPr/>
          <p:nvPr/>
        </p:nvSpPr>
        <p:spPr>
          <a:xfrm>
            <a:off x="6789149" y="288521"/>
            <a:ext cx="4175760" cy="1079500"/>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3600" b="1" dirty="0">
                <a:solidFill>
                  <a:srgbClr val="FF0000"/>
                </a:solidFill>
                <a:effectLst>
                  <a:outerShdw blurRad="38100" dist="38100" dir="2700000" algn="tl">
                    <a:srgbClr val="000000">
                      <a:alpha val="43137"/>
                    </a:srgbClr>
                  </a:outerShdw>
                </a:effectLst>
                <a:latin typeface="Arabic Typesetting" panose="03020402040406030203" pitchFamily="66" charset="-78"/>
              </a:rPr>
              <a:t>الميثاق الوطني</a:t>
            </a:r>
          </a:p>
        </p:txBody>
      </p:sp>
    </p:spTree>
    <p:extLst>
      <p:ext uri="{BB962C8B-B14F-4D97-AF65-F5344CB8AC3E}">
        <p14:creationId xmlns:p14="http://schemas.microsoft.com/office/powerpoint/2010/main" val="322210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repeatCount="indefinite" fill="remove"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12" grpId="0" animBg="1"/>
    </p:bldLst>
  </p:timing>
</p:sld>
</file>

<file path=ppt/theme/theme1.xml><?xml version="1.0" encoding="utf-8"?>
<a:theme xmlns:a="http://schemas.openxmlformats.org/drawingml/2006/main" name="1_نسق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B0CAE9"/>
            </a:gs>
            <a:gs pos="50000">
              <a:srgbClr val="A1C1E4"/>
            </a:gs>
            <a:gs pos="100000">
              <a:srgbClr val="90B8E4"/>
            </a:gs>
          </a:gsLst>
          <a:lin ang="5400000" scaled="0"/>
        </a:gradFill>
        <a:ln w="9525" cap="flat" cmpd="sng">
          <a:solidFill>
            <a:srgbClr val="002060"/>
          </a:solidFill>
          <a:prstDash val="solid"/>
          <a:miter lim="800000"/>
          <a:headEnd type="none" w="sm" len="sm"/>
          <a:tailEnd type="none" w="sm" len="sm"/>
        </a:ln>
        <a:effectLst>
          <a:reflection endPos="0" dist="50800" dir="5400000" sy="-100000" algn="bl" rotWithShape="0"/>
        </a:effectLst>
      </a:spPr>
      <a:bodyPr spcFirstLastPara="1" wrap="square" lIns="91425" tIns="45700" rIns="91425" bIns="45700" anchor="ctr" anchorCtr="0">
        <a:noAutofit/>
      </a:bodyPr>
      <a:lstStyle>
        <a:defPPr marL="0" marR="0" indent="0" algn="ctr" defTabSz="914400" rtl="1" eaLnBrk="1" fontAlgn="auto" latinLnBrk="0" hangingPunct="1">
          <a:lnSpc>
            <a:spcPct val="100000"/>
          </a:lnSpc>
          <a:spcBef>
            <a:spcPts val="0"/>
          </a:spcBef>
          <a:spcAft>
            <a:spcPts val="0"/>
          </a:spcAft>
          <a:buClr>
            <a:srgbClr val="000000"/>
          </a:buClr>
          <a:buSzPts val="1800"/>
          <a:buFont typeface="Calibri"/>
          <a:buNone/>
          <a:tabLst/>
          <a:defRPr kumimoji="0" sz="1800" b="0" i="0" u="none" strike="noStrike" kern="0" cap="none" spc="0" normalizeH="0" baseline="0" noProof="0">
            <a:ln>
              <a:noFill/>
            </a:ln>
            <a:solidFill>
              <a:srgbClr val="002060"/>
            </a:solidFill>
            <a:effectLst/>
            <a:uLnTx/>
            <a:uFillTx/>
            <a:latin typeface="Calibri"/>
            <a:ea typeface="Calibri"/>
            <a:cs typeface="Calibri"/>
            <a:sym typeface="Calibri"/>
          </a:defRPr>
        </a:defPPr>
      </a:lstStyle>
    </a:spDef>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left" visibility="0" width="438" row="1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27F2F46-22A9-45D4-9E92-9846818B0182}">
  <we:reference id="wa104380121" version="2.0.0.0" store="ar-SA" storeType="OMEX"/>
  <we:alternateReferences>
    <we:reference id="wa104380121"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703</TotalTime>
  <Words>1056</Words>
  <Application>Microsoft Office PowerPoint</Application>
  <PresentationFormat>Widescreen</PresentationFormat>
  <Paragraphs>169</Paragraphs>
  <Slides>24</Slides>
  <Notes>24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Aharoni</vt:lpstr>
      <vt:lpstr>Arabic Typesetting</vt:lpstr>
      <vt:lpstr>Arial</vt:lpstr>
      <vt:lpstr>Calibri</vt:lpstr>
      <vt:lpstr>Traditional Arabic</vt:lpstr>
      <vt:lpstr>1_نسق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Aubada Ali</dc:creator>
  <cp:lastModifiedBy>zezo zezo</cp:lastModifiedBy>
  <cp:revision>269</cp:revision>
  <dcterms:created xsi:type="dcterms:W3CDTF">2016-08-24T13:36:29Z</dcterms:created>
  <dcterms:modified xsi:type="dcterms:W3CDTF">2020-09-05T13:11:26Z</dcterms:modified>
</cp:coreProperties>
</file>