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3" r:id="rId7"/>
    <p:sldId id="264" r:id="rId8"/>
    <p:sldId id="268" r:id="rId9"/>
    <p:sldId id="270" r:id="rId10"/>
    <p:sldId id="286" r:id="rId11"/>
    <p:sldId id="267" r:id="rId12"/>
    <p:sldId id="269" r:id="rId13"/>
    <p:sldId id="266" r:id="rId14"/>
    <p:sldId id="287" r:id="rId15"/>
    <p:sldId id="288" r:id="rId16"/>
    <p:sldId id="265" r:id="rId17"/>
    <p:sldId id="271" r:id="rId18"/>
    <p:sldId id="273" r:id="rId19"/>
    <p:sldId id="272" r:id="rId20"/>
    <p:sldId id="275" r:id="rId21"/>
    <p:sldId id="274" r:id="rId22"/>
    <p:sldId id="277" r:id="rId23"/>
    <p:sldId id="276" r:id="rId24"/>
    <p:sldId id="285" r:id="rId25"/>
    <p:sldId id="279" r:id="rId26"/>
    <p:sldId id="278" r:id="rId27"/>
    <p:sldId id="280" r:id="rId28"/>
    <p:sldId id="281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984"/>
    <a:srgbClr val="FE0000"/>
    <a:srgbClr val="D04D55"/>
    <a:srgbClr val="90C365"/>
    <a:srgbClr val="F1D881"/>
    <a:srgbClr val="0070C0"/>
    <a:srgbClr val="1913AC"/>
    <a:srgbClr val="BA0053"/>
    <a:srgbClr val="000000"/>
    <a:srgbClr val="9E9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71EC6-AD6D-4F55-9A1E-93868EB627AA}" type="doc">
      <dgm:prSet loTypeId="urn:microsoft.com/office/officeart/2005/8/layout/venn3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2C26E1-7936-4817-A17D-04F870FE19C0}">
      <dgm:prSet phldrT="[Text]"/>
      <dgm:spPr/>
      <dgm:t>
        <a:bodyPr/>
        <a:lstStyle/>
        <a:p>
          <a:r>
            <a:rPr lang="ar-SA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فاطمة</a:t>
          </a:r>
          <a:endParaRPr lang="en-US" b="1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7C75E34F-6D08-42BB-B088-296F90860F6B}" type="parTrans" cxnId="{2C02B78D-9A3A-4FDF-BB55-4C7535CCE5BD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20A2F55C-1163-4F1B-9FA0-402A1CF57D34}" type="sibTrans" cxnId="{2C02B78D-9A3A-4FDF-BB55-4C7535CCE5BD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3BD99B8B-48D9-49CC-B2F9-F56B9EB7E2C1}">
      <dgm:prSet phldrT="[Text]"/>
      <dgm:spPr/>
      <dgm:t>
        <a:bodyPr/>
        <a:lstStyle/>
        <a:p>
          <a:r>
            <a:rPr lang="ar-SA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أم كلثوم</a:t>
          </a:r>
          <a:endParaRPr lang="en-US" b="1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C170A655-8912-4ED3-A090-A3A6A38E46B6}" type="parTrans" cxnId="{3E139602-79B7-452F-A354-3012341F601B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F38D8D92-E9A9-41DF-8873-9E8FF9E72750}" type="sibTrans" cxnId="{3E139602-79B7-452F-A354-3012341F601B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CF368233-74D4-4583-B30E-027DD4B07E10}">
      <dgm:prSet phldrT="[Text]"/>
      <dgm:spPr/>
      <dgm:t>
        <a:bodyPr/>
        <a:lstStyle/>
        <a:p>
          <a:r>
            <a:rPr lang="ar-SA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رُقيَّة</a:t>
          </a:r>
          <a:endParaRPr lang="en-US" b="1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B752AE02-07F6-4AB9-8803-62C63D6B54AA}" type="parTrans" cxnId="{C7CCF687-1032-4907-94E9-80D372B84979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DBC0BC21-C4AD-49DA-8609-D3028D066F9D}" type="sibTrans" cxnId="{C7CCF687-1032-4907-94E9-80D372B84979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CDCDD3B9-EABF-4D4D-BB7B-460BAA04A9EC}">
      <dgm:prSet phldrT="[Text]"/>
      <dgm:spPr/>
      <dgm:t>
        <a:bodyPr/>
        <a:lstStyle/>
        <a:p>
          <a:r>
            <a:rPr lang="ar-SA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زينب</a:t>
          </a:r>
          <a:endParaRPr lang="en-US" b="1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D13DEC67-1DE0-4686-BABF-12FD6477505C}" type="parTrans" cxnId="{60E840C9-03A0-4D62-B98E-3C71D77D1147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B8B21BA2-5C4A-486A-8616-5D8A077267B3}" type="sibTrans" cxnId="{60E840C9-03A0-4D62-B98E-3C71D77D1147}">
      <dgm:prSet/>
      <dgm:spPr/>
      <dgm:t>
        <a:bodyPr/>
        <a:lstStyle/>
        <a:p>
          <a:endParaRPr lang="en-US" b="1" cap="none" spc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gm:t>
    </dgm:pt>
    <dgm:pt modelId="{83CDDDDD-7F6E-492C-8960-4764FE518E39}" type="pres">
      <dgm:prSet presAssocID="{1BA71EC6-AD6D-4F55-9A1E-93868EB627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673F9-148A-4AE2-9324-1FDAD5337BF7}" type="pres">
      <dgm:prSet presAssocID="{1E2C26E1-7936-4817-A17D-04F870FE19C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969D6-4CE5-40D7-A6D4-21AE163ECCCB}" type="pres">
      <dgm:prSet presAssocID="{20A2F55C-1163-4F1B-9FA0-402A1CF57D34}" presName="space" presStyleCnt="0"/>
      <dgm:spPr/>
    </dgm:pt>
    <dgm:pt modelId="{61B80D69-0A53-473D-AC9A-EA5545A555E6}" type="pres">
      <dgm:prSet presAssocID="{3BD99B8B-48D9-49CC-B2F9-F56B9EB7E2C1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29E74-B139-45BE-A125-6F38FF644974}" type="pres">
      <dgm:prSet presAssocID="{F38D8D92-E9A9-41DF-8873-9E8FF9E72750}" presName="space" presStyleCnt="0"/>
      <dgm:spPr/>
    </dgm:pt>
    <dgm:pt modelId="{6272D779-BB6C-4B01-8817-C28E3E1C6F6E}" type="pres">
      <dgm:prSet presAssocID="{CF368233-74D4-4583-B30E-027DD4B07E1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EFEC8-CF48-44EF-9D63-E0B84C4A8E76}" type="pres">
      <dgm:prSet presAssocID="{DBC0BC21-C4AD-49DA-8609-D3028D066F9D}" presName="space" presStyleCnt="0"/>
      <dgm:spPr/>
    </dgm:pt>
    <dgm:pt modelId="{73D088A5-5647-484F-8A50-E39D7A131F42}" type="pres">
      <dgm:prSet presAssocID="{CDCDD3B9-EABF-4D4D-BB7B-460BAA04A9E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5416DA-A798-40C9-B419-E0EACE3D8930}" type="presOf" srcId="{CDCDD3B9-EABF-4D4D-BB7B-460BAA04A9EC}" destId="{73D088A5-5647-484F-8A50-E39D7A131F42}" srcOrd="0" destOrd="0" presId="urn:microsoft.com/office/officeart/2005/8/layout/venn3"/>
    <dgm:cxn modelId="{60E840C9-03A0-4D62-B98E-3C71D77D1147}" srcId="{1BA71EC6-AD6D-4F55-9A1E-93868EB627AA}" destId="{CDCDD3B9-EABF-4D4D-BB7B-460BAA04A9EC}" srcOrd="3" destOrd="0" parTransId="{D13DEC67-1DE0-4686-BABF-12FD6477505C}" sibTransId="{B8B21BA2-5C4A-486A-8616-5D8A077267B3}"/>
    <dgm:cxn modelId="{A6C2258C-F74A-474B-BAAA-00C12CD14763}" type="presOf" srcId="{CF368233-74D4-4583-B30E-027DD4B07E10}" destId="{6272D779-BB6C-4B01-8817-C28E3E1C6F6E}" srcOrd="0" destOrd="0" presId="urn:microsoft.com/office/officeart/2005/8/layout/venn3"/>
    <dgm:cxn modelId="{3E139602-79B7-452F-A354-3012341F601B}" srcId="{1BA71EC6-AD6D-4F55-9A1E-93868EB627AA}" destId="{3BD99B8B-48D9-49CC-B2F9-F56B9EB7E2C1}" srcOrd="1" destOrd="0" parTransId="{C170A655-8912-4ED3-A090-A3A6A38E46B6}" sibTransId="{F38D8D92-E9A9-41DF-8873-9E8FF9E72750}"/>
    <dgm:cxn modelId="{C7CCF687-1032-4907-94E9-80D372B84979}" srcId="{1BA71EC6-AD6D-4F55-9A1E-93868EB627AA}" destId="{CF368233-74D4-4583-B30E-027DD4B07E10}" srcOrd="2" destOrd="0" parTransId="{B752AE02-07F6-4AB9-8803-62C63D6B54AA}" sibTransId="{DBC0BC21-C4AD-49DA-8609-D3028D066F9D}"/>
    <dgm:cxn modelId="{2C02B78D-9A3A-4FDF-BB55-4C7535CCE5BD}" srcId="{1BA71EC6-AD6D-4F55-9A1E-93868EB627AA}" destId="{1E2C26E1-7936-4817-A17D-04F870FE19C0}" srcOrd="0" destOrd="0" parTransId="{7C75E34F-6D08-42BB-B088-296F90860F6B}" sibTransId="{20A2F55C-1163-4F1B-9FA0-402A1CF57D34}"/>
    <dgm:cxn modelId="{36372BF0-70FF-4BC7-A38A-F312D5CFD9CF}" type="presOf" srcId="{1BA71EC6-AD6D-4F55-9A1E-93868EB627AA}" destId="{83CDDDDD-7F6E-492C-8960-4764FE518E39}" srcOrd="0" destOrd="0" presId="urn:microsoft.com/office/officeart/2005/8/layout/venn3"/>
    <dgm:cxn modelId="{4ED9D804-12BF-4B41-9292-EBA02329AEEA}" type="presOf" srcId="{1E2C26E1-7936-4817-A17D-04F870FE19C0}" destId="{855673F9-148A-4AE2-9324-1FDAD5337BF7}" srcOrd="0" destOrd="0" presId="urn:microsoft.com/office/officeart/2005/8/layout/venn3"/>
    <dgm:cxn modelId="{2EFAF1B2-17EC-4E22-9A61-65664B8C89E5}" type="presOf" srcId="{3BD99B8B-48D9-49CC-B2F9-F56B9EB7E2C1}" destId="{61B80D69-0A53-473D-AC9A-EA5545A555E6}" srcOrd="0" destOrd="0" presId="urn:microsoft.com/office/officeart/2005/8/layout/venn3"/>
    <dgm:cxn modelId="{FD3D9F40-80E2-456F-9782-A43570435C03}" type="presParOf" srcId="{83CDDDDD-7F6E-492C-8960-4764FE518E39}" destId="{855673F9-148A-4AE2-9324-1FDAD5337BF7}" srcOrd="0" destOrd="0" presId="urn:microsoft.com/office/officeart/2005/8/layout/venn3"/>
    <dgm:cxn modelId="{B6891A62-8E4A-46CB-A57E-118D26CBB923}" type="presParOf" srcId="{83CDDDDD-7F6E-492C-8960-4764FE518E39}" destId="{098969D6-4CE5-40D7-A6D4-21AE163ECCCB}" srcOrd="1" destOrd="0" presId="urn:microsoft.com/office/officeart/2005/8/layout/venn3"/>
    <dgm:cxn modelId="{6E2C8C36-FAD9-428D-B713-D9DB3C09A621}" type="presParOf" srcId="{83CDDDDD-7F6E-492C-8960-4764FE518E39}" destId="{61B80D69-0A53-473D-AC9A-EA5545A555E6}" srcOrd="2" destOrd="0" presId="urn:microsoft.com/office/officeart/2005/8/layout/venn3"/>
    <dgm:cxn modelId="{9E86E80E-41AB-4E39-A789-F89358EC017E}" type="presParOf" srcId="{83CDDDDD-7F6E-492C-8960-4764FE518E39}" destId="{05A29E74-B139-45BE-A125-6F38FF644974}" srcOrd="3" destOrd="0" presId="urn:microsoft.com/office/officeart/2005/8/layout/venn3"/>
    <dgm:cxn modelId="{97429C6E-A7B8-483A-BF90-CCFE49D69D44}" type="presParOf" srcId="{83CDDDDD-7F6E-492C-8960-4764FE518E39}" destId="{6272D779-BB6C-4B01-8817-C28E3E1C6F6E}" srcOrd="4" destOrd="0" presId="urn:microsoft.com/office/officeart/2005/8/layout/venn3"/>
    <dgm:cxn modelId="{4D57C2D2-3199-4BCE-BE54-CBE47E0A6C05}" type="presParOf" srcId="{83CDDDDD-7F6E-492C-8960-4764FE518E39}" destId="{F29EFEC8-CF48-44EF-9D63-E0B84C4A8E76}" srcOrd="5" destOrd="0" presId="urn:microsoft.com/office/officeart/2005/8/layout/venn3"/>
    <dgm:cxn modelId="{B1A6AE0C-1144-485B-9CA0-50B91BC7FFE3}" type="presParOf" srcId="{83CDDDDD-7F6E-492C-8960-4764FE518E39}" destId="{73D088A5-5647-484F-8A50-E39D7A131F4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71EC6-AD6D-4F55-9A1E-93868EB627AA}" type="doc">
      <dgm:prSet loTypeId="urn:microsoft.com/office/officeart/2005/8/layout/venn3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368233-74D4-4583-B30E-027DD4B07E10}">
      <dgm:prSet phldrT="[Text]"/>
      <dgm:spPr/>
      <dgm:t>
        <a:bodyPr/>
        <a:lstStyle/>
        <a:p>
          <a:r>
            <a:rPr lang="ar-SA" b="1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عبدُالله</a:t>
          </a:r>
          <a:endParaRPr lang="en-US" b="1" cap="none" spc="0" dirty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B752AE02-07F6-4AB9-8803-62C63D6B54AA}" type="parTrans" cxnId="{C7CCF687-1032-4907-94E9-80D372B84979}">
      <dgm:prSet/>
      <dgm:spPr/>
      <dgm:t>
        <a:bodyPr/>
        <a:lstStyle/>
        <a:p>
          <a:endParaRPr lang="en-US" b="1" cap="none" spc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DBC0BC21-C4AD-49DA-8609-D3028D066F9D}" type="sibTrans" cxnId="{C7CCF687-1032-4907-94E9-80D372B84979}">
      <dgm:prSet/>
      <dgm:spPr/>
      <dgm:t>
        <a:bodyPr/>
        <a:lstStyle/>
        <a:p>
          <a:endParaRPr lang="en-US" b="1" cap="none" spc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CDCDD3B9-EABF-4D4D-BB7B-460BAA04A9EC}">
      <dgm:prSet phldrT="[Text]"/>
      <dgm:spPr/>
      <dgm:t>
        <a:bodyPr/>
        <a:lstStyle/>
        <a:p>
          <a:r>
            <a:rPr lang="ar-SA" b="1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القاسم</a:t>
          </a:r>
          <a:endParaRPr lang="en-US" b="1" cap="none" spc="0" dirty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D13DEC67-1DE0-4686-BABF-12FD6477505C}" type="parTrans" cxnId="{60E840C9-03A0-4D62-B98E-3C71D77D1147}">
      <dgm:prSet/>
      <dgm:spPr/>
      <dgm:t>
        <a:bodyPr/>
        <a:lstStyle/>
        <a:p>
          <a:endParaRPr lang="en-US" b="1" cap="none" spc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B8B21BA2-5C4A-486A-8616-5D8A077267B3}" type="sibTrans" cxnId="{60E840C9-03A0-4D62-B98E-3C71D77D1147}">
      <dgm:prSet/>
      <dgm:spPr/>
      <dgm:t>
        <a:bodyPr/>
        <a:lstStyle/>
        <a:p>
          <a:endParaRPr lang="en-US" b="1" cap="none" spc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83CDDDDD-7F6E-492C-8960-4764FE518E39}" type="pres">
      <dgm:prSet presAssocID="{1BA71EC6-AD6D-4F55-9A1E-93868EB627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72D779-BB6C-4B01-8817-C28E3E1C6F6E}" type="pres">
      <dgm:prSet presAssocID="{CF368233-74D4-4583-B30E-027DD4B07E10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EFEC8-CF48-44EF-9D63-E0B84C4A8E76}" type="pres">
      <dgm:prSet presAssocID="{DBC0BC21-C4AD-49DA-8609-D3028D066F9D}" presName="space" presStyleCnt="0"/>
      <dgm:spPr/>
    </dgm:pt>
    <dgm:pt modelId="{73D088A5-5647-484F-8A50-E39D7A131F42}" type="pres">
      <dgm:prSet presAssocID="{CDCDD3B9-EABF-4D4D-BB7B-460BAA04A9EC}" presName="Name5" presStyleLbl="vennNode1" presStyleIdx="1" presStyleCnt="2" custLinFactX="11597" custLinFactNeighborX="100000" custLinFactNeighborY="-4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C2258C-F74A-474B-BAAA-00C12CD14763}" type="presOf" srcId="{CF368233-74D4-4583-B30E-027DD4B07E10}" destId="{6272D779-BB6C-4B01-8817-C28E3E1C6F6E}" srcOrd="0" destOrd="0" presId="urn:microsoft.com/office/officeart/2005/8/layout/venn3"/>
    <dgm:cxn modelId="{36372BF0-70FF-4BC7-A38A-F312D5CFD9CF}" type="presOf" srcId="{1BA71EC6-AD6D-4F55-9A1E-93868EB627AA}" destId="{83CDDDDD-7F6E-492C-8960-4764FE518E39}" srcOrd="0" destOrd="0" presId="urn:microsoft.com/office/officeart/2005/8/layout/venn3"/>
    <dgm:cxn modelId="{C85416DA-A798-40C9-B419-E0EACE3D8930}" type="presOf" srcId="{CDCDD3B9-EABF-4D4D-BB7B-460BAA04A9EC}" destId="{73D088A5-5647-484F-8A50-E39D7A131F42}" srcOrd="0" destOrd="0" presId="urn:microsoft.com/office/officeart/2005/8/layout/venn3"/>
    <dgm:cxn modelId="{60E840C9-03A0-4D62-B98E-3C71D77D1147}" srcId="{1BA71EC6-AD6D-4F55-9A1E-93868EB627AA}" destId="{CDCDD3B9-EABF-4D4D-BB7B-460BAA04A9EC}" srcOrd="1" destOrd="0" parTransId="{D13DEC67-1DE0-4686-BABF-12FD6477505C}" sibTransId="{B8B21BA2-5C4A-486A-8616-5D8A077267B3}"/>
    <dgm:cxn modelId="{C7CCF687-1032-4907-94E9-80D372B84979}" srcId="{1BA71EC6-AD6D-4F55-9A1E-93868EB627AA}" destId="{CF368233-74D4-4583-B30E-027DD4B07E10}" srcOrd="0" destOrd="0" parTransId="{B752AE02-07F6-4AB9-8803-62C63D6B54AA}" sibTransId="{DBC0BC21-C4AD-49DA-8609-D3028D066F9D}"/>
    <dgm:cxn modelId="{97429C6E-A7B8-483A-BF90-CCFE49D69D44}" type="presParOf" srcId="{83CDDDDD-7F6E-492C-8960-4764FE518E39}" destId="{6272D779-BB6C-4B01-8817-C28E3E1C6F6E}" srcOrd="0" destOrd="0" presId="urn:microsoft.com/office/officeart/2005/8/layout/venn3"/>
    <dgm:cxn modelId="{4D57C2D2-3199-4BCE-BE54-CBE47E0A6C05}" type="presParOf" srcId="{83CDDDDD-7F6E-492C-8960-4764FE518E39}" destId="{F29EFEC8-CF48-44EF-9D63-E0B84C4A8E76}" srcOrd="1" destOrd="0" presId="urn:microsoft.com/office/officeart/2005/8/layout/venn3"/>
    <dgm:cxn modelId="{B1A6AE0C-1144-485B-9CA0-50B91BC7FFE3}" type="presParOf" srcId="{83CDDDDD-7F6E-492C-8960-4764FE518E39}" destId="{73D088A5-5647-484F-8A50-E39D7A131F42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673F9-148A-4AE2-9324-1FDAD5337BF7}">
      <dsp:nvSpPr>
        <dsp:cNvPr id="0" name=""/>
        <dsp:cNvSpPr/>
      </dsp:nvSpPr>
      <dsp:spPr>
        <a:xfrm>
          <a:off x="2381" y="399023"/>
          <a:ext cx="2389187" cy="238918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72390" rIns="131485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7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فاطمة</a:t>
          </a:r>
          <a:endParaRPr lang="en-US" sz="5700" b="1" kern="1200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sp:txBody>
      <dsp:txXfrm>
        <a:off x="352269" y="748911"/>
        <a:ext cx="1689411" cy="1689411"/>
      </dsp:txXfrm>
    </dsp:sp>
    <dsp:sp modelId="{61B80D69-0A53-473D-AC9A-EA5545A555E6}">
      <dsp:nvSpPr>
        <dsp:cNvPr id="0" name=""/>
        <dsp:cNvSpPr/>
      </dsp:nvSpPr>
      <dsp:spPr>
        <a:xfrm>
          <a:off x="1913731" y="399023"/>
          <a:ext cx="2389187" cy="2389187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72390" rIns="131485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7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أم كلثوم</a:t>
          </a:r>
          <a:endParaRPr lang="en-US" sz="5700" b="1" kern="1200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sp:txBody>
      <dsp:txXfrm>
        <a:off x="2263619" y="748911"/>
        <a:ext cx="1689411" cy="1689411"/>
      </dsp:txXfrm>
    </dsp:sp>
    <dsp:sp modelId="{6272D779-BB6C-4B01-8817-C28E3E1C6F6E}">
      <dsp:nvSpPr>
        <dsp:cNvPr id="0" name=""/>
        <dsp:cNvSpPr/>
      </dsp:nvSpPr>
      <dsp:spPr>
        <a:xfrm>
          <a:off x="3825081" y="399023"/>
          <a:ext cx="2389187" cy="2389187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72390" rIns="131485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7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رُقيَّة</a:t>
          </a:r>
          <a:endParaRPr lang="en-US" sz="5700" b="1" kern="1200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sp:txBody>
      <dsp:txXfrm>
        <a:off x="4174969" y="748911"/>
        <a:ext cx="1689411" cy="1689411"/>
      </dsp:txXfrm>
    </dsp:sp>
    <dsp:sp modelId="{73D088A5-5647-484F-8A50-E39D7A131F42}">
      <dsp:nvSpPr>
        <dsp:cNvPr id="0" name=""/>
        <dsp:cNvSpPr/>
      </dsp:nvSpPr>
      <dsp:spPr>
        <a:xfrm>
          <a:off x="5736431" y="399023"/>
          <a:ext cx="2389187" cy="238918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72390" rIns="131485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7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rPr>
            <a:t>زينب</a:t>
          </a:r>
          <a:endParaRPr lang="en-US" sz="5700" b="1" kern="1200" cap="none" spc="0" dirty="0">
            <a:ln w="13462">
              <a:solidFill>
                <a:schemeClr val="bg1"/>
              </a:solidFill>
              <a:prstDash val="solid"/>
            </a:ln>
            <a:solidFill>
              <a:srgbClr val="C0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8100" dir="2700000" algn="bl" rotWithShape="0">
                <a:schemeClr val="accent5"/>
              </a:outerShdw>
            </a:effectLst>
          </a:endParaRPr>
        </a:p>
      </dsp:txBody>
      <dsp:txXfrm>
        <a:off x="6086319" y="748911"/>
        <a:ext cx="1689411" cy="1689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2D779-BB6C-4B01-8817-C28E3E1C6F6E}">
      <dsp:nvSpPr>
        <dsp:cNvPr id="0" name=""/>
        <dsp:cNvSpPr/>
      </dsp:nvSpPr>
      <dsp:spPr>
        <a:xfrm>
          <a:off x="413375" y="781"/>
          <a:ext cx="2294376" cy="229437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6267" tIns="67310" rIns="126267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b="1" kern="1200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عبدُالله</a:t>
          </a:r>
          <a:endParaRPr lang="en-US" sz="5300" b="1" kern="1200" cap="none" spc="0" dirty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749379" y="336785"/>
        <a:ext cx="1622368" cy="1622368"/>
      </dsp:txXfrm>
    </dsp:sp>
    <dsp:sp modelId="{73D088A5-5647-484F-8A50-E39D7A131F42}">
      <dsp:nvSpPr>
        <dsp:cNvPr id="0" name=""/>
        <dsp:cNvSpPr/>
      </dsp:nvSpPr>
      <dsp:spPr>
        <a:xfrm>
          <a:off x="2662251" y="0"/>
          <a:ext cx="2294376" cy="229437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6267" tIns="67310" rIns="126267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b="1" kern="1200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القاسم</a:t>
          </a:r>
          <a:endParaRPr lang="en-US" sz="5300" b="1" kern="1200" cap="none" spc="0" dirty="0">
            <a:ln w="6600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2998255" y="336004"/>
        <a:ext cx="1622368" cy="1622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1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51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5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1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46810-8339-4719-A0CA-956EF023A3B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548F-5B44-4CDF-8FD4-1C7815D5C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822" y="4789238"/>
            <a:ext cx="6862619" cy="90833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SA" sz="3200" dirty="0">
                <a:latin typeface="BoutrosNewsH1" pitchFamily="2" charset="-78"/>
                <a:cs typeface="BoutrosNewsH1" pitchFamily="2" charset="-78"/>
              </a:rPr>
              <a:t>أول من أعانت الرسول صلى الله عليه وسلم</a:t>
            </a:r>
            <a:r>
              <a:rPr lang="ar-SA" sz="1400" dirty="0" smtClean="0">
                <a:latin typeface="BoutrosNewsH1" pitchFamily="2" charset="-78"/>
                <a:cs typeface="BoutrosNewsH1" pitchFamily="2" charset="-78"/>
              </a:rPr>
              <a:t>؟</a:t>
            </a:r>
            <a:endParaRPr lang="en-US" sz="1400" dirty="0"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62822" y="1692712"/>
            <a:ext cx="6862619" cy="9083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base">
              <a:lnSpc>
                <a:spcPct val="150000"/>
              </a:lnSpc>
              <a:buNone/>
            </a:pPr>
            <a:r>
              <a:rPr lang="ar-SA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هي أول زوجة لرسول صلى الله عليه وسلم؟</a:t>
            </a:r>
            <a:endParaRPr lang="en-US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53011" y="2632749"/>
            <a:ext cx="6862618" cy="11083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base">
              <a:buNone/>
            </a:pPr>
            <a:endParaRPr lang="ar-SA" dirty="0" smtClean="0"/>
          </a:p>
          <a:p>
            <a:pPr marL="0" indent="0" algn="r" rtl="1" fontAlgn="base">
              <a:lnSpc>
                <a:spcPct val="100000"/>
              </a:lnSpc>
              <a:buNone/>
            </a:pPr>
            <a:r>
              <a:rPr lang="ar-SA" sz="6500" dirty="0">
                <a:latin typeface="BoutrosNewsH1" pitchFamily="2" charset="-78"/>
                <a:cs typeface="BoutrosNewsH1" pitchFamily="2" charset="-78"/>
              </a:rPr>
              <a:t>اول من صدقت بالرسول صلى الله عليه وسلم؟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62822" y="3754967"/>
            <a:ext cx="6842997" cy="1006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base">
              <a:buNone/>
            </a:pPr>
            <a:endParaRPr lang="ar-SA" dirty="0" smtClean="0"/>
          </a:p>
          <a:p>
            <a:pPr marL="0" indent="0" algn="ctr" rtl="1" fontAlgn="base">
              <a:lnSpc>
                <a:spcPct val="120000"/>
              </a:lnSpc>
              <a:buNone/>
            </a:pPr>
            <a:r>
              <a:rPr lang="ar-SA" sz="5800" dirty="0">
                <a:latin typeface="BoutrosNewsH1" pitchFamily="2" charset="-78"/>
                <a:cs typeface="BoutrosNewsH1" pitchFamily="2" charset="-78"/>
              </a:rPr>
              <a:t>اول من آمنت بالرسول صلى الله عليه وسلم؟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62822" y="5697577"/>
            <a:ext cx="6862618" cy="85575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base">
              <a:lnSpc>
                <a:spcPct val="150000"/>
              </a:lnSpc>
              <a:buNone/>
            </a:pPr>
            <a:r>
              <a:rPr lang="ar-SA" dirty="0">
                <a:latin typeface="BoutrosNewsH1" pitchFamily="2" charset="-78"/>
                <a:cs typeface="BoutrosNewsH1" pitchFamily="2" charset="-78"/>
              </a:rPr>
              <a:t>أول من وقفت </a:t>
            </a:r>
            <a:r>
              <a:rPr lang="ar-SA" dirty="0" smtClean="0">
                <a:latin typeface="BoutrosNewsH1" pitchFamily="2" charset="-78"/>
                <a:cs typeface="BoutrosNewsH1" pitchFamily="2" charset="-78"/>
              </a:rPr>
              <a:t>بجانب</a:t>
            </a:r>
            <a:r>
              <a:rPr lang="en-US" dirty="0">
                <a:latin typeface="BoutrosNewsH1" pitchFamily="2" charset="-78"/>
                <a:cs typeface="BoutrosNewsH1" pitchFamily="2" charset="-78"/>
              </a:rPr>
              <a:t> </a:t>
            </a:r>
            <a:r>
              <a:rPr lang="ar-SA" dirty="0" smtClean="0">
                <a:latin typeface="BoutrosNewsH1" pitchFamily="2" charset="-78"/>
                <a:cs typeface="BoutrosNewsH1" pitchFamily="2" charset="-78"/>
              </a:rPr>
              <a:t>الرسول </a:t>
            </a:r>
            <a:r>
              <a:rPr lang="ar-SA" dirty="0">
                <a:latin typeface="BoutrosNewsH1" pitchFamily="2" charset="-78"/>
                <a:cs typeface="BoutrosNewsH1" pitchFamily="2" charset="-78"/>
              </a:rPr>
              <a:t>صلى الله عليه وسلم؟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0" y="1579547"/>
            <a:ext cx="3089281" cy="497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8923" r="18699" b="9730"/>
          <a:stretch/>
        </p:blipFill>
        <p:spPr>
          <a:xfrm>
            <a:off x="9513455" y="1543102"/>
            <a:ext cx="2678545" cy="52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5906655" y="1426823"/>
            <a:ext cx="6132946" cy="1441810"/>
          </a:xfrm>
          <a:prstGeom prst="snip2DiagRect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كم كان عمر السيدة خديجة بنت خويلد حينما تزوجها الرسول صلى الله عليه وسلم؟</a:t>
            </a:r>
            <a:endParaRPr lang="en-US" sz="2800" dirty="0" smtClean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(  </a:t>
            </a:r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........</a:t>
            </a:r>
            <a:r>
              <a:rPr lang="en-US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 )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437745" y="3619091"/>
            <a:ext cx="5754255" cy="583594"/>
          </a:xfrm>
          <a:prstGeom prst="snip2DiagRect">
            <a:avLst/>
          </a:prstGeom>
          <a:solidFill>
            <a:srgbClr val="F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حدد أبناء السيدة خديجة رضي الله عنها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6096000" y="5608509"/>
            <a:ext cx="5754255" cy="1249491"/>
          </a:xfrm>
          <a:prstGeom prst="snip2DiagRect">
            <a:avLst/>
          </a:prstGeom>
          <a:solidFill>
            <a:srgbClr val="F1D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أكمل:</a:t>
            </a:r>
          </a:p>
          <a:p>
            <a:pPr algn="ctr"/>
            <a:r>
              <a:rPr lang="ar-SA" sz="2400" dirty="0" smtClean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سمي العام بعام الحزن بسبب وفاة السيدة.....................وعمه.........................</a:t>
            </a:r>
            <a:endParaRPr lang="en-US" sz="2400" dirty="0">
              <a:solidFill>
                <a:schemeClr val="tx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4594" b="28610"/>
          <a:stretch/>
        </p:blipFill>
        <p:spPr>
          <a:xfrm>
            <a:off x="4978400" y="4274457"/>
            <a:ext cx="7061201" cy="1189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loud 1"/>
          <p:cNvSpPr/>
          <p:nvPr/>
        </p:nvSpPr>
        <p:spPr>
          <a:xfrm flipH="1">
            <a:off x="3592944" y="2078182"/>
            <a:ext cx="2692401" cy="2196275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كم عدد أبناء السيدة خديجة رضي الله عنها </a:t>
            </a:r>
            <a:r>
              <a:rPr lang="ar-SA" sz="20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؟</a:t>
            </a:r>
          </a:p>
          <a:p>
            <a:pPr algn="ctr"/>
            <a:r>
              <a:rPr lang="ar-SA" sz="20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(.............)</a:t>
            </a:r>
            <a:endParaRPr lang="en-US" sz="20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54" l="0" r="100000">
                        <a14:foregroundMark x1="32447" y1="22529" x2="32447" y2="22529"/>
                        <a14:foregroundMark x1="48404" y1="24368" x2="48404" y2="24368"/>
                        <a14:foregroundMark x1="41844" y1="73103" x2="41844" y2="73103"/>
                        <a14:foregroundMark x1="21277" y1="69310" x2="21277" y2="69310"/>
                        <a14:foregroundMark x1="13830" y1="89655" x2="13830" y2="89655"/>
                        <a14:foregroundMark x1="13830" y1="89655" x2="13830" y2="89655"/>
                        <a14:foregroundMark x1="11879" y1="88736" x2="11879" y2="88736"/>
                        <a14:foregroundMark x1="47163" y1="88391" x2="47163" y2="88391"/>
                        <a14:foregroundMark x1="53901" y1="85172" x2="53901" y2="85172"/>
                        <a14:foregroundMark x1="58156" y1="88391" x2="58156" y2="88391"/>
                        <a14:foregroundMark x1="20567" y1="80690" x2="20567" y2="80690"/>
                        <a14:foregroundMark x1="42908" y1="77816" x2="42908" y2="77816"/>
                        <a14:foregroundMark x1="36348" y1="66552" x2="36348" y2="66552"/>
                        <a14:foregroundMark x1="53546" y1="89195" x2="53546" y2="89195"/>
                        <a14:foregroundMark x1="41135" y1="88391" x2="41135" y2="88391"/>
                        <a14:foregroundMark x1="38298" y1="48966" x2="38298" y2="48966"/>
                        <a14:foregroundMark x1="43794" y1="46897" x2="43794" y2="46897"/>
                        <a14:foregroundMark x1="43085" y1="48391" x2="43085" y2="48391"/>
                        <a14:foregroundMark x1="21986" y1="66782" x2="21986" y2="66782"/>
                        <a14:foregroundMark x1="18262" y1="90460" x2="18262" y2="9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>
          <a:xfrm>
            <a:off x="2286996" y="2166017"/>
            <a:ext cx="1492986" cy="2113304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>
          <a:xfrm>
            <a:off x="293912" y="-252733"/>
            <a:ext cx="3409870" cy="2880479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latin typeface="BoutrosNewsH1" pitchFamily="2" charset="-78"/>
                <a:cs typeface="BoutrosNewsH1" pitchFamily="2" charset="-78"/>
              </a:rPr>
              <a:t>نشاط عملي</a:t>
            </a:r>
            <a:endParaRPr lang="en-US" sz="2400" b="1" dirty="0"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4" name="توقيت للمسابقا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475" y="4274457"/>
            <a:ext cx="4064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86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154823" y="1880162"/>
            <a:ext cx="3211504" cy="2307255"/>
          </a:xfrm>
          <a:prstGeom prst="cloud">
            <a:avLst/>
          </a:prstGeom>
          <a:solidFill>
            <a:srgbClr val="FE0000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معيار النجاح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54" l="0" r="100000">
                        <a14:foregroundMark x1="32447" y1="22529" x2="32447" y2="22529"/>
                        <a14:foregroundMark x1="48404" y1="24368" x2="48404" y2="24368"/>
                        <a14:foregroundMark x1="41844" y1="73103" x2="41844" y2="73103"/>
                        <a14:foregroundMark x1="21277" y1="69310" x2="21277" y2="69310"/>
                        <a14:foregroundMark x1="13830" y1="89655" x2="13830" y2="89655"/>
                        <a14:foregroundMark x1="13830" y1="89655" x2="13830" y2="89655"/>
                        <a14:foregroundMark x1="11879" y1="88736" x2="11879" y2="88736"/>
                        <a14:foregroundMark x1="47163" y1="88391" x2="47163" y2="88391"/>
                        <a14:foregroundMark x1="53901" y1="85172" x2="53901" y2="85172"/>
                        <a14:foregroundMark x1="58156" y1="88391" x2="58156" y2="88391"/>
                        <a14:foregroundMark x1="20567" y1="80690" x2="20567" y2="80690"/>
                        <a14:foregroundMark x1="42908" y1="77816" x2="42908" y2="77816"/>
                        <a14:foregroundMark x1="36348" y1="66552" x2="36348" y2="66552"/>
                        <a14:foregroundMark x1="53546" y1="89195" x2="53546" y2="89195"/>
                        <a14:foregroundMark x1="41135" y1="88391" x2="41135" y2="88391"/>
                        <a14:foregroundMark x1="38298" y1="48966" x2="38298" y2="48966"/>
                        <a14:foregroundMark x1="43794" y1="46897" x2="43794" y2="46897"/>
                        <a14:foregroundMark x1="43085" y1="48391" x2="43085" y2="48391"/>
                        <a14:foregroundMark x1="21986" y1="66782" x2="21986" y2="66782"/>
                        <a14:foregroundMark x1="18262" y1="90460" x2="18262" y2="9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>
          <a:xfrm>
            <a:off x="695358" y="1543102"/>
            <a:ext cx="2043866" cy="2893068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5025377" y="3159813"/>
            <a:ext cx="5754255" cy="885714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أعدد صفات السيدة خديجة رضي الله عنها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43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6" y="1064870"/>
            <a:ext cx="11825295" cy="5793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DFD1A-1F9F-48A2-A180-E1B5B04CE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" t="18682" r="48895" b="3418"/>
          <a:stretch/>
        </p:blipFill>
        <p:spPr>
          <a:xfrm>
            <a:off x="0" y="0"/>
            <a:ext cx="2477385" cy="13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92" y="0"/>
            <a:ext cx="3388034" cy="6652150"/>
          </a:xfrm>
          <a:prstGeom prst="rect">
            <a:avLst/>
          </a:prstGeom>
        </p:spPr>
      </p:pic>
      <p:pic>
        <p:nvPicPr>
          <p:cNvPr id="3" name="Picture 2" descr="A picture containing wheel&#10;&#10;Description automatically generated">
            <a:extLst>
              <a:ext uri="{FF2B5EF4-FFF2-40B4-BE49-F238E27FC236}">
                <a16:creationId xmlns:a16="http://schemas.microsoft.com/office/drawing/2014/main" id="{A077E080-13BD-4160-A72A-2CB4EC32F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0D6855-43EA-4DA1-AC59-126E2CFF6506}"/>
              </a:ext>
            </a:extLst>
          </p:cNvPr>
          <p:cNvSpPr/>
          <p:nvPr/>
        </p:nvSpPr>
        <p:spPr>
          <a:xfrm>
            <a:off x="5064308" y="2967335"/>
            <a:ext cx="206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utrosNewsH1" pitchFamily="2" charset="-78"/>
                <a:cs typeface="BoutrosNewsH1" pitchFamily="2" charset="-78"/>
              </a:rPr>
              <a:t>صفاتها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95583-15C5-4C51-BC23-F95CB2DA1AF2}"/>
              </a:ext>
            </a:extLst>
          </p:cNvPr>
          <p:cNvSpPr/>
          <p:nvPr/>
        </p:nvSpPr>
        <p:spPr>
          <a:xfrm>
            <a:off x="7914281" y="445512"/>
            <a:ext cx="23118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cap="none" spc="0" dirty="0">
                <a:ln w="22225">
                  <a:noFill/>
                  <a:prstDash val="solid"/>
                </a:ln>
                <a:solidFill>
                  <a:srgbClr val="FFCCFF"/>
                </a:solidFill>
                <a:effectLst/>
                <a:latin typeface="BoutrosNewsH1" pitchFamily="2" charset="-78"/>
                <a:cs typeface="BoutrosNewsH1" pitchFamily="2" charset="-78"/>
              </a:rPr>
              <a:t>غنية بمالها </a:t>
            </a:r>
          </a:p>
          <a:p>
            <a:pPr algn="ctr"/>
            <a:r>
              <a:rPr lang="ar-AE" sz="4000" cap="none" spc="0" dirty="0">
                <a:ln w="22225">
                  <a:noFill/>
                  <a:prstDash val="solid"/>
                </a:ln>
                <a:solidFill>
                  <a:srgbClr val="FFCCFF"/>
                </a:solidFill>
                <a:effectLst/>
                <a:latin typeface="BoutrosNewsH1" pitchFamily="2" charset="-78"/>
                <a:cs typeface="BoutrosNewsH1" pitchFamily="2" charset="-78"/>
              </a:rPr>
              <a:t>واخلاقها</a:t>
            </a:r>
            <a:endParaRPr lang="en-US" sz="4000" cap="none" spc="0" dirty="0">
              <a:ln w="22225">
                <a:noFill/>
                <a:prstDash val="solid"/>
              </a:ln>
              <a:solidFill>
                <a:srgbClr val="FFCCFF"/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1FAA2-A362-450E-B3B5-C95E40F1DF9B}"/>
              </a:ext>
            </a:extLst>
          </p:cNvPr>
          <p:cNvSpPr/>
          <p:nvPr/>
        </p:nvSpPr>
        <p:spPr>
          <a:xfrm>
            <a:off x="9530322" y="2767280"/>
            <a:ext cx="17716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cap="none" spc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BoutrosNewsH1" pitchFamily="2" charset="-78"/>
                <a:cs typeface="BoutrosNewsH1" pitchFamily="2" charset="-78"/>
              </a:rPr>
              <a:t>الزوجة </a:t>
            </a:r>
          </a:p>
          <a:p>
            <a:pPr algn="ctr"/>
            <a:r>
              <a:rPr lang="ar-AE" sz="4000" cap="none" spc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BoutrosNewsH1" pitchFamily="2" charset="-78"/>
                <a:cs typeface="BoutrosNewsH1" pitchFamily="2" charset="-78"/>
              </a:rPr>
              <a:t>الصالحة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3916D-BE15-4233-B7EB-7A2ACAE54A41}"/>
              </a:ext>
            </a:extLst>
          </p:cNvPr>
          <p:cNvSpPr/>
          <p:nvPr/>
        </p:nvSpPr>
        <p:spPr>
          <a:xfrm>
            <a:off x="3027571" y="5079423"/>
            <a:ext cx="1552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مساندة </a:t>
            </a:r>
          </a:p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لزوجها</a:t>
            </a:r>
            <a:endParaRPr lang="en-US" sz="3600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A3E367-3BD7-4BB4-B24F-C43591D25745}"/>
              </a:ext>
            </a:extLst>
          </p:cNvPr>
          <p:cNvSpPr/>
          <p:nvPr/>
        </p:nvSpPr>
        <p:spPr>
          <a:xfrm>
            <a:off x="1049518" y="2783814"/>
            <a:ext cx="1850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BoutrosNewsH1" pitchFamily="2" charset="-78"/>
                <a:cs typeface="BoutrosNewsH1" pitchFamily="2" charset="-78"/>
              </a:rPr>
              <a:t>الوفية</a:t>
            </a:r>
          </a:p>
          <a:p>
            <a:pPr algn="ctr"/>
            <a:r>
              <a:rPr lang="ar-AE" sz="400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BoutrosNewsH1" pitchFamily="2" charset="-78"/>
                <a:cs typeface="BoutrosNewsH1" pitchFamily="2" charset="-78"/>
              </a:rPr>
              <a:t> لدينها</a:t>
            </a:r>
            <a:endParaRPr lang="ar-AE" sz="4000" cap="none" spc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BED684-8BCE-4005-AC22-962C70A5294E}"/>
              </a:ext>
            </a:extLst>
          </p:cNvPr>
          <p:cNvSpPr/>
          <p:nvPr/>
        </p:nvSpPr>
        <p:spPr>
          <a:xfrm>
            <a:off x="7033121" y="5089048"/>
            <a:ext cx="26946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cap="none" spc="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الم</a:t>
            </a:r>
            <a:r>
              <a:rPr lang="ar-SA" sz="4000" cap="none" spc="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ُ</a:t>
            </a:r>
            <a:r>
              <a:rPr lang="ar-AE" sz="4000" cap="none" spc="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حبة</a:t>
            </a:r>
            <a:r>
              <a:rPr lang="ar-SA" sz="4000" cap="none" spc="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ُ</a:t>
            </a:r>
            <a:r>
              <a:rPr lang="ar-AE" sz="4000" cap="none" spc="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 </a:t>
            </a:r>
          </a:p>
          <a:p>
            <a:pPr algn="ctr"/>
            <a:r>
              <a:rPr lang="ar-AE" sz="4000" dirty="0">
                <a:ln w="222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لزوجها</a:t>
            </a:r>
            <a:endParaRPr lang="en-US" sz="4000" cap="none" spc="0" dirty="0">
              <a:ln w="22225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5310638" y="3686462"/>
            <a:ext cx="1884988" cy="30348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A920FF-E422-4D94-ABF4-0686E79AA4FA}"/>
              </a:ext>
            </a:extLst>
          </p:cNvPr>
          <p:cNvSpPr/>
          <p:nvPr/>
        </p:nvSpPr>
        <p:spPr>
          <a:xfrm>
            <a:off x="2123393" y="766990"/>
            <a:ext cx="26757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utrosNewsH1" pitchFamily="2" charset="-78"/>
                <a:cs typeface="BoutrosNewsH1" pitchFamily="2" charset="-78"/>
              </a:rPr>
              <a:t>الودودة الشجاعة</a:t>
            </a:r>
          </a:p>
        </p:txBody>
      </p:sp>
    </p:spTree>
    <p:extLst>
      <p:ext uri="{BB962C8B-B14F-4D97-AF65-F5344CB8AC3E}">
        <p14:creationId xmlns:p14="http://schemas.microsoft.com/office/powerpoint/2010/main" val="19402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66" y="117293"/>
            <a:ext cx="3388034" cy="6652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0D6855-43EA-4DA1-AC59-126E2CFF6506}"/>
              </a:ext>
            </a:extLst>
          </p:cNvPr>
          <p:cNvSpPr/>
          <p:nvPr/>
        </p:nvSpPr>
        <p:spPr>
          <a:xfrm>
            <a:off x="4300476" y="2771506"/>
            <a:ext cx="5467150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utrosNewsH1" pitchFamily="2" charset="-78"/>
                <a:cs typeface="BoutrosNewsH1" pitchFamily="2" charset="-78"/>
              </a:rPr>
              <a:t>الواجب المنزلي:</a:t>
            </a:r>
            <a:endParaRPr lang="en-US" sz="6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3916D-BE15-4233-B7EB-7A2ACAE54A41}"/>
              </a:ext>
            </a:extLst>
          </p:cNvPr>
          <p:cNvSpPr/>
          <p:nvPr/>
        </p:nvSpPr>
        <p:spPr>
          <a:xfrm>
            <a:off x="3027571" y="5079423"/>
            <a:ext cx="1552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مساندة </a:t>
            </a:r>
          </a:p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لزوجها</a:t>
            </a:r>
            <a:endParaRPr lang="en-US" sz="3600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176068" y="0"/>
            <a:ext cx="4150997" cy="66831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0D6855-43EA-4DA1-AC59-126E2CFF6506}"/>
              </a:ext>
            </a:extLst>
          </p:cNvPr>
          <p:cNvSpPr/>
          <p:nvPr/>
        </p:nvSpPr>
        <p:spPr>
          <a:xfrm>
            <a:off x="3526160" y="4894757"/>
            <a:ext cx="7304815" cy="1384995"/>
          </a:xfrm>
          <a:prstGeom prst="rect">
            <a:avLst/>
          </a:prstGeom>
          <a:solidFill>
            <a:srgbClr val="D04D5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utrosNewsH1" pitchFamily="2" charset="-78"/>
                <a:cs typeface="BoutrosNewsH1" pitchFamily="2" charset="-78"/>
              </a:rPr>
              <a:t>قم بكتابة صفات السيدة خديجة رضي الله عنها</a:t>
            </a:r>
          </a:p>
          <a:p>
            <a:pPr algn="ctr"/>
            <a:r>
              <a:rPr lang="ar-SA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utrosNewsH1" pitchFamily="2" charset="-78"/>
                <a:cs typeface="BoutrosNewsH1" pitchFamily="2" charset="-78"/>
              </a:rPr>
              <a:t> وتسجيل صوتك عن دور السيدة خديجة رضي الله عنها</a:t>
            </a:r>
          </a:p>
          <a:p>
            <a:pPr algn="ctr"/>
            <a:r>
              <a:rPr lang="ar-SA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utrosNewsH1" pitchFamily="2" charset="-78"/>
                <a:cs typeface="BoutrosNewsH1" pitchFamily="2" charset="-78"/>
              </a:rPr>
              <a:t> في مساندة الرسول صلى الله عليه وسلم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7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69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13916D-BE15-4233-B7EB-7A2ACAE54A41}"/>
              </a:ext>
            </a:extLst>
          </p:cNvPr>
          <p:cNvSpPr/>
          <p:nvPr/>
        </p:nvSpPr>
        <p:spPr>
          <a:xfrm>
            <a:off x="3027571" y="5079423"/>
            <a:ext cx="1552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مساندة </a:t>
            </a:r>
          </a:p>
          <a:p>
            <a:pPr algn="ctr"/>
            <a:r>
              <a:rPr lang="ar-AE" sz="36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outrosNewsH1" pitchFamily="2" charset="-78"/>
                <a:cs typeface="BoutrosNewsH1" pitchFamily="2" charset="-78"/>
              </a:rPr>
              <a:t>لزوجها</a:t>
            </a:r>
            <a:endParaRPr lang="en-US" sz="3600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2" name="خديجة بنت خويل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052" y="255518"/>
            <a:ext cx="11430687" cy="6429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7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154823" y="1880162"/>
            <a:ext cx="3211504" cy="2307255"/>
          </a:xfrm>
          <a:prstGeom prst="cloud">
            <a:avLst/>
          </a:prstGeom>
          <a:solidFill>
            <a:srgbClr val="FE0000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معيار النجاح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54" l="0" r="100000">
                        <a14:foregroundMark x1="32447" y1="22529" x2="32447" y2="22529"/>
                        <a14:foregroundMark x1="48404" y1="24368" x2="48404" y2="24368"/>
                        <a14:foregroundMark x1="41844" y1="73103" x2="41844" y2="73103"/>
                        <a14:foregroundMark x1="21277" y1="69310" x2="21277" y2="69310"/>
                        <a14:foregroundMark x1="13830" y1="89655" x2="13830" y2="89655"/>
                        <a14:foregroundMark x1="13830" y1="89655" x2="13830" y2="89655"/>
                        <a14:foregroundMark x1="11879" y1="88736" x2="11879" y2="88736"/>
                        <a14:foregroundMark x1="47163" y1="88391" x2="47163" y2="88391"/>
                        <a14:foregroundMark x1="53901" y1="85172" x2="53901" y2="85172"/>
                        <a14:foregroundMark x1="58156" y1="88391" x2="58156" y2="88391"/>
                        <a14:foregroundMark x1="20567" y1="80690" x2="20567" y2="80690"/>
                        <a14:foregroundMark x1="42908" y1="77816" x2="42908" y2="77816"/>
                        <a14:foregroundMark x1="36348" y1="66552" x2="36348" y2="66552"/>
                        <a14:foregroundMark x1="53546" y1="89195" x2="53546" y2="89195"/>
                        <a14:foregroundMark x1="41135" y1="88391" x2="41135" y2="88391"/>
                        <a14:foregroundMark x1="38298" y1="48966" x2="38298" y2="48966"/>
                        <a14:foregroundMark x1="43794" y1="46897" x2="43794" y2="46897"/>
                        <a14:foregroundMark x1="43085" y1="48391" x2="43085" y2="48391"/>
                        <a14:foregroundMark x1="21986" y1="66782" x2="21986" y2="66782"/>
                        <a14:foregroundMark x1="18262" y1="90460" x2="18262" y2="9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>
          <a:xfrm>
            <a:off x="695358" y="1543102"/>
            <a:ext cx="2043866" cy="2893068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5025377" y="3159813"/>
            <a:ext cx="5754255" cy="1439896"/>
          </a:xfrm>
          <a:prstGeom prst="snip2DiagRect">
            <a:avLst/>
          </a:prstGeom>
          <a:solidFill>
            <a:srgbClr val="4A9D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أستنتج دور السيدة خديجة رضي الله عنها في مساندة الرسول صلى الله عليه وسلم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63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3349" b="39529"/>
          <a:stretch/>
        </p:blipFill>
        <p:spPr>
          <a:xfrm>
            <a:off x="1" y="0"/>
            <a:ext cx="1217947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21" t="28844" r="11144"/>
          <a:stretch/>
        </p:blipFill>
        <p:spPr>
          <a:xfrm>
            <a:off x="1543069" y="2106538"/>
            <a:ext cx="10603346" cy="394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0" y="2835564"/>
            <a:ext cx="2206212" cy="35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3349" b="39529"/>
          <a:stretch/>
        </p:blipFill>
        <p:spPr>
          <a:xfrm>
            <a:off x="1" y="0"/>
            <a:ext cx="1217947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95"/>
          <a:stretch/>
        </p:blipFill>
        <p:spPr>
          <a:xfrm>
            <a:off x="1656282" y="1909096"/>
            <a:ext cx="10695709" cy="342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0" y="2607534"/>
            <a:ext cx="2206212" cy="35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4999623" y="1451263"/>
            <a:ext cx="6398050" cy="4275282"/>
          </a:xfrm>
          <a:prstGeom prst="cloud">
            <a:avLst/>
          </a:prstGeom>
          <a:solidFill>
            <a:srgbClr val="DE6984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ماهو الدور الذي كانت تقوم به السيدة خديجة رضي الله عنها ؟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00728" y="2216727"/>
            <a:ext cx="5606472" cy="2456873"/>
          </a:xfrm>
          <a:prstGeom prst="rect">
            <a:avLst/>
          </a:prstGeom>
          <a:solidFill>
            <a:srgbClr val="BA005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base">
              <a:lnSpc>
                <a:spcPct val="150000"/>
              </a:lnSpc>
              <a:buNone/>
            </a:pPr>
            <a:r>
              <a:rPr lang="ar-SA" sz="54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خديجة بنت خويلد رضي الله عنها</a:t>
            </a:r>
            <a:endParaRPr lang="en-US" sz="5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07" y="1273782"/>
            <a:ext cx="5304593" cy="54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5341369" y="2164121"/>
            <a:ext cx="3211504" cy="2307255"/>
          </a:xfrm>
          <a:prstGeom prst="cloud">
            <a:avLst/>
          </a:prstGeom>
          <a:solidFill>
            <a:srgbClr val="9E989C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معيار النجاح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3769232" y="4471375"/>
            <a:ext cx="5754255" cy="1203731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أوضح وفاء الرسول صلى الله عليه وسلم لسيدة خديجة رضي الله عنها</a:t>
            </a:r>
            <a:endParaRPr lang="en-US" sz="2800" dirty="0">
              <a:solidFill>
                <a:schemeClr val="tx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8923" r="18699" b="9730"/>
          <a:stretch/>
        </p:blipFill>
        <p:spPr>
          <a:xfrm>
            <a:off x="8737600" y="1256145"/>
            <a:ext cx="3454400" cy="5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81" y="0"/>
            <a:ext cx="11393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3180060" y="2284193"/>
            <a:ext cx="3211504" cy="2307255"/>
          </a:xfrm>
          <a:prstGeom prst="cloud">
            <a:avLst/>
          </a:prstGeom>
          <a:solidFill>
            <a:srgbClr val="000000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معيار النجاح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3769232" y="4471375"/>
            <a:ext cx="5754255" cy="1203731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أحرص على الاقتداء بالسيدة خديجة رضي الله عنها</a:t>
            </a:r>
            <a:endParaRPr lang="en-US" sz="2800" dirty="0">
              <a:solidFill>
                <a:schemeClr val="tx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7" r="89876">
                        <a14:foregroundMark x1="36412" y1="11928" x2="36234" y2="11601"/>
                        <a14:foregroundMark x1="47780" y1="8333" x2="47780" y2="8333"/>
                        <a14:foregroundMark x1="51510" y1="15359" x2="51510" y2="15359"/>
                        <a14:foregroundMark x1="58792" y1="35784" x2="58792" y2="35784"/>
                        <a14:foregroundMark x1="39787" y1="32516" x2="39787" y2="32516"/>
                        <a14:foregroundMark x1="67673" y1="53431" x2="67673" y2="53431"/>
                        <a14:foregroundMark x1="64654" y1="53268" x2="64654" y2="53268"/>
                        <a14:foregroundMark x1="54174" y1="52778" x2="54174" y2="52778"/>
                        <a14:foregroundMark x1="42806" y1="55229" x2="42806" y2="55229"/>
                        <a14:foregroundMark x1="47602" y1="58333" x2="47602" y2="58333"/>
                        <a14:foregroundMark x1="47602" y1="73529" x2="47602" y2="73529"/>
                        <a14:foregroundMark x1="42629" y1="95915" x2="42629" y2="95425"/>
                        <a14:foregroundMark x1="34636" y1="66503" x2="34636" y2="66503"/>
                        <a14:foregroundMark x1="63233" y1="63889" x2="63233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5898"/>
          <a:stretch/>
        </p:blipFill>
        <p:spPr>
          <a:xfrm>
            <a:off x="175691" y="1311564"/>
            <a:ext cx="3444964" cy="55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2" y="-1"/>
            <a:ext cx="11821634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4879" y="5631716"/>
            <a:ext cx="195278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5400" b="1" dirty="0">
                <a:solidFill>
                  <a:srgbClr val="FF0000"/>
                </a:solidFill>
              </a:rPr>
              <a:t>الإسلام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5375503" y="3823394"/>
            <a:ext cx="177050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5400" b="1" dirty="0">
                <a:solidFill>
                  <a:srgbClr val="FF0000"/>
                </a:solidFill>
              </a:rPr>
              <a:t>أحب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512735" y="5600720"/>
            <a:ext cx="309966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5400" b="1" dirty="0">
                <a:solidFill>
                  <a:srgbClr val="FF0000"/>
                </a:solidFill>
              </a:rPr>
              <a:t>مسلمة وفية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349" y="1838029"/>
            <a:ext cx="8838051" cy="90833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SA" sz="3200" dirty="0" smtClean="0">
                <a:latin typeface="BoutrosNewsH1" pitchFamily="2" charset="-78"/>
                <a:cs typeface="BoutrosNewsH1" pitchFamily="2" charset="-78"/>
              </a:rPr>
              <a:t>أتخيل لو أني من الأوائل في دولة الإمارات العربية المتحدة؟</a:t>
            </a:r>
            <a:endParaRPr lang="en-US" sz="1400" dirty="0"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700656" y="2746368"/>
            <a:ext cx="2872509" cy="2170545"/>
          </a:xfrm>
          <a:prstGeom prst="cloud">
            <a:avLst/>
          </a:prstGeom>
          <a:solidFill>
            <a:srgbClr val="78B5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latin typeface="BoutrosNewsH1" pitchFamily="2" charset="-78"/>
                <a:cs typeface="BoutrosNewsH1" pitchFamily="2" charset="-78"/>
              </a:rPr>
              <a:t>مالمجال الذي سأكون الأول فيه ؟</a:t>
            </a:r>
            <a:endParaRPr lang="en-US" dirty="0"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382329" y="2847331"/>
            <a:ext cx="2872509" cy="2170545"/>
          </a:xfrm>
          <a:prstGeom prst="cloud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latin typeface="BoutrosNewsH1" pitchFamily="2" charset="-78"/>
                <a:cs typeface="BoutrosNewsH1" pitchFamily="2" charset="-78"/>
              </a:rPr>
              <a:t>كيف يمكنني تحقيق ذلك ؟</a:t>
            </a:r>
            <a:endParaRPr lang="en-US" dirty="0"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870039" y="3549295"/>
            <a:ext cx="2872509" cy="2170545"/>
          </a:xfrm>
          <a:prstGeom prst="cloud">
            <a:avLst/>
          </a:prstGeom>
          <a:solidFill>
            <a:srgbClr val="9B85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latin typeface="BoutrosNewsH1" pitchFamily="2" charset="-78"/>
                <a:cs typeface="BoutrosNewsH1" pitchFamily="2" charset="-78"/>
              </a:rPr>
              <a:t>صف شعورك ؟</a:t>
            </a:r>
            <a:endParaRPr lang="en-US" dirty="0"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099" l="0" r="100000">
                        <a14:foregroundMark x1="76418" y1="29953" x2="76418" y2="29953"/>
                        <a14:foregroundMark x1="57624" y1="31368" x2="57624" y2="31368"/>
                        <a14:foregroundMark x1="57447" y1="50118" x2="57447" y2="50118"/>
                        <a14:foregroundMark x1="82624" y1="40920" x2="82624" y2="40920"/>
                        <a14:foregroundMark x1="57624" y1="31486" x2="57624" y2="31486"/>
                        <a14:foregroundMark x1="58688" y1="32783" x2="58688" y2="3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>
          <a:xfrm>
            <a:off x="362586" y="2161309"/>
            <a:ext cx="3098689" cy="42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28"/>
          <a:stretch/>
        </p:blipFill>
        <p:spPr>
          <a:xfrm>
            <a:off x="445167" y="637309"/>
            <a:ext cx="11075830" cy="3888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210"/>
            <a:ext cx="12192000" cy="21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1616744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2963724" cy="9083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3200" dirty="0" smtClean="0">
                <a:latin typeface="BoutrosNewsH1" pitchFamily="2" charset="-78"/>
                <a:cs typeface="BoutrosNewsH1" pitchFamily="2" charset="-78"/>
              </a:rPr>
              <a:t>ماذا تعلمت؟</a:t>
            </a:r>
            <a:endParaRPr lang="en-US" sz="1400" dirty="0">
              <a:latin typeface="BoutrosNewsH1" pitchFamily="2" charset="-78"/>
              <a:cs typeface="BoutrosNewsH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21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7108"/>
            <a:ext cx="12192000" cy="642367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440180" y="2346268"/>
            <a:ext cx="2175857" cy="2911532"/>
          </a:xfrm>
          <a:prstGeom prst="straightConnector1">
            <a:avLst/>
          </a:prstGeom>
          <a:ln w="381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1440178" y="2994660"/>
            <a:ext cx="2175859" cy="474287"/>
          </a:xfrm>
          <a:prstGeom prst="straightConnector1">
            <a:avLst/>
          </a:prstGeom>
          <a:ln w="381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440178" y="2921630"/>
            <a:ext cx="2175860" cy="1756011"/>
          </a:xfrm>
          <a:prstGeom prst="straightConnector1">
            <a:avLst/>
          </a:prstGeom>
          <a:ln w="381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440178" y="4089715"/>
            <a:ext cx="2175860" cy="1756011"/>
          </a:xfrm>
          <a:prstGeom prst="straightConnector1">
            <a:avLst/>
          </a:prstGeom>
          <a:ln w="381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58D5FE-9038-47D7-8A18-5A2A526DD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" t="18682" r="48895" b="3418"/>
          <a:stretch/>
        </p:blipFill>
        <p:spPr>
          <a:xfrm>
            <a:off x="1" y="0"/>
            <a:ext cx="2477385" cy="18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" y="277499"/>
            <a:ext cx="12184915" cy="636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2340" y="2339179"/>
            <a:ext cx="1797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800" b="1" dirty="0">
                <a:solidFill>
                  <a:srgbClr val="FF0000"/>
                </a:solidFill>
              </a:rPr>
              <a:t>آمنت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6494" y="3379261"/>
            <a:ext cx="441701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4800" b="1" dirty="0">
                <a:solidFill>
                  <a:srgbClr val="FF0000"/>
                </a:solidFill>
              </a:rPr>
              <a:t>صدقته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4984" y="4419344"/>
            <a:ext cx="441701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AE" sz="4800" b="1" dirty="0">
                <a:solidFill>
                  <a:srgbClr val="FF0000"/>
                </a:solidFill>
              </a:rPr>
              <a:t>أعطته مالها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3E8ED-25D7-4C6A-8A9B-B575F42D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" t="18682" r="48895" b="3418"/>
          <a:stretch/>
        </p:blipFill>
        <p:spPr>
          <a:xfrm>
            <a:off x="7085" y="1093"/>
            <a:ext cx="2477385" cy="13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374"/>
            <a:ext cx="12192000" cy="6382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60956-78EC-42F6-8866-D9DC62C7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" t="18682" r="48895" b="3418"/>
          <a:stretch/>
        </p:blipFill>
        <p:spPr>
          <a:xfrm>
            <a:off x="3618615" y="0"/>
            <a:ext cx="2477385" cy="18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6272287" y="2094817"/>
            <a:ext cx="5754255" cy="2022764"/>
          </a:xfrm>
          <a:prstGeom prst="snip2DiagRect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أستخلص دور السيدة خديجة بنت خويلد رضي الله عنها في مساندة الرسول صلى الله عليه وسلم وقت الشدة.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272287" y="4669296"/>
            <a:ext cx="5754255" cy="2022764"/>
          </a:xfrm>
          <a:prstGeom prst="snip2DiagRect">
            <a:avLst/>
          </a:prstGeom>
          <a:solidFill>
            <a:srgbClr val="78B5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أعدد صفات السيدة خديجة رضي الله عنها</a:t>
            </a:r>
            <a:endParaRPr lang="en-US" sz="36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251750" y="4669296"/>
            <a:ext cx="5754255" cy="2054776"/>
          </a:xfrm>
          <a:prstGeom prst="snip2DiagRect">
            <a:avLst/>
          </a:prstGeom>
          <a:solidFill>
            <a:srgbClr val="9A8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أحرص على الإقتداء بالسيدة خديجة بنت خويلد رضي الله عنها.</a:t>
            </a:r>
            <a:endParaRPr lang="en-US" sz="36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2125400" y="1382797"/>
            <a:ext cx="2928484" cy="230725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نواتج التعلم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54" l="0" r="100000">
                        <a14:foregroundMark x1="32447" y1="22529" x2="32447" y2="22529"/>
                        <a14:foregroundMark x1="48404" y1="24368" x2="48404" y2="24368"/>
                        <a14:foregroundMark x1="41844" y1="73103" x2="41844" y2="73103"/>
                        <a14:foregroundMark x1="21277" y1="69310" x2="21277" y2="69310"/>
                        <a14:foregroundMark x1="13830" y1="89655" x2="13830" y2="89655"/>
                        <a14:foregroundMark x1="13830" y1="89655" x2="13830" y2="89655"/>
                        <a14:foregroundMark x1="11879" y1="88736" x2="11879" y2="88736"/>
                        <a14:foregroundMark x1="47163" y1="88391" x2="47163" y2="88391"/>
                        <a14:foregroundMark x1="53901" y1="85172" x2="53901" y2="85172"/>
                        <a14:foregroundMark x1="58156" y1="88391" x2="58156" y2="88391"/>
                        <a14:foregroundMark x1="20567" y1="80690" x2="20567" y2="80690"/>
                        <a14:foregroundMark x1="42908" y1="77816" x2="42908" y2="77816"/>
                        <a14:foregroundMark x1="36348" y1="66552" x2="36348" y2="66552"/>
                        <a14:foregroundMark x1="53546" y1="89195" x2="53546" y2="89195"/>
                        <a14:foregroundMark x1="41135" y1="88391" x2="41135" y2="88391"/>
                        <a14:foregroundMark x1="38298" y1="48966" x2="38298" y2="48966"/>
                        <a14:foregroundMark x1="43794" y1="46897" x2="43794" y2="46897"/>
                        <a14:foregroundMark x1="43085" y1="48391" x2="43085" y2="48391"/>
                        <a14:foregroundMark x1="21986" y1="66782" x2="21986" y2="66782"/>
                        <a14:foregroundMark x1="18262" y1="90460" x2="18262" y2="9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>
          <a:xfrm>
            <a:off x="741540" y="1286607"/>
            <a:ext cx="2043866" cy="28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1523"/>
            <a:ext cx="12192000" cy="6568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EC03B1-4685-48AF-9BD8-6A25B4160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" t="18682" r="48895" b="3418"/>
          <a:stretch/>
        </p:blipFill>
        <p:spPr>
          <a:xfrm>
            <a:off x="1" y="1906862"/>
            <a:ext cx="2477385" cy="18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1" y="-38637"/>
            <a:ext cx="7703717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619835" y="2282367"/>
            <a:ext cx="29523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</a:t>
            </a:r>
          </a:p>
        </p:txBody>
      </p:sp>
    </p:spTree>
    <p:extLst>
      <p:ext uri="{BB962C8B-B14F-4D97-AF65-F5344CB8AC3E}">
        <p14:creationId xmlns:p14="http://schemas.microsoft.com/office/powerpoint/2010/main" val="37384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97496" y="2282340"/>
            <a:ext cx="3211504" cy="2307255"/>
          </a:xfrm>
          <a:prstGeom prst="cloud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معيار النجاح</a:t>
            </a:r>
            <a:endParaRPr lang="en-US" sz="1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54" l="0" r="100000">
                        <a14:foregroundMark x1="32447" y1="22529" x2="32447" y2="22529"/>
                        <a14:foregroundMark x1="48404" y1="24368" x2="48404" y2="24368"/>
                        <a14:foregroundMark x1="41844" y1="73103" x2="41844" y2="73103"/>
                        <a14:foregroundMark x1="21277" y1="69310" x2="21277" y2="69310"/>
                        <a14:foregroundMark x1="13830" y1="89655" x2="13830" y2="89655"/>
                        <a14:foregroundMark x1="13830" y1="89655" x2="13830" y2="89655"/>
                        <a14:foregroundMark x1="11879" y1="88736" x2="11879" y2="88736"/>
                        <a14:foregroundMark x1="47163" y1="88391" x2="47163" y2="88391"/>
                        <a14:foregroundMark x1="53901" y1="85172" x2="53901" y2="85172"/>
                        <a14:foregroundMark x1="58156" y1="88391" x2="58156" y2="88391"/>
                        <a14:foregroundMark x1="20567" y1="80690" x2="20567" y2="80690"/>
                        <a14:foregroundMark x1="42908" y1="77816" x2="42908" y2="77816"/>
                        <a14:foregroundMark x1="36348" y1="66552" x2="36348" y2="66552"/>
                        <a14:foregroundMark x1="53546" y1="89195" x2="53546" y2="89195"/>
                        <a14:foregroundMark x1="41135" y1="88391" x2="41135" y2="88391"/>
                        <a14:foregroundMark x1="38298" y1="48966" x2="38298" y2="48966"/>
                        <a14:foregroundMark x1="43794" y1="46897" x2="43794" y2="46897"/>
                        <a14:foregroundMark x1="43085" y1="48391" x2="43085" y2="48391"/>
                        <a14:foregroundMark x1="21986" y1="66782" x2="21986" y2="66782"/>
                        <a14:foregroundMark x1="18262" y1="90460" x2="18262" y2="9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>
          <a:xfrm>
            <a:off x="553630" y="3595492"/>
            <a:ext cx="2043866" cy="2893068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707224" y="5615790"/>
            <a:ext cx="5754255" cy="915741"/>
          </a:xfrm>
          <a:prstGeom prst="snip2DiagRect">
            <a:avLst/>
          </a:prstGeom>
          <a:solidFill>
            <a:srgbClr val="F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أذكر عدد أبناء السيدة خديجة رضي الله عنها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93891" y="1729475"/>
            <a:ext cx="4498109" cy="2094380"/>
          </a:xfrm>
          <a:prstGeom prst="snip2DiagRect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أذكر عمر السيدة خديجة عندما تزوجها الرسول صلى الله عليه وسلم</a:t>
            </a:r>
            <a:endParaRPr lang="en-US" sz="24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8923" r="18699" b="9730"/>
          <a:stretch/>
        </p:blipFill>
        <p:spPr>
          <a:xfrm>
            <a:off x="5819200" y="1654312"/>
            <a:ext cx="3020000" cy="4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5965893" y="1788867"/>
            <a:ext cx="6226107" cy="2022764"/>
          </a:xfrm>
          <a:prstGeom prst="snip2DiagRect">
            <a:avLst/>
          </a:prstGeom>
          <a:solidFill>
            <a:srgbClr val="78B5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تزوجها الرسول صلى الله عليه وسلم وعمره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49815" y="1899703"/>
            <a:ext cx="1764145" cy="1801091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25</a:t>
            </a:r>
            <a:r>
              <a:rPr lang="ar-SA" dirty="0" smtClean="0">
                <a:solidFill>
                  <a:schemeClr val="tx1"/>
                </a:solidFill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سنة</a:t>
            </a:r>
            <a:endParaRPr lang="en-US" sz="2800" dirty="0">
              <a:solidFill>
                <a:schemeClr val="tx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5965893" y="4465966"/>
            <a:ext cx="6226107" cy="2022764"/>
          </a:xfrm>
          <a:prstGeom prst="snip2DiagRect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والسيدة خديجة عمرها</a:t>
            </a:r>
            <a:endParaRPr lang="en-US" sz="28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3" name="Oval 2"/>
          <p:cNvSpPr/>
          <p:nvPr/>
        </p:nvSpPr>
        <p:spPr>
          <a:xfrm>
            <a:off x="4449815" y="4576802"/>
            <a:ext cx="1764145" cy="1801091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40</a:t>
            </a:r>
            <a:r>
              <a:rPr lang="ar-SA" dirty="0" smtClean="0">
                <a:solidFill>
                  <a:schemeClr val="tx1"/>
                </a:solidFill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BoutrosNewsH1" pitchFamily="2" charset="-78"/>
                <a:cs typeface="BoutrosNewsH1" pitchFamily="2" charset="-78"/>
              </a:rPr>
              <a:t>سنة</a:t>
            </a:r>
            <a:endParaRPr lang="en-US" sz="2800" dirty="0">
              <a:solidFill>
                <a:schemeClr val="tx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0108"/>
            <a:ext cx="4050532" cy="540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9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4"/>
            <a:ext cx="12192000" cy="1490688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4830218" y="4453988"/>
            <a:ext cx="6226107" cy="2022764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أكثرهن مالاً</a:t>
            </a:r>
            <a:endParaRPr lang="en-US" sz="60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796262" y="1616991"/>
            <a:ext cx="3168073" cy="3078697"/>
          </a:xfrm>
          <a:prstGeom prst="heart">
            <a:avLst/>
          </a:prstGeom>
          <a:solidFill>
            <a:srgbClr val="78B5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أوسط نساء قريش نسباً</a:t>
            </a:r>
            <a:endParaRPr lang="en-US" sz="32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9023927" y="1459197"/>
            <a:ext cx="3168073" cy="3078697"/>
          </a:xfrm>
          <a:prstGeom prst="heart">
            <a:avLst/>
          </a:prstGeom>
          <a:solidFill>
            <a:srgbClr val="F68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bg1"/>
                </a:solidFill>
                <a:latin typeface="BoutrosNewsH1" pitchFamily="2" charset="-78"/>
                <a:cs typeface="BoutrosNewsH1" pitchFamily="2" charset="-78"/>
              </a:rPr>
              <a:t>أعظمهن شرفاً</a:t>
            </a:r>
            <a:endParaRPr lang="en-US" sz="3200" dirty="0">
              <a:solidFill>
                <a:schemeClr val="bg1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03" y="2052609"/>
            <a:ext cx="2408526" cy="2401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35"/>
            <a:ext cx="4050532" cy="540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68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1722124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E4D9D458-A120-4FED-AE39-481F0DDE3171}"/>
              </a:ext>
            </a:extLst>
          </p:cNvPr>
          <p:cNvSpPr/>
          <p:nvPr/>
        </p:nvSpPr>
        <p:spPr>
          <a:xfrm>
            <a:off x="477935" y="1181567"/>
            <a:ext cx="2574934" cy="2295939"/>
          </a:xfrm>
          <a:prstGeom prst="plaqu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2000" dirty="0">
                <a:cs typeface="(AH) Manal Black" pitchFamily="2" charset="-78"/>
              </a:rPr>
              <a:t>6</a:t>
            </a:r>
            <a:endParaRPr lang="en-US" sz="12000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8B336-8A0E-4C98-8158-3A1D443C7987}"/>
              </a:ext>
            </a:extLst>
          </p:cNvPr>
          <p:cNvSpPr txBox="1"/>
          <p:nvPr/>
        </p:nvSpPr>
        <p:spPr>
          <a:xfrm>
            <a:off x="4192738" y="205879"/>
            <a:ext cx="6938682" cy="1446550"/>
          </a:xfrm>
          <a:prstGeom prst="rect">
            <a:avLst/>
          </a:prstGeom>
          <a:solidFill>
            <a:srgbClr val="F6899A"/>
          </a:solidFill>
          <a:effectLst>
            <a:outerShdw blurRad="50800" dist="50800" dir="5400000" algn="ctr" rotWithShape="0">
              <a:schemeClr val="bg2">
                <a:lumMod val="90000"/>
                <a:alpha val="5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SA" sz="4400" dirty="0">
                <a:latin typeface="BoutrosNewsH1" pitchFamily="2" charset="-78"/>
                <a:cs typeface="BoutrosNewsH1" pitchFamily="2" charset="-78"/>
              </a:rPr>
              <a:t>عدد أبناء النبي صلى الله عليه وسلم من السيدة خديجة رضى الله عنها.</a:t>
            </a:r>
            <a:endParaRPr lang="en-US" sz="4400" dirty="0">
              <a:latin typeface="BoutrosNewsH1" pitchFamily="2" charset="-78"/>
              <a:cs typeface="BoutrosNewsH1" pitchFamily="2" charset="-78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9E74B97-9B43-4E95-811C-7EE186B72AA0}"/>
              </a:ext>
            </a:extLst>
          </p:cNvPr>
          <p:cNvGraphicFramePr/>
          <p:nvPr/>
        </p:nvGraphicFramePr>
        <p:xfrm>
          <a:off x="3003420" y="3670766"/>
          <a:ext cx="8128000" cy="3187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A310E0F-8CA0-4E34-A54F-09D609340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295013"/>
              </p:ext>
            </p:extLst>
          </p:nvPr>
        </p:nvGraphicFramePr>
        <p:xfrm>
          <a:off x="7067420" y="1506804"/>
          <a:ext cx="4956628" cy="2295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4E2140D3-AC2E-4B0A-A284-E391654B1E2B}"/>
              </a:ext>
            </a:extLst>
          </p:cNvPr>
          <p:cNvSpPr/>
          <p:nvPr/>
        </p:nvSpPr>
        <p:spPr>
          <a:xfrm>
            <a:off x="5573486" y="2344058"/>
            <a:ext cx="1843314" cy="1326708"/>
          </a:xfrm>
          <a:prstGeom prst="upArrowCallout">
            <a:avLst>
              <a:gd name="adj1" fmla="val 62196"/>
              <a:gd name="adj2" fmla="val 58914"/>
              <a:gd name="adj3" fmla="val 29376"/>
              <a:gd name="adj4" fmla="val 6497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600" b="1" dirty="0"/>
              <a:t>2</a:t>
            </a:r>
            <a:r>
              <a:rPr lang="ar-SA" sz="4400" b="1" dirty="0"/>
              <a:t> الذكور</a:t>
            </a:r>
            <a:endParaRPr lang="en-US" sz="4400" b="1" dirty="0"/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7674E6DA-254D-400F-A2F1-658852B47CE1}"/>
              </a:ext>
            </a:extLst>
          </p:cNvPr>
          <p:cNvSpPr/>
          <p:nvPr/>
        </p:nvSpPr>
        <p:spPr>
          <a:xfrm>
            <a:off x="477935" y="4876799"/>
            <a:ext cx="2366866" cy="1451429"/>
          </a:xfrm>
          <a:prstGeom prst="rightArrowCallout">
            <a:avLst>
              <a:gd name="adj1" fmla="val 47000"/>
              <a:gd name="adj2" fmla="val 49999"/>
              <a:gd name="adj3" fmla="val 35000"/>
              <a:gd name="adj4" fmla="val 704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/>
              <a:t>4 </a:t>
            </a:r>
            <a:r>
              <a:rPr lang="ar-SA" sz="4400" b="1" dirty="0"/>
              <a:t>الإناث</a:t>
            </a:r>
            <a:endParaRPr lang="en-US" sz="44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974F41-3CAA-4138-A2FD-AEBB1C89E50F}"/>
              </a:ext>
            </a:extLst>
          </p:cNvPr>
          <p:cNvCxnSpPr>
            <a:cxnSpLocks/>
          </p:cNvCxnSpPr>
          <p:nvPr/>
        </p:nvCxnSpPr>
        <p:spPr>
          <a:xfrm>
            <a:off x="0" y="3802743"/>
            <a:ext cx="117420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3"/>
          <a:stretch/>
        </p:blipFill>
        <p:spPr>
          <a:xfrm>
            <a:off x="-111743" y="2774336"/>
            <a:ext cx="3546221" cy="210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9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5673F9-148A-4AE2-9324-1FDAD533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855673F9-148A-4AE2-9324-1FDAD533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855673F9-148A-4AE2-9324-1FDAD533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855673F9-148A-4AE2-9324-1FDAD533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855673F9-148A-4AE2-9324-1FDAD5337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B80D69-0A53-473D-AC9A-EA5545A55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61B80D69-0A53-473D-AC9A-EA5545A55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61B80D69-0A53-473D-AC9A-EA5545A55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61B80D69-0A53-473D-AC9A-EA5545A55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61B80D69-0A53-473D-AC9A-EA5545A55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72D779-BB6C-4B01-8817-C28E3E1C6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6272D779-BB6C-4B01-8817-C28E3E1C6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6272D779-BB6C-4B01-8817-C28E3E1C6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6272D779-BB6C-4B01-8817-C28E3E1C6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6272D779-BB6C-4B01-8817-C28E3E1C6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D088A5-5647-484F-8A50-E39D7A131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graphicEl>
                                              <a:dgm id="{73D088A5-5647-484F-8A50-E39D7A131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graphicEl>
                                              <a:dgm id="{73D088A5-5647-484F-8A50-E39D7A131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graphicEl>
                                              <a:dgm id="{73D088A5-5647-484F-8A50-E39D7A131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graphicEl>
                                              <a:dgm id="{73D088A5-5647-484F-8A50-E39D7A131F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7" grpId="0">
        <p:bldSub>
          <a:bldDgm bld="one"/>
        </p:bldSub>
      </p:bldGraphic>
      <p:bldGraphic spid="8" grpId="0">
        <p:bldAsOne/>
      </p:bldGraphic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22" y="843154"/>
            <a:ext cx="3516878" cy="33351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41150" y="1695293"/>
            <a:ext cx="2863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3200" dirty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توفيت </a:t>
            </a:r>
            <a:endParaRPr lang="ar-SA" sz="3200" dirty="0" smtClean="0">
              <a:solidFill>
                <a:srgbClr val="AF598F"/>
              </a:solidFill>
              <a:latin typeface="BoutrosNewsH1" pitchFamily="2" charset="-78"/>
              <a:cs typeface="BoutrosNewsH1" pitchFamily="2" charset="-78"/>
            </a:endParaRPr>
          </a:p>
          <a:p>
            <a:pPr algn="ctr"/>
            <a:r>
              <a:rPr lang="ar-BH" sz="3200" dirty="0" smtClean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خديجة </a:t>
            </a:r>
            <a:r>
              <a:rPr lang="ar-BH" sz="3200" dirty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بنت خويلد</a:t>
            </a:r>
            <a:endParaRPr lang="en-US" sz="3200" dirty="0">
              <a:solidFill>
                <a:srgbClr val="AF598F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36" y="843153"/>
            <a:ext cx="3516878" cy="33351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8399" y="1695293"/>
            <a:ext cx="26853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3200" dirty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توفي عم </a:t>
            </a:r>
            <a:endParaRPr lang="ar-SA" sz="3200" dirty="0" smtClean="0">
              <a:solidFill>
                <a:srgbClr val="AF598F"/>
              </a:solidFill>
              <a:latin typeface="BoutrosNewsH1" pitchFamily="2" charset="-78"/>
              <a:cs typeface="BoutrosNewsH1" pitchFamily="2" charset="-78"/>
            </a:endParaRPr>
          </a:p>
          <a:p>
            <a:pPr algn="ctr"/>
            <a:r>
              <a:rPr lang="ar-BH" sz="3200" dirty="0" smtClean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الرسول </a:t>
            </a:r>
            <a:r>
              <a:rPr lang="ar-BH" sz="3200" dirty="0">
                <a:solidFill>
                  <a:srgbClr val="AF598F"/>
                </a:solidFill>
                <a:latin typeface="BoutrosNewsH1" pitchFamily="2" charset="-78"/>
                <a:cs typeface="BoutrosNewsH1" pitchFamily="2" charset="-78"/>
              </a:rPr>
              <a:t>أبو طالب</a:t>
            </a:r>
            <a:endParaRPr lang="en-US" sz="3200" dirty="0">
              <a:solidFill>
                <a:srgbClr val="AF598F"/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78" y="2678122"/>
            <a:ext cx="4085489" cy="40854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63854" y="4210654"/>
            <a:ext cx="2467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4400" dirty="0">
                <a:latin typeface="BoutrosNewsH1" pitchFamily="2" charset="-78"/>
                <a:cs typeface="BoutrosNewsH1" pitchFamily="2" charset="-78"/>
              </a:rPr>
              <a:t>عام الحزن </a:t>
            </a:r>
            <a:endParaRPr lang="en-US" sz="4400" dirty="0"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109"/>
            <a:ext cx="4050532" cy="540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7" y="339"/>
            <a:ext cx="11734345" cy="6857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3441" y="961138"/>
            <a:ext cx="173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54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أول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Sakkal Majalla" panose="02000000000000000000" pitchFamily="2" charset="-78"/>
              <a:ea typeface="Microsoft Sans Serif" panose="020B060402020202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2825" y="2090172"/>
            <a:ext cx="505235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AE" sz="5400" b="1" dirty="0">
                <a:solidFill>
                  <a:schemeClr val="accent3">
                    <a:lumMod val="75000"/>
                  </a:scheme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أسلم من النساء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Sakkal Majalla" panose="02000000000000000000" pitchFamily="2" charset="-78"/>
              <a:ea typeface="Microsoft Sans Serif" panose="020B0604020202020204" pitchFamily="34" charset="0"/>
              <a:cs typeface="Sakkal Majalla" panose="020000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112" y="3425151"/>
            <a:ext cx="2315662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ar-AE" sz="5400" b="1" dirty="0">
                <a:solidFill>
                  <a:srgbClr val="8064A2">
                    <a:lumMod val="75000"/>
                  </a:srgb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تصدقه</a:t>
            </a:r>
            <a:endParaRPr lang="en-US" sz="5400" b="1" dirty="0">
              <a:solidFill>
                <a:srgbClr val="8064A2">
                  <a:lumMod val="75000"/>
                </a:srgbClr>
              </a:solidFill>
              <a:latin typeface="Sakkal Majalla" panose="02000000000000000000" pitchFamily="2" charset="-78"/>
              <a:ea typeface="Microsoft Sans Serif" panose="020B060402020202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1708173" y="4700687"/>
            <a:ext cx="1824460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ar-AE" sz="5400" b="1" dirty="0">
                <a:solidFill>
                  <a:schemeClr val="accent3">
                    <a:lumMod val="75000"/>
                  </a:scheme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تعينه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Sakkal Majalla" panose="02000000000000000000" pitchFamily="2" charset="-78"/>
              <a:ea typeface="Microsoft Sans Serif" panose="020B060402020202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 rot="10800000" flipV="1">
            <a:off x="10159601" y="3550756"/>
            <a:ext cx="135665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5400" b="1" dirty="0">
                <a:solidFill>
                  <a:srgbClr val="8064A2">
                    <a:lumMod val="75000"/>
                  </a:srgb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أول</a:t>
            </a:r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139" y="5332392"/>
            <a:ext cx="208155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AE" sz="5400" b="1" dirty="0">
                <a:solidFill>
                  <a:srgbClr val="8064A2">
                    <a:lumMod val="75000"/>
                  </a:srgbClr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ـمالها</a:t>
            </a:r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57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378</Words>
  <Application>Microsoft Office PowerPoint</Application>
  <PresentationFormat>Widescreen</PresentationFormat>
  <Paragraphs>92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(AH) Manal Black</vt:lpstr>
      <vt:lpstr>Arial</vt:lpstr>
      <vt:lpstr>BoutrosNewsH1</vt:lpstr>
      <vt:lpstr>Calibri</vt:lpstr>
      <vt:lpstr>Calibri Light</vt:lpstr>
      <vt:lpstr>Microsoft Sans Serif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خديجة بنت خويلد رضي الله عنها</dc:title>
  <dc:creator>Muna Salem</dc:creator>
  <cp:lastModifiedBy>Muna Salem</cp:lastModifiedBy>
  <cp:revision>35</cp:revision>
  <dcterms:created xsi:type="dcterms:W3CDTF">2021-10-28T17:37:17Z</dcterms:created>
  <dcterms:modified xsi:type="dcterms:W3CDTF">2021-10-30T11:20:10Z</dcterms:modified>
</cp:coreProperties>
</file>