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87"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5" r:id="rId27"/>
    <p:sldId id="282" r:id="rId28"/>
    <p:sldId id="286" r:id="rId29"/>
    <p:sldId id="283" r:id="rId30"/>
    <p:sldId id="284" r:id="rId31"/>
  </p:sldIdLst>
  <p:sldSz cx="12192000" cy="6858000"/>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5" d="100"/>
          <a:sy n="75" d="100"/>
        </p:scale>
        <p:origin x="2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C8C707F-F3D9-40C6-AA34-562FF874E52A}" type="datetimeFigureOut">
              <a:rPr lang="en-US" smtClean="0"/>
              <a:t>11/6/2016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31133E7-A8F6-4716-9955-3E735CA8E31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91786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9C8C707F-F3D9-40C6-AA34-562FF874E52A}"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133E7-A8F6-4716-9955-3E735CA8E312}" type="slidenum">
              <a:rPr lang="en-US" smtClean="0"/>
              <a:t>‹#›</a:t>
            </a:fld>
            <a:endParaRPr lang="en-US"/>
          </a:p>
        </p:txBody>
      </p:sp>
    </p:spTree>
    <p:extLst>
      <p:ext uri="{BB962C8B-B14F-4D97-AF65-F5344CB8AC3E}">
        <p14:creationId xmlns:p14="http://schemas.microsoft.com/office/powerpoint/2010/main" val="2602079989"/>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9C8C707F-F3D9-40C6-AA34-562FF874E52A}"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133E7-A8F6-4716-9955-3E735CA8E31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30200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9C8C707F-F3D9-40C6-AA34-562FF874E52A}"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133E7-A8F6-4716-9955-3E735CA8E31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46358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9C8C707F-F3D9-40C6-AA34-562FF874E52A}"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133E7-A8F6-4716-9955-3E735CA8E312}" type="slidenum">
              <a:rPr lang="en-US" smtClean="0"/>
              <a:t>‹#›</a:t>
            </a:fld>
            <a:endParaRPr lang="en-US"/>
          </a:p>
        </p:txBody>
      </p:sp>
    </p:spTree>
    <p:extLst>
      <p:ext uri="{BB962C8B-B14F-4D97-AF65-F5344CB8AC3E}">
        <p14:creationId xmlns:p14="http://schemas.microsoft.com/office/powerpoint/2010/main" val="188702848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9C8C707F-F3D9-40C6-AA34-562FF874E52A}"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133E7-A8F6-4716-9955-3E735CA8E31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104738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9C8C707F-F3D9-40C6-AA34-562FF874E52A}"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133E7-A8F6-4716-9955-3E735CA8E31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93869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C8C707F-F3D9-40C6-AA34-562FF874E52A}"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133E7-A8F6-4716-9955-3E735CA8E31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373815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C8C707F-F3D9-40C6-AA34-562FF874E52A}"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133E7-A8F6-4716-9955-3E735CA8E31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79706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C8C707F-F3D9-40C6-AA34-562FF874E52A}"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133E7-A8F6-4716-9955-3E735CA8E312}" type="slidenum">
              <a:rPr lang="en-US" smtClean="0"/>
              <a:t>‹#›</a:t>
            </a:fld>
            <a:endParaRPr lang="en-US"/>
          </a:p>
        </p:txBody>
      </p:sp>
    </p:spTree>
    <p:extLst>
      <p:ext uri="{BB962C8B-B14F-4D97-AF65-F5344CB8AC3E}">
        <p14:creationId xmlns:p14="http://schemas.microsoft.com/office/powerpoint/2010/main" val="67626231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9C8C707F-F3D9-40C6-AA34-562FF874E52A}"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133E7-A8F6-4716-9955-3E735CA8E31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89367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C8C707F-F3D9-40C6-AA34-562FF874E52A}"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133E7-A8F6-4716-9955-3E735CA8E312}" type="slidenum">
              <a:rPr lang="en-US" smtClean="0"/>
              <a:t>‹#›</a:t>
            </a:fld>
            <a:endParaRPr lang="en-US"/>
          </a:p>
        </p:txBody>
      </p:sp>
    </p:spTree>
    <p:extLst>
      <p:ext uri="{BB962C8B-B14F-4D97-AF65-F5344CB8AC3E}">
        <p14:creationId xmlns:p14="http://schemas.microsoft.com/office/powerpoint/2010/main" val="44827743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C8C707F-F3D9-40C6-AA34-562FF874E52A}"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1133E7-A8F6-4716-9955-3E735CA8E31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663596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9C8C707F-F3D9-40C6-AA34-562FF874E52A}"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1133E7-A8F6-4716-9955-3E735CA8E31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1989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C707F-F3D9-40C6-AA34-562FF874E52A}"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1133E7-A8F6-4716-9955-3E735CA8E312}" type="slidenum">
              <a:rPr lang="en-US" smtClean="0"/>
              <a:t>‹#›</a:t>
            </a:fld>
            <a:endParaRPr lang="en-US"/>
          </a:p>
        </p:txBody>
      </p:sp>
    </p:spTree>
    <p:extLst>
      <p:ext uri="{BB962C8B-B14F-4D97-AF65-F5344CB8AC3E}">
        <p14:creationId xmlns:p14="http://schemas.microsoft.com/office/powerpoint/2010/main" val="285734876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9C8C707F-F3D9-40C6-AA34-562FF874E52A}"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133E7-A8F6-4716-9955-3E735CA8E31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892445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9C8C707F-F3D9-40C6-AA34-562FF874E52A}"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133E7-A8F6-4716-9955-3E735CA8E312}" type="slidenum">
              <a:rPr lang="en-US" smtClean="0"/>
              <a:t>‹#›</a:t>
            </a:fld>
            <a:endParaRPr lang="en-US"/>
          </a:p>
        </p:txBody>
      </p:sp>
    </p:spTree>
    <p:extLst>
      <p:ext uri="{BB962C8B-B14F-4D97-AF65-F5344CB8AC3E}">
        <p14:creationId xmlns:p14="http://schemas.microsoft.com/office/powerpoint/2010/main" val="376830791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8C707F-F3D9-40C6-AA34-562FF874E52A}" type="datetimeFigureOut">
              <a:rPr lang="en-US" smtClean="0"/>
              <a:t>11/6/2016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1133E7-A8F6-4716-9955-3E735CA8E312}" type="slidenum">
              <a:rPr lang="en-US" smtClean="0"/>
              <a:t>‹#›</a:t>
            </a:fld>
            <a:endParaRPr lang="en-US"/>
          </a:p>
        </p:txBody>
      </p:sp>
    </p:spTree>
    <p:extLst>
      <p:ext uri="{BB962C8B-B14F-4D97-AF65-F5344CB8AC3E}">
        <p14:creationId xmlns:p14="http://schemas.microsoft.com/office/powerpoint/2010/main" val="670726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6670684" y="2268003"/>
            <a:ext cx="2857520" cy="8572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vert="horz" lIns="91440" tIns="45720" rIns="91440" bIns="45720" rtlCol="1" anchor="ctr">
            <a:normAutofit fontScale="67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AE" sz="4400" dirty="0" smtClean="0">
                <a:ln>
                  <a:solidFill>
                    <a:sysClr val="windowText" lastClr="000000"/>
                  </a:solidFill>
                </a:ln>
                <a:latin typeface="+mj-lt"/>
                <a:ea typeface="+mj-ea"/>
                <a:cs typeface="+mj-cs"/>
              </a:rPr>
              <a:t>الفصل الدراسي الأول</a:t>
            </a:r>
            <a:endParaRPr kumimoji="0" lang="ar-AE" sz="4400" b="0" i="0" u="none" strike="noStrike" kern="1200" cap="none" spc="0" normalizeH="0" baseline="0" noProof="0" dirty="0">
              <a:ln>
                <a:solidFill>
                  <a:sysClr val="windowText" lastClr="000000"/>
                </a:solidFill>
              </a:ln>
              <a:solidFill>
                <a:schemeClr val="tx1"/>
              </a:solidFill>
              <a:effectLst/>
              <a:uLnTx/>
              <a:uFillTx/>
              <a:latin typeface="+mj-lt"/>
              <a:ea typeface="+mj-ea"/>
              <a:cs typeface="+mj-cs"/>
            </a:endParaRPr>
          </a:p>
        </p:txBody>
      </p:sp>
      <p:sp>
        <p:nvSpPr>
          <p:cNvPr id="5" name="عنوان 1"/>
          <p:cNvSpPr txBox="1">
            <a:spLocks/>
          </p:cNvSpPr>
          <p:nvPr/>
        </p:nvSpPr>
        <p:spPr>
          <a:xfrm>
            <a:off x="6670716" y="4382559"/>
            <a:ext cx="2857488" cy="7858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vert="horz" lIns="91440" tIns="45720" rIns="91440" bIns="45720" rtlCol="1" anchor="ctr">
            <a:normAutofit fontScale="97500"/>
          </a:bodyPr>
          <a:lstStyle/>
          <a:p>
            <a:pPr algn="ctr">
              <a:spcBef>
                <a:spcPct val="0"/>
              </a:spcBef>
            </a:pPr>
            <a:r>
              <a:rPr lang="ar-AE" sz="2400" dirty="0" smtClean="0"/>
              <a:t>الوحدة </a:t>
            </a:r>
            <a:r>
              <a:rPr lang="ar-AE" sz="2400" dirty="0" smtClean="0"/>
              <a:t>الثانية- </a:t>
            </a:r>
            <a:r>
              <a:rPr lang="ar-AE" sz="2400" dirty="0" smtClean="0"/>
              <a:t>الدرس </a:t>
            </a:r>
            <a:r>
              <a:rPr lang="ar-AE" sz="2400" dirty="0" smtClean="0"/>
              <a:t>الثاني</a:t>
            </a:r>
            <a:endParaRPr lang="ar-AE" sz="2400" dirty="0" smtClean="0"/>
          </a:p>
        </p:txBody>
      </p:sp>
      <p:sp>
        <p:nvSpPr>
          <p:cNvPr id="6" name="عنوان 1"/>
          <p:cNvSpPr txBox="1">
            <a:spLocks/>
          </p:cNvSpPr>
          <p:nvPr/>
        </p:nvSpPr>
        <p:spPr>
          <a:xfrm>
            <a:off x="1828808" y="5573455"/>
            <a:ext cx="8496292" cy="857256"/>
          </a:xfrm>
          <a:prstGeom prst="rect">
            <a:avLst/>
          </a:prstGeom>
          <a:blipFill>
            <a:blip r:embed="rId2"/>
            <a:tile tx="0" ty="0" sx="100000" sy="100000" flip="none" algn="tl"/>
          </a:blipFill>
        </p:spPr>
        <p:txBody>
          <a:bodyPr vert="horz" lIns="91440" tIns="45720" rIns="91440" bIns="45720" rtlCol="1" anchor="ctr">
            <a:noAutofit/>
          </a:bodyPr>
          <a:lstStyle/>
          <a:p>
            <a:pPr algn="ctr">
              <a:spcBef>
                <a:spcPct val="0"/>
              </a:spcBef>
            </a:pPr>
            <a:r>
              <a:rPr lang="ar-AE" sz="4400" b="1" dirty="0" smtClean="0"/>
              <a:t>اسم الدرس / </a:t>
            </a:r>
            <a:r>
              <a:rPr lang="ar-AE" sz="4400" b="1" dirty="0" smtClean="0"/>
              <a:t>الإعجاز العلمي في القرآن الكريم</a:t>
            </a:r>
            <a:endParaRPr lang="ar-AE" sz="4400" b="1" dirty="0" smtClean="0"/>
          </a:p>
        </p:txBody>
      </p:sp>
      <p:pic>
        <p:nvPicPr>
          <p:cNvPr id="7" name="Picture 10" descr="photo_2016-10-16_21-51-06.jpg"/>
          <p:cNvPicPr>
            <a:picLocks noChangeAspect="1"/>
          </p:cNvPicPr>
          <p:nvPr/>
        </p:nvPicPr>
        <p:blipFill>
          <a:blip r:embed="rId3">
            <a:clrChange>
              <a:clrFrom>
                <a:srgbClr val="FEFEFE"/>
              </a:clrFrom>
              <a:clrTo>
                <a:srgbClr val="FEFEFE">
                  <a:alpha val="0"/>
                </a:srgbClr>
              </a:clrTo>
            </a:clrChange>
          </a:blip>
          <a:stretch>
            <a:fillRect/>
          </a:stretch>
        </p:blipFill>
        <p:spPr>
          <a:xfrm>
            <a:off x="2164260" y="1328203"/>
            <a:ext cx="4338139" cy="4226731"/>
          </a:xfrm>
          <a:prstGeom prst="rect">
            <a:avLst/>
          </a:prstGeom>
        </p:spPr>
      </p:pic>
    </p:spTree>
    <p:extLst>
      <p:ext uri="{BB962C8B-B14F-4D97-AF65-F5344CB8AC3E}">
        <p14:creationId xmlns:p14="http://schemas.microsoft.com/office/powerpoint/2010/main" val="345898010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0"/>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Rounded Rectangle 5"/>
          <p:cNvSpPr/>
          <p:nvPr/>
        </p:nvSpPr>
        <p:spPr>
          <a:xfrm>
            <a:off x="4648200" y="1519311"/>
            <a:ext cx="6427251" cy="7189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algn="l" rtl="0" fontAlgn="base">
              <a:spcBef>
                <a:spcPct val="0"/>
              </a:spcBef>
              <a:spcAft>
                <a:spcPct val="0"/>
              </a:spcAft>
              <a:defRPr>
                <a:solidFill>
                  <a:schemeClr val="tx1"/>
                </a:solidFill>
                <a:latin typeface="Book Antiqua" panose="02040602050305030304" pitchFamily="18" charset="0"/>
              </a:defRPr>
            </a:lvl6pPr>
            <a:lvl7pPr marL="2971800" indent="-228600" algn="l" rtl="0" fontAlgn="base">
              <a:spcBef>
                <a:spcPct val="0"/>
              </a:spcBef>
              <a:spcAft>
                <a:spcPct val="0"/>
              </a:spcAft>
              <a:defRPr>
                <a:solidFill>
                  <a:schemeClr val="tx1"/>
                </a:solidFill>
                <a:latin typeface="Book Antiqua" panose="02040602050305030304" pitchFamily="18" charset="0"/>
              </a:defRPr>
            </a:lvl7pPr>
            <a:lvl8pPr marL="3429000" indent="-228600" algn="l" rtl="0" fontAlgn="base">
              <a:spcBef>
                <a:spcPct val="0"/>
              </a:spcBef>
              <a:spcAft>
                <a:spcPct val="0"/>
              </a:spcAft>
              <a:defRPr>
                <a:solidFill>
                  <a:schemeClr val="tx1"/>
                </a:solidFill>
                <a:latin typeface="Book Antiqua" panose="02040602050305030304" pitchFamily="18" charset="0"/>
              </a:defRPr>
            </a:lvl8pPr>
            <a:lvl9pPr marL="3886200" indent="-228600" algn="l" rtl="0" fontAlgn="base">
              <a:spcBef>
                <a:spcPct val="0"/>
              </a:spcBef>
              <a:spcAft>
                <a:spcPct val="0"/>
              </a:spcAft>
              <a:defRPr>
                <a:solidFill>
                  <a:schemeClr val="tx1"/>
                </a:solidFill>
                <a:latin typeface="Book Antiqua" panose="02040602050305030304" pitchFamily="18" charset="0"/>
              </a:defRPr>
            </a:lvl9pPr>
          </a:lstStyle>
          <a:p>
            <a:pPr algn="r" rtl="1" eaLnBrk="1" hangingPunct="1">
              <a:defRPr/>
            </a:pPr>
            <a:r>
              <a:rPr lang="ar-AE" altLang="ar-AE" sz="4000" b="1" dirty="0">
                <a:solidFill>
                  <a:srgbClr val="FF0000"/>
                </a:solidFill>
                <a:latin typeface="Microsoft Sans Serif" pitchFamily="34" charset="0"/>
                <a:cs typeface="Arabic Transparent" pitchFamily="2" charset="-78"/>
              </a:rPr>
              <a:t>ـ الإعجاز العلمي.</a:t>
            </a:r>
          </a:p>
        </p:txBody>
      </p:sp>
      <p:sp>
        <p:nvSpPr>
          <p:cNvPr id="4" name="Rounded Rectangle 5"/>
          <p:cNvSpPr/>
          <p:nvPr/>
        </p:nvSpPr>
        <p:spPr>
          <a:xfrm>
            <a:off x="863600" y="2364912"/>
            <a:ext cx="10211851" cy="718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r>
              <a:rPr lang="ar-AE" altLang="ar-AE" sz="4000" b="1" dirty="0">
                <a:solidFill>
                  <a:srgbClr val="660033"/>
                </a:solidFill>
                <a:latin typeface="Microsoft Sans Serif" pitchFamily="34" charset="0"/>
                <a:cs typeface="Arabic Transparent" pitchFamily="2" charset="-78"/>
              </a:rPr>
              <a:t>ـ </a:t>
            </a:r>
            <a:r>
              <a:rPr lang="ar-AE" altLang="ar-AE" sz="4000" b="1" dirty="0" smtClean="0">
                <a:solidFill>
                  <a:srgbClr val="660033"/>
                </a:solidFill>
                <a:latin typeface="Microsoft Sans Serif" pitchFamily="34" charset="0"/>
                <a:cs typeface="Arabic Transparent" pitchFamily="2" charset="-78"/>
              </a:rPr>
              <a:t>لتأثيره القوي في إدخال غير المسلمين إلى الإسلام. </a:t>
            </a:r>
            <a:endParaRPr lang="en-US" altLang="ar-AE" sz="4000" b="1" dirty="0">
              <a:solidFill>
                <a:srgbClr val="660033"/>
              </a:solidFill>
              <a:latin typeface="Microsoft Sans Serif" pitchFamily="34" charset="0"/>
              <a:cs typeface="Arabic Transparent" pitchFamily="2" charset="-78"/>
            </a:endParaRPr>
          </a:p>
        </p:txBody>
      </p:sp>
      <p:sp>
        <p:nvSpPr>
          <p:cNvPr id="5" name="Rounded Rectangle 5"/>
          <p:cNvSpPr/>
          <p:nvPr/>
        </p:nvSpPr>
        <p:spPr>
          <a:xfrm>
            <a:off x="393895" y="4755223"/>
            <a:ext cx="11101803" cy="19446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r>
              <a:rPr lang="ar-AE" altLang="ar-AE" sz="4000" b="1" dirty="0">
                <a:solidFill>
                  <a:srgbClr val="FF0000"/>
                </a:solidFill>
                <a:latin typeface="Microsoft Sans Serif" pitchFamily="34" charset="0"/>
                <a:cs typeface="Arabic Transparent" pitchFamily="2" charset="-78"/>
              </a:rPr>
              <a:t>ـ لأن العرب كانوا أهل بلاغة وفصاحة جاء القرآن بلغتهم وتحداهم على أن يأتوا بمثله أو بعشر سور مثله أو بسورة مثله.</a:t>
            </a:r>
          </a:p>
        </p:txBody>
      </p:sp>
    </p:spTree>
    <p:extLst>
      <p:ext uri="{BB962C8B-B14F-4D97-AF65-F5344CB8AC3E}">
        <p14:creationId xmlns:p14="http://schemas.microsoft.com/office/powerpoint/2010/main" val="353402108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5"/>
          <p:cNvSpPr/>
          <p:nvPr/>
        </p:nvSpPr>
        <p:spPr>
          <a:xfrm>
            <a:off x="-292100" y="4725962"/>
            <a:ext cx="12192000" cy="18780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algn="l" rtl="0" fontAlgn="base">
              <a:spcBef>
                <a:spcPct val="0"/>
              </a:spcBef>
              <a:spcAft>
                <a:spcPct val="0"/>
              </a:spcAft>
              <a:defRPr>
                <a:solidFill>
                  <a:schemeClr val="tx1"/>
                </a:solidFill>
                <a:latin typeface="Book Antiqua" panose="02040602050305030304" pitchFamily="18" charset="0"/>
              </a:defRPr>
            </a:lvl6pPr>
            <a:lvl7pPr marL="2971800" indent="-228600" algn="l" rtl="0" fontAlgn="base">
              <a:spcBef>
                <a:spcPct val="0"/>
              </a:spcBef>
              <a:spcAft>
                <a:spcPct val="0"/>
              </a:spcAft>
              <a:defRPr>
                <a:solidFill>
                  <a:schemeClr val="tx1"/>
                </a:solidFill>
                <a:latin typeface="Book Antiqua" panose="02040602050305030304" pitchFamily="18" charset="0"/>
              </a:defRPr>
            </a:lvl7pPr>
            <a:lvl8pPr marL="3429000" indent="-228600" algn="l" rtl="0" fontAlgn="base">
              <a:spcBef>
                <a:spcPct val="0"/>
              </a:spcBef>
              <a:spcAft>
                <a:spcPct val="0"/>
              </a:spcAft>
              <a:defRPr>
                <a:solidFill>
                  <a:schemeClr val="tx1"/>
                </a:solidFill>
                <a:latin typeface="Book Antiqua" panose="02040602050305030304" pitchFamily="18" charset="0"/>
              </a:defRPr>
            </a:lvl8pPr>
            <a:lvl9pPr marL="3886200" indent="-228600" algn="l" rtl="0" fontAlgn="base">
              <a:spcBef>
                <a:spcPct val="0"/>
              </a:spcBef>
              <a:spcAft>
                <a:spcPct val="0"/>
              </a:spcAft>
              <a:defRPr>
                <a:solidFill>
                  <a:schemeClr val="tx1"/>
                </a:solidFill>
                <a:latin typeface="Book Antiqua" panose="02040602050305030304" pitchFamily="18" charset="0"/>
              </a:defRPr>
            </a:lvl9pPr>
          </a:lstStyle>
          <a:p>
            <a:pPr algn="r" rtl="1" eaLnBrk="1" hangingPunct="1">
              <a:defRPr/>
            </a:pPr>
            <a:r>
              <a:rPr lang="ar-AE" altLang="ar-AE" sz="4000" dirty="0">
                <a:ln w="0"/>
                <a:effectLst>
                  <a:outerShdw blurRad="38100" dist="19050" dir="2700000" algn="tl" rotWithShape="0">
                    <a:schemeClr val="dk1">
                      <a:alpha val="40000"/>
                    </a:schemeClr>
                  </a:outerShdw>
                </a:effectLst>
                <a:latin typeface="Microsoft Sans Serif" pitchFamily="34" charset="0"/>
                <a:cs typeface="Arabic Transparent" pitchFamily="2" charset="-78"/>
              </a:rPr>
              <a:t>ـ نعم، مثل  الإعجاز العلمي في </a:t>
            </a:r>
            <a:r>
              <a:rPr lang="ar-AE" altLang="ar-AE" sz="4000" dirty="0" smtClean="0">
                <a:ln w="0"/>
                <a:effectLst>
                  <a:outerShdw blurRad="38100" dist="19050" dir="2700000" algn="tl" rotWithShape="0">
                    <a:schemeClr val="dk1">
                      <a:alpha val="40000"/>
                    </a:schemeClr>
                  </a:outerShdw>
                </a:effectLst>
                <a:latin typeface="Microsoft Sans Serif" pitchFamily="34" charset="0"/>
                <a:cs typeface="Arabic Transparent" pitchFamily="2" charset="-78"/>
              </a:rPr>
              <a:t>حديث الذباب اذا وقع في الاناء.</a:t>
            </a:r>
            <a:endParaRPr lang="ar-AE" altLang="ar-AE" sz="4000" dirty="0">
              <a:ln w="0"/>
              <a:effectLst>
                <a:outerShdw blurRad="38100" dist="19050" dir="2700000" algn="tl" rotWithShape="0">
                  <a:schemeClr val="dk1">
                    <a:alpha val="40000"/>
                  </a:schemeClr>
                </a:outerShdw>
              </a:effectLst>
              <a:latin typeface="Microsoft Sans Serif" pitchFamily="34" charset="0"/>
              <a:cs typeface="Arabic Transparent" pitchFamily="2" charset="-78"/>
            </a:endParaRPr>
          </a:p>
          <a:p>
            <a:pPr algn="r" rtl="1" eaLnBrk="1" hangingPunct="1">
              <a:defRPr/>
            </a:pPr>
            <a:r>
              <a:rPr lang="ar-AE" altLang="ar-AE" sz="4000" dirty="0">
                <a:ln w="0"/>
                <a:effectLst>
                  <a:outerShdw blurRad="38100" dist="19050" dir="2700000" algn="tl" rotWithShape="0">
                    <a:schemeClr val="dk1">
                      <a:alpha val="40000"/>
                    </a:schemeClr>
                  </a:outerShdw>
                </a:effectLst>
                <a:latin typeface="Microsoft Sans Serif" pitchFamily="34" charset="0"/>
                <a:cs typeface="Arabic Transparent" pitchFamily="2" charset="-78"/>
              </a:rPr>
              <a:t>قال رسول الله </a:t>
            </a:r>
            <a:r>
              <a:rPr lang="ar-AE" altLang="ar-AE" sz="4000" dirty="0">
                <a:ln w="0"/>
                <a:effectLst>
                  <a:outerShdw blurRad="38100" dist="19050" dir="2700000" algn="tl" rotWithShape="0">
                    <a:schemeClr val="dk1">
                      <a:alpha val="40000"/>
                    </a:schemeClr>
                  </a:outerShdw>
                </a:effectLst>
                <a:latin typeface="Microsoft Sans Serif" pitchFamily="34" charset="0"/>
                <a:cs typeface="Arabic Transparent" pitchFamily="2" charset="-78"/>
                <a:sym typeface="AGA Arabesque" panose="05010101010101010101" pitchFamily="2" charset="2"/>
              </a:rPr>
              <a:t> </a:t>
            </a:r>
            <a:r>
              <a:rPr lang="ar-AE" altLang="ar-AE" sz="4000" dirty="0">
                <a:ln w="0"/>
                <a:effectLst>
                  <a:outerShdw blurRad="38100" dist="19050" dir="2700000" algn="tl" rotWithShape="0">
                    <a:schemeClr val="dk1">
                      <a:alpha val="40000"/>
                    </a:schemeClr>
                  </a:outerShdw>
                </a:effectLst>
                <a:latin typeface="Microsoft Sans Serif" pitchFamily="34" charset="0"/>
                <a:cs typeface="Arabic Transparent" pitchFamily="2" charset="-78"/>
              </a:rPr>
              <a:t>:" إذا وقع الذباب في شراب أحكم فليغمسه ثم لينزعه"</a:t>
            </a:r>
            <a:endParaRPr lang="en-US" altLang="ar-AE" sz="4000" dirty="0">
              <a:ln w="0"/>
              <a:effectLst>
                <a:outerShdw blurRad="38100" dist="19050" dir="2700000" algn="tl" rotWithShape="0">
                  <a:schemeClr val="dk1">
                    <a:alpha val="40000"/>
                  </a:schemeClr>
                </a:outerShdw>
              </a:effectLst>
              <a:latin typeface="Microsoft Sans Serif" pitchFamily="34" charset="0"/>
              <a:cs typeface="Arabic Transparent" pitchFamily="2" charset="-78"/>
            </a:endParaRPr>
          </a:p>
        </p:txBody>
      </p:sp>
    </p:spTree>
    <p:extLst>
      <p:ext uri="{BB962C8B-B14F-4D97-AF65-F5344CB8AC3E}">
        <p14:creationId xmlns:p14="http://schemas.microsoft.com/office/powerpoint/2010/main" val="368293584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2"/>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3" name="Rounded Rectangle 5"/>
          <p:cNvSpPr/>
          <p:nvPr/>
        </p:nvSpPr>
        <p:spPr>
          <a:xfrm>
            <a:off x="714375" y="1785938"/>
            <a:ext cx="2276475" cy="7858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algn="l" rtl="0" fontAlgn="base">
              <a:spcBef>
                <a:spcPct val="0"/>
              </a:spcBef>
              <a:spcAft>
                <a:spcPct val="0"/>
              </a:spcAft>
              <a:defRPr>
                <a:solidFill>
                  <a:schemeClr val="tx1"/>
                </a:solidFill>
                <a:latin typeface="Book Antiqua" panose="02040602050305030304" pitchFamily="18" charset="0"/>
              </a:defRPr>
            </a:lvl6pPr>
            <a:lvl7pPr marL="2971800" indent="-228600" algn="l" rtl="0" fontAlgn="base">
              <a:spcBef>
                <a:spcPct val="0"/>
              </a:spcBef>
              <a:spcAft>
                <a:spcPct val="0"/>
              </a:spcAft>
              <a:defRPr>
                <a:solidFill>
                  <a:schemeClr val="tx1"/>
                </a:solidFill>
                <a:latin typeface="Book Antiqua" panose="02040602050305030304" pitchFamily="18" charset="0"/>
              </a:defRPr>
            </a:lvl7pPr>
            <a:lvl8pPr marL="3429000" indent="-228600" algn="l" rtl="0" fontAlgn="base">
              <a:spcBef>
                <a:spcPct val="0"/>
              </a:spcBef>
              <a:spcAft>
                <a:spcPct val="0"/>
              </a:spcAft>
              <a:defRPr>
                <a:solidFill>
                  <a:schemeClr val="tx1"/>
                </a:solidFill>
                <a:latin typeface="Book Antiqua" panose="02040602050305030304" pitchFamily="18" charset="0"/>
              </a:defRPr>
            </a:lvl8pPr>
            <a:lvl9pPr marL="3886200" indent="-228600" algn="l" rtl="0" fontAlgn="base">
              <a:spcBef>
                <a:spcPct val="0"/>
              </a:spcBef>
              <a:spcAft>
                <a:spcPct val="0"/>
              </a:spcAft>
              <a:defRPr>
                <a:solidFill>
                  <a:schemeClr val="tx1"/>
                </a:solidFill>
                <a:latin typeface="Book Antiqua" panose="02040602050305030304" pitchFamily="18" charset="0"/>
              </a:defRPr>
            </a:lvl9pPr>
          </a:lstStyle>
          <a:p>
            <a:pPr algn="ctr" rtl="1" eaLnBrk="1" hangingPunct="1">
              <a:defRPr/>
            </a:pPr>
            <a:r>
              <a:rPr lang="ar-AE" altLang="ar-AE" sz="4000" b="1" dirty="0">
                <a:solidFill>
                  <a:srgbClr val="FF0000"/>
                </a:solidFill>
                <a:latin typeface="Microsoft Sans Serif" pitchFamily="34" charset="0"/>
                <a:cs typeface="Arabic Transparent" pitchFamily="2" charset="-78"/>
              </a:rPr>
              <a:t>البحار</a:t>
            </a:r>
            <a:endParaRPr lang="en-US" altLang="ar-AE" sz="4000" b="1" dirty="0">
              <a:solidFill>
                <a:srgbClr val="FF0000"/>
              </a:solidFill>
              <a:latin typeface="Microsoft Sans Serif" pitchFamily="34" charset="0"/>
              <a:cs typeface="Arabic Transparent" pitchFamily="2" charset="-78"/>
            </a:endParaRPr>
          </a:p>
        </p:txBody>
      </p:sp>
      <p:sp>
        <p:nvSpPr>
          <p:cNvPr id="4" name="Rounded Rectangle 5"/>
          <p:cNvSpPr/>
          <p:nvPr/>
        </p:nvSpPr>
        <p:spPr>
          <a:xfrm>
            <a:off x="714375" y="2599886"/>
            <a:ext cx="2276475" cy="7858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ar-AE" altLang="ar-AE" sz="4000" b="1" dirty="0">
                <a:solidFill>
                  <a:srgbClr val="FF0000"/>
                </a:solidFill>
                <a:latin typeface="Microsoft Sans Serif" pitchFamily="34" charset="0"/>
                <a:cs typeface="Arabic Transparent" pitchFamily="2" charset="-78"/>
              </a:rPr>
              <a:t>الفلك</a:t>
            </a:r>
            <a:endParaRPr lang="en-US" altLang="ar-AE" sz="4000" b="1" dirty="0">
              <a:solidFill>
                <a:srgbClr val="FF0000"/>
              </a:solidFill>
              <a:latin typeface="Microsoft Sans Serif" pitchFamily="34" charset="0"/>
              <a:cs typeface="Arabic Transparent" pitchFamily="2" charset="-78"/>
            </a:endParaRPr>
          </a:p>
        </p:txBody>
      </p:sp>
      <p:sp>
        <p:nvSpPr>
          <p:cNvPr id="5" name="Rounded Rectangle 5"/>
          <p:cNvSpPr/>
          <p:nvPr/>
        </p:nvSpPr>
        <p:spPr>
          <a:xfrm>
            <a:off x="714374" y="3498021"/>
            <a:ext cx="2276475" cy="7858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ar-AE" altLang="ar-AE" sz="4000" b="1" dirty="0">
                <a:solidFill>
                  <a:srgbClr val="FF0000"/>
                </a:solidFill>
                <a:latin typeface="Microsoft Sans Serif" pitchFamily="34" charset="0"/>
                <a:cs typeface="Arabic Transparent" pitchFamily="2" charset="-78"/>
              </a:rPr>
              <a:t>الطب</a:t>
            </a:r>
            <a:endParaRPr lang="en-US" altLang="ar-AE" sz="4000" b="1" dirty="0">
              <a:solidFill>
                <a:srgbClr val="FF0000"/>
              </a:solidFill>
              <a:latin typeface="Microsoft Sans Serif" pitchFamily="34" charset="0"/>
              <a:cs typeface="Arabic Transparent" pitchFamily="2" charset="-78"/>
            </a:endParaRPr>
          </a:p>
        </p:txBody>
      </p:sp>
      <p:sp>
        <p:nvSpPr>
          <p:cNvPr id="6" name="Rounded Rectangle 5"/>
          <p:cNvSpPr/>
          <p:nvPr/>
        </p:nvSpPr>
        <p:spPr>
          <a:xfrm>
            <a:off x="714374" y="4357688"/>
            <a:ext cx="2276475" cy="7858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ar-AE" altLang="ar-AE" sz="4000" b="1" dirty="0">
                <a:solidFill>
                  <a:srgbClr val="FF0000"/>
                </a:solidFill>
                <a:latin typeface="Microsoft Sans Serif" pitchFamily="34" charset="0"/>
                <a:cs typeface="Arabic Transparent" pitchFamily="2" charset="-78"/>
              </a:rPr>
              <a:t>التشريع</a:t>
            </a:r>
            <a:endParaRPr lang="en-US" altLang="ar-AE" sz="4000" b="1" dirty="0">
              <a:solidFill>
                <a:srgbClr val="FF0000"/>
              </a:solidFill>
              <a:latin typeface="Microsoft Sans Serif" pitchFamily="34" charset="0"/>
              <a:cs typeface="Arabic Transparent" pitchFamily="2" charset="-78"/>
            </a:endParaRPr>
          </a:p>
        </p:txBody>
      </p:sp>
      <p:sp>
        <p:nvSpPr>
          <p:cNvPr id="7" name="Rounded Rectangle 5"/>
          <p:cNvSpPr/>
          <p:nvPr/>
        </p:nvSpPr>
        <p:spPr>
          <a:xfrm>
            <a:off x="562699" y="5164934"/>
            <a:ext cx="2554750" cy="7858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ar-AE" altLang="ar-AE" sz="4000" b="1" dirty="0">
                <a:solidFill>
                  <a:srgbClr val="FF0000"/>
                </a:solidFill>
                <a:latin typeface="Microsoft Sans Serif" pitchFamily="34" charset="0"/>
                <a:cs typeface="Arabic Transparent" pitchFamily="2" charset="-78"/>
              </a:rPr>
              <a:t>خلق الإنسان </a:t>
            </a:r>
            <a:endParaRPr lang="en-US" altLang="ar-AE" sz="4000" b="1" dirty="0">
              <a:solidFill>
                <a:srgbClr val="FF0000"/>
              </a:solidFill>
              <a:latin typeface="Microsoft Sans Serif" pitchFamily="34" charset="0"/>
              <a:cs typeface="Arabic Transparent" pitchFamily="2" charset="-78"/>
            </a:endParaRPr>
          </a:p>
        </p:txBody>
      </p:sp>
      <p:sp>
        <p:nvSpPr>
          <p:cNvPr id="8" name="Rounded Rectangle 5"/>
          <p:cNvSpPr/>
          <p:nvPr/>
        </p:nvSpPr>
        <p:spPr>
          <a:xfrm>
            <a:off x="714373" y="5982398"/>
            <a:ext cx="2276475" cy="7858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ar-AE" altLang="ar-AE" sz="4000" b="1" dirty="0">
                <a:solidFill>
                  <a:srgbClr val="FF0000"/>
                </a:solidFill>
                <a:latin typeface="Microsoft Sans Serif" pitchFamily="34" charset="0"/>
                <a:cs typeface="Arabic Transparent" pitchFamily="2" charset="-78"/>
              </a:rPr>
              <a:t>الطب</a:t>
            </a:r>
            <a:endParaRPr lang="en-US" altLang="ar-AE" sz="4000" b="1" dirty="0">
              <a:solidFill>
                <a:srgbClr val="FF0000"/>
              </a:solidFill>
              <a:latin typeface="Microsoft Sans Serif" pitchFamily="34" charset="0"/>
              <a:cs typeface="Arabic Transparent" pitchFamily="2" charset="-78"/>
            </a:endParaRPr>
          </a:p>
        </p:txBody>
      </p:sp>
    </p:spTree>
    <p:extLst>
      <p:ext uri="{BB962C8B-B14F-4D97-AF65-F5344CB8AC3E}">
        <p14:creationId xmlns:p14="http://schemas.microsoft.com/office/powerpoint/2010/main" val="305791134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29994" y="844062"/>
            <a:ext cx="10494499" cy="5176909"/>
          </a:xfrm>
          <a:prstGeom prst="rect">
            <a:avLst/>
          </a:prstGeom>
        </p:spPr>
      </p:pic>
      <p:sp>
        <p:nvSpPr>
          <p:cNvPr id="3" name="Rounded Rectangle 5"/>
          <p:cNvSpPr/>
          <p:nvPr/>
        </p:nvSpPr>
        <p:spPr>
          <a:xfrm>
            <a:off x="6426200" y="3432516"/>
            <a:ext cx="4496947" cy="277751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algn="l" rtl="0" fontAlgn="base">
              <a:spcBef>
                <a:spcPct val="0"/>
              </a:spcBef>
              <a:spcAft>
                <a:spcPct val="0"/>
              </a:spcAft>
              <a:defRPr>
                <a:solidFill>
                  <a:schemeClr val="tx1"/>
                </a:solidFill>
                <a:latin typeface="Book Antiqua" panose="02040602050305030304" pitchFamily="18" charset="0"/>
              </a:defRPr>
            </a:lvl6pPr>
            <a:lvl7pPr marL="2971800" indent="-228600" algn="l" rtl="0" fontAlgn="base">
              <a:spcBef>
                <a:spcPct val="0"/>
              </a:spcBef>
              <a:spcAft>
                <a:spcPct val="0"/>
              </a:spcAft>
              <a:defRPr>
                <a:solidFill>
                  <a:schemeClr val="tx1"/>
                </a:solidFill>
                <a:latin typeface="Book Antiqua" panose="02040602050305030304" pitchFamily="18" charset="0"/>
              </a:defRPr>
            </a:lvl7pPr>
            <a:lvl8pPr marL="3429000" indent="-228600" algn="l" rtl="0" fontAlgn="base">
              <a:spcBef>
                <a:spcPct val="0"/>
              </a:spcBef>
              <a:spcAft>
                <a:spcPct val="0"/>
              </a:spcAft>
              <a:defRPr>
                <a:solidFill>
                  <a:schemeClr val="tx1"/>
                </a:solidFill>
                <a:latin typeface="Book Antiqua" panose="02040602050305030304" pitchFamily="18" charset="0"/>
              </a:defRPr>
            </a:lvl8pPr>
            <a:lvl9pPr marL="3886200" indent="-228600" algn="l" rtl="0" fontAlgn="base">
              <a:spcBef>
                <a:spcPct val="0"/>
              </a:spcBef>
              <a:spcAft>
                <a:spcPct val="0"/>
              </a:spcAft>
              <a:defRPr>
                <a:solidFill>
                  <a:schemeClr val="tx1"/>
                </a:solidFill>
                <a:latin typeface="Book Antiqua" panose="02040602050305030304" pitchFamily="18" charset="0"/>
              </a:defRPr>
            </a:lvl9pPr>
          </a:lstStyle>
          <a:p>
            <a:pPr algn="r" rtl="1" eaLnBrk="1" hangingPunct="1">
              <a:defRPr/>
            </a:pPr>
            <a:r>
              <a:rPr lang="ar-AE" altLang="ar-AE" sz="4000" b="1" dirty="0">
                <a:ln/>
                <a:solidFill>
                  <a:schemeClr val="accent4"/>
                </a:solidFill>
                <a:latin typeface="Microsoft Sans Serif" pitchFamily="34" charset="0"/>
                <a:cs typeface="Arabic Transparent" pitchFamily="2" charset="-78"/>
              </a:rPr>
              <a:t>ـ الإعجاز البياني.</a:t>
            </a:r>
          </a:p>
          <a:p>
            <a:pPr algn="r" rtl="1" eaLnBrk="1" hangingPunct="1">
              <a:defRPr/>
            </a:pPr>
            <a:r>
              <a:rPr lang="ar-AE" altLang="ar-AE" sz="4000" b="1" dirty="0">
                <a:ln/>
                <a:solidFill>
                  <a:schemeClr val="accent4"/>
                </a:solidFill>
                <a:latin typeface="Microsoft Sans Serif" pitchFamily="34" charset="0"/>
                <a:cs typeface="Arabic Transparent" pitchFamily="2" charset="-78"/>
              </a:rPr>
              <a:t>ـ الغيبي.</a:t>
            </a:r>
          </a:p>
          <a:p>
            <a:pPr algn="r" rtl="1" eaLnBrk="1" hangingPunct="1">
              <a:defRPr/>
            </a:pPr>
            <a:r>
              <a:rPr lang="ar-AE" altLang="ar-AE" sz="4000" b="1" dirty="0">
                <a:ln/>
                <a:solidFill>
                  <a:schemeClr val="accent4"/>
                </a:solidFill>
                <a:latin typeface="Microsoft Sans Serif" pitchFamily="34" charset="0"/>
                <a:cs typeface="Arabic Transparent" pitchFamily="2" charset="-78"/>
              </a:rPr>
              <a:t>ـ التشريعي.</a:t>
            </a:r>
          </a:p>
          <a:p>
            <a:pPr algn="r" rtl="1" eaLnBrk="1" hangingPunct="1">
              <a:defRPr/>
            </a:pPr>
            <a:r>
              <a:rPr lang="ar-AE" altLang="ar-AE" sz="4000" b="1" dirty="0">
                <a:ln/>
                <a:solidFill>
                  <a:schemeClr val="accent4"/>
                </a:solidFill>
                <a:latin typeface="Microsoft Sans Serif" pitchFamily="34" charset="0"/>
                <a:cs typeface="Arabic Transparent" pitchFamily="2" charset="-78"/>
              </a:rPr>
              <a:t>ـ العلمي. </a:t>
            </a:r>
            <a:endParaRPr lang="en-US" altLang="ar-AE" sz="4000" b="1" dirty="0">
              <a:ln/>
              <a:solidFill>
                <a:schemeClr val="accent4"/>
              </a:solidFill>
              <a:latin typeface="Microsoft Sans Serif" pitchFamily="34" charset="0"/>
              <a:cs typeface="Arabic Transparent" pitchFamily="2" charset="-78"/>
            </a:endParaRPr>
          </a:p>
        </p:txBody>
      </p:sp>
    </p:spTree>
    <p:extLst>
      <p:ext uri="{BB962C8B-B14F-4D97-AF65-F5344CB8AC3E}">
        <p14:creationId xmlns:p14="http://schemas.microsoft.com/office/powerpoint/2010/main" val="210925821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309267489"/>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74255785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80564" y="779662"/>
            <a:ext cx="10480430" cy="5176910"/>
          </a:xfrm>
          <a:prstGeom prst="rect">
            <a:avLst/>
          </a:prstGeom>
        </p:spPr>
      </p:pic>
      <p:sp>
        <p:nvSpPr>
          <p:cNvPr id="3" name="Rounded Rectangle 5"/>
          <p:cNvSpPr/>
          <p:nvPr/>
        </p:nvSpPr>
        <p:spPr>
          <a:xfrm>
            <a:off x="1435099" y="3678509"/>
            <a:ext cx="9494129" cy="22780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algn="l" rtl="0" fontAlgn="base">
              <a:spcBef>
                <a:spcPct val="0"/>
              </a:spcBef>
              <a:spcAft>
                <a:spcPct val="0"/>
              </a:spcAft>
              <a:defRPr>
                <a:solidFill>
                  <a:schemeClr val="tx1"/>
                </a:solidFill>
                <a:latin typeface="Book Antiqua" panose="02040602050305030304" pitchFamily="18" charset="0"/>
              </a:defRPr>
            </a:lvl6pPr>
            <a:lvl7pPr marL="2971800" indent="-228600" algn="l" rtl="0" fontAlgn="base">
              <a:spcBef>
                <a:spcPct val="0"/>
              </a:spcBef>
              <a:spcAft>
                <a:spcPct val="0"/>
              </a:spcAft>
              <a:defRPr>
                <a:solidFill>
                  <a:schemeClr val="tx1"/>
                </a:solidFill>
                <a:latin typeface="Book Antiqua" panose="02040602050305030304" pitchFamily="18" charset="0"/>
              </a:defRPr>
            </a:lvl7pPr>
            <a:lvl8pPr marL="3429000" indent="-228600" algn="l" rtl="0" fontAlgn="base">
              <a:spcBef>
                <a:spcPct val="0"/>
              </a:spcBef>
              <a:spcAft>
                <a:spcPct val="0"/>
              </a:spcAft>
              <a:defRPr>
                <a:solidFill>
                  <a:schemeClr val="tx1"/>
                </a:solidFill>
                <a:latin typeface="Book Antiqua" panose="02040602050305030304" pitchFamily="18" charset="0"/>
              </a:defRPr>
            </a:lvl8pPr>
            <a:lvl9pPr marL="3886200" indent="-228600" algn="l" rtl="0" fontAlgn="base">
              <a:spcBef>
                <a:spcPct val="0"/>
              </a:spcBef>
              <a:spcAft>
                <a:spcPct val="0"/>
              </a:spcAft>
              <a:defRPr>
                <a:solidFill>
                  <a:schemeClr val="tx1"/>
                </a:solidFill>
                <a:latin typeface="Book Antiqua" panose="02040602050305030304" pitchFamily="18" charset="0"/>
              </a:defRPr>
            </a:lvl9pPr>
          </a:lstStyle>
          <a:p>
            <a:pPr algn="r" rtl="1" eaLnBrk="1" hangingPunct="1">
              <a:defRPr/>
            </a:pPr>
            <a:r>
              <a:rPr lang="ar-AE" altLang="ar-AE" sz="3600" b="1" dirty="0">
                <a:ln w="0"/>
                <a:effectLst>
                  <a:outerShdw blurRad="38100" dist="19050" dir="2700000" algn="tl" rotWithShape="0">
                    <a:schemeClr val="dk1">
                      <a:alpha val="40000"/>
                    </a:schemeClr>
                  </a:outerShdw>
                </a:effectLst>
                <a:latin typeface="Microsoft Sans Serif" pitchFamily="34" charset="0"/>
                <a:cs typeface="Arabic Transparent" pitchFamily="2" charset="-78"/>
              </a:rPr>
              <a:t> ـ سلاح فعال في زمننا في الرد على حجج الملحدين ودحض باطلهم حيث </a:t>
            </a:r>
            <a:r>
              <a:rPr lang="ar-AE" altLang="ar-AE" sz="3600" b="1" dirty="0" err="1" smtClean="0">
                <a:ln w="0"/>
                <a:effectLst>
                  <a:outerShdw blurRad="38100" dist="19050" dir="2700000" algn="tl" rotWithShape="0">
                    <a:schemeClr val="dk1">
                      <a:alpha val="40000"/>
                    </a:schemeClr>
                  </a:outerShdw>
                </a:effectLst>
                <a:latin typeface="Microsoft Sans Serif" pitchFamily="34" charset="0"/>
                <a:cs typeface="Arabic Transparent" pitchFamily="2" charset="-78"/>
              </a:rPr>
              <a:t>لايؤمنون</a:t>
            </a:r>
            <a:r>
              <a:rPr lang="ar-AE" altLang="ar-AE" sz="3600" b="1" dirty="0" smtClean="0">
                <a:ln w="0"/>
                <a:effectLst>
                  <a:outerShdw blurRad="38100" dist="19050" dir="2700000" algn="tl" rotWithShape="0">
                    <a:schemeClr val="dk1">
                      <a:alpha val="40000"/>
                    </a:schemeClr>
                  </a:outerShdw>
                </a:effectLst>
                <a:latin typeface="Microsoft Sans Serif" pitchFamily="34" charset="0"/>
                <a:cs typeface="Arabic Transparent" pitchFamily="2" charset="-78"/>
              </a:rPr>
              <a:t> </a:t>
            </a:r>
            <a:r>
              <a:rPr lang="ar-AE" altLang="ar-AE" sz="3600" b="1" dirty="0">
                <a:ln w="0"/>
                <a:effectLst>
                  <a:outerShdw blurRad="38100" dist="19050" dir="2700000" algn="tl" rotWithShape="0">
                    <a:schemeClr val="dk1">
                      <a:alpha val="40000"/>
                    </a:schemeClr>
                  </a:outerShdw>
                </a:effectLst>
                <a:latin typeface="Microsoft Sans Serif" pitchFamily="34" charset="0"/>
                <a:cs typeface="Arabic Transparent" pitchFamily="2" charset="-78"/>
              </a:rPr>
              <a:t>إلا ما يرونه بأعينهم .</a:t>
            </a:r>
          </a:p>
          <a:p>
            <a:pPr algn="r" rtl="1" eaLnBrk="1" hangingPunct="1">
              <a:defRPr/>
            </a:pPr>
            <a:r>
              <a:rPr lang="ar-AE" altLang="ar-AE" sz="3600" b="1" dirty="0">
                <a:ln w="0"/>
                <a:solidFill>
                  <a:srgbClr val="660033"/>
                </a:solidFill>
                <a:effectLst>
                  <a:outerShdw blurRad="38100" dist="19050" dir="2700000" algn="tl" rotWithShape="0">
                    <a:schemeClr val="dk1">
                      <a:alpha val="40000"/>
                    </a:schemeClr>
                  </a:outerShdw>
                </a:effectLst>
                <a:latin typeface="Microsoft Sans Serif" pitchFamily="34" charset="0"/>
                <a:cs typeface="Arabic Transparent" pitchFamily="2" charset="-78"/>
              </a:rPr>
              <a:t>ـ وسيلة فعالة في الدعوة إلى الله وخاصة مع </a:t>
            </a:r>
            <a:r>
              <a:rPr lang="ar-AE" altLang="ar-AE" sz="3600" b="1" dirty="0" smtClean="0">
                <a:ln w="0"/>
                <a:solidFill>
                  <a:srgbClr val="660033"/>
                </a:solidFill>
                <a:effectLst>
                  <a:outerShdw blurRad="38100" dist="19050" dir="2700000" algn="tl" rotWithShape="0">
                    <a:schemeClr val="dk1">
                      <a:alpha val="40000"/>
                    </a:schemeClr>
                  </a:outerShdw>
                </a:effectLst>
                <a:latin typeface="Microsoft Sans Serif" pitchFamily="34" charset="0"/>
                <a:cs typeface="Arabic Transparent" pitchFamily="2" charset="-78"/>
              </a:rPr>
              <a:t>المشتغلين بالبحث العلمي</a:t>
            </a:r>
            <a:endParaRPr lang="en-US" altLang="ar-AE" sz="3600" b="1" dirty="0">
              <a:ln w="0"/>
              <a:solidFill>
                <a:srgbClr val="660033"/>
              </a:solidFill>
              <a:effectLst>
                <a:outerShdw blurRad="38100" dist="19050" dir="2700000" algn="tl" rotWithShape="0">
                  <a:schemeClr val="dk1">
                    <a:alpha val="40000"/>
                  </a:schemeClr>
                </a:outerShdw>
              </a:effectLst>
              <a:latin typeface="Microsoft Sans Serif" pitchFamily="34" charset="0"/>
              <a:cs typeface="Arabic Transparent" pitchFamily="2" charset="-78"/>
            </a:endParaRPr>
          </a:p>
        </p:txBody>
      </p:sp>
    </p:spTree>
    <p:extLst>
      <p:ext uri="{BB962C8B-B14F-4D97-AF65-F5344CB8AC3E}">
        <p14:creationId xmlns:p14="http://schemas.microsoft.com/office/powerpoint/2010/main" val="347215756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65268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29905307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00332" y="787791"/>
            <a:ext cx="10410093" cy="5303519"/>
          </a:xfrm>
          <a:prstGeom prst="rect">
            <a:avLst/>
          </a:prstGeom>
        </p:spPr>
      </p:pic>
      <p:sp>
        <p:nvSpPr>
          <p:cNvPr id="3" name="Rounded Rectangle 5"/>
          <p:cNvSpPr/>
          <p:nvPr/>
        </p:nvSpPr>
        <p:spPr>
          <a:xfrm>
            <a:off x="2159000" y="3689448"/>
            <a:ext cx="8992185" cy="17584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algn="l" rtl="0" fontAlgn="base">
              <a:spcBef>
                <a:spcPct val="0"/>
              </a:spcBef>
              <a:spcAft>
                <a:spcPct val="0"/>
              </a:spcAft>
              <a:defRPr>
                <a:solidFill>
                  <a:schemeClr val="tx1"/>
                </a:solidFill>
                <a:latin typeface="Book Antiqua" panose="02040602050305030304" pitchFamily="18" charset="0"/>
              </a:defRPr>
            </a:lvl6pPr>
            <a:lvl7pPr marL="2971800" indent="-228600" algn="l" rtl="0" fontAlgn="base">
              <a:spcBef>
                <a:spcPct val="0"/>
              </a:spcBef>
              <a:spcAft>
                <a:spcPct val="0"/>
              </a:spcAft>
              <a:defRPr>
                <a:solidFill>
                  <a:schemeClr val="tx1"/>
                </a:solidFill>
                <a:latin typeface="Book Antiqua" panose="02040602050305030304" pitchFamily="18" charset="0"/>
              </a:defRPr>
            </a:lvl7pPr>
            <a:lvl8pPr marL="3429000" indent="-228600" algn="l" rtl="0" fontAlgn="base">
              <a:spcBef>
                <a:spcPct val="0"/>
              </a:spcBef>
              <a:spcAft>
                <a:spcPct val="0"/>
              </a:spcAft>
              <a:defRPr>
                <a:solidFill>
                  <a:schemeClr val="tx1"/>
                </a:solidFill>
                <a:latin typeface="Book Antiqua" panose="02040602050305030304" pitchFamily="18" charset="0"/>
              </a:defRPr>
            </a:lvl8pPr>
            <a:lvl9pPr marL="3886200" indent="-228600" algn="l" rtl="0" fontAlgn="base">
              <a:spcBef>
                <a:spcPct val="0"/>
              </a:spcBef>
              <a:spcAft>
                <a:spcPct val="0"/>
              </a:spcAft>
              <a:defRPr>
                <a:solidFill>
                  <a:schemeClr val="tx1"/>
                </a:solidFill>
                <a:latin typeface="Book Antiqua" panose="02040602050305030304" pitchFamily="18" charset="0"/>
              </a:defRPr>
            </a:lvl9pPr>
          </a:lstStyle>
          <a:p>
            <a:pPr algn="r" rtl="1" eaLnBrk="1" hangingPunct="1">
              <a:defRPr/>
            </a:pPr>
            <a:r>
              <a:rPr lang="ar-AE" altLang="ar-AE" sz="3600" b="1" dirty="0">
                <a:solidFill>
                  <a:srgbClr val="FF0000"/>
                </a:solidFill>
                <a:latin typeface="Microsoft Sans Serif" pitchFamily="34" charset="0"/>
                <a:cs typeface="Arabic Transparent" pitchFamily="2" charset="-78"/>
              </a:rPr>
              <a:t>ـ عدم التكلف ومحاولة لي أعناق الآيات من أجل موافقتها للحقيقة العلمية.</a:t>
            </a:r>
          </a:p>
          <a:p>
            <a:pPr algn="r" rtl="1" eaLnBrk="1" hangingPunct="1">
              <a:defRPr/>
            </a:pPr>
            <a:r>
              <a:rPr lang="ar-AE" altLang="ar-AE" sz="3600" dirty="0">
                <a:ln w="0"/>
                <a:effectLst>
                  <a:outerShdw blurRad="38100" dist="19050" dir="2700000" algn="tl" rotWithShape="0">
                    <a:schemeClr val="dk1">
                      <a:alpha val="40000"/>
                    </a:schemeClr>
                  </a:outerShdw>
                </a:effectLst>
                <a:latin typeface="Microsoft Sans Serif" pitchFamily="34" charset="0"/>
                <a:cs typeface="Arabic Transparent" pitchFamily="2" charset="-78"/>
              </a:rPr>
              <a:t>ـ مراعاة السياق القرآني للآية المتعلقة بإحدى القضايا الكونية دون اجتزاء للنص عما قبله وعما بعده .</a:t>
            </a:r>
            <a:endParaRPr lang="en-US" altLang="ar-AE" sz="4400" dirty="0">
              <a:ln w="0"/>
              <a:effectLst>
                <a:outerShdw blurRad="38100" dist="19050" dir="2700000" algn="tl" rotWithShape="0">
                  <a:schemeClr val="dk1">
                    <a:alpha val="40000"/>
                  </a:schemeClr>
                </a:outerShdw>
              </a:effectLst>
              <a:latin typeface="Microsoft Sans Serif" pitchFamily="34" charset="0"/>
              <a:cs typeface="Arabic Transparent" pitchFamily="2" charset="-78"/>
            </a:endParaRPr>
          </a:p>
        </p:txBody>
      </p:sp>
    </p:spTree>
    <p:extLst>
      <p:ext uri="{BB962C8B-B14F-4D97-AF65-F5344CB8AC3E}">
        <p14:creationId xmlns:p14="http://schemas.microsoft.com/office/powerpoint/2010/main" val="280665770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72197" y="801858"/>
            <a:ext cx="10452296" cy="5261317"/>
          </a:xfrm>
          <a:prstGeom prst="rect">
            <a:avLst/>
          </a:prstGeom>
        </p:spPr>
      </p:pic>
    </p:spTree>
    <p:extLst>
      <p:ext uri="{BB962C8B-B14F-4D97-AF65-F5344CB8AC3E}">
        <p14:creationId xmlns:p14="http://schemas.microsoft.com/office/powerpoint/2010/main" val="109553624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86266" y="801858"/>
            <a:ext cx="10381957" cy="5261317"/>
          </a:xfrm>
          <a:prstGeom prst="rect">
            <a:avLst/>
          </a:prstGeom>
        </p:spPr>
      </p:pic>
    </p:spTree>
    <p:extLst>
      <p:ext uri="{BB962C8B-B14F-4D97-AF65-F5344CB8AC3E}">
        <p14:creationId xmlns:p14="http://schemas.microsoft.com/office/powerpoint/2010/main" val="203554964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Rounded Rectangle 5"/>
          <p:cNvSpPr/>
          <p:nvPr/>
        </p:nvSpPr>
        <p:spPr>
          <a:xfrm>
            <a:off x="98474" y="2860000"/>
            <a:ext cx="9705926" cy="7940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algn="l" rtl="0" fontAlgn="base">
              <a:spcBef>
                <a:spcPct val="0"/>
              </a:spcBef>
              <a:spcAft>
                <a:spcPct val="0"/>
              </a:spcAft>
              <a:defRPr>
                <a:solidFill>
                  <a:schemeClr val="tx1"/>
                </a:solidFill>
                <a:latin typeface="Book Antiqua" panose="02040602050305030304" pitchFamily="18" charset="0"/>
              </a:defRPr>
            </a:lvl6pPr>
            <a:lvl7pPr marL="2971800" indent="-228600" algn="l" rtl="0" fontAlgn="base">
              <a:spcBef>
                <a:spcPct val="0"/>
              </a:spcBef>
              <a:spcAft>
                <a:spcPct val="0"/>
              </a:spcAft>
              <a:defRPr>
                <a:solidFill>
                  <a:schemeClr val="tx1"/>
                </a:solidFill>
                <a:latin typeface="Book Antiqua" panose="02040602050305030304" pitchFamily="18" charset="0"/>
              </a:defRPr>
            </a:lvl7pPr>
            <a:lvl8pPr marL="3429000" indent="-228600" algn="l" rtl="0" fontAlgn="base">
              <a:spcBef>
                <a:spcPct val="0"/>
              </a:spcBef>
              <a:spcAft>
                <a:spcPct val="0"/>
              </a:spcAft>
              <a:defRPr>
                <a:solidFill>
                  <a:schemeClr val="tx1"/>
                </a:solidFill>
                <a:latin typeface="Book Antiqua" panose="02040602050305030304" pitchFamily="18" charset="0"/>
              </a:defRPr>
            </a:lvl8pPr>
            <a:lvl9pPr marL="3886200" indent="-228600" algn="l" rtl="0" fontAlgn="base">
              <a:spcBef>
                <a:spcPct val="0"/>
              </a:spcBef>
              <a:spcAft>
                <a:spcPct val="0"/>
              </a:spcAft>
              <a:defRPr>
                <a:solidFill>
                  <a:schemeClr val="tx1"/>
                </a:solidFill>
                <a:latin typeface="Book Antiqua" panose="02040602050305030304" pitchFamily="18" charset="0"/>
              </a:defRPr>
            </a:lvl9pPr>
          </a:lstStyle>
          <a:p>
            <a:pPr algn="r" rtl="1" eaLnBrk="1" hangingPunct="1">
              <a:defRPr/>
            </a:pPr>
            <a:r>
              <a:rPr lang="ar-AE" altLang="ar-AE" sz="3400" b="1" dirty="0">
                <a:solidFill>
                  <a:srgbClr val="FF0000"/>
                </a:solidFill>
                <a:latin typeface="Microsoft Sans Serif" pitchFamily="34" charset="0"/>
                <a:cs typeface="Arabic Transparent" pitchFamily="2" charset="-78"/>
              </a:rPr>
              <a:t>كلما ارتفع الإنسان وصعد إلى أعلى </a:t>
            </a:r>
            <a:r>
              <a:rPr lang="ar-AE" altLang="ar-AE" sz="3400" b="1" dirty="0" smtClean="0">
                <a:solidFill>
                  <a:srgbClr val="FF0000"/>
                </a:solidFill>
                <a:latin typeface="Microsoft Sans Serif" pitchFamily="34" charset="0"/>
                <a:cs typeface="Arabic Transparent" pitchFamily="2" charset="-78"/>
              </a:rPr>
              <a:t>يضيق التنفس</a:t>
            </a:r>
            <a:endParaRPr lang="en-US" altLang="ar-AE" sz="3400" b="1" dirty="0">
              <a:solidFill>
                <a:srgbClr val="FF0000"/>
              </a:solidFill>
              <a:latin typeface="Microsoft Sans Serif" pitchFamily="34" charset="0"/>
              <a:cs typeface="Arabic Transparent" pitchFamily="2" charset="-78"/>
            </a:endParaRPr>
          </a:p>
        </p:txBody>
      </p:sp>
      <p:sp>
        <p:nvSpPr>
          <p:cNvPr id="4" name="Rounded Rectangle 5"/>
          <p:cNvSpPr/>
          <p:nvPr/>
        </p:nvSpPr>
        <p:spPr>
          <a:xfrm>
            <a:off x="1435100" y="5608205"/>
            <a:ext cx="9690100" cy="9058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algn="l" rtl="0" fontAlgn="base">
              <a:spcBef>
                <a:spcPct val="0"/>
              </a:spcBef>
              <a:spcAft>
                <a:spcPct val="0"/>
              </a:spcAft>
              <a:defRPr>
                <a:solidFill>
                  <a:schemeClr val="tx1"/>
                </a:solidFill>
                <a:latin typeface="Book Antiqua" panose="02040602050305030304" pitchFamily="18" charset="0"/>
              </a:defRPr>
            </a:lvl6pPr>
            <a:lvl7pPr marL="2971800" indent="-228600" algn="l" rtl="0" fontAlgn="base">
              <a:spcBef>
                <a:spcPct val="0"/>
              </a:spcBef>
              <a:spcAft>
                <a:spcPct val="0"/>
              </a:spcAft>
              <a:defRPr>
                <a:solidFill>
                  <a:schemeClr val="tx1"/>
                </a:solidFill>
                <a:latin typeface="Book Antiqua" panose="02040602050305030304" pitchFamily="18" charset="0"/>
              </a:defRPr>
            </a:lvl7pPr>
            <a:lvl8pPr marL="3429000" indent="-228600" algn="l" rtl="0" fontAlgn="base">
              <a:spcBef>
                <a:spcPct val="0"/>
              </a:spcBef>
              <a:spcAft>
                <a:spcPct val="0"/>
              </a:spcAft>
              <a:defRPr>
                <a:solidFill>
                  <a:schemeClr val="tx1"/>
                </a:solidFill>
                <a:latin typeface="Book Antiqua" panose="02040602050305030304" pitchFamily="18" charset="0"/>
              </a:defRPr>
            </a:lvl8pPr>
            <a:lvl9pPr marL="3886200" indent="-228600" algn="l" rtl="0" fontAlgn="base">
              <a:spcBef>
                <a:spcPct val="0"/>
              </a:spcBef>
              <a:spcAft>
                <a:spcPct val="0"/>
              </a:spcAft>
              <a:defRPr>
                <a:solidFill>
                  <a:schemeClr val="tx1"/>
                </a:solidFill>
                <a:latin typeface="Book Antiqua" panose="02040602050305030304" pitchFamily="18" charset="0"/>
              </a:defRPr>
            </a:lvl9pPr>
          </a:lstStyle>
          <a:p>
            <a:pPr algn="r" rtl="1" eaLnBrk="1" hangingPunct="1">
              <a:defRPr/>
            </a:pPr>
            <a:r>
              <a:rPr lang="ar-AE" altLang="ar-AE" sz="3400" dirty="0" smtClean="0">
                <a:ln w="0"/>
                <a:solidFill>
                  <a:srgbClr val="0070C0"/>
                </a:solidFill>
                <a:effectLst>
                  <a:outerShdw blurRad="38100" dist="25400" dir="5400000" algn="ctr" rotWithShape="0">
                    <a:srgbClr val="6E747A">
                      <a:alpha val="43000"/>
                    </a:srgbClr>
                  </a:outerShdw>
                </a:effectLst>
                <a:latin typeface="Microsoft Sans Serif" pitchFamily="34" charset="0"/>
                <a:cs typeface="Arabic Transparent" pitchFamily="2" charset="-78"/>
              </a:rPr>
              <a:t>لربطهم بين هذه الآيات الكونية وآيات القرآن الكريم فيظهر لهم انه كلام الله وأن هذا الدين هو الدين الحق</a:t>
            </a:r>
            <a:endParaRPr lang="en-US" altLang="ar-AE" sz="3400" dirty="0">
              <a:ln w="0"/>
              <a:solidFill>
                <a:srgbClr val="0070C0"/>
              </a:solidFill>
              <a:effectLst>
                <a:outerShdw blurRad="38100" dist="25400" dir="5400000" algn="ctr" rotWithShape="0">
                  <a:srgbClr val="6E747A">
                    <a:alpha val="43000"/>
                  </a:srgbClr>
                </a:outerShdw>
              </a:effectLst>
              <a:latin typeface="Microsoft Sans Serif" pitchFamily="34" charset="0"/>
              <a:cs typeface="Arabic Transparent" pitchFamily="2" charset="-78"/>
            </a:endParaRPr>
          </a:p>
        </p:txBody>
      </p:sp>
    </p:spTree>
    <p:extLst>
      <p:ext uri="{BB962C8B-B14F-4D97-AF65-F5344CB8AC3E}">
        <p14:creationId xmlns:p14="http://schemas.microsoft.com/office/powerpoint/2010/main" val="92833946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58130" y="703384"/>
            <a:ext cx="10466362" cy="5401993"/>
          </a:xfrm>
          <a:prstGeom prst="rect">
            <a:avLst/>
          </a:prstGeom>
        </p:spPr>
      </p:pic>
    </p:spTree>
    <p:extLst>
      <p:ext uri="{BB962C8B-B14F-4D97-AF65-F5344CB8AC3E}">
        <p14:creationId xmlns:p14="http://schemas.microsoft.com/office/powerpoint/2010/main" val="369258707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3"/>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Rounded Rectangle 5"/>
          <p:cNvSpPr/>
          <p:nvPr/>
        </p:nvSpPr>
        <p:spPr>
          <a:xfrm>
            <a:off x="7413674" y="661180"/>
            <a:ext cx="4567311" cy="21382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algn="l" rtl="0" fontAlgn="base">
              <a:spcBef>
                <a:spcPct val="0"/>
              </a:spcBef>
              <a:spcAft>
                <a:spcPct val="0"/>
              </a:spcAft>
              <a:defRPr>
                <a:solidFill>
                  <a:schemeClr val="tx1"/>
                </a:solidFill>
                <a:latin typeface="Book Antiqua" panose="02040602050305030304" pitchFamily="18" charset="0"/>
              </a:defRPr>
            </a:lvl6pPr>
            <a:lvl7pPr marL="2971800" indent="-228600" algn="l" rtl="0" fontAlgn="base">
              <a:spcBef>
                <a:spcPct val="0"/>
              </a:spcBef>
              <a:spcAft>
                <a:spcPct val="0"/>
              </a:spcAft>
              <a:defRPr>
                <a:solidFill>
                  <a:schemeClr val="tx1"/>
                </a:solidFill>
                <a:latin typeface="Book Antiqua" panose="02040602050305030304" pitchFamily="18" charset="0"/>
              </a:defRPr>
            </a:lvl7pPr>
            <a:lvl8pPr marL="3429000" indent="-228600" algn="l" rtl="0" fontAlgn="base">
              <a:spcBef>
                <a:spcPct val="0"/>
              </a:spcBef>
              <a:spcAft>
                <a:spcPct val="0"/>
              </a:spcAft>
              <a:defRPr>
                <a:solidFill>
                  <a:schemeClr val="tx1"/>
                </a:solidFill>
                <a:latin typeface="Book Antiqua" panose="02040602050305030304" pitchFamily="18" charset="0"/>
              </a:defRPr>
            </a:lvl8pPr>
            <a:lvl9pPr marL="3886200" indent="-228600" algn="l" rtl="0" fontAlgn="base">
              <a:spcBef>
                <a:spcPct val="0"/>
              </a:spcBef>
              <a:spcAft>
                <a:spcPct val="0"/>
              </a:spcAft>
              <a:defRPr>
                <a:solidFill>
                  <a:schemeClr val="tx1"/>
                </a:solidFill>
                <a:latin typeface="Book Antiqua" panose="02040602050305030304" pitchFamily="18" charset="0"/>
              </a:defRPr>
            </a:lvl9pPr>
          </a:lstStyle>
          <a:p>
            <a:pPr algn="r" rtl="1" eaLnBrk="1" hangingPunct="1">
              <a:defRPr/>
            </a:pPr>
            <a:r>
              <a:rPr lang="ar-AE" altLang="ar-AE" sz="2800" b="1" dirty="0">
                <a:solidFill>
                  <a:schemeClr val="tx1">
                    <a:lumMod val="95000"/>
                    <a:lumOff val="5000"/>
                  </a:schemeClr>
                </a:solidFill>
                <a:latin typeface="Microsoft Sans Serif" pitchFamily="34" charset="0"/>
                <a:cs typeface="Arabic Transparent" pitchFamily="2" charset="-78"/>
              </a:rPr>
              <a:t>ـ إخبار القرآن الكريم بحقيقة </a:t>
            </a:r>
          </a:p>
          <a:p>
            <a:pPr algn="r" rtl="1">
              <a:defRPr/>
            </a:pPr>
            <a:r>
              <a:rPr lang="ar-AE" altLang="ar-AE" sz="2800" b="1" dirty="0">
                <a:solidFill>
                  <a:schemeClr val="tx1">
                    <a:lumMod val="95000"/>
                    <a:lumOff val="5000"/>
                  </a:schemeClr>
                </a:solidFill>
                <a:latin typeface="Microsoft Sans Serif" pitchFamily="34" charset="0"/>
                <a:cs typeface="Arabic Transparent" pitchFamily="2" charset="-78"/>
              </a:rPr>
              <a:t>أثبتها العلم التجريبي وثبت عدم</a:t>
            </a:r>
          </a:p>
          <a:p>
            <a:pPr algn="r" rtl="1">
              <a:defRPr/>
            </a:pPr>
            <a:r>
              <a:rPr lang="ar-AE" altLang="ar-AE" sz="2800" b="1" dirty="0">
                <a:solidFill>
                  <a:schemeClr val="tx1">
                    <a:lumMod val="95000"/>
                    <a:lumOff val="5000"/>
                  </a:schemeClr>
                </a:solidFill>
                <a:latin typeface="Microsoft Sans Serif" pitchFamily="34" charset="0"/>
                <a:cs typeface="Arabic Transparent" pitchFamily="2" charset="-78"/>
              </a:rPr>
              <a:t> إمكانية إدراكها بالوسائل</a:t>
            </a:r>
          </a:p>
          <a:p>
            <a:pPr algn="r" rtl="1">
              <a:defRPr/>
            </a:pPr>
            <a:r>
              <a:rPr lang="ar-AE" altLang="ar-AE" sz="2800" b="1" dirty="0">
                <a:solidFill>
                  <a:schemeClr val="tx1">
                    <a:lumMod val="95000"/>
                    <a:lumOff val="5000"/>
                  </a:schemeClr>
                </a:solidFill>
                <a:latin typeface="Microsoft Sans Serif" pitchFamily="34" charset="0"/>
                <a:cs typeface="Arabic Transparent" pitchFamily="2" charset="-78"/>
              </a:rPr>
              <a:t> البشرية في زمن الرسول </a:t>
            </a:r>
            <a:r>
              <a:rPr lang="ar-AE" altLang="ar-AE" sz="2800" b="1" dirty="0">
                <a:solidFill>
                  <a:schemeClr val="tx1">
                    <a:lumMod val="95000"/>
                    <a:lumOff val="5000"/>
                  </a:schemeClr>
                </a:solidFill>
                <a:latin typeface="Microsoft Sans Serif" pitchFamily="34" charset="0"/>
                <a:cs typeface="Arabic Transparent" pitchFamily="2" charset="-78"/>
                <a:sym typeface="AGA Arabesque" panose="05010101010101010101" pitchFamily="2" charset="2"/>
              </a:rPr>
              <a:t> .</a:t>
            </a:r>
            <a:endParaRPr lang="ar-AE" altLang="ar-AE" sz="2800" b="1" dirty="0">
              <a:solidFill>
                <a:schemeClr val="tx1">
                  <a:lumMod val="95000"/>
                  <a:lumOff val="5000"/>
                </a:schemeClr>
              </a:solidFill>
              <a:latin typeface="Microsoft Sans Serif" pitchFamily="34" charset="0"/>
              <a:cs typeface="Arabic Transparent" pitchFamily="2" charset="-78"/>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88" y="928468"/>
            <a:ext cx="3143250" cy="646674"/>
          </a:xfrm>
          <a:prstGeom prst="rect">
            <a:avLst/>
          </a:prstGeom>
          <a:solidFill>
            <a:srgbClr val="FFFF00"/>
          </a:solidFill>
          <a:ln w="38100">
            <a:solidFill>
              <a:srgbClr val="FF0000"/>
            </a:solidFill>
            <a:miter lim="800000"/>
            <a:headEnd/>
            <a:tailEnd/>
          </a:ln>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28" y="1730324"/>
            <a:ext cx="3327010" cy="506441"/>
          </a:xfrm>
          <a:prstGeom prst="rect">
            <a:avLst/>
          </a:prstGeom>
          <a:solidFill>
            <a:srgbClr val="FFFF00"/>
          </a:solidFill>
          <a:ln w="38100">
            <a:solidFill>
              <a:srgbClr val="FF0000"/>
            </a:solidFill>
            <a:miter lim="800000"/>
            <a:headEnd/>
            <a:tailEnd/>
          </a:ln>
          <a:extLst/>
        </p:spPr>
      </p:pic>
      <p:sp>
        <p:nvSpPr>
          <p:cNvPr id="6" name="Rounded Rectangle 5"/>
          <p:cNvSpPr/>
          <p:nvPr/>
        </p:nvSpPr>
        <p:spPr>
          <a:xfrm>
            <a:off x="6697907" y="4246489"/>
            <a:ext cx="5072062" cy="3429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r>
              <a:rPr lang="ar-AE" altLang="ar-AE" sz="2000" b="1" dirty="0">
                <a:solidFill>
                  <a:srgbClr val="FF0000"/>
                </a:solidFill>
                <a:latin typeface="Microsoft Sans Serif" pitchFamily="34" charset="0"/>
                <a:cs typeface="Arabic Transparent" pitchFamily="2" charset="-78"/>
              </a:rPr>
              <a:t>ـ أن يقتصر الإعجاز على الحقائق العلمية التي وصلت حد القطع بها.</a:t>
            </a:r>
          </a:p>
          <a:p>
            <a:pPr algn="r" rtl="1"/>
            <a:r>
              <a:rPr lang="ar-AE" altLang="ar-AE" sz="2000" b="1" dirty="0">
                <a:solidFill>
                  <a:srgbClr val="FF0000"/>
                </a:solidFill>
                <a:latin typeface="Microsoft Sans Serif" pitchFamily="34" charset="0"/>
                <a:cs typeface="Arabic Transparent" pitchFamily="2" charset="-78"/>
              </a:rPr>
              <a:t>ـ إن علم الله هو العلم الشامل الذي لا يعتريه الخطأ</a:t>
            </a:r>
          </a:p>
          <a:p>
            <a:pPr algn="r" rtl="1"/>
            <a:r>
              <a:rPr lang="ar-AE" altLang="ar-AE" sz="2000" b="1" dirty="0">
                <a:solidFill>
                  <a:srgbClr val="FF0000"/>
                </a:solidFill>
                <a:latin typeface="Microsoft Sans Serif" pitchFamily="34" charset="0"/>
                <a:cs typeface="Arabic Transparent" pitchFamily="2" charset="-78"/>
              </a:rPr>
              <a:t>ـ إن كلام الله قطعي الثبوت ، أما من حيث الدلالة فمنه قطعي وظني</a:t>
            </a:r>
            <a:endParaRPr lang="en-US" altLang="ar-AE" sz="2000" b="1" dirty="0">
              <a:solidFill>
                <a:srgbClr val="FF0000"/>
              </a:solidFill>
              <a:latin typeface="Microsoft Sans Serif" pitchFamily="34" charset="0"/>
              <a:cs typeface="Arabic Transparent" pitchFamily="2" charset="-78"/>
            </a:endParaRPr>
          </a:p>
        </p:txBody>
      </p:sp>
      <p:sp>
        <p:nvSpPr>
          <p:cNvPr id="7" name="Rounded Rectangle 5"/>
          <p:cNvSpPr/>
          <p:nvPr/>
        </p:nvSpPr>
        <p:spPr>
          <a:xfrm>
            <a:off x="-1154087" y="5078655"/>
            <a:ext cx="6578600" cy="18569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r>
              <a:rPr lang="ar-AE" altLang="ar-AE" sz="2400" b="1" dirty="0">
                <a:solidFill>
                  <a:srgbClr val="0070C0"/>
                </a:solidFill>
                <a:latin typeface="Microsoft Sans Serif" pitchFamily="34" charset="0"/>
                <a:cs typeface="Arabic Transparent" pitchFamily="2" charset="-78"/>
              </a:rPr>
              <a:t>ـ إثبات صدق القرآن الكريم.</a:t>
            </a:r>
          </a:p>
          <a:p>
            <a:pPr algn="r" rtl="1"/>
            <a:r>
              <a:rPr lang="ar-AE" altLang="ar-AE" sz="2400" b="1" dirty="0">
                <a:solidFill>
                  <a:srgbClr val="0070C0"/>
                </a:solidFill>
                <a:latin typeface="Microsoft Sans Serif" pitchFamily="34" charset="0"/>
                <a:cs typeface="Arabic Transparent" pitchFamily="2" charset="-78"/>
              </a:rPr>
              <a:t>ـ زيادة الإيمان .</a:t>
            </a:r>
          </a:p>
          <a:p>
            <a:pPr algn="r" rtl="1"/>
            <a:r>
              <a:rPr lang="ar-AE" altLang="ar-AE" sz="2400" b="1" dirty="0">
                <a:solidFill>
                  <a:srgbClr val="0070C0"/>
                </a:solidFill>
                <a:latin typeface="Microsoft Sans Serif" pitchFamily="34" charset="0"/>
                <a:cs typeface="Arabic Transparent" pitchFamily="2" charset="-78"/>
              </a:rPr>
              <a:t>ـ تحفيز المسلم للبحث والاكتشاف.</a:t>
            </a:r>
          </a:p>
          <a:p>
            <a:pPr algn="r" rtl="1"/>
            <a:r>
              <a:rPr lang="ar-AE" altLang="ar-AE" sz="2400" b="1" dirty="0">
                <a:solidFill>
                  <a:srgbClr val="0070C0"/>
                </a:solidFill>
                <a:latin typeface="Microsoft Sans Serif" pitchFamily="34" charset="0"/>
                <a:cs typeface="Arabic Transparent" pitchFamily="2" charset="-78"/>
              </a:rPr>
              <a:t> ـ تصحيح العلاقة بين العلم والدين والإيمان .</a:t>
            </a:r>
            <a:endParaRPr lang="en-US" altLang="ar-AE" sz="2400" b="1" dirty="0">
              <a:solidFill>
                <a:srgbClr val="0070C0"/>
              </a:solidFill>
              <a:latin typeface="Microsoft Sans Serif" pitchFamily="34" charset="0"/>
              <a:cs typeface="Arabic Transparent" pitchFamily="2" charset="-78"/>
            </a:endParaRPr>
          </a:p>
        </p:txBody>
      </p:sp>
    </p:spTree>
    <p:extLst>
      <p:ext uri="{BB962C8B-B14F-4D97-AF65-F5344CB8AC3E}">
        <p14:creationId xmlns:p14="http://schemas.microsoft.com/office/powerpoint/2010/main" val="307597964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29994" y="717453"/>
            <a:ext cx="10564837" cy="5472332"/>
          </a:xfrm>
          <a:prstGeom prst="rect">
            <a:avLst/>
          </a:prstGeom>
        </p:spPr>
      </p:pic>
    </p:spTree>
    <p:extLst>
      <p:ext uri="{BB962C8B-B14F-4D97-AF65-F5344CB8AC3E}">
        <p14:creationId xmlns:p14="http://schemas.microsoft.com/office/powerpoint/2010/main" val="334222185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5"/>
          <p:cNvSpPr/>
          <p:nvPr/>
        </p:nvSpPr>
        <p:spPr>
          <a:xfrm>
            <a:off x="0" y="4417256"/>
            <a:ext cx="12191999" cy="21247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algn="l" rtl="0" fontAlgn="base">
              <a:spcBef>
                <a:spcPct val="0"/>
              </a:spcBef>
              <a:spcAft>
                <a:spcPct val="0"/>
              </a:spcAft>
              <a:defRPr>
                <a:solidFill>
                  <a:schemeClr val="tx1"/>
                </a:solidFill>
                <a:latin typeface="Book Antiqua" panose="02040602050305030304" pitchFamily="18" charset="0"/>
              </a:defRPr>
            </a:lvl6pPr>
            <a:lvl7pPr marL="2971800" indent="-228600" algn="l" rtl="0" fontAlgn="base">
              <a:spcBef>
                <a:spcPct val="0"/>
              </a:spcBef>
              <a:spcAft>
                <a:spcPct val="0"/>
              </a:spcAft>
              <a:defRPr>
                <a:solidFill>
                  <a:schemeClr val="tx1"/>
                </a:solidFill>
                <a:latin typeface="Book Antiqua" panose="02040602050305030304" pitchFamily="18" charset="0"/>
              </a:defRPr>
            </a:lvl7pPr>
            <a:lvl8pPr marL="3429000" indent="-228600" algn="l" rtl="0" fontAlgn="base">
              <a:spcBef>
                <a:spcPct val="0"/>
              </a:spcBef>
              <a:spcAft>
                <a:spcPct val="0"/>
              </a:spcAft>
              <a:defRPr>
                <a:solidFill>
                  <a:schemeClr val="tx1"/>
                </a:solidFill>
                <a:latin typeface="Book Antiqua" panose="02040602050305030304" pitchFamily="18" charset="0"/>
              </a:defRPr>
            </a:lvl8pPr>
            <a:lvl9pPr marL="3886200" indent="-228600" algn="l" rtl="0" fontAlgn="base">
              <a:spcBef>
                <a:spcPct val="0"/>
              </a:spcBef>
              <a:spcAft>
                <a:spcPct val="0"/>
              </a:spcAft>
              <a:defRPr>
                <a:solidFill>
                  <a:schemeClr val="tx1"/>
                </a:solidFill>
                <a:latin typeface="Book Antiqua" panose="02040602050305030304" pitchFamily="18" charset="0"/>
              </a:defRPr>
            </a:lvl9pPr>
          </a:lstStyle>
          <a:p>
            <a:pPr algn="r" eaLnBrk="1" hangingPunct="1">
              <a:defRPr/>
            </a:pPr>
            <a:r>
              <a:rPr lang="ar-AE" altLang="ar-AE" sz="3200" b="1" dirty="0">
                <a:solidFill>
                  <a:srgbClr val="FF0000"/>
                </a:solidFill>
                <a:latin typeface="Microsoft Sans Serif" pitchFamily="34" charset="0"/>
                <a:cs typeface="Arabic Transparent" pitchFamily="2" charset="-78"/>
              </a:rPr>
              <a:t>ـ لا يتعارض .</a:t>
            </a:r>
          </a:p>
          <a:p>
            <a:pPr algn="r" eaLnBrk="1" hangingPunct="1">
              <a:defRPr/>
            </a:pPr>
            <a:r>
              <a:rPr lang="ar-AE" altLang="ar-AE" sz="3200" b="1" dirty="0">
                <a:solidFill>
                  <a:srgbClr val="FF0000"/>
                </a:solidFill>
                <a:latin typeface="Microsoft Sans Serif" pitchFamily="34" charset="0"/>
                <a:cs typeface="Arabic Transparent" pitchFamily="2" charset="-78"/>
              </a:rPr>
              <a:t>ـ لأن البسط ينافي كروية الجسم الصغير جدا الذي لو انبسط لم يبق له استدارة ، أما جسم الأرض الذي هو كبير جدا وواسع </a:t>
            </a:r>
            <a:r>
              <a:rPr lang="ar-AE" altLang="ar-AE" sz="3200" b="1" dirty="0" smtClean="0">
                <a:solidFill>
                  <a:srgbClr val="FF0000"/>
                </a:solidFill>
                <a:latin typeface="Microsoft Sans Serif" pitchFamily="34" charset="0"/>
                <a:cs typeface="Arabic Transparent" pitchFamily="2" charset="-78"/>
              </a:rPr>
              <a:t>فيكون </a:t>
            </a:r>
            <a:r>
              <a:rPr lang="ar-AE" altLang="ar-AE" sz="3200" b="1" dirty="0">
                <a:solidFill>
                  <a:srgbClr val="FF0000"/>
                </a:solidFill>
                <a:latin typeface="Microsoft Sans Serif" pitchFamily="34" charset="0"/>
                <a:cs typeface="Arabic Transparent" pitchFamily="2" charset="-78"/>
              </a:rPr>
              <a:t>كرويا ومبسوطا ولا يتنافي الأمران كما يعرف ذلك أهل الخبرة .</a:t>
            </a:r>
            <a:endParaRPr lang="en-US" altLang="ar-AE" sz="4000" b="1" dirty="0">
              <a:solidFill>
                <a:srgbClr val="FF0000"/>
              </a:solidFill>
              <a:latin typeface="Microsoft Sans Serif" pitchFamily="34" charset="0"/>
              <a:cs typeface="Arabic Transparent" pitchFamily="2" charset="-78"/>
            </a:endParaRPr>
          </a:p>
        </p:txBody>
      </p:sp>
    </p:spTree>
    <p:extLst>
      <p:ext uri="{BB962C8B-B14F-4D97-AF65-F5344CB8AC3E}">
        <p14:creationId xmlns:p14="http://schemas.microsoft.com/office/powerpoint/2010/main" val="144961228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Rounded Rectangle 5"/>
          <p:cNvSpPr/>
          <p:nvPr/>
        </p:nvSpPr>
        <p:spPr>
          <a:xfrm>
            <a:off x="1" y="2208213"/>
            <a:ext cx="12070079" cy="12207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algn="l" rtl="0" fontAlgn="base">
              <a:spcBef>
                <a:spcPct val="0"/>
              </a:spcBef>
              <a:spcAft>
                <a:spcPct val="0"/>
              </a:spcAft>
              <a:defRPr>
                <a:solidFill>
                  <a:schemeClr val="tx1"/>
                </a:solidFill>
                <a:latin typeface="Book Antiqua" panose="02040602050305030304" pitchFamily="18" charset="0"/>
              </a:defRPr>
            </a:lvl6pPr>
            <a:lvl7pPr marL="2971800" indent="-228600" algn="l" rtl="0" fontAlgn="base">
              <a:spcBef>
                <a:spcPct val="0"/>
              </a:spcBef>
              <a:spcAft>
                <a:spcPct val="0"/>
              </a:spcAft>
              <a:defRPr>
                <a:solidFill>
                  <a:schemeClr val="tx1"/>
                </a:solidFill>
                <a:latin typeface="Book Antiqua" panose="02040602050305030304" pitchFamily="18" charset="0"/>
              </a:defRPr>
            </a:lvl7pPr>
            <a:lvl8pPr marL="3429000" indent="-228600" algn="l" rtl="0" fontAlgn="base">
              <a:spcBef>
                <a:spcPct val="0"/>
              </a:spcBef>
              <a:spcAft>
                <a:spcPct val="0"/>
              </a:spcAft>
              <a:defRPr>
                <a:solidFill>
                  <a:schemeClr val="tx1"/>
                </a:solidFill>
                <a:latin typeface="Book Antiqua" panose="02040602050305030304" pitchFamily="18" charset="0"/>
              </a:defRPr>
            </a:lvl8pPr>
            <a:lvl9pPr marL="3886200" indent="-228600" algn="l" rtl="0" fontAlgn="base">
              <a:spcBef>
                <a:spcPct val="0"/>
              </a:spcBef>
              <a:spcAft>
                <a:spcPct val="0"/>
              </a:spcAft>
              <a:defRPr>
                <a:solidFill>
                  <a:schemeClr val="tx1"/>
                </a:solidFill>
                <a:latin typeface="Book Antiqua" panose="02040602050305030304" pitchFamily="18" charset="0"/>
              </a:defRPr>
            </a:lvl9pPr>
          </a:lstStyle>
          <a:p>
            <a:pPr algn="r" rtl="1" eaLnBrk="1" hangingPunct="1">
              <a:defRPr/>
            </a:pPr>
            <a:r>
              <a:rPr lang="ar-AE" altLang="ar-AE" sz="3600" b="1" dirty="0">
                <a:solidFill>
                  <a:srgbClr val="FF0000"/>
                </a:solidFill>
                <a:latin typeface="Microsoft Sans Serif" pitchFamily="34" charset="0"/>
                <a:cs typeface="Arabic Transparent" pitchFamily="2" charset="-78"/>
              </a:rPr>
              <a:t>ـ حفظ السماء من السقوط على الأرض ، ومن الشياطين من أن </a:t>
            </a:r>
            <a:r>
              <a:rPr lang="ar-AE" altLang="ar-AE" sz="3600" b="1" dirty="0" smtClean="0">
                <a:solidFill>
                  <a:srgbClr val="FF0000"/>
                </a:solidFill>
                <a:latin typeface="Microsoft Sans Serif" pitchFamily="34" charset="0"/>
                <a:cs typeface="Arabic Transparent" pitchFamily="2" charset="-78"/>
              </a:rPr>
              <a:t>تسترق </a:t>
            </a:r>
            <a:r>
              <a:rPr lang="ar-AE" altLang="ar-AE" sz="3600" b="1" dirty="0">
                <a:solidFill>
                  <a:srgbClr val="FF0000"/>
                </a:solidFill>
                <a:latin typeface="Microsoft Sans Serif" pitchFamily="34" charset="0"/>
                <a:cs typeface="Arabic Transparent" pitchFamily="2" charset="-78"/>
              </a:rPr>
              <a:t>السمع </a:t>
            </a:r>
            <a:r>
              <a:rPr lang="ar-AE" altLang="ar-AE" sz="3600" b="1" dirty="0" smtClean="0">
                <a:solidFill>
                  <a:srgbClr val="FF0000"/>
                </a:solidFill>
                <a:latin typeface="Microsoft Sans Serif" pitchFamily="34" charset="0"/>
                <a:cs typeface="Arabic Transparent" pitchFamily="2" charset="-78"/>
              </a:rPr>
              <a:t>ـ </a:t>
            </a:r>
            <a:r>
              <a:rPr lang="ar-AE" altLang="ar-AE" sz="3600" b="1" dirty="0">
                <a:solidFill>
                  <a:srgbClr val="FF0000"/>
                </a:solidFill>
                <a:latin typeface="Microsoft Sans Serif" pitchFamily="34" charset="0"/>
                <a:cs typeface="Arabic Transparent" pitchFamily="2" charset="-78"/>
              </a:rPr>
              <a:t>حفظ السماء بالغلاف الجوي من الأشعة الكونية والأشعة فوق البنفسجية .</a:t>
            </a:r>
            <a:endParaRPr lang="en-US" altLang="ar-AE" sz="4400" b="1" dirty="0">
              <a:solidFill>
                <a:srgbClr val="FF0000"/>
              </a:solidFill>
              <a:latin typeface="Microsoft Sans Serif" pitchFamily="34" charset="0"/>
              <a:cs typeface="Arabic Transparent" pitchFamily="2" charset="-78"/>
            </a:endParaRPr>
          </a:p>
        </p:txBody>
      </p:sp>
      <p:sp>
        <p:nvSpPr>
          <p:cNvPr id="4" name="Rounded Rectangle 5"/>
          <p:cNvSpPr/>
          <p:nvPr/>
        </p:nvSpPr>
        <p:spPr>
          <a:xfrm>
            <a:off x="-60960" y="4892742"/>
            <a:ext cx="12192000" cy="14889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r>
              <a:rPr lang="ar-AE" altLang="ar-AE" sz="3500" dirty="0">
                <a:ln w="0"/>
                <a:solidFill>
                  <a:schemeClr val="tx1"/>
                </a:solidFill>
                <a:effectLst>
                  <a:outerShdw blurRad="38100" dist="19050" dir="2700000" algn="tl" rotWithShape="0">
                    <a:schemeClr val="dk1">
                      <a:alpha val="40000"/>
                    </a:schemeClr>
                  </a:outerShdw>
                </a:effectLst>
                <a:latin typeface="Microsoft Sans Serif" pitchFamily="34" charset="0"/>
                <a:cs typeface="Arabic Transparent" pitchFamily="2" charset="-78"/>
              </a:rPr>
              <a:t>إن الله تعالى ينزع طبقة النهار من محيط الأرض التي </a:t>
            </a:r>
            <a:r>
              <a:rPr lang="ar-AE" altLang="ar-AE" sz="3500" dirty="0" err="1">
                <a:ln w="0"/>
                <a:solidFill>
                  <a:schemeClr val="tx1"/>
                </a:solidFill>
                <a:effectLst>
                  <a:outerShdw blurRad="38100" dist="19050" dir="2700000" algn="tl" rotWithShape="0">
                    <a:schemeClr val="dk1">
                      <a:alpha val="40000"/>
                    </a:schemeClr>
                  </a:outerShdw>
                </a:effectLst>
                <a:latin typeface="Microsoft Sans Serif" pitchFamily="34" charset="0"/>
                <a:cs typeface="Arabic Transparent" pitchFamily="2" charset="-78"/>
              </a:rPr>
              <a:t>يتغشاها</a:t>
            </a:r>
            <a:r>
              <a:rPr lang="ar-AE" altLang="ar-AE" sz="3500" dirty="0">
                <a:ln w="0"/>
                <a:solidFill>
                  <a:schemeClr val="tx1"/>
                </a:solidFill>
                <a:effectLst>
                  <a:outerShdw blurRad="38100" dist="19050" dir="2700000" algn="tl" rotWithShape="0">
                    <a:schemeClr val="dk1">
                      <a:alpha val="40000"/>
                    </a:schemeClr>
                  </a:outerShdw>
                </a:effectLst>
                <a:latin typeface="Microsoft Sans Serif" pitchFamily="34" charset="0"/>
                <a:cs typeface="Arabic Transparent" pitchFamily="2" charset="-78"/>
              </a:rPr>
              <a:t> الليل كما ينزع جلد الحيوان عن لحمه ولا يكون ذلك إلا بدوران الأرض حول محورها أمام الشمس فيتجلى الإعجاز القرآني في أنه عندما تتحرك الأرض وتدور حول نفسها فإن الليل يقوم على سلخ هذه الطبقة الرقيقة من النور.</a:t>
            </a:r>
            <a:endParaRPr lang="en-US" altLang="ar-AE" sz="3500" dirty="0">
              <a:ln w="0"/>
              <a:solidFill>
                <a:schemeClr val="tx1"/>
              </a:solidFill>
              <a:effectLst>
                <a:outerShdw blurRad="38100" dist="19050" dir="2700000" algn="tl" rotWithShape="0">
                  <a:schemeClr val="dk1">
                    <a:alpha val="40000"/>
                  </a:schemeClr>
                </a:outerShdw>
              </a:effectLst>
              <a:latin typeface="Microsoft Sans Serif" pitchFamily="34" charset="0"/>
              <a:cs typeface="Arabic Transparent" pitchFamily="2" charset="-78"/>
            </a:endParaRPr>
          </a:p>
        </p:txBody>
      </p:sp>
    </p:spTree>
    <p:extLst>
      <p:ext uri="{BB962C8B-B14F-4D97-AF65-F5344CB8AC3E}">
        <p14:creationId xmlns:p14="http://schemas.microsoft.com/office/powerpoint/2010/main" val="237954276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91" y="759655"/>
            <a:ext cx="10623502" cy="5247250"/>
          </a:xfrm>
          <a:prstGeom prst="rect">
            <a:avLst/>
          </a:prstGeom>
        </p:spPr>
      </p:pic>
      <p:sp>
        <p:nvSpPr>
          <p:cNvPr id="3" name="Rounded Rectangle 5"/>
          <p:cNvSpPr/>
          <p:nvPr/>
        </p:nvSpPr>
        <p:spPr>
          <a:xfrm>
            <a:off x="552988" y="2226555"/>
            <a:ext cx="10858305" cy="19054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algn="l" rtl="0" fontAlgn="base">
              <a:spcBef>
                <a:spcPct val="0"/>
              </a:spcBef>
              <a:spcAft>
                <a:spcPct val="0"/>
              </a:spcAft>
              <a:defRPr>
                <a:solidFill>
                  <a:schemeClr val="tx1"/>
                </a:solidFill>
                <a:latin typeface="Book Antiqua" panose="02040602050305030304" pitchFamily="18" charset="0"/>
              </a:defRPr>
            </a:lvl6pPr>
            <a:lvl7pPr marL="2971800" indent="-228600" algn="l" rtl="0" fontAlgn="base">
              <a:spcBef>
                <a:spcPct val="0"/>
              </a:spcBef>
              <a:spcAft>
                <a:spcPct val="0"/>
              </a:spcAft>
              <a:defRPr>
                <a:solidFill>
                  <a:schemeClr val="tx1"/>
                </a:solidFill>
                <a:latin typeface="Book Antiqua" panose="02040602050305030304" pitchFamily="18" charset="0"/>
              </a:defRPr>
            </a:lvl7pPr>
            <a:lvl8pPr marL="3429000" indent="-228600" algn="l" rtl="0" fontAlgn="base">
              <a:spcBef>
                <a:spcPct val="0"/>
              </a:spcBef>
              <a:spcAft>
                <a:spcPct val="0"/>
              </a:spcAft>
              <a:defRPr>
                <a:solidFill>
                  <a:schemeClr val="tx1"/>
                </a:solidFill>
                <a:latin typeface="Book Antiqua" panose="02040602050305030304" pitchFamily="18" charset="0"/>
              </a:defRPr>
            </a:lvl8pPr>
            <a:lvl9pPr marL="3886200" indent="-228600" algn="l" rtl="0" fontAlgn="base">
              <a:spcBef>
                <a:spcPct val="0"/>
              </a:spcBef>
              <a:spcAft>
                <a:spcPct val="0"/>
              </a:spcAft>
              <a:defRPr>
                <a:solidFill>
                  <a:schemeClr val="tx1"/>
                </a:solidFill>
                <a:latin typeface="Book Antiqua" panose="02040602050305030304" pitchFamily="18" charset="0"/>
              </a:defRPr>
            </a:lvl9pPr>
          </a:lstStyle>
          <a:p>
            <a:pPr algn="r" rtl="1" eaLnBrk="1" hangingPunct="1">
              <a:defRPr/>
            </a:pPr>
            <a:r>
              <a:rPr lang="ar-AE" altLang="ar-AE" sz="3600" b="1" dirty="0">
                <a:solidFill>
                  <a:srgbClr val="FF0000"/>
                </a:solidFill>
                <a:latin typeface="Microsoft Sans Serif" pitchFamily="34" charset="0"/>
                <a:cs typeface="Arabic Transparent" pitchFamily="2" charset="-78"/>
              </a:rPr>
              <a:t>ـ أن يقتصر الإعجاز على الحقائق العلمية التي وصلت حد القطع بها.</a:t>
            </a:r>
          </a:p>
          <a:p>
            <a:pPr algn="r" rtl="1" eaLnBrk="1" hangingPunct="1">
              <a:defRPr/>
            </a:pPr>
            <a:r>
              <a:rPr lang="ar-AE" altLang="ar-AE" sz="3600" b="1" dirty="0">
                <a:solidFill>
                  <a:srgbClr val="FF0000"/>
                </a:solidFill>
                <a:latin typeface="Microsoft Sans Serif" pitchFamily="34" charset="0"/>
                <a:cs typeface="Arabic Transparent" pitchFamily="2" charset="-78"/>
              </a:rPr>
              <a:t>ـ إن علم الله هو العلم الشامل الذي لا يعتريه الخطأ.</a:t>
            </a:r>
          </a:p>
          <a:p>
            <a:pPr algn="r" rtl="1" eaLnBrk="1" hangingPunct="1">
              <a:defRPr/>
            </a:pPr>
            <a:r>
              <a:rPr lang="ar-AE" altLang="ar-AE" sz="3600" b="1" dirty="0">
                <a:solidFill>
                  <a:srgbClr val="FF0000"/>
                </a:solidFill>
                <a:latin typeface="Microsoft Sans Serif" pitchFamily="34" charset="0"/>
                <a:cs typeface="Arabic Transparent" pitchFamily="2" charset="-78"/>
              </a:rPr>
              <a:t>ـ إن كلام الله قطعي الثبوت ، أما من حيث الدلالة فمنه قطعي وظني</a:t>
            </a:r>
            <a:endParaRPr lang="en-US" altLang="ar-AE" sz="3600" b="1" dirty="0">
              <a:solidFill>
                <a:srgbClr val="FF0000"/>
              </a:solidFill>
              <a:latin typeface="Microsoft Sans Serif" pitchFamily="34" charset="0"/>
              <a:cs typeface="Arabic Transparent" pitchFamily="2" charset="-78"/>
            </a:endParaRPr>
          </a:p>
        </p:txBody>
      </p:sp>
    </p:spTree>
    <p:extLst>
      <p:ext uri="{BB962C8B-B14F-4D97-AF65-F5344CB8AC3E}">
        <p14:creationId xmlns:p14="http://schemas.microsoft.com/office/powerpoint/2010/main" val="124997475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263" y="787791"/>
            <a:ext cx="10452295" cy="5303520"/>
          </a:xfrm>
          <a:prstGeom prst="rect">
            <a:avLst/>
          </a:prstGeom>
        </p:spPr>
      </p:pic>
      <p:sp>
        <p:nvSpPr>
          <p:cNvPr id="3" name="Rounded Rectangle 5"/>
          <p:cNvSpPr/>
          <p:nvPr/>
        </p:nvSpPr>
        <p:spPr>
          <a:xfrm>
            <a:off x="1519310" y="2940148"/>
            <a:ext cx="9522436" cy="1463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r>
              <a:rPr lang="ar-AE" altLang="ar-AE" sz="4000" b="1" dirty="0">
                <a:solidFill>
                  <a:srgbClr val="FF0000"/>
                </a:solidFill>
                <a:latin typeface="Microsoft Sans Serif" pitchFamily="34" charset="0"/>
                <a:cs typeface="Arabic Transparent" pitchFamily="2" charset="-78"/>
              </a:rPr>
              <a:t>ـ أما أثره على المسلم فهو زيادة الإيمان وتثبيته .</a:t>
            </a:r>
          </a:p>
          <a:p>
            <a:pPr algn="r" rtl="1" eaLnBrk="1" hangingPunct="1">
              <a:defRPr/>
            </a:pPr>
            <a:r>
              <a:rPr lang="ar-AE" altLang="ar-AE" sz="4000" b="1" dirty="0">
                <a:solidFill>
                  <a:srgbClr val="FF0000"/>
                </a:solidFill>
                <a:latin typeface="Microsoft Sans Serif" pitchFamily="34" charset="0"/>
                <a:cs typeface="Arabic Transparent" pitchFamily="2" charset="-78"/>
              </a:rPr>
              <a:t>ـ غير المسلم : بيان صحة ما جاء  به  القرآن الكريم .</a:t>
            </a:r>
            <a:endParaRPr lang="en-US" altLang="ar-AE" sz="4000" b="1" dirty="0">
              <a:solidFill>
                <a:srgbClr val="FF0000"/>
              </a:solidFill>
              <a:latin typeface="Microsoft Sans Serif" pitchFamily="34" charset="0"/>
              <a:cs typeface="Arabic Transparent" pitchFamily="2" charset="-78"/>
            </a:endParaRPr>
          </a:p>
        </p:txBody>
      </p:sp>
    </p:spTree>
    <p:extLst>
      <p:ext uri="{BB962C8B-B14F-4D97-AF65-F5344CB8AC3E}">
        <p14:creationId xmlns:p14="http://schemas.microsoft.com/office/powerpoint/2010/main" val="415599520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72196" y="844063"/>
            <a:ext cx="10466363" cy="5233180"/>
          </a:xfrm>
          <a:prstGeom prst="rect">
            <a:avLst/>
          </a:prstGeom>
        </p:spPr>
      </p:pic>
      <p:sp>
        <p:nvSpPr>
          <p:cNvPr id="3" name="Rounded Rectangle 5"/>
          <p:cNvSpPr/>
          <p:nvPr/>
        </p:nvSpPr>
        <p:spPr>
          <a:xfrm>
            <a:off x="0" y="0"/>
            <a:ext cx="2784010" cy="928467"/>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r>
              <a:rPr lang="ar-AE" altLang="ar-AE" sz="4400" b="1" dirty="0">
                <a:solidFill>
                  <a:srgbClr val="FF0000"/>
                </a:solidFill>
                <a:latin typeface="Microsoft Sans Serif" pitchFamily="34" charset="0"/>
                <a:cs typeface="Arabic Transparent" pitchFamily="2" charset="-78"/>
              </a:rPr>
              <a:t>نشاط فردي</a:t>
            </a:r>
            <a:endParaRPr lang="en-US" altLang="ar-AE" sz="4400" b="1" dirty="0">
              <a:solidFill>
                <a:srgbClr val="FF0000"/>
              </a:solidFill>
              <a:latin typeface="Microsoft Sans Serif" pitchFamily="34" charset="0"/>
              <a:cs typeface="Arabic Transparent" pitchFamily="2" charset="-78"/>
            </a:endParaRPr>
          </a:p>
        </p:txBody>
      </p:sp>
    </p:spTree>
    <p:extLst>
      <p:ext uri="{BB962C8B-B14F-4D97-AF65-F5344CB8AC3E}">
        <p14:creationId xmlns:p14="http://schemas.microsoft.com/office/powerpoint/2010/main" val="350445789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00332" y="773723"/>
            <a:ext cx="10381957" cy="5317588"/>
          </a:xfrm>
          <a:prstGeom prst="rect">
            <a:avLst/>
          </a:prstGeom>
        </p:spPr>
      </p:pic>
    </p:spTree>
    <p:extLst>
      <p:ext uri="{BB962C8B-B14F-4D97-AF65-F5344CB8AC3E}">
        <p14:creationId xmlns:p14="http://schemas.microsoft.com/office/powerpoint/2010/main" val="78987558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Rounded Rectangle 5"/>
          <p:cNvSpPr/>
          <p:nvPr/>
        </p:nvSpPr>
        <p:spPr>
          <a:xfrm>
            <a:off x="0" y="0"/>
            <a:ext cx="2784010" cy="928467"/>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r>
              <a:rPr lang="ar-AE" altLang="ar-AE" sz="4400" b="1" dirty="0">
                <a:solidFill>
                  <a:srgbClr val="FF0000"/>
                </a:solidFill>
                <a:latin typeface="Microsoft Sans Serif" pitchFamily="34" charset="0"/>
                <a:cs typeface="Arabic Transparent" pitchFamily="2" charset="-78"/>
              </a:rPr>
              <a:t>نشاط فردي</a:t>
            </a:r>
            <a:endParaRPr lang="en-US" altLang="ar-AE" sz="4400" b="1" dirty="0">
              <a:solidFill>
                <a:srgbClr val="FF0000"/>
              </a:solidFill>
              <a:latin typeface="Microsoft Sans Serif" pitchFamily="34" charset="0"/>
              <a:cs typeface="Arabic Transparent" pitchFamily="2" charset="-78"/>
            </a:endParaRPr>
          </a:p>
        </p:txBody>
      </p:sp>
    </p:spTree>
    <p:extLst>
      <p:ext uri="{BB962C8B-B14F-4D97-AF65-F5344CB8AC3E}">
        <p14:creationId xmlns:p14="http://schemas.microsoft.com/office/powerpoint/2010/main" val="195925585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65228085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5" y="-335537"/>
            <a:ext cx="12192000" cy="6858000"/>
          </a:xfrm>
          <a:prstGeom prst="rect">
            <a:avLst/>
          </a:prstGeom>
        </p:spPr>
      </p:pic>
      <p:sp>
        <p:nvSpPr>
          <p:cNvPr id="4" name="Rounded Rectangle 5"/>
          <p:cNvSpPr/>
          <p:nvPr/>
        </p:nvSpPr>
        <p:spPr>
          <a:xfrm>
            <a:off x="289922" y="2636263"/>
            <a:ext cx="6027836" cy="642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r>
              <a:rPr lang="ar-AE" altLang="ar-AE" sz="3200" b="1" dirty="0">
                <a:solidFill>
                  <a:schemeClr val="accent4">
                    <a:lumMod val="50000"/>
                  </a:schemeClr>
                </a:solidFill>
                <a:latin typeface="Microsoft Sans Serif" pitchFamily="34" charset="0"/>
                <a:cs typeface="Arabic Transparent" pitchFamily="2" charset="-78"/>
              </a:rPr>
              <a:t>إلى سرعة حركتها </a:t>
            </a:r>
            <a:r>
              <a:rPr lang="ar-AE" altLang="ar-AE" sz="3200" b="1" dirty="0" smtClean="0">
                <a:solidFill>
                  <a:schemeClr val="accent4">
                    <a:lumMod val="50000"/>
                  </a:schemeClr>
                </a:solidFill>
                <a:latin typeface="Microsoft Sans Serif" pitchFamily="34" charset="0"/>
                <a:cs typeface="Arabic Transparent" pitchFamily="2" charset="-78"/>
              </a:rPr>
              <a:t>مع استمرار الحركة</a:t>
            </a:r>
            <a:endParaRPr lang="en-US" altLang="ar-AE" sz="3200" b="1" dirty="0">
              <a:solidFill>
                <a:schemeClr val="accent4">
                  <a:lumMod val="50000"/>
                </a:schemeClr>
              </a:solidFill>
              <a:latin typeface="Microsoft Sans Serif" pitchFamily="34" charset="0"/>
              <a:cs typeface="Arabic Transparent" pitchFamily="2" charset="-78"/>
            </a:endParaRPr>
          </a:p>
        </p:txBody>
      </p:sp>
      <p:sp>
        <p:nvSpPr>
          <p:cNvPr id="5" name="Rounded Rectangle 5"/>
          <p:cNvSpPr/>
          <p:nvPr/>
        </p:nvSpPr>
        <p:spPr>
          <a:xfrm>
            <a:off x="289922" y="3540695"/>
            <a:ext cx="8604250" cy="14176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r>
              <a:rPr lang="ar-AE" altLang="ar-AE" sz="3200" b="1" dirty="0">
                <a:solidFill>
                  <a:srgbClr val="FF0000"/>
                </a:solidFill>
                <a:latin typeface="Microsoft Sans Serif" pitchFamily="34" charset="0"/>
                <a:cs typeface="Arabic Transparent" pitchFamily="2" charset="-78"/>
              </a:rPr>
              <a:t>ـ </a:t>
            </a:r>
            <a:r>
              <a:rPr lang="ar-AE" altLang="ar-AE" sz="3200" b="1" dirty="0">
                <a:solidFill>
                  <a:srgbClr val="FF0000"/>
                </a:solidFill>
                <a:latin typeface="Microsoft Sans Serif" pitchFamily="34" charset="0"/>
                <a:cs typeface="Arabic Transparent" pitchFamily="2" charset="-78"/>
              </a:rPr>
              <a:t>هي </a:t>
            </a:r>
            <a:r>
              <a:rPr lang="ar-AE" altLang="ar-AE" sz="3200" b="1" dirty="0">
                <a:solidFill>
                  <a:srgbClr val="FF0000"/>
                </a:solidFill>
                <a:latin typeface="Microsoft Sans Serif" pitchFamily="34" charset="0"/>
                <a:cs typeface="Arabic Transparent" pitchFamily="2" charset="-78"/>
              </a:rPr>
              <a:t>النقطة التي تتحرك الشمس </a:t>
            </a:r>
            <a:r>
              <a:rPr lang="ar-AE" altLang="ar-AE" sz="3200" b="1" dirty="0">
                <a:solidFill>
                  <a:srgbClr val="FF0000"/>
                </a:solidFill>
                <a:latin typeface="Microsoft Sans Serif" pitchFamily="34" charset="0"/>
                <a:cs typeface="Arabic Transparent" pitchFamily="2" charset="-78"/>
              </a:rPr>
              <a:t>باتجاهها.</a:t>
            </a:r>
            <a:endParaRPr lang="ar-AE" altLang="ar-AE" sz="3200" b="1" dirty="0">
              <a:solidFill>
                <a:srgbClr val="FF0000"/>
              </a:solidFill>
              <a:latin typeface="Microsoft Sans Serif" pitchFamily="34" charset="0"/>
              <a:cs typeface="Arabic Transparent" pitchFamily="2" charset="-78"/>
            </a:endParaRPr>
          </a:p>
          <a:p>
            <a:pPr algn="r" rtl="1"/>
            <a:r>
              <a:rPr lang="ar-AE" altLang="ar-AE" sz="3200" b="1" dirty="0">
                <a:solidFill>
                  <a:srgbClr val="FF0000"/>
                </a:solidFill>
                <a:latin typeface="Microsoft Sans Serif" pitchFamily="34" charset="0"/>
                <a:cs typeface="Arabic Transparent" pitchFamily="2" charset="-78"/>
              </a:rPr>
              <a:t>ـ عن أبي ذر قال سألت النبي </a:t>
            </a:r>
            <a:r>
              <a:rPr lang="ar-AE" altLang="ar-AE" sz="3200" b="1" dirty="0">
                <a:solidFill>
                  <a:srgbClr val="FF0000"/>
                </a:solidFill>
                <a:latin typeface="Microsoft Sans Serif" pitchFamily="34" charset="0"/>
                <a:cs typeface="Arabic Transparent" pitchFamily="2" charset="-78"/>
                <a:sym typeface="AGA Arabesque" panose="05010101010101010101" pitchFamily="2" charset="2"/>
              </a:rPr>
              <a:t></a:t>
            </a:r>
            <a:r>
              <a:rPr lang="ar-AE" altLang="ar-AE" sz="3200" b="1" dirty="0">
                <a:solidFill>
                  <a:srgbClr val="FF0000"/>
                </a:solidFill>
                <a:latin typeface="Microsoft Sans Serif" pitchFamily="34" charset="0"/>
                <a:cs typeface="Arabic Transparent" pitchFamily="2" charset="-78"/>
              </a:rPr>
              <a:t> عن قوله والشمس تجري لمستقر لها قال مستقرها تحت العرش. </a:t>
            </a:r>
            <a:endParaRPr lang="en-US" altLang="ar-AE" sz="3200" b="1" dirty="0">
              <a:solidFill>
                <a:srgbClr val="FF0000"/>
              </a:solidFill>
              <a:latin typeface="Microsoft Sans Serif" pitchFamily="34" charset="0"/>
              <a:cs typeface="Arabic Transparent" pitchFamily="2" charset="-78"/>
            </a:endParaRPr>
          </a:p>
        </p:txBody>
      </p:sp>
      <p:sp>
        <p:nvSpPr>
          <p:cNvPr id="6" name="Rounded Rectangle 5"/>
          <p:cNvSpPr/>
          <p:nvPr/>
        </p:nvSpPr>
        <p:spPr>
          <a:xfrm>
            <a:off x="226255" y="5397936"/>
            <a:ext cx="11938000" cy="13860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r>
              <a:rPr lang="ar-AE" altLang="ar-AE" sz="3200" b="1" dirty="0">
                <a:solidFill>
                  <a:schemeClr val="accent4">
                    <a:lumMod val="50000"/>
                  </a:schemeClr>
                </a:solidFill>
                <a:latin typeface="Microsoft Sans Serif" pitchFamily="34" charset="0"/>
                <a:cs typeface="Arabic Transparent" pitchFamily="2" charset="-78"/>
              </a:rPr>
              <a:t>ـ وجد العلماء بعد دراسة أن النجوم بما فيها الشمس جميعها تتدفق بما يشبه النهر أو </a:t>
            </a:r>
          </a:p>
          <a:p>
            <a:pPr algn="r" rtl="1"/>
            <a:r>
              <a:rPr lang="ar-AE" altLang="ar-AE" sz="3200" b="1" dirty="0">
                <a:solidFill>
                  <a:schemeClr val="accent4">
                    <a:lumMod val="50000"/>
                  </a:schemeClr>
                </a:solidFill>
                <a:latin typeface="Microsoft Sans Serif" pitchFamily="34" charset="0"/>
                <a:cs typeface="Arabic Transparent" pitchFamily="2" charset="-78"/>
              </a:rPr>
              <a:t>المجرى وأن حركة الشمس في هذا تشبه حركة الأمواج صعودا وهبوطا. </a:t>
            </a:r>
            <a:endParaRPr lang="en-US" altLang="ar-AE" sz="3200" b="1" dirty="0">
              <a:solidFill>
                <a:schemeClr val="accent4">
                  <a:lumMod val="50000"/>
                </a:schemeClr>
              </a:solidFill>
              <a:latin typeface="Microsoft Sans Serif" pitchFamily="34" charset="0"/>
              <a:cs typeface="Arabic Transparent" pitchFamily="2" charset="-78"/>
            </a:endParaRPr>
          </a:p>
        </p:txBody>
      </p:sp>
    </p:spTree>
    <p:extLst>
      <p:ext uri="{BB962C8B-B14F-4D97-AF65-F5344CB8AC3E}">
        <p14:creationId xmlns:p14="http://schemas.microsoft.com/office/powerpoint/2010/main" val="226810296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07440125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133819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Rounded Rectangle 5"/>
          <p:cNvSpPr/>
          <p:nvPr/>
        </p:nvSpPr>
        <p:spPr>
          <a:xfrm>
            <a:off x="3505201" y="3428999"/>
            <a:ext cx="6642222" cy="7858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algn="l" rtl="0" fontAlgn="base">
              <a:spcBef>
                <a:spcPct val="0"/>
              </a:spcBef>
              <a:spcAft>
                <a:spcPct val="0"/>
              </a:spcAft>
              <a:defRPr>
                <a:solidFill>
                  <a:schemeClr val="tx1"/>
                </a:solidFill>
                <a:latin typeface="Book Antiqua" panose="02040602050305030304" pitchFamily="18" charset="0"/>
              </a:defRPr>
            </a:lvl6pPr>
            <a:lvl7pPr marL="2971800" indent="-228600" algn="l" rtl="0" fontAlgn="base">
              <a:spcBef>
                <a:spcPct val="0"/>
              </a:spcBef>
              <a:spcAft>
                <a:spcPct val="0"/>
              </a:spcAft>
              <a:defRPr>
                <a:solidFill>
                  <a:schemeClr val="tx1"/>
                </a:solidFill>
                <a:latin typeface="Book Antiqua" panose="02040602050305030304" pitchFamily="18" charset="0"/>
              </a:defRPr>
            </a:lvl7pPr>
            <a:lvl8pPr marL="3429000" indent="-228600" algn="l" rtl="0" fontAlgn="base">
              <a:spcBef>
                <a:spcPct val="0"/>
              </a:spcBef>
              <a:spcAft>
                <a:spcPct val="0"/>
              </a:spcAft>
              <a:defRPr>
                <a:solidFill>
                  <a:schemeClr val="tx1"/>
                </a:solidFill>
                <a:latin typeface="Book Antiqua" panose="02040602050305030304" pitchFamily="18" charset="0"/>
              </a:defRPr>
            </a:lvl8pPr>
            <a:lvl9pPr marL="3886200" indent="-228600" algn="l" rtl="0" fontAlgn="base">
              <a:spcBef>
                <a:spcPct val="0"/>
              </a:spcBef>
              <a:spcAft>
                <a:spcPct val="0"/>
              </a:spcAft>
              <a:defRPr>
                <a:solidFill>
                  <a:schemeClr val="tx1"/>
                </a:solidFill>
                <a:latin typeface="Book Antiqua" panose="02040602050305030304" pitchFamily="18" charset="0"/>
              </a:defRPr>
            </a:lvl9pPr>
          </a:lstStyle>
          <a:p>
            <a:pPr algn="ctr" eaLnBrk="1" hangingPunct="1">
              <a:defRPr/>
            </a:pPr>
            <a:r>
              <a:rPr lang="ar-AE" altLang="ar-AE" sz="4000" b="1" dirty="0">
                <a:solidFill>
                  <a:srgbClr val="660033"/>
                </a:solidFill>
                <a:latin typeface="Microsoft Sans Serif" pitchFamily="34" charset="0"/>
                <a:cs typeface="Arabic Transparent" pitchFamily="2" charset="-78"/>
              </a:rPr>
              <a:t>ـ معلومة غير محل للجدل. </a:t>
            </a:r>
            <a:endParaRPr lang="en-US" altLang="ar-AE" sz="4000" b="1" dirty="0">
              <a:solidFill>
                <a:srgbClr val="660033"/>
              </a:solidFill>
              <a:latin typeface="Microsoft Sans Serif" pitchFamily="34" charset="0"/>
              <a:cs typeface="Arabic Transparent" pitchFamily="2" charset="-78"/>
            </a:endParaRPr>
          </a:p>
        </p:txBody>
      </p:sp>
      <p:sp>
        <p:nvSpPr>
          <p:cNvPr id="4" name="Rounded Rectangle 5"/>
          <p:cNvSpPr/>
          <p:nvPr/>
        </p:nvSpPr>
        <p:spPr>
          <a:xfrm>
            <a:off x="-434926" y="4207900"/>
            <a:ext cx="10823526" cy="18296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ar-AE" altLang="ar-AE" sz="4000" b="1" dirty="0" smtClean="0">
                <a:solidFill>
                  <a:srgbClr val="FF0000"/>
                </a:solidFill>
                <a:latin typeface="Microsoft Sans Serif" pitchFamily="34" charset="0"/>
                <a:cs typeface="Arabic Transparent" pitchFamily="2" charset="-78"/>
              </a:rPr>
              <a:t>بناء </a:t>
            </a:r>
            <a:r>
              <a:rPr lang="ar-AE" altLang="ar-AE" sz="4000" b="1" dirty="0">
                <a:solidFill>
                  <a:srgbClr val="FF0000"/>
                </a:solidFill>
                <a:latin typeface="Microsoft Sans Serif" pitchFamily="34" charset="0"/>
                <a:cs typeface="Arabic Transparent" pitchFamily="2" charset="-78"/>
              </a:rPr>
              <a:t>محكم أو منظومة تصف الظواهر الطبيعية </a:t>
            </a:r>
            <a:r>
              <a:rPr lang="ar-AE" altLang="ar-AE" sz="4000" b="1" dirty="0" smtClean="0">
                <a:solidFill>
                  <a:srgbClr val="FF0000"/>
                </a:solidFill>
                <a:latin typeface="Microsoft Sans Serif" pitchFamily="34" charset="0"/>
                <a:cs typeface="Arabic Transparent" pitchFamily="2" charset="-78"/>
              </a:rPr>
              <a:t> والاجتماعية  </a:t>
            </a:r>
            <a:r>
              <a:rPr lang="ar-AE" altLang="ar-AE" sz="4000" b="1" dirty="0">
                <a:solidFill>
                  <a:srgbClr val="FF0000"/>
                </a:solidFill>
                <a:latin typeface="Microsoft Sans Serif" pitchFamily="34" charset="0"/>
                <a:cs typeface="Arabic Transparent" pitchFamily="2" charset="-78"/>
              </a:rPr>
              <a:t>تكون مستندة إلى الدليل والمشاهدة من خلال التجربة .</a:t>
            </a:r>
            <a:endParaRPr lang="en-US" altLang="ar-AE" sz="4000" b="1" dirty="0">
              <a:solidFill>
                <a:srgbClr val="FF0000"/>
              </a:solidFill>
              <a:latin typeface="Microsoft Sans Serif" pitchFamily="34" charset="0"/>
              <a:cs typeface="Arabic Transparent" pitchFamily="2" charset="-78"/>
            </a:endParaRPr>
          </a:p>
        </p:txBody>
      </p:sp>
    </p:spTree>
    <p:extLst>
      <p:ext uri="{BB962C8B-B14F-4D97-AF65-F5344CB8AC3E}">
        <p14:creationId xmlns:p14="http://schemas.microsoft.com/office/powerpoint/2010/main" val="34778003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4768947"/>
          </a:xfrm>
          <a:prstGeom prst="rect">
            <a:avLst/>
          </a:prstGeom>
        </p:spPr>
      </p:pic>
      <p:pic>
        <p:nvPicPr>
          <p:cNvPr id="3" name="صورة 2" descr="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4768948"/>
            <a:ext cx="12192000" cy="2089052"/>
          </a:xfrm>
          <a:prstGeom prst="rect">
            <a:avLst/>
          </a:prstGeom>
        </p:spPr>
      </p:pic>
    </p:spTree>
    <p:extLst>
      <p:ext uri="{BB962C8B-B14F-4D97-AF65-F5344CB8AC3E}">
        <p14:creationId xmlns:p14="http://schemas.microsoft.com/office/powerpoint/2010/main" val="4249127089"/>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العقل والنقل</Template>
  <TotalTime>123</TotalTime>
  <Words>539</Words>
  <Application>Microsoft Office PowerPoint</Application>
  <PresentationFormat>ملء الشاشة</PresentationFormat>
  <Paragraphs>53</Paragraphs>
  <Slides>30</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30</vt:i4>
      </vt:variant>
    </vt:vector>
  </HeadingPairs>
  <TitlesOfParts>
    <vt:vector size="37" baseType="lpstr">
      <vt:lpstr>AGA Arabesque</vt:lpstr>
      <vt:lpstr>Arabic Transparent</vt:lpstr>
      <vt:lpstr>Arial</vt:lpstr>
      <vt:lpstr>Garamond</vt:lpstr>
      <vt:lpstr>Microsoft Sans Serif</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Waleed</dc:creator>
  <cp:lastModifiedBy>محمد البتانوني</cp:lastModifiedBy>
  <cp:revision>15</cp:revision>
  <dcterms:created xsi:type="dcterms:W3CDTF">2016-09-09T16:20:17Z</dcterms:created>
  <dcterms:modified xsi:type="dcterms:W3CDTF">2016-11-06T07:14:59Z</dcterms:modified>
</cp:coreProperties>
</file>